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9" r:id="rId3"/>
    <p:sldId id="261" r:id="rId4"/>
    <p:sldId id="264" r:id="rId5"/>
    <p:sldId id="263" r:id="rId6"/>
    <p:sldId id="262" r:id="rId7"/>
    <p:sldId id="260" r:id="rId8"/>
    <p:sldId id="257" r:id="rId9"/>
    <p:sldId id="258" r:id="rId1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42F49-9829-48E9-9ED9-1A385DCFEF0D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9284B-6503-4A26-A63B-EE28AEE73518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162896-FC32-4462-971B-59CC2EAB23E5}" type="slidenum">
              <a:rPr lang="es-CL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CL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1B179FF-9167-4810-AFF3-3386AB777B12}" type="datetimeFigureOut">
              <a:rPr lang="es-CL" smtClean="0"/>
              <a:t>04-04-2011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901BCBA-A856-448D-B814-4F6722D3EB9F}" type="slidenum">
              <a:rPr lang="es-CL" smtClean="0"/>
              <a:t>‹Nº›</a:t>
            </a:fld>
            <a:endParaRPr lang="es-C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Clase 2: Ayudantía 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Institucionalismo Histórico y </a:t>
            </a:r>
            <a:r>
              <a:rPr lang="es-CL" dirty="0" err="1" smtClean="0"/>
              <a:t>Rational</a:t>
            </a:r>
            <a:r>
              <a:rPr lang="es-CL" dirty="0" smtClean="0"/>
              <a:t> </a:t>
            </a:r>
            <a:r>
              <a:rPr lang="es-CL" dirty="0" err="1" smtClean="0"/>
              <a:t>Choice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Conductismo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Tomando elementos de la sociología y la </a:t>
            </a:r>
            <a:r>
              <a:rPr lang="es-CL" dirty="0" err="1" smtClean="0"/>
              <a:t>psicologíá</a:t>
            </a:r>
            <a:r>
              <a:rPr lang="es-CL" dirty="0" smtClean="0"/>
              <a:t> conductista, los estudiantes conductistas de la política buscaban entender las regularidades empíricas mediante la apelación a las propiedades y comportamiento de los individuos.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Los individuos constituían las piezas fundamentales y los resultados políticos eran la simple agregación de las acciones individuales. (entendidas bajo principios sicológicos)</a:t>
            </a:r>
          </a:p>
          <a:p>
            <a:r>
              <a:rPr lang="es-CL" dirty="0" smtClean="0"/>
              <a:t>Las instituciones eran, en el pensamiento de muchos conductistas, cáscaras vacías a ser llenadas con roles individuales, status y valores.</a:t>
            </a:r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Elección Racional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El comportamiento del agente toma la forma de decisiones basadas en el cálculo inteligente, o bien en reglas internalizadas que reflejan la adaptación óptima a la experiencia.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43608" y="2492896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¿Cual es la Diferencia entre los enfoques?</a:t>
            </a:r>
            <a:endParaRPr lang="es-CL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CL" dirty="0" smtClean="0"/>
              <a:t>T° de base sociológica</a:t>
            </a:r>
          </a:p>
          <a:p>
            <a:pPr lvl="1"/>
            <a:r>
              <a:rPr lang="es-CL" dirty="0" smtClean="0"/>
              <a:t>Fuentes y causas de las respuestas aprendidas</a:t>
            </a:r>
          </a:p>
          <a:p>
            <a:r>
              <a:rPr lang="es-CL" dirty="0" smtClean="0"/>
              <a:t>T° </a:t>
            </a:r>
            <a:r>
              <a:rPr lang="es-CL" dirty="0" err="1" smtClean="0"/>
              <a:t>comportamental</a:t>
            </a:r>
            <a:r>
              <a:rPr lang="es-CL" dirty="0" smtClean="0"/>
              <a:t> (</a:t>
            </a:r>
            <a:r>
              <a:rPr lang="es-CL" dirty="0" err="1" smtClean="0"/>
              <a:t>behavorismo</a:t>
            </a:r>
            <a:r>
              <a:rPr lang="es-CL" dirty="0" smtClean="0"/>
              <a:t>)</a:t>
            </a:r>
          </a:p>
          <a:p>
            <a:pPr lvl="1"/>
            <a:r>
              <a:rPr lang="es-CL" dirty="0" err="1" smtClean="0"/>
              <a:t>Comprotamientos</a:t>
            </a:r>
            <a:r>
              <a:rPr lang="es-CL" dirty="0" smtClean="0"/>
              <a:t> individuales (incluso predeterminados) según</a:t>
            </a:r>
          </a:p>
          <a:p>
            <a:pPr lvl="2"/>
            <a:r>
              <a:rPr lang="es-CL" dirty="0" smtClean="0"/>
              <a:t>Rol-Status-Respuestas aprendidas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CL" dirty="0" smtClean="0"/>
              <a:t>T° de base racional</a:t>
            </a:r>
          </a:p>
          <a:p>
            <a:pPr lvl="1"/>
            <a:r>
              <a:rPr lang="es-CL" dirty="0" smtClean="0"/>
              <a:t>Cómo la información se agrega en resultados sociales</a:t>
            </a:r>
          </a:p>
          <a:p>
            <a:r>
              <a:rPr lang="es-CL" dirty="0" smtClean="0"/>
              <a:t>Elección Racional</a:t>
            </a:r>
          </a:p>
          <a:p>
            <a:pPr lvl="1"/>
            <a:r>
              <a:rPr lang="es-CL" dirty="0" smtClean="0"/>
              <a:t>Elecciones Racionales basadas en preferencias y valores privados</a:t>
            </a:r>
            <a:endParaRPr lang="es-C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El problema de los enfoques anteriores, es que ambos individuos (el sicológico y el racional) son sólo un átomo dentro de la estructura social. Están aislados de la sociedad y pareciera que la sociedad no los determina dentro de sus decisiones.</a:t>
            </a:r>
            <a:endParaRPr lang="es-C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s-CL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28625" y="1500188"/>
            <a:ext cx="8715375" cy="5357812"/>
          </a:xfrm>
        </p:spPr>
        <p:txBody>
          <a:bodyPr/>
          <a:lstStyle/>
          <a:p>
            <a:r>
              <a:rPr lang="es-CL" dirty="0" smtClean="0"/>
              <a:t>Dentro del Institucionalismo, hay dos vertientes. </a:t>
            </a:r>
            <a:r>
              <a:rPr lang="es-CL" dirty="0" smtClean="0">
                <a:solidFill>
                  <a:srgbClr val="FFC000"/>
                </a:solidFill>
              </a:rPr>
              <a:t>El institucionalismo Histórico  </a:t>
            </a:r>
            <a:r>
              <a:rPr lang="es-CL" dirty="0" smtClean="0"/>
              <a:t>y el Institucionalismo del “</a:t>
            </a:r>
            <a:r>
              <a:rPr lang="es-CL" dirty="0" err="1" smtClean="0">
                <a:solidFill>
                  <a:srgbClr val="FFC000"/>
                </a:solidFill>
              </a:rPr>
              <a:t>Rational</a:t>
            </a:r>
            <a:r>
              <a:rPr lang="es-CL" dirty="0" smtClean="0">
                <a:solidFill>
                  <a:srgbClr val="FFC000"/>
                </a:solidFill>
              </a:rPr>
              <a:t> </a:t>
            </a:r>
            <a:r>
              <a:rPr lang="es-CL" dirty="0" err="1" smtClean="0">
                <a:solidFill>
                  <a:srgbClr val="FFC000"/>
                </a:solidFill>
              </a:rPr>
              <a:t>Choice</a:t>
            </a:r>
            <a:r>
              <a:rPr lang="es-CL" dirty="0" smtClean="0"/>
              <a:t>”.</a:t>
            </a:r>
          </a:p>
          <a:p>
            <a:r>
              <a:rPr lang="es-CL" dirty="0" smtClean="0"/>
              <a:t>El institucionalismo Histórico toma características como la identidad, la historia de la institución y el cómo se van dando los diversos cambios institucionales. El de la Elección Racional, toma en cuenta las elecciones de los individuos y la complejidad del óptimo de </a:t>
            </a:r>
            <a:r>
              <a:rPr lang="es-CL" dirty="0" err="1" smtClean="0"/>
              <a:t>pareto</a:t>
            </a:r>
            <a:r>
              <a:rPr lang="es-CL" dirty="0" smtClean="0"/>
              <a:t> –en este caso, el </a:t>
            </a:r>
            <a:r>
              <a:rPr lang="es-CL" dirty="0" err="1" smtClean="0"/>
              <a:t>subóptimo</a:t>
            </a:r>
            <a:r>
              <a:rPr lang="es-CL" dirty="0" smtClean="0"/>
              <a:t>-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 smtClean="0">
                <a:solidFill>
                  <a:schemeClr val="accent1">
                    <a:satMod val="150000"/>
                  </a:schemeClr>
                </a:solidFill>
              </a:rPr>
              <a:t>Para Katheleen Thelen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GB" dirty="0" smtClean="0"/>
              <a:t> “</a:t>
            </a:r>
            <a:r>
              <a:rPr lang="en-GB" i="1" dirty="0" smtClean="0"/>
              <a:t>Path dependence perspectives can suggest that institutions may outlive the forces that brought them into being; that is, the factors responsible for the reproduction of any institution may be quite different from those that account for the existence of the institution in the first place”</a:t>
            </a:r>
            <a:r>
              <a:rPr lang="en-GB" dirty="0" smtClean="0"/>
              <a:t> (2003: 214</a:t>
            </a:r>
            <a:r>
              <a:rPr lang="en-GB" dirty="0" smtClean="0"/>
              <a:t>).</a:t>
            </a:r>
          </a:p>
          <a:p>
            <a:pPr>
              <a:buFont typeface="Wingdings" pitchFamily="2" charset="2"/>
              <a:buNone/>
            </a:pPr>
            <a:r>
              <a:rPr lang="en-GB" dirty="0" smtClean="0"/>
              <a:t>La </a:t>
            </a:r>
            <a:r>
              <a:rPr lang="en-GB" dirty="0" err="1" smtClean="0"/>
              <a:t>perspectiva</a:t>
            </a:r>
            <a:r>
              <a:rPr lang="en-GB" dirty="0" smtClean="0"/>
              <a:t> del </a:t>
            </a:r>
            <a:r>
              <a:rPr lang="en-GB" dirty="0" err="1" smtClean="0"/>
              <a:t>Patrón</a:t>
            </a:r>
            <a:r>
              <a:rPr lang="en-GB" dirty="0" smtClean="0"/>
              <a:t> de </a:t>
            </a:r>
            <a:r>
              <a:rPr lang="en-GB" dirty="0" err="1" smtClean="0"/>
              <a:t>Dependencia</a:t>
            </a:r>
            <a:r>
              <a:rPr lang="en-GB" dirty="0" smtClean="0"/>
              <a:t> </a:t>
            </a:r>
            <a:r>
              <a:rPr lang="en-GB" dirty="0" err="1" smtClean="0"/>
              <a:t>puede</a:t>
            </a:r>
            <a:r>
              <a:rPr lang="en-GB" dirty="0" smtClean="0"/>
              <a:t> </a:t>
            </a:r>
            <a:r>
              <a:rPr lang="en-GB" dirty="0" err="1" smtClean="0"/>
              <a:t>sugerir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las</a:t>
            </a:r>
            <a:r>
              <a:rPr lang="en-GB" dirty="0" smtClean="0"/>
              <a:t> </a:t>
            </a:r>
            <a:r>
              <a:rPr lang="en-GB" dirty="0" err="1" smtClean="0"/>
              <a:t>instituciones</a:t>
            </a:r>
            <a:r>
              <a:rPr lang="en-GB" dirty="0" smtClean="0"/>
              <a:t> </a:t>
            </a:r>
            <a:r>
              <a:rPr lang="en-GB" dirty="0" err="1" smtClean="0"/>
              <a:t>podrían</a:t>
            </a:r>
            <a:r>
              <a:rPr lang="en-GB" dirty="0" smtClean="0"/>
              <a:t> </a:t>
            </a:r>
            <a:r>
              <a:rPr lang="en-GB" dirty="0" err="1" smtClean="0"/>
              <a:t>sobrevivir</a:t>
            </a:r>
            <a:r>
              <a:rPr lang="en-GB" dirty="0" smtClean="0"/>
              <a:t> a </a:t>
            </a:r>
            <a:r>
              <a:rPr lang="en-GB" dirty="0" err="1" smtClean="0"/>
              <a:t>las</a:t>
            </a:r>
            <a:r>
              <a:rPr lang="en-GB" dirty="0" smtClean="0"/>
              <a:t> </a:t>
            </a:r>
            <a:r>
              <a:rPr lang="en-GB" dirty="0" err="1" smtClean="0"/>
              <a:t>fuerzar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las</a:t>
            </a:r>
            <a:r>
              <a:rPr lang="en-GB" dirty="0" smtClean="0"/>
              <a:t> </a:t>
            </a:r>
            <a:r>
              <a:rPr lang="en-GB" dirty="0" err="1" smtClean="0"/>
              <a:t>hicieron</a:t>
            </a:r>
            <a:r>
              <a:rPr lang="en-GB" dirty="0" smtClean="0"/>
              <a:t> </a:t>
            </a:r>
            <a:r>
              <a:rPr lang="en-GB" dirty="0" err="1" smtClean="0"/>
              <a:t>nacer</a:t>
            </a:r>
            <a:r>
              <a:rPr lang="en-GB" dirty="0" smtClean="0"/>
              <a:t>,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esta</a:t>
            </a:r>
            <a:r>
              <a:rPr lang="en-GB" dirty="0" smtClean="0"/>
              <a:t> </a:t>
            </a:r>
            <a:r>
              <a:rPr lang="en-GB" dirty="0" err="1" smtClean="0"/>
              <a:t>fuerza</a:t>
            </a:r>
            <a:r>
              <a:rPr lang="en-GB" dirty="0" smtClean="0"/>
              <a:t>,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el factor </a:t>
            </a:r>
            <a:r>
              <a:rPr lang="en-GB" dirty="0" err="1" smtClean="0"/>
              <a:t>resonsable</a:t>
            </a:r>
            <a:r>
              <a:rPr lang="en-GB" dirty="0" smtClean="0"/>
              <a:t> </a:t>
            </a:r>
            <a:r>
              <a:rPr lang="en-GB" dirty="0" err="1" smtClean="0"/>
              <a:t>para</a:t>
            </a:r>
            <a:r>
              <a:rPr lang="en-GB" dirty="0" smtClean="0"/>
              <a:t> la </a:t>
            </a:r>
            <a:r>
              <a:rPr lang="en-GB" dirty="0" err="1" smtClean="0"/>
              <a:t>reproducción</a:t>
            </a:r>
            <a:r>
              <a:rPr lang="en-GB" dirty="0" smtClean="0"/>
              <a:t> de </a:t>
            </a:r>
            <a:r>
              <a:rPr lang="en-GB" dirty="0" err="1" smtClean="0"/>
              <a:t>cualquier</a:t>
            </a:r>
            <a:r>
              <a:rPr lang="en-GB" dirty="0" smtClean="0"/>
              <a:t> </a:t>
            </a:r>
            <a:r>
              <a:rPr lang="en-GB" dirty="0" err="1" smtClean="0"/>
              <a:t>institución</a:t>
            </a:r>
            <a:r>
              <a:rPr lang="en-GB" dirty="0" smtClean="0"/>
              <a:t> </a:t>
            </a:r>
            <a:r>
              <a:rPr lang="en-GB" dirty="0" err="1" smtClean="0"/>
              <a:t>puede</a:t>
            </a:r>
            <a:r>
              <a:rPr lang="en-GB" dirty="0" smtClean="0"/>
              <a:t> ser </a:t>
            </a:r>
            <a:r>
              <a:rPr lang="en-GB" dirty="0" err="1" smtClean="0"/>
              <a:t>muy</a:t>
            </a:r>
            <a:r>
              <a:rPr lang="en-GB" dirty="0" smtClean="0"/>
              <a:t> </a:t>
            </a:r>
            <a:r>
              <a:rPr lang="en-GB" dirty="0" err="1" smtClean="0"/>
              <a:t>diferentes</a:t>
            </a:r>
            <a:r>
              <a:rPr lang="en-GB" dirty="0" smtClean="0"/>
              <a:t> de </a:t>
            </a:r>
            <a:r>
              <a:rPr lang="en-GB" dirty="0" err="1" smtClean="0"/>
              <a:t>estas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</a:t>
            </a:r>
            <a:r>
              <a:rPr lang="en-GB" dirty="0" err="1" smtClean="0"/>
              <a:t>cuentan</a:t>
            </a:r>
            <a:r>
              <a:rPr lang="en-GB" dirty="0" smtClean="0"/>
              <a:t> con la </a:t>
            </a:r>
            <a:r>
              <a:rPr lang="en-GB" dirty="0" err="1" smtClean="0"/>
              <a:t>existencia</a:t>
            </a:r>
            <a:r>
              <a:rPr lang="en-GB" dirty="0" smtClean="0"/>
              <a:t> de la </a:t>
            </a:r>
            <a:r>
              <a:rPr lang="en-GB" dirty="0" err="1" smtClean="0"/>
              <a:t>institución</a:t>
            </a:r>
            <a:r>
              <a:rPr lang="en-GB" dirty="0" smtClean="0"/>
              <a:t>  a </a:t>
            </a:r>
            <a:r>
              <a:rPr lang="en-GB" dirty="0" err="1" smtClean="0"/>
              <a:t>sus</a:t>
            </a:r>
            <a:r>
              <a:rPr lang="en-GB" dirty="0" smtClean="0"/>
              <a:t> </a:t>
            </a:r>
            <a:r>
              <a:rPr lang="en-GB" dirty="0" err="1" smtClean="0"/>
              <a:t>inicios</a:t>
            </a:r>
            <a:r>
              <a:rPr lang="en-GB" dirty="0" smtClean="0"/>
              <a:t>” (2003: 214)</a:t>
            </a:r>
            <a:endParaRPr lang="es-C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103</TotalTime>
  <Words>418</Words>
  <Application>Microsoft Office PowerPoint</Application>
  <PresentationFormat>Presentación en pantalla (4:3)</PresentationFormat>
  <Paragraphs>25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Módulo</vt:lpstr>
      <vt:lpstr>Clase 2: Ayudantía </vt:lpstr>
      <vt:lpstr>Conductismo</vt:lpstr>
      <vt:lpstr>Diapositiva 3</vt:lpstr>
      <vt:lpstr>Elección Racional</vt:lpstr>
      <vt:lpstr>Diapositiva 5</vt:lpstr>
      <vt:lpstr>Diapositiva 6</vt:lpstr>
      <vt:lpstr>Diapositiva 7</vt:lpstr>
      <vt:lpstr>Diapositiva 8</vt:lpstr>
      <vt:lpstr>Para Katheleen Thelen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Clase 2: Ayudantía</dc:title>
  <dc:creator>usuario</dc:creator>
  <cp:lastModifiedBy>usuario</cp:lastModifiedBy>
  <cp:revision>11</cp:revision>
  <dcterms:created xsi:type="dcterms:W3CDTF">2011-04-04T13:30:35Z</dcterms:created>
  <dcterms:modified xsi:type="dcterms:W3CDTF">2011-04-04T15:13:51Z</dcterms:modified>
</cp:coreProperties>
</file>