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56" r:id="rId2"/>
    <p:sldId id="359" r:id="rId3"/>
    <p:sldId id="267" r:id="rId4"/>
    <p:sldId id="350" r:id="rId5"/>
    <p:sldId id="351" r:id="rId6"/>
    <p:sldId id="352" r:id="rId7"/>
    <p:sldId id="353" r:id="rId8"/>
    <p:sldId id="354" r:id="rId9"/>
    <p:sldId id="355" r:id="rId10"/>
    <p:sldId id="373" r:id="rId11"/>
    <p:sldId id="374" r:id="rId12"/>
    <p:sldId id="375" r:id="rId13"/>
    <p:sldId id="376" r:id="rId14"/>
    <p:sldId id="377" r:id="rId15"/>
    <p:sldId id="378" r:id="rId16"/>
    <p:sldId id="379" r:id="rId17"/>
    <p:sldId id="380" r:id="rId18"/>
    <p:sldId id="358" r:id="rId19"/>
    <p:sldId id="361" r:id="rId20"/>
    <p:sldId id="360" r:id="rId21"/>
    <p:sldId id="369" r:id="rId22"/>
    <p:sldId id="370" r:id="rId23"/>
    <p:sldId id="371" r:id="rId24"/>
    <p:sldId id="356" r:id="rId25"/>
    <p:sldId id="357" r:id="rId26"/>
    <p:sldId id="372" r:id="rId27"/>
    <p:sldId id="349" r:id="rId28"/>
    <p:sldId id="365" r:id="rId29"/>
    <p:sldId id="364" r:id="rId30"/>
    <p:sldId id="348" r:id="rId31"/>
  </p:sldIdLst>
  <p:sldSz cx="9144000" cy="6858000" type="screen4x3"/>
  <p:notesSz cx="6858000" cy="9144000"/>
  <p:defaultTextStyle>
    <a:defPPr>
      <a:defRPr lang="es-C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39" autoAdjust="0"/>
    <p:restoredTop sz="96346" autoAdjust="0"/>
  </p:normalViewPr>
  <p:slideViewPr>
    <p:cSldViewPr>
      <p:cViewPr>
        <p:scale>
          <a:sx n="66" d="100"/>
          <a:sy n="66" d="100"/>
        </p:scale>
        <p:origin x="-1206" y="-324"/>
      </p:cViewPr>
      <p:guideLst>
        <p:guide orient="horz" pos="2160"/>
        <p:guide pos="2880"/>
      </p:guideLst>
    </p:cSldViewPr>
  </p:slideViewPr>
  <p:outlineViewPr>
    <p:cViewPr>
      <p:scale>
        <a:sx n="33" d="100"/>
        <a:sy n="33" d="100"/>
      </p:scale>
      <p:origin x="48" y="47328"/>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8229863A-1719-4466-887A-BB6590BF9664}" type="datetimeFigureOut">
              <a:rPr lang="es-CL"/>
              <a:pPr>
                <a:defRPr/>
              </a:pPr>
              <a:t>29-11-2010</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L"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L"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026BA0A0-565A-4850-992E-AE82E853B6EF}" type="slidenum">
              <a:rPr lang="es-CL"/>
              <a:pPr>
                <a:defRPr/>
              </a:pPr>
              <a:t>‹Nº›</a:t>
            </a:fld>
            <a:endParaRPr lang="es-C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pPr>
              <a:defRPr/>
            </a:pPr>
            <a:fld id="{026BA0A0-565A-4850-992E-AE82E853B6EF}" type="slidenum">
              <a:rPr lang="es-CL" smtClean="0"/>
              <a:pPr>
                <a:defRPr/>
              </a:pPr>
              <a:t>27</a:t>
            </a:fld>
            <a:endParaRPr lang="es-C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pPr>
              <a:defRPr/>
            </a:pPr>
            <a:fld id="{026BA0A0-565A-4850-992E-AE82E853B6EF}" type="slidenum">
              <a:rPr lang="es-CL" smtClean="0"/>
              <a:pPr>
                <a:defRPr/>
              </a:pPr>
              <a:t>28</a:t>
            </a:fld>
            <a:endParaRPr lang="es-C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pPr>
              <a:defRPr/>
            </a:pPr>
            <a:fld id="{026BA0A0-565A-4850-992E-AE82E853B6EF}" type="slidenum">
              <a:rPr lang="es-CL" smtClean="0"/>
              <a:pPr>
                <a:defRPr/>
              </a:pPr>
              <a:t>29</a:t>
            </a:fld>
            <a:endParaRPr lang="es-C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pPr>
              <a:defRPr/>
            </a:pPr>
            <a:fld id="{731BEBD5-2828-457F-8D41-B2C90FA6FB3F}" type="datetime1">
              <a:rPr lang="es-CL"/>
              <a:pPr>
                <a:defRPr/>
              </a:pPr>
              <a:t>29-11-2010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3BA975CC-79C3-431C-91E1-6542E0F1761F}" type="slidenum">
              <a:rPr lang="es-CL"/>
              <a:pPr>
                <a:defRPr/>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8226F513-A1B3-404D-AB54-B28D1CDB6038}" type="datetime1">
              <a:rPr lang="es-CL"/>
              <a:pPr>
                <a:defRPr/>
              </a:pPr>
              <a:t>29-11-2010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43830D8E-64D0-4ECE-9489-70FDAE512FA2}" type="slidenum">
              <a:rPr lang="es-CL"/>
              <a:pPr>
                <a:defRPr/>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D36A7FAE-96E4-42B3-B2CF-EEE2780FBAFD}" type="datetime1">
              <a:rPr lang="es-CL"/>
              <a:pPr>
                <a:defRPr/>
              </a:pPr>
              <a:t>29-11-2010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1E9B667C-038A-43CA-9980-05ED1D0710DF}" type="slidenum">
              <a:rPr lang="es-CL"/>
              <a:pPr>
                <a:defRPr/>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405835CB-D3C4-4AAA-B52C-26E5B021317F}" type="datetime1">
              <a:rPr lang="es-CL"/>
              <a:pPr>
                <a:defRPr/>
              </a:pPr>
              <a:t>29-11-2010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015BAC55-C4F1-432A-90A2-CF585DAE2527}" type="slidenum">
              <a:rPr lang="es-CL"/>
              <a:pPr>
                <a:defRPr/>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053964E7-D069-4189-9434-F13452C58FF4}" type="datetime1">
              <a:rPr lang="es-CL"/>
              <a:pPr>
                <a:defRPr/>
              </a:pPr>
              <a:t>29-11-2010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A873A645-34AC-436D-B351-4683B1C18676}" type="slidenum">
              <a:rPr lang="es-CL"/>
              <a:pPr>
                <a:defRPr/>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3 Marcador de fecha"/>
          <p:cNvSpPr>
            <a:spLocks noGrp="1"/>
          </p:cNvSpPr>
          <p:nvPr>
            <p:ph type="dt" sz="half" idx="10"/>
          </p:nvPr>
        </p:nvSpPr>
        <p:spPr/>
        <p:txBody>
          <a:bodyPr/>
          <a:lstStyle>
            <a:lvl1pPr>
              <a:defRPr/>
            </a:lvl1pPr>
          </a:lstStyle>
          <a:p>
            <a:pPr>
              <a:defRPr/>
            </a:pPr>
            <a:fld id="{C1B18BA0-1FB3-49F0-BFD9-62179450DB3C}" type="datetime1">
              <a:rPr lang="es-CL"/>
              <a:pPr>
                <a:defRPr/>
              </a:pPr>
              <a:t>29-11-2010</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7E97E226-C0A6-477B-9639-B92421BED27D}" type="slidenum">
              <a:rPr lang="es-CL"/>
              <a:pPr>
                <a:defRPr/>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3 Marcador de fecha"/>
          <p:cNvSpPr>
            <a:spLocks noGrp="1"/>
          </p:cNvSpPr>
          <p:nvPr>
            <p:ph type="dt" sz="half" idx="10"/>
          </p:nvPr>
        </p:nvSpPr>
        <p:spPr/>
        <p:txBody>
          <a:bodyPr/>
          <a:lstStyle>
            <a:lvl1pPr>
              <a:defRPr/>
            </a:lvl1pPr>
          </a:lstStyle>
          <a:p>
            <a:pPr>
              <a:defRPr/>
            </a:pPr>
            <a:fld id="{2B2D5185-6D88-4D38-A1E9-EEE99F6EC137}" type="datetime1">
              <a:rPr lang="es-CL"/>
              <a:pPr>
                <a:defRPr/>
              </a:pPr>
              <a:t>29-11-2010</a:t>
            </a:fld>
            <a:endParaRPr lang="es-CL"/>
          </a:p>
        </p:txBody>
      </p:sp>
      <p:sp>
        <p:nvSpPr>
          <p:cNvPr id="8" name="4 Marcador de pie de página"/>
          <p:cNvSpPr>
            <a:spLocks noGrp="1"/>
          </p:cNvSpPr>
          <p:nvPr>
            <p:ph type="ftr" sz="quarter" idx="11"/>
          </p:nvPr>
        </p:nvSpPr>
        <p:spPr/>
        <p:txBody>
          <a:bodyPr/>
          <a:lstStyle>
            <a:lvl1pPr>
              <a:defRPr/>
            </a:lvl1pPr>
          </a:lstStyle>
          <a:p>
            <a:pPr>
              <a:defRPr/>
            </a:pPr>
            <a:endParaRPr lang="es-CL"/>
          </a:p>
        </p:txBody>
      </p:sp>
      <p:sp>
        <p:nvSpPr>
          <p:cNvPr id="9" name="5 Marcador de número de diapositiva"/>
          <p:cNvSpPr>
            <a:spLocks noGrp="1"/>
          </p:cNvSpPr>
          <p:nvPr>
            <p:ph type="sldNum" sz="quarter" idx="12"/>
          </p:nvPr>
        </p:nvSpPr>
        <p:spPr/>
        <p:txBody>
          <a:bodyPr/>
          <a:lstStyle>
            <a:lvl1pPr>
              <a:defRPr/>
            </a:lvl1pPr>
          </a:lstStyle>
          <a:p>
            <a:pPr>
              <a:defRPr/>
            </a:pPr>
            <a:fld id="{36EFE9AD-347A-45B5-A569-89B08129E685}" type="slidenum">
              <a:rPr lang="es-CL"/>
              <a:pPr>
                <a:defRPr/>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3 Marcador de fecha"/>
          <p:cNvSpPr>
            <a:spLocks noGrp="1"/>
          </p:cNvSpPr>
          <p:nvPr>
            <p:ph type="dt" sz="half" idx="10"/>
          </p:nvPr>
        </p:nvSpPr>
        <p:spPr/>
        <p:txBody>
          <a:bodyPr/>
          <a:lstStyle>
            <a:lvl1pPr>
              <a:defRPr/>
            </a:lvl1pPr>
          </a:lstStyle>
          <a:p>
            <a:pPr>
              <a:defRPr/>
            </a:pPr>
            <a:fld id="{0CC1A382-A0F7-49A1-A2CE-4E94DD3502D0}" type="datetime1">
              <a:rPr lang="es-CL"/>
              <a:pPr>
                <a:defRPr/>
              </a:pPr>
              <a:t>29-11-2010</a:t>
            </a:fld>
            <a:endParaRPr lang="es-CL"/>
          </a:p>
        </p:txBody>
      </p:sp>
      <p:sp>
        <p:nvSpPr>
          <p:cNvPr id="4" name="4 Marcador de pie de página"/>
          <p:cNvSpPr>
            <a:spLocks noGrp="1"/>
          </p:cNvSpPr>
          <p:nvPr>
            <p:ph type="ftr" sz="quarter" idx="11"/>
          </p:nvPr>
        </p:nvSpPr>
        <p:spPr/>
        <p:txBody>
          <a:bodyPr/>
          <a:lstStyle>
            <a:lvl1pPr>
              <a:defRPr/>
            </a:lvl1pPr>
          </a:lstStyle>
          <a:p>
            <a:pPr>
              <a:defRPr/>
            </a:pPr>
            <a:endParaRPr lang="es-CL"/>
          </a:p>
        </p:txBody>
      </p:sp>
      <p:sp>
        <p:nvSpPr>
          <p:cNvPr id="5" name="5 Marcador de número de diapositiva"/>
          <p:cNvSpPr>
            <a:spLocks noGrp="1"/>
          </p:cNvSpPr>
          <p:nvPr>
            <p:ph type="sldNum" sz="quarter" idx="12"/>
          </p:nvPr>
        </p:nvSpPr>
        <p:spPr/>
        <p:txBody>
          <a:bodyPr/>
          <a:lstStyle>
            <a:lvl1pPr>
              <a:defRPr/>
            </a:lvl1pPr>
          </a:lstStyle>
          <a:p>
            <a:pPr>
              <a:defRPr/>
            </a:pPr>
            <a:fld id="{3436FC10-8164-4215-9E96-2E71CEF1105B}" type="slidenum">
              <a:rPr lang="es-CL"/>
              <a:pPr>
                <a:defRPr/>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90C54B7D-1DFC-4312-85FA-93ACC966AC50}" type="datetime1">
              <a:rPr lang="es-CL"/>
              <a:pPr>
                <a:defRPr/>
              </a:pPr>
              <a:t>29-11-2010</a:t>
            </a:fld>
            <a:endParaRPr lang="es-CL"/>
          </a:p>
        </p:txBody>
      </p:sp>
      <p:sp>
        <p:nvSpPr>
          <p:cNvPr id="3" name="4 Marcador de pie de página"/>
          <p:cNvSpPr>
            <a:spLocks noGrp="1"/>
          </p:cNvSpPr>
          <p:nvPr>
            <p:ph type="ftr" sz="quarter" idx="11"/>
          </p:nvPr>
        </p:nvSpPr>
        <p:spPr/>
        <p:txBody>
          <a:bodyPr/>
          <a:lstStyle>
            <a:lvl1pPr>
              <a:defRPr/>
            </a:lvl1pPr>
          </a:lstStyle>
          <a:p>
            <a:pPr>
              <a:defRPr/>
            </a:pPr>
            <a:endParaRPr lang="es-CL"/>
          </a:p>
        </p:txBody>
      </p:sp>
      <p:sp>
        <p:nvSpPr>
          <p:cNvPr id="4" name="5 Marcador de número de diapositiva"/>
          <p:cNvSpPr>
            <a:spLocks noGrp="1"/>
          </p:cNvSpPr>
          <p:nvPr>
            <p:ph type="sldNum" sz="quarter" idx="12"/>
          </p:nvPr>
        </p:nvSpPr>
        <p:spPr/>
        <p:txBody>
          <a:bodyPr/>
          <a:lstStyle>
            <a:lvl1pPr>
              <a:defRPr/>
            </a:lvl1pPr>
          </a:lstStyle>
          <a:p>
            <a:pPr>
              <a:defRPr/>
            </a:pPr>
            <a:fld id="{D1A998F2-C632-4110-8E54-6F863AB8630D}" type="slidenum">
              <a:rPr lang="es-CL"/>
              <a:pPr>
                <a:defRPr/>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671216B-9B8C-4BA2-A84D-EA8248EB4D09}" type="datetime1">
              <a:rPr lang="es-CL"/>
              <a:pPr>
                <a:defRPr/>
              </a:pPr>
              <a:t>29-11-2010</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BCE9AA8C-BBE4-4BF7-8930-21836F83751B}" type="slidenum">
              <a:rPr lang="es-CL"/>
              <a:pPr>
                <a:defRPr/>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BA485CB7-1B5C-4E4B-9368-7E440A1FB3C0}" type="datetime1">
              <a:rPr lang="es-CL"/>
              <a:pPr>
                <a:defRPr/>
              </a:pPr>
              <a:t>29-11-2010</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699937FD-8049-451E-A641-9D105CD7617E}" type="slidenum">
              <a:rPr lang="es-CL"/>
              <a:pPr>
                <a:defRPr/>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CL"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F9AB91C-C18C-4B3A-815D-85ED448592F0}" type="datetime1">
              <a:rPr lang="es-CL"/>
              <a:pPr>
                <a:defRPr/>
              </a:pPr>
              <a:t>29-11-2010</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94DDDEE6-599B-4E6F-B92B-68A70AD8D4E7}" type="slidenum">
              <a:rPr lang="es-CL"/>
              <a:pPr>
                <a:defRPr/>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760413" y="2535039"/>
            <a:ext cx="7772400" cy="1470025"/>
          </a:xfrm>
        </p:spPr>
        <p:txBody>
          <a:bodyPr/>
          <a:lstStyle/>
          <a:p>
            <a:r>
              <a:rPr lang="es-CL" sz="3600" b="1" dirty="0" smtClean="0"/>
              <a:t>HISTORIA DEL PENSAMIENTO POLÍTICO</a:t>
            </a:r>
            <a:r>
              <a:rPr lang="es-CL" b="1" dirty="0" smtClean="0"/>
              <a:t>: </a:t>
            </a:r>
            <a:br>
              <a:rPr lang="es-CL" b="1" dirty="0" smtClean="0"/>
            </a:br>
            <a:r>
              <a:rPr lang="es-CL" sz="3200" b="1" dirty="0" err="1" smtClean="0"/>
              <a:t>Friedrich</a:t>
            </a:r>
            <a:r>
              <a:rPr lang="es-CL" sz="3200" b="1" dirty="0" smtClean="0"/>
              <a:t> A. </a:t>
            </a:r>
            <a:r>
              <a:rPr lang="es-CL" sz="3200" b="1" dirty="0" err="1" smtClean="0"/>
              <a:t>Hayek</a:t>
            </a:r>
            <a:r>
              <a:rPr lang="nb-NO" sz="3200" b="1" dirty="0" smtClean="0"/>
              <a:t/>
            </a:r>
            <a:br>
              <a:rPr lang="nb-NO" sz="3200" b="1" dirty="0" smtClean="0"/>
            </a:br>
            <a:r>
              <a:rPr lang="es-CL" sz="4000" b="1" dirty="0" smtClean="0"/>
              <a:t/>
            </a:r>
            <a:br>
              <a:rPr lang="es-CL" sz="4000" b="1" dirty="0" smtClean="0"/>
            </a:br>
            <a:endParaRPr lang="es-CL" b="1" dirty="0" smtClean="0"/>
          </a:p>
        </p:txBody>
      </p:sp>
      <p:sp>
        <p:nvSpPr>
          <p:cNvPr id="2051" name="2 Subtítulo"/>
          <p:cNvSpPr>
            <a:spLocks noGrp="1"/>
          </p:cNvSpPr>
          <p:nvPr>
            <p:ph type="subTitle" idx="1"/>
          </p:nvPr>
        </p:nvSpPr>
        <p:spPr>
          <a:xfrm>
            <a:off x="1116013" y="4989513"/>
            <a:ext cx="6840537" cy="1463675"/>
          </a:xfrm>
        </p:spPr>
        <p:txBody>
          <a:bodyPr/>
          <a:lstStyle/>
          <a:p>
            <a:r>
              <a:rPr lang="es-CL" sz="2600" b="1" dirty="0" smtClean="0">
                <a:solidFill>
                  <a:schemeClr val="tx1"/>
                </a:solidFill>
              </a:rPr>
              <a:t>Profesor: Claudio Fuentes González</a:t>
            </a:r>
          </a:p>
          <a:p>
            <a:r>
              <a:rPr lang="es-CL" sz="2000" b="1" smtClean="0">
                <a:solidFill>
                  <a:schemeClr val="tx1"/>
                </a:solidFill>
              </a:rPr>
              <a:t>Clase  </a:t>
            </a:r>
            <a:r>
              <a:rPr lang="es-CL" sz="2000" b="1" smtClean="0">
                <a:solidFill>
                  <a:schemeClr val="tx1"/>
                </a:solidFill>
              </a:rPr>
              <a:t>17 </a:t>
            </a:r>
            <a:r>
              <a:rPr lang="es-CL" sz="2000" b="1" dirty="0" smtClean="0">
                <a:solidFill>
                  <a:schemeClr val="tx1"/>
                </a:solidFill>
              </a:rPr>
              <a:t>– 28 de noviembre de 2010</a:t>
            </a:r>
          </a:p>
        </p:txBody>
      </p:sp>
      <p:pic>
        <p:nvPicPr>
          <p:cNvPr id="2052" name="Picture 5" descr="escuela de gobierno y gestión pública"/>
          <p:cNvPicPr>
            <a:picLocks noChangeAspect="1" noChangeArrowheads="1"/>
          </p:cNvPicPr>
          <p:nvPr/>
        </p:nvPicPr>
        <p:blipFill>
          <a:blip r:embed="rId2" cstate="print"/>
          <a:srcRect/>
          <a:stretch>
            <a:fillRect/>
          </a:stretch>
        </p:blipFill>
        <p:spPr bwMode="auto">
          <a:xfrm>
            <a:off x="0" y="0"/>
            <a:ext cx="2371725" cy="933450"/>
          </a:xfrm>
          <a:prstGeom prst="rect">
            <a:avLst/>
          </a:prstGeom>
          <a:noFill/>
          <a:ln w="9525">
            <a:noFill/>
            <a:miter lim="800000"/>
            <a:headEnd/>
            <a:tailEnd/>
          </a:ln>
        </p:spPr>
      </p:pic>
      <p:pic>
        <p:nvPicPr>
          <p:cNvPr id="6" name="5 Imagen" descr="17 Von Hayek.bmp"/>
          <p:cNvPicPr>
            <a:picLocks noChangeAspect="1"/>
          </p:cNvPicPr>
          <p:nvPr/>
        </p:nvPicPr>
        <p:blipFill>
          <a:blip r:embed="rId3" cstate="print"/>
          <a:stretch>
            <a:fillRect/>
          </a:stretch>
        </p:blipFill>
        <p:spPr>
          <a:xfrm>
            <a:off x="7524328" y="76701"/>
            <a:ext cx="1516757" cy="212816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Estado y sociedad</a:t>
            </a:r>
          </a:p>
        </p:txBody>
      </p:sp>
      <p:sp>
        <p:nvSpPr>
          <p:cNvPr id="5" name="2 Marcador de contenido"/>
          <p:cNvSpPr txBox="1">
            <a:spLocks/>
          </p:cNvSpPr>
          <p:nvPr/>
        </p:nvSpPr>
        <p:spPr>
          <a:xfrm>
            <a:off x="179512" y="764705"/>
            <a:ext cx="8640960" cy="5904656"/>
          </a:xfrm>
          <a:prstGeom prst="rect">
            <a:avLst/>
          </a:prstGeom>
        </p:spPr>
        <p:txBody>
          <a:bodyPr>
            <a:normAutofit/>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a:t>
            </a:r>
            <a:r>
              <a:rPr lang="es-CL" sz="2400" b="1" dirty="0" smtClean="0">
                <a:latin typeface="+mn-lt"/>
                <a:cs typeface="+mn-cs"/>
              </a:rPr>
              <a:t>Estado</a:t>
            </a:r>
            <a:r>
              <a:rPr lang="es-CL" sz="2400" dirty="0" smtClean="0">
                <a:latin typeface="+mn-lt"/>
                <a:cs typeface="+mn-cs"/>
              </a:rPr>
              <a:t>, </a:t>
            </a:r>
            <a:r>
              <a:rPr lang="es-CL" sz="2400" i="1" dirty="0" smtClean="0">
                <a:latin typeface="+mn-lt"/>
                <a:cs typeface="+mn-cs"/>
              </a:rPr>
              <a:t>la organización de las personas de un territorio bajo un gobierno único</a:t>
            </a:r>
            <a:r>
              <a:rPr lang="es-CL" sz="2400" dirty="0" smtClean="0">
                <a:latin typeface="+mn-lt"/>
                <a:cs typeface="+mn-cs"/>
              </a:rPr>
              <a:t>, si bien es una condición indispensable para el desarrollo de una sociedad avanzada, está muy lejos de ser idéntico a la sociedad, o más bien a la multiplicidad de estructuras desarrolladas y </a:t>
            </a:r>
            <a:r>
              <a:rPr lang="es-CL" sz="2400" dirty="0" err="1" smtClean="0">
                <a:latin typeface="+mn-lt"/>
                <a:cs typeface="+mn-cs"/>
              </a:rPr>
              <a:t>autogeneradoras</a:t>
            </a:r>
            <a:r>
              <a:rPr lang="es-CL" sz="2400" dirty="0" smtClean="0">
                <a:latin typeface="+mn-lt"/>
                <a:cs typeface="+mn-cs"/>
              </a:rPr>
              <a:t> de hombres con alguna libertad, que sola merece el nombre de sociedad.</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a:t>
            </a:r>
            <a:r>
              <a:rPr lang="es-CL" sz="2400" b="1" dirty="0" smtClean="0">
                <a:latin typeface="+mn-lt"/>
                <a:cs typeface="+mn-cs"/>
              </a:rPr>
              <a:t>sociedad</a:t>
            </a:r>
            <a:r>
              <a:rPr lang="es-CL" sz="2400" dirty="0" smtClean="0">
                <a:latin typeface="+mn-lt"/>
                <a:cs typeface="+mn-cs"/>
              </a:rPr>
              <a:t> es una </a:t>
            </a:r>
            <a:r>
              <a:rPr lang="es-CL" sz="2400" i="1" dirty="0" smtClean="0">
                <a:latin typeface="+mn-lt"/>
                <a:cs typeface="+mn-cs"/>
              </a:rPr>
              <a:t>red de relaciones entre individuos y grupos organizados.</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Difícilmente existe sólo una sociedad a la que pertenezca exclusivamente una persona.</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Un individuo normalmente no pertenece a una sola sociedad y es altamente conveniente que así sea.</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Cada uno es, afortunadamente, miembro de muchas sociedades sobrepuestas y entrelazadas, a las cuales se pertenece con lazos más o menos fuertes o permanentes. </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10</a:t>
            </a:fld>
            <a:endParaRPr lang="es-CL"/>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Estado y sociedad</a:t>
            </a:r>
          </a:p>
        </p:txBody>
      </p:sp>
      <p:sp>
        <p:nvSpPr>
          <p:cNvPr id="5" name="2 Marcador de contenido"/>
          <p:cNvSpPr txBox="1">
            <a:spLocks/>
          </p:cNvSpPr>
          <p:nvPr/>
        </p:nvSpPr>
        <p:spPr>
          <a:xfrm>
            <a:off x="179512" y="764705"/>
            <a:ext cx="8640960" cy="5904656"/>
          </a:xfrm>
          <a:prstGeom prst="rect">
            <a:avLst/>
          </a:prstGeom>
        </p:spPr>
        <p:txBody>
          <a:bodyPr>
            <a:normAutofit fontScale="77500" lnSpcReduction="200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En una sociedad libre, el Estado es una de muchas organizaciones.</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Se necesita para proporcionar una estructura externa efectiva dentro de la cual se puedan formar órdenes </a:t>
            </a:r>
            <a:r>
              <a:rPr lang="es-CL" sz="2400" dirty="0" err="1" smtClean="0">
                <a:latin typeface="+mn-lt"/>
                <a:cs typeface="+mn-cs"/>
              </a:rPr>
              <a:t>autogeneradores</a:t>
            </a:r>
            <a:r>
              <a:rPr lang="es-CL" sz="2400" dirty="0" smtClean="0">
                <a:latin typeface="+mn-lt"/>
                <a:cs typeface="+mn-cs"/>
              </a:rPr>
              <a:t>, pero que está confinada al aparato de gobierno y que no determina las actividades de los individuos libres.</a:t>
            </a:r>
          </a:p>
          <a:p>
            <a:pPr marL="514350" indent="-514350" algn="just" fontAlgn="auto">
              <a:lnSpc>
                <a:spcPct val="120000"/>
              </a:lnSpc>
              <a:spcBef>
                <a:spcPct val="20000"/>
              </a:spcBef>
              <a:spcAft>
                <a:spcPts val="0"/>
              </a:spcAft>
              <a:buSzPct val="80000"/>
              <a:defRPr/>
            </a:pPr>
            <a:endParaRPr lang="es-CL" sz="23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Las sociedades se forman en tanto que a los estados hay que constituirlos. </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Las sociedades son infinitamente preferibles, en la medida que puedan producir los servicios que se necesitan o las estructuras que se autogeneren.</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Las organizaciones basadas en el poder de la coerción tienden a convertirse en una camisa de fuerza que demuestra ser nociva tan pronto como usa sus poderes más allá de la imposición de las reglas de conducta indispensablemente abstractas.</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[Sociedad de oportunidades] Una política de optimización en una </a:t>
            </a:r>
            <a:r>
              <a:rPr lang="es-CL" sz="2400" dirty="0" err="1" smtClean="0">
                <a:latin typeface="+mn-lt"/>
                <a:cs typeface="+mn-cs"/>
              </a:rPr>
              <a:t>catalaxia</a:t>
            </a:r>
            <a:r>
              <a:rPr lang="es-CL" sz="2400" dirty="0" smtClean="0">
                <a:latin typeface="+mn-lt"/>
                <a:cs typeface="+mn-cs"/>
              </a:rPr>
              <a:t> puede —y debe— proponerse, como fin, el incremento de las oportunidades de cualquier miembro de la sociedad tomado al azar para tener un ingreso elevado, o lo que vale decir lo mismo, la oportunidad para que, cualquiera sea su participación en el ingreso total, el equivalente real de esta participación sea tan grande que sepamos cómo dar lugar a ella.</a:t>
            </a:r>
          </a:p>
        </p:txBody>
      </p:sp>
      <p:sp>
        <p:nvSpPr>
          <p:cNvPr id="4" name="3 Marcador de número de diapositiva"/>
          <p:cNvSpPr>
            <a:spLocks noGrp="1"/>
          </p:cNvSpPr>
          <p:nvPr>
            <p:ph type="sldNum" sz="quarter" idx="12"/>
          </p:nvPr>
        </p:nvSpPr>
        <p:spPr/>
        <p:txBody>
          <a:bodyPr/>
          <a:lstStyle/>
          <a:p>
            <a:pPr>
              <a:defRPr/>
            </a:pPr>
            <a:endParaRPr lang="es-CL" dirty="0" smtClean="0"/>
          </a:p>
          <a:p>
            <a:pPr>
              <a:defRPr/>
            </a:pPr>
            <a:fld id="{02832FA1-609A-41BA-87E2-F3FFC310EC16}" type="slidenum">
              <a:rPr lang="es-CL" smtClean="0"/>
              <a:pPr>
                <a:defRPr/>
              </a:pPr>
              <a:t>11</a:t>
            </a:fld>
            <a:endParaRPr lang="es-C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2800" b="1" dirty="0" smtClean="0"/>
              <a:t>El gobierno: funciones, características y límites a su poder</a:t>
            </a:r>
          </a:p>
        </p:txBody>
      </p:sp>
      <p:sp>
        <p:nvSpPr>
          <p:cNvPr id="5" name="2 Marcador de contenido"/>
          <p:cNvSpPr txBox="1">
            <a:spLocks/>
          </p:cNvSpPr>
          <p:nvPr/>
        </p:nvSpPr>
        <p:spPr>
          <a:xfrm>
            <a:off x="179512" y="764705"/>
            <a:ext cx="8640960" cy="5904656"/>
          </a:xfrm>
          <a:prstGeom prst="rect">
            <a:avLst/>
          </a:prstGeom>
        </p:spPr>
        <p:txBody>
          <a:bodyPr>
            <a:normAutofit fontScale="85000" lnSpcReduction="200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gobierno es indispensable para la formación de un orden, pero sólo para proteger a todos contra la coerción y violencia por parte de los demás.</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Tan pronto como el gobierno adquiere el monopolio de la coerción y la violencia, se convierte a su vez en la principal amenaza a la libertad individual.</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Este proceso puede prevenirse sólo privando a la mayoría gobernante del poder que le permite otorgar beneficios discriminatorios a grupos o individuos (evitar cooptación, clientelismo y privilegios a través de focalización).</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poder de todas las autoridades que ejercen funciones gubernativas debe ser limitado por reglas permanentes que nadie pueda cambiar o abolir para servir fines particulares.</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Nadie puede dudar que el peligro para la libertad personal viene principalmente desde la izquierda, no a causa de algún ideal particular que ella persiga, sino porque los distintos movimientos socialistas son los únicos grandes cuerpos organizados que quieren imponer sobre la sociedad un plan preconcebido.</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12</a:t>
            </a:fld>
            <a:endParaRPr lang="es-C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2800" b="1" dirty="0" smtClean="0"/>
              <a:t>El gobierno: funciones, características y límites a su poder</a:t>
            </a:r>
          </a:p>
        </p:txBody>
      </p:sp>
      <p:sp>
        <p:nvSpPr>
          <p:cNvPr id="5" name="2 Marcador de contenido"/>
          <p:cNvSpPr txBox="1">
            <a:spLocks/>
          </p:cNvSpPr>
          <p:nvPr/>
        </p:nvSpPr>
        <p:spPr>
          <a:xfrm>
            <a:off x="179512" y="764705"/>
            <a:ext cx="8640960" cy="5904656"/>
          </a:xfrm>
          <a:prstGeom prst="rect">
            <a:avLst/>
          </a:prstGeom>
        </p:spPr>
        <p:txBody>
          <a:bodyPr>
            <a:normAutofit fontScale="92500" lnSpcReduction="10000"/>
          </a:bodyPr>
          <a:lstStyle/>
          <a:p>
            <a:pPr marL="514350" indent="-514350" algn="just" fontAlgn="auto">
              <a:spcBef>
                <a:spcPct val="20000"/>
              </a:spcBef>
              <a:spcAft>
                <a:spcPts val="0"/>
              </a:spcAft>
              <a:buSzPct val="80000"/>
              <a:buFont typeface="Arial" pitchFamily="34" charset="0"/>
              <a:buChar char="•"/>
              <a:defRPr/>
            </a:pPr>
            <a:r>
              <a:rPr lang="es-CL" sz="2400" b="1" dirty="0" smtClean="0">
                <a:latin typeface="+mn-lt"/>
                <a:cs typeface="+mn-cs"/>
              </a:rPr>
              <a:t>Alternancia de un gobierno</a:t>
            </a:r>
            <a:r>
              <a:rPr lang="es-CL" sz="2400" dirty="0" smtClean="0">
                <a:latin typeface="+mn-lt"/>
                <a:cs typeface="+mn-cs"/>
              </a:rPr>
              <a:t>: esto capacita para deshacerse de un gobierno y tratar de reemplazarlo por uno mejor.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 la única forma que descubierta para hacer posible el cambio pacífico.</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Cualquier gobierno que la gente no pueda reemplazar mediante un procedimiento acordado, está destinado a caer tarde o temprano en malas manos.</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a:t>
            </a:r>
            <a:r>
              <a:rPr lang="es-CL" sz="2400" b="1" dirty="0" smtClean="0">
                <a:latin typeface="+mn-lt"/>
                <a:cs typeface="+mn-cs"/>
              </a:rPr>
              <a:t>tarea del gobierno </a:t>
            </a:r>
            <a:r>
              <a:rPr lang="es-CL" sz="2400" dirty="0" smtClean="0">
                <a:latin typeface="+mn-lt"/>
                <a:cs typeface="+mn-cs"/>
              </a:rPr>
              <a:t>es crear un sistema dentro del cual los individuos y grupos puedan exitosamente ir en pos de sus objetivos respectivos, y algunas veces usar sus poderes coercitivos para aumentar la recaudación que les permita proporcionar servicios que, por una u otra razón, el mercado no puede ofrecer. Pero la coerción está justificada solamente para lograr tal sistema, dentro del cual todos puedan usar sus habilidades y conocimientos para sus propios fines siempre que no interfieran con los dominios igualmente protegidos de los demás.</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Nadie necesita poseer poderes de coerción discriminatoria.</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13</a:t>
            </a:fld>
            <a:endParaRPr lang="es-CL"/>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2800" b="1" dirty="0" smtClean="0"/>
              <a:t>El gobierno: funciones, características y límites a su poder</a:t>
            </a:r>
          </a:p>
        </p:txBody>
      </p:sp>
      <p:sp>
        <p:nvSpPr>
          <p:cNvPr id="5" name="2 Marcador de contenido"/>
          <p:cNvSpPr txBox="1">
            <a:spLocks/>
          </p:cNvSpPr>
          <p:nvPr/>
        </p:nvSpPr>
        <p:spPr>
          <a:xfrm>
            <a:off x="179512" y="764705"/>
            <a:ext cx="8640960" cy="5904656"/>
          </a:xfrm>
          <a:prstGeom prst="rect">
            <a:avLst/>
          </a:prstGeom>
        </p:spPr>
        <p:txBody>
          <a:bodyPr>
            <a:normAutofit/>
          </a:bodyPr>
          <a:lstStyle/>
          <a:p>
            <a:pPr marL="514350" indent="-514350" algn="just" fontAlgn="auto">
              <a:spcBef>
                <a:spcPct val="20000"/>
              </a:spcBef>
              <a:spcAft>
                <a:spcPts val="0"/>
              </a:spcAft>
              <a:buSzPct val="80000"/>
              <a:buFont typeface="Arial" pitchFamily="34" charset="0"/>
              <a:buChar char="•"/>
              <a:defRPr/>
            </a:pPr>
            <a:r>
              <a:rPr lang="es-CL" sz="2400" u="sng" dirty="0" smtClean="0">
                <a:latin typeface="+mn-lt"/>
                <a:cs typeface="+mn-cs"/>
              </a:rPr>
              <a:t>Funciones básicas de un gobierno</a:t>
            </a:r>
            <a:r>
              <a:rPr lang="es-CL" sz="2400" dirty="0" smtClean="0">
                <a:latin typeface="+mn-lt"/>
                <a:cs typeface="+mn-cs"/>
              </a:rPr>
              <a:t>: las tres grandes negativas de Paz, Libertad y Justicia son, de hecho, las únicas bases indispensables de la civilización que un gobierno debe proveer.</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Ellas están necesariamente ausentes en la condición "natural" del hombre primitivo y los instintos innatos del hombre no las proveen a sus semejantes.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Ellas son los productos más importantes, pero aún no perfectamente asegurados de las reglas de la civilización.</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única parte de estas funciones coercitivas de gobierno que se puede considerar, es aquella que interesa a la preservación del funcionamiento de un orden de mercado.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Ellas se refieren especialmente a las condiciones que debe ofrecer la ley para asegurar el grado de competencia requerida para conducir eficientemente el mercado.</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14</a:t>
            </a:fld>
            <a:endParaRPr lang="es-CL"/>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2800" b="1" dirty="0" smtClean="0"/>
              <a:t>El gobierno: funciones, características y límites a su poder</a:t>
            </a:r>
          </a:p>
        </p:txBody>
      </p:sp>
      <p:sp>
        <p:nvSpPr>
          <p:cNvPr id="5" name="2 Marcador de contenido"/>
          <p:cNvSpPr txBox="1">
            <a:spLocks/>
          </p:cNvSpPr>
          <p:nvPr/>
        </p:nvSpPr>
        <p:spPr>
          <a:xfrm>
            <a:off x="179512" y="764705"/>
            <a:ext cx="8640960" cy="5904656"/>
          </a:xfrm>
          <a:prstGeom prst="rect">
            <a:avLst/>
          </a:prstGeom>
        </p:spPr>
        <p:txBody>
          <a:bodyPr>
            <a:normAutofit fontScale="85000" lnSpcReduction="10000"/>
          </a:bodyPr>
          <a:lstStyle/>
          <a:p>
            <a:pPr marL="514350" indent="-514350" algn="just" fontAlgn="auto">
              <a:spcBef>
                <a:spcPct val="20000"/>
              </a:spcBef>
              <a:spcAft>
                <a:spcPts val="0"/>
              </a:spcAft>
              <a:buSzPct val="80000"/>
              <a:buFont typeface="Arial" pitchFamily="34" charset="0"/>
              <a:buChar char="•"/>
              <a:defRPr/>
            </a:pPr>
            <a:r>
              <a:rPr lang="es-CL" sz="2400" b="1" dirty="0" smtClean="0">
                <a:latin typeface="+mn-lt"/>
                <a:cs typeface="+mn-cs"/>
              </a:rPr>
              <a:t>Autoridad Suprema</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 razonable desear que la autoridad máxima sea una tal que su poder descanse en su sometimiento a reglas abstractas que la obliguen a evitar que el gobierno o las instituciones privadas interfieran con los derechos adquiridos de las personas, independientemente de las consecuencias particulares que ello tenga.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Esta autoridad normalmente estará sometida a ciertos principios reconocidos y podrá ordenar el cumplimiento de tales reglas generales.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En tanto la sociedad no esté amenazada por fuerzas externas, no tendrá otro poder coercitivo que el establecido.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Esta autoridad estará por encima de todos los poderes gubernamentales e incluso será el único poder común sobre el territorio, mientras que todos los poderes gubernamentales, propiamente tales, pueden estar separados para las distintas regiones.</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Cuando, como resultado de fuerzas humanas externas o naturales, el orden </a:t>
            </a:r>
            <a:r>
              <a:rPr lang="es-CL" sz="2400" dirty="0" err="1" smtClean="0">
                <a:latin typeface="+mn-lt"/>
                <a:cs typeface="+mn-cs"/>
              </a:rPr>
              <a:t>autogenerador</a:t>
            </a:r>
            <a:r>
              <a:rPr lang="es-CL" sz="2400" dirty="0" smtClean="0">
                <a:latin typeface="+mn-lt"/>
                <a:cs typeface="+mn-cs"/>
              </a:rPr>
              <a:t> se ve alterado y se requieren medidas de emergencia para restaurar las condiciones necesarias para su operación, no hay necesidad para tales poderes "positivos" de la autoridad suprema.</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15</a:t>
            </a:fld>
            <a:endParaRPr lang="es-CL"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2800" b="1" dirty="0" smtClean="0"/>
              <a:t>El gobierno: funciones, características y límites a su poder</a:t>
            </a:r>
          </a:p>
        </p:txBody>
      </p:sp>
      <p:sp>
        <p:nvSpPr>
          <p:cNvPr id="5" name="2 Marcador de contenido"/>
          <p:cNvSpPr txBox="1">
            <a:spLocks/>
          </p:cNvSpPr>
          <p:nvPr/>
        </p:nvSpPr>
        <p:spPr>
          <a:xfrm>
            <a:off x="179512" y="764705"/>
            <a:ext cx="8640960" cy="5904656"/>
          </a:xfrm>
          <a:prstGeom prst="rect">
            <a:avLst/>
          </a:prstGeom>
        </p:spPr>
        <p:txBody>
          <a:bodyPr>
            <a:normAutofit fontScale="92500" lnSpcReduction="20000"/>
          </a:bodyPr>
          <a:lstStyle/>
          <a:p>
            <a:pPr marL="514350" indent="-514350" algn="just" fontAlgn="auto">
              <a:spcBef>
                <a:spcPct val="20000"/>
              </a:spcBef>
              <a:spcAft>
                <a:spcPts val="0"/>
              </a:spcAft>
              <a:buSzPct val="80000"/>
              <a:buFont typeface="Arial" pitchFamily="34" charset="0"/>
              <a:buChar char="•"/>
              <a:defRPr/>
            </a:pPr>
            <a:r>
              <a:rPr lang="es-CL" sz="2400" b="1" dirty="0" smtClean="0">
                <a:latin typeface="+mn-lt"/>
                <a:cs typeface="+mn-cs"/>
              </a:rPr>
              <a:t>La abolición del monopolio de servicios del gobierno</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No hay necesidad alguna que el gobierno central decida quién debiera estar autorizado para suministrar los distintos servicios, y es altamente indeseable que tuviera poder de mando para hacerlo.</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No hay justificación para que agencia gubernamental alguna posea el derecho exclusivo de ofrecer algún servicio en particular.</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Cualquier agencia gubernamental autorizada para usar su poder de imponer impuestos para financiar tales servicios debe estar obligada a reembolsar cualquier impuesto recaudado para estos propósitos a todos aquellos que prefieran obtener esos servicios de alguna otra manera.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Esto se aplica sin excepción a todos aquellos servicios en los cuales el gobierno hoy posea o aspire monopolio legal —con la sola excepción de mantener y hacer cumplir la ley, y sostener para este propósito (que incluye la defensa en contra de enemigos externos), una fuerza armada.</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Debe predominar la objeción en contra de cualquier poder monopólico del gobierno, aunque tal monopolio prometiera servicios de mayor calidad.</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16</a:t>
            </a:fld>
            <a:endParaRPr lang="es-CL"/>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2800" b="1" dirty="0" smtClean="0"/>
              <a:t>El gobierno: funciones, características y límites a su poder</a:t>
            </a:r>
          </a:p>
        </p:txBody>
      </p:sp>
      <p:sp>
        <p:nvSpPr>
          <p:cNvPr id="5" name="2 Marcador de contenido"/>
          <p:cNvSpPr txBox="1">
            <a:spLocks/>
          </p:cNvSpPr>
          <p:nvPr/>
        </p:nvSpPr>
        <p:spPr>
          <a:xfrm>
            <a:off x="179512" y="764705"/>
            <a:ext cx="8640960" cy="5904656"/>
          </a:xfrm>
          <a:prstGeom prst="rect">
            <a:avLst/>
          </a:prstGeom>
        </p:spPr>
        <p:txBody>
          <a:bodyPr>
            <a:normAutofit/>
          </a:bodyPr>
          <a:lstStyle/>
          <a:p>
            <a:pPr marL="514350" indent="-514350" algn="just" fontAlgn="auto">
              <a:spcBef>
                <a:spcPct val="20000"/>
              </a:spcBef>
              <a:spcAft>
                <a:spcPts val="0"/>
              </a:spcAft>
              <a:buSzPct val="80000"/>
              <a:buFont typeface="Arial" pitchFamily="34" charset="0"/>
              <a:buChar char="•"/>
              <a:defRPr/>
            </a:pPr>
            <a:r>
              <a:rPr lang="es-CL" sz="2400" b="1" dirty="0" smtClean="0">
                <a:latin typeface="+mn-lt"/>
                <a:cs typeface="+mn-cs"/>
              </a:rPr>
              <a:t>La falsa búsqueda de la igualdad en la sociedad</a:t>
            </a:r>
            <a:r>
              <a:rPr lang="es-CL" sz="2400" dirty="0" smtClean="0">
                <a:latin typeface="+mn-lt"/>
                <a:cs typeface="+mn-cs"/>
              </a:rPr>
              <a:t>: el ideal de usar los poderes coercitivos del gobierno para lograr justicia "positiva" (esto es, social o distributiva) conduce, no sólo con necesidad a la destrucción de la libertad individual, sino que también somete a prueba un espejismo o ilusión que no puede lograrse bajo ninguna circunstancia.</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Presupone un consenso acerca de la importancia relativa de los diferentes fines concretos que no puede existir en una gran sociedad, cuyos miembros no se conocen unos a otros o desconocen los mismos hechos particulares.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A veces se cree que la circunstancia de que la mayoría desea en la actualidad justicia social, demuestra que este ideal tiene un contenido determinable.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Pero, desgraciadamente, ello es como perseguir un </a:t>
            </a:r>
            <a:r>
              <a:rPr lang="es-CL" sz="2400" i="1" dirty="0" smtClean="0">
                <a:latin typeface="+mn-lt"/>
                <a:cs typeface="+mn-cs"/>
              </a:rPr>
              <a:t>Espejismo</a:t>
            </a:r>
            <a:r>
              <a:rPr lang="es-CL" sz="2400" dirty="0" smtClean="0">
                <a:latin typeface="+mn-lt"/>
                <a:cs typeface="+mn-cs"/>
              </a:rPr>
              <a:t>.</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17</a:t>
            </a:fld>
            <a:endParaRPr lang="es-CL"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Democracia</a:t>
            </a:r>
          </a:p>
        </p:txBody>
      </p:sp>
      <p:sp>
        <p:nvSpPr>
          <p:cNvPr id="5" name="2 Marcador de contenido"/>
          <p:cNvSpPr txBox="1">
            <a:spLocks/>
          </p:cNvSpPr>
          <p:nvPr/>
        </p:nvSpPr>
        <p:spPr>
          <a:xfrm>
            <a:off x="179512" y="764705"/>
            <a:ext cx="8640960" cy="5904656"/>
          </a:xfrm>
          <a:prstGeom prst="rect">
            <a:avLst/>
          </a:prstGeom>
        </p:spPr>
        <p:txBody>
          <a:bodyPr>
            <a:normAutofit fontScale="92500" lnSpcReduction="10000"/>
          </a:bodyPr>
          <a:lstStyle/>
          <a:p>
            <a:pPr marL="514350" indent="-514350" algn="just" fontAlgn="auto">
              <a:spcBef>
                <a:spcPct val="20000"/>
              </a:spcBef>
              <a:spcAft>
                <a:spcPts val="0"/>
              </a:spcAft>
              <a:buSzPct val="80000"/>
              <a:buFont typeface="Arial" pitchFamily="34" charset="0"/>
              <a:buChar char="•"/>
              <a:defRPr/>
            </a:pPr>
            <a:r>
              <a:rPr lang="es-CL" sz="2600" dirty="0" smtClean="0">
                <a:latin typeface="+mn-lt"/>
                <a:cs typeface="+mn-cs"/>
              </a:rPr>
              <a:t>En su actual forma ilimitada, la democracia ha perdido gran parte de la capacidad de servir como una protección en contra del poder arbitrario. </a:t>
            </a:r>
          </a:p>
          <a:p>
            <a:pPr marL="514350" indent="-514350" algn="just" fontAlgn="auto">
              <a:spcBef>
                <a:spcPct val="20000"/>
              </a:spcBef>
              <a:spcAft>
                <a:spcPts val="0"/>
              </a:spcAft>
              <a:buSzPct val="80000"/>
              <a:defRPr/>
            </a:pPr>
            <a:endParaRPr lang="es-CL" sz="26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600" dirty="0" smtClean="0">
                <a:latin typeface="+mn-lt"/>
                <a:cs typeface="+mn-cs"/>
              </a:rPr>
              <a:t>Ha dejado de ser un salvaguardia de la libertad personal, una restricción al abuso del poder gubernamental.</a:t>
            </a:r>
          </a:p>
          <a:p>
            <a:pPr marL="514350" indent="-514350" algn="just" fontAlgn="auto">
              <a:spcBef>
                <a:spcPct val="20000"/>
              </a:spcBef>
              <a:spcAft>
                <a:spcPts val="0"/>
              </a:spcAft>
              <a:buSzPct val="80000"/>
              <a:defRPr/>
            </a:pPr>
            <a:endParaRPr lang="es-CL" sz="26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600" dirty="0" smtClean="0">
                <a:latin typeface="+mn-lt"/>
                <a:cs typeface="+mn-cs"/>
              </a:rPr>
              <a:t>Ha llegado a ser la causa principal de un crecimiento progresivo y acelerado en el poder y peso de la máquina administrativa.</a:t>
            </a:r>
          </a:p>
          <a:p>
            <a:pPr marL="514350" indent="-514350" algn="just" fontAlgn="auto">
              <a:spcBef>
                <a:spcPct val="20000"/>
              </a:spcBef>
              <a:spcAft>
                <a:spcPts val="0"/>
              </a:spcAft>
              <a:buSzPct val="80000"/>
              <a:defRPr/>
            </a:pPr>
            <a:endParaRPr lang="es-CL" sz="26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600" dirty="0" smtClean="0">
                <a:latin typeface="+mn-lt"/>
                <a:cs typeface="+mn-cs"/>
              </a:rPr>
              <a:t>Hemos creado, bajo el falso nombre de democracia, una maquinaria en la cual no decide la mayoría, pero, al contrario, cada miembro de la mayoría tiene que acceder a muchos sobornos para obtener el apoyo mayoritario para sus propias demandas particulares.</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18</a:t>
            </a:fld>
            <a:endParaRPr lang="es-CL"/>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Democracia</a:t>
            </a:r>
          </a:p>
        </p:txBody>
      </p:sp>
      <p:sp>
        <p:nvSpPr>
          <p:cNvPr id="5" name="2 Marcador de contenido"/>
          <p:cNvSpPr txBox="1">
            <a:spLocks/>
          </p:cNvSpPr>
          <p:nvPr/>
        </p:nvSpPr>
        <p:spPr>
          <a:xfrm>
            <a:off x="179512" y="764705"/>
            <a:ext cx="8640960" cy="5904656"/>
          </a:xfrm>
          <a:prstGeom prst="rect">
            <a:avLst/>
          </a:prstGeom>
        </p:spPr>
        <p:txBody>
          <a:bodyPr>
            <a:normAutofit lnSpcReduction="10000"/>
          </a:bodyPr>
          <a:lstStyle/>
          <a:p>
            <a:pPr marL="514350" indent="-514350" algn="just" fontAlgn="auto">
              <a:spcBef>
                <a:spcPct val="20000"/>
              </a:spcBef>
              <a:spcAft>
                <a:spcPts val="0"/>
              </a:spcAft>
              <a:buSzPct val="80000"/>
              <a:buFont typeface="Arial" pitchFamily="34" charset="0"/>
              <a:buChar char="•"/>
              <a:defRPr/>
            </a:pPr>
            <a:r>
              <a:rPr lang="es-CL" sz="2400" dirty="0" smtClean="0"/>
              <a:t>La raíz del problema es que en una democracia ilimitada los poseedores de poderes discrecionales están forzados a usarlos, quiéranlo o no para favorecer a los grupos particulares de cuyos cambiantes votos dependen sus poderes. </a:t>
            </a:r>
          </a:p>
          <a:p>
            <a:pPr marL="514350" indent="-514350" algn="just" fontAlgn="auto">
              <a:spcBef>
                <a:spcPct val="20000"/>
              </a:spcBef>
              <a:spcAft>
                <a:spcPts val="0"/>
              </a:spcAft>
              <a:buSzPct val="80000"/>
              <a:defRPr/>
            </a:pPr>
            <a:endParaRPr lang="es-CL" sz="2400" dirty="0" smtClean="0"/>
          </a:p>
          <a:p>
            <a:pPr marL="514350" indent="-514350" algn="just" fontAlgn="auto">
              <a:spcBef>
                <a:spcPct val="20000"/>
              </a:spcBef>
              <a:spcAft>
                <a:spcPts val="0"/>
              </a:spcAft>
              <a:buSzPct val="80000"/>
              <a:buFont typeface="Arial" pitchFamily="34" charset="0"/>
              <a:buChar char="•"/>
              <a:defRPr/>
            </a:pPr>
            <a:r>
              <a:rPr lang="es-CL" sz="2400" dirty="0" smtClean="0"/>
              <a:t>Esto se aplica tanto al gobierno como a las instituciones organizadas democráticamente y a los sindicatos.</a:t>
            </a:r>
          </a:p>
          <a:p>
            <a:pPr marL="514350" indent="-514350" algn="just" fontAlgn="auto">
              <a:spcBef>
                <a:spcPct val="20000"/>
              </a:spcBef>
              <a:spcAft>
                <a:spcPts val="0"/>
              </a:spcAft>
              <a:buSzPct val="80000"/>
              <a:buFont typeface="Arial" pitchFamily="34" charset="0"/>
              <a:buChar char="•"/>
              <a:defRPr/>
            </a:pPr>
            <a:endParaRPr lang="es-CL" sz="2400" dirty="0" smtClean="0"/>
          </a:p>
          <a:p>
            <a:pPr marL="514350" indent="-514350" algn="just" fontAlgn="auto">
              <a:spcBef>
                <a:spcPct val="20000"/>
              </a:spcBef>
              <a:spcAft>
                <a:spcPts val="0"/>
              </a:spcAft>
              <a:buSzPct val="80000"/>
              <a:buFont typeface="Arial" pitchFamily="34" charset="0"/>
              <a:buChar char="•"/>
              <a:defRPr/>
            </a:pPr>
            <a:r>
              <a:rPr lang="es-CL" sz="2400" dirty="0" smtClean="0"/>
              <a:t>Si la democracia va a preservar una sociedad de hombres libres, la mayoría de un cuerpo político no debe tener, ciertamente, el poder para "darle forma" a una sociedad.</a:t>
            </a:r>
          </a:p>
          <a:p>
            <a:pPr marL="514350" indent="-514350" algn="just" fontAlgn="auto">
              <a:spcBef>
                <a:spcPct val="20000"/>
              </a:spcBef>
              <a:spcAft>
                <a:spcPts val="0"/>
              </a:spcAft>
              <a:buSzPct val="80000"/>
              <a:buFont typeface="Arial" pitchFamily="34" charset="0"/>
              <a:buChar char="•"/>
              <a:defRPr/>
            </a:pPr>
            <a:endParaRPr lang="es-CL" sz="2400" dirty="0" smtClean="0"/>
          </a:p>
          <a:p>
            <a:pPr marL="514350" indent="-514350" algn="just" fontAlgn="auto">
              <a:spcBef>
                <a:spcPct val="20000"/>
              </a:spcBef>
              <a:spcAft>
                <a:spcPts val="0"/>
              </a:spcAft>
              <a:buSzPct val="80000"/>
              <a:buFont typeface="Arial" pitchFamily="34" charset="0"/>
              <a:buChar char="•"/>
              <a:defRPr/>
            </a:pPr>
            <a:r>
              <a:rPr lang="es-CL" sz="2400" dirty="0" smtClean="0"/>
              <a:t>El verdadero valor de la democracia es servir como una precaución sanitaria que nos proteja de un abuso de poder. </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19</a:t>
            </a:fld>
            <a:endParaRPr lang="es-C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1331640" y="1556792"/>
            <a:ext cx="7560840" cy="2448273"/>
          </a:xfrm>
        </p:spPr>
        <p:txBody>
          <a:bodyPr/>
          <a:lstStyle/>
          <a:p>
            <a:pPr algn="r"/>
            <a:r>
              <a:rPr lang="es-CL" sz="3200" dirty="0" smtClean="0"/>
              <a:t>El problema de orden social </a:t>
            </a:r>
            <a:r>
              <a:rPr lang="es-CL" sz="3200" dirty="0" smtClean="0"/>
              <a:t>más importante </a:t>
            </a:r>
            <a:r>
              <a:rPr lang="es-CL" sz="3200" dirty="0" smtClean="0"/>
              <a:t>es la limitación efectiva del </a:t>
            </a:r>
            <a:r>
              <a:rPr lang="es-CL" sz="3200" dirty="0" smtClean="0"/>
              <a:t>poder [gubernamental]</a:t>
            </a:r>
            <a:endParaRPr lang="es-CL"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Concepto de justicia</a:t>
            </a:r>
          </a:p>
        </p:txBody>
      </p:sp>
      <p:sp>
        <p:nvSpPr>
          <p:cNvPr id="5" name="2 Marcador de contenido"/>
          <p:cNvSpPr txBox="1">
            <a:spLocks/>
          </p:cNvSpPr>
          <p:nvPr/>
        </p:nvSpPr>
        <p:spPr>
          <a:xfrm>
            <a:off x="179512" y="764705"/>
            <a:ext cx="8640960" cy="5904656"/>
          </a:xfrm>
          <a:prstGeom prst="rect">
            <a:avLst/>
          </a:prstGeom>
        </p:spPr>
        <p:txBody>
          <a:bodyPr>
            <a:normAutofit fontScale="92500" lnSpcReduction="100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Los aspectos esenciales de esta concepción de la justicia son: </a:t>
            </a:r>
          </a:p>
          <a:p>
            <a:pPr marL="514350" indent="-514350" algn="just" fontAlgn="auto">
              <a:spcBef>
                <a:spcPct val="20000"/>
              </a:spcBef>
              <a:spcAft>
                <a:spcPts val="0"/>
              </a:spcAft>
              <a:buSzPct val="80000"/>
              <a:buFont typeface="+mj-lt"/>
              <a:buAutoNum type="romanLcPeriod"/>
              <a:defRPr/>
            </a:pPr>
            <a:r>
              <a:rPr lang="es-CL" sz="2400" dirty="0" smtClean="0">
                <a:latin typeface="+mn-lt"/>
                <a:cs typeface="+mn-cs"/>
              </a:rPr>
              <a:t>La justicia sólo puede ser atribuida significativamente a la acción humana y no a cualquier asunto como tal.</a:t>
            </a:r>
          </a:p>
          <a:p>
            <a:pPr marL="514350" indent="-514350" algn="just" fontAlgn="auto">
              <a:spcBef>
                <a:spcPct val="20000"/>
              </a:spcBef>
              <a:spcAft>
                <a:spcPts val="0"/>
              </a:spcAft>
              <a:buSzPct val="80000"/>
              <a:buFont typeface="+mj-lt"/>
              <a:buAutoNum type="romanLcPeriod"/>
              <a:defRPr/>
            </a:pPr>
            <a:endParaRPr lang="es-CL" sz="2400" dirty="0" smtClean="0">
              <a:latin typeface="+mn-lt"/>
              <a:cs typeface="+mn-cs"/>
            </a:endParaRPr>
          </a:p>
          <a:p>
            <a:pPr marL="514350" indent="-514350" algn="just" fontAlgn="auto">
              <a:spcBef>
                <a:spcPct val="20000"/>
              </a:spcBef>
              <a:spcAft>
                <a:spcPts val="0"/>
              </a:spcAft>
              <a:buSzPct val="80000"/>
              <a:buFont typeface="+mj-lt"/>
              <a:buAutoNum type="romanLcPeriod"/>
              <a:defRPr/>
            </a:pPr>
            <a:r>
              <a:rPr lang="es-CL" sz="2400" dirty="0" smtClean="0">
                <a:latin typeface="+mn-lt"/>
                <a:cs typeface="+mn-cs"/>
              </a:rPr>
              <a:t>Las reglas de la justicia tienen esencialmente la naturaleza de prohibiciones o, en otras palabras, que la injusticia es realmente el concepto primario y que el fin de las reglas de la conducta justa es prevenir la acción injusta.</a:t>
            </a:r>
          </a:p>
          <a:p>
            <a:pPr marL="514350" indent="-514350" algn="just" fontAlgn="auto">
              <a:spcBef>
                <a:spcPct val="20000"/>
              </a:spcBef>
              <a:spcAft>
                <a:spcPts val="0"/>
              </a:spcAft>
              <a:buSzPct val="80000"/>
              <a:buFont typeface="+mj-lt"/>
              <a:buAutoNum type="romanLcPeriod"/>
              <a:defRPr/>
            </a:pPr>
            <a:endParaRPr lang="es-CL" sz="2400" dirty="0" smtClean="0">
              <a:latin typeface="+mn-lt"/>
              <a:cs typeface="+mn-cs"/>
            </a:endParaRPr>
          </a:p>
          <a:p>
            <a:pPr marL="514350" indent="-514350" algn="just" fontAlgn="auto">
              <a:spcBef>
                <a:spcPct val="20000"/>
              </a:spcBef>
              <a:spcAft>
                <a:spcPts val="0"/>
              </a:spcAft>
              <a:buSzPct val="80000"/>
              <a:buFont typeface="+mj-lt"/>
              <a:buAutoNum type="romanLcPeriod"/>
              <a:defRPr/>
            </a:pPr>
            <a:r>
              <a:rPr lang="es-CL" sz="2400" dirty="0" smtClean="0">
                <a:latin typeface="+mn-lt"/>
                <a:cs typeface="+mn-cs"/>
              </a:rPr>
              <a:t>Para prevenir la injusticia se ha establecido el dominio protegido de cada cual, un dominio que hay que determinar por medio de estas reglas de justicia.</a:t>
            </a:r>
          </a:p>
          <a:p>
            <a:pPr marL="514350" indent="-514350" algn="just" fontAlgn="auto">
              <a:spcBef>
                <a:spcPct val="20000"/>
              </a:spcBef>
              <a:spcAft>
                <a:spcPts val="0"/>
              </a:spcAft>
              <a:buSzPct val="80000"/>
              <a:buFont typeface="+mj-lt"/>
              <a:buAutoNum type="romanLcPeriod"/>
              <a:defRPr/>
            </a:pPr>
            <a:endParaRPr lang="es-CL" sz="2400" dirty="0" smtClean="0">
              <a:latin typeface="+mn-lt"/>
              <a:cs typeface="+mn-cs"/>
            </a:endParaRPr>
          </a:p>
          <a:p>
            <a:pPr marL="514350" indent="-514350" algn="just" fontAlgn="auto">
              <a:spcBef>
                <a:spcPct val="20000"/>
              </a:spcBef>
              <a:spcAft>
                <a:spcPts val="0"/>
              </a:spcAft>
              <a:buSzPct val="80000"/>
              <a:buFont typeface="+mj-lt"/>
              <a:buAutoNum type="romanLcPeriod"/>
              <a:defRPr/>
            </a:pPr>
            <a:r>
              <a:rPr lang="es-CL" sz="2400" dirty="0" smtClean="0">
                <a:latin typeface="+mn-lt"/>
                <a:cs typeface="+mn-cs"/>
              </a:rPr>
              <a:t>Estas reglas de conducta justa pueden ser desarrolladas si consistentemente se aplican a todo tipo de reglas que ha heredado una sociedad, la prueba igualmente negativa, de la aplicabilidad universal.</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20</a:t>
            </a:fld>
            <a:endParaRPr lang="es-CL"/>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Concepto de justicia</a:t>
            </a:r>
          </a:p>
        </p:txBody>
      </p:sp>
      <p:sp>
        <p:nvSpPr>
          <p:cNvPr id="5" name="2 Marcador de contenido"/>
          <p:cNvSpPr txBox="1">
            <a:spLocks/>
          </p:cNvSpPr>
          <p:nvPr/>
        </p:nvSpPr>
        <p:spPr>
          <a:xfrm>
            <a:off x="179512" y="764705"/>
            <a:ext cx="8640960" cy="5904656"/>
          </a:xfrm>
          <a:prstGeom prst="rect">
            <a:avLst/>
          </a:prstGeom>
        </p:spPr>
        <p:txBody>
          <a:bodyPr>
            <a:normAutofit fontScale="92500" lnSpcReduction="100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Nadie distribuye ingresos en un orden de mercado (como habría sido hecho en una organización), y hablar —con respecto al primero— de una distribución justa o injusta es, entonces, carente de sentido. </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En este aspecto sería menos equívoco hablar de una "dispersión" antes que de una "distribución" de ingresos.</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Todos los empeños para asegurar una distribución "justa" deben dirigirse hacia la transformación del orden espontáneo del mercado en una organización, o, en otras palabras, en un orden totalitario. </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Este esfuerzo por una nueva concepción de la justicia fue el que generó gradualmente las diversas etapas por las cuales las reglas de la organización llegaron a reemplazar a las reglas de conducta justa individual independientes de propósito, y que, por lo tanto, destruyeron poco a poco los fundamentos sobre los cuales debía apoyarse un orden espontáneo.</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21</a:t>
            </a:fld>
            <a:endParaRPr lang="es-CL"/>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Concepto de justicia</a:t>
            </a:r>
          </a:p>
        </p:txBody>
      </p:sp>
      <p:sp>
        <p:nvSpPr>
          <p:cNvPr id="5" name="2 Marcador de contenido"/>
          <p:cNvSpPr txBox="1">
            <a:spLocks/>
          </p:cNvSpPr>
          <p:nvPr/>
        </p:nvSpPr>
        <p:spPr>
          <a:xfrm>
            <a:off x="179512" y="764705"/>
            <a:ext cx="8640960" cy="5904656"/>
          </a:xfrm>
          <a:prstGeom prst="rect">
            <a:avLst/>
          </a:prstGeom>
        </p:spPr>
        <p:txBody>
          <a:bodyPr>
            <a:normAutofit/>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No puede haber reglas que determinen cuánto "debe" tener cada cual, a menos que formulemos una concepción unitaria sobre los "méritos" o "necesidades" relativos de los diferentes individuos, para lo cual no existe una medida objetiva.</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b="1" dirty="0" smtClean="0">
                <a:latin typeface="+mn-lt"/>
                <a:cs typeface="+mn-cs"/>
              </a:rPr>
              <a:t>habilidad + oportunidad = remuneración: </a:t>
            </a:r>
            <a:r>
              <a:rPr lang="es-CL" sz="2400" dirty="0" smtClean="0">
                <a:latin typeface="+mn-lt"/>
                <a:cs typeface="+mn-cs"/>
              </a:rPr>
              <a:t>debe admitirse sin reservas que el orden de mercado no da lugar a ninguna correspondencia estrecha entre los méritos subjetivos o necesidades individuales y las recompensas. </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Todo opera sobre la base del principio de un juego combinado de habilidad y oportunidades, en el cual los resultados para cada individuo pueden ser determinados tanto por las circunstancias que están completamente fuera de su control, como por su habilidad o esfuerzo. </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22</a:t>
            </a:fld>
            <a:endParaRPr lang="es-CL"/>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Concepto de justicia</a:t>
            </a:r>
          </a:p>
        </p:txBody>
      </p:sp>
      <p:sp>
        <p:nvSpPr>
          <p:cNvPr id="5" name="2 Marcador de contenido"/>
          <p:cNvSpPr txBox="1">
            <a:spLocks/>
          </p:cNvSpPr>
          <p:nvPr/>
        </p:nvSpPr>
        <p:spPr>
          <a:xfrm>
            <a:off x="179512" y="764705"/>
            <a:ext cx="8640960" cy="5904656"/>
          </a:xfrm>
          <a:prstGeom prst="rect">
            <a:avLst/>
          </a:prstGeom>
        </p:spPr>
        <p:txBody>
          <a:bodyPr>
            <a:normAutofit/>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Cada cual es remunerado de acuerdo con el valor que sus servicios tengan para quienes les son prestados, y este valor de sus servicios no guarda ninguna relación necesaria con nada que pudiéramos denominar con propiedad, sus merecimientos y, mucho menos, sus necesidades.</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No tiene sentido hablar de un valor "para la sociedad" cuando lo que está en cuestión es el valor de algunos servicios para ciertas personas, servicios que pueden no ser de interés para nadie más.</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Toda concepción de un "valor para la sociedad" en un orden libre es tan ilegítima cuando se la describe como una entidad que "trata" a las personas justa o injustamente o que "distribuye" entre ellas. </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23</a:t>
            </a:fld>
            <a:endParaRPr lang="es-CL"/>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Mercado y  </a:t>
            </a:r>
            <a:r>
              <a:rPr lang="es-CL" sz="3200" b="1" dirty="0" err="1" smtClean="0"/>
              <a:t>catalaxia</a:t>
            </a:r>
            <a:endParaRPr lang="es-CL" sz="3200" b="1" dirty="0" smtClean="0"/>
          </a:p>
        </p:txBody>
      </p:sp>
      <p:sp>
        <p:nvSpPr>
          <p:cNvPr id="5" name="2 Marcador de contenido"/>
          <p:cNvSpPr txBox="1">
            <a:spLocks/>
          </p:cNvSpPr>
          <p:nvPr/>
        </p:nvSpPr>
        <p:spPr>
          <a:xfrm>
            <a:off x="179512" y="764705"/>
            <a:ext cx="8640960" cy="5904656"/>
          </a:xfrm>
          <a:prstGeom prst="rect">
            <a:avLst/>
          </a:prstGeom>
        </p:spPr>
        <p:txBody>
          <a:bodyPr>
            <a:normAutofit fontScale="925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aspecto principal de la </a:t>
            </a:r>
            <a:r>
              <a:rPr lang="es-CL" sz="2400" dirty="0" err="1" smtClean="0">
                <a:latin typeface="+mn-lt"/>
                <a:cs typeface="+mn-cs"/>
              </a:rPr>
              <a:t>catalaxia</a:t>
            </a:r>
            <a:r>
              <a:rPr lang="es-CL" sz="2400" dirty="0" smtClean="0">
                <a:latin typeface="+mn-lt"/>
                <a:cs typeface="+mn-cs"/>
              </a:rPr>
              <a:t> es que, como orden espontáneo, su ordenación no se basa en una jerarquía única de fines .</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Esta es la causa principal por la cual sus oponentes lo rechazan, y podría decirse que la mayor parte de las demandas socialistas conllevan la transformación de la </a:t>
            </a:r>
            <a:r>
              <a:rPr lang="es-CL" sz="2400" dirty="0" err="1" smtClean="0">
                <a:latin typeface="+mn-lt"/>
                <a:cs typeface="+mn-cs"/>
              </a:rPr>
              <a:t>catalaxia</a:t>
            </a:r>
            <a:r>
              <a:rPr lang="es-CL" sz="2400" dirty="0" smtClean="0">
                <a:latin typeface="+mn-lt"/>
                <a:cs typeface="+mn-cs"/>
              </a:rPr>
              <a:t> en una economía propiamente tal. </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Esto es, que el orden espontáneo sin propósitos se convierta en una organización orientada por un propósito, a fin de asegurar que lo más importante nunca sea sacrificado por lo menos importante. </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defensa de la sociedad libre debe mostrar a sus miembros, que semejante sociedad libre tiene de seguro una buena oportunidad de hacer un uso exitoso de sus conocimientos individuales para el logro de los propósitos individuales que efectivamente tengan.</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24</a:t>
            </a:fld>
            <a:endParaRPr lang="es-CL"/>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Mercado y  </a:t>
            </a:r>
            <a:r>
              <a:rPr lang="es-CL" sz="3200" b="1" dirty="0" err="1" smtClean="0"/>
              <a:t>catalaxia</a:t>
            </a:r>
            <a:endParaRPr lang="es-CL" sz="3200" b="1" dirty="0" smtClean="0"/>
          </a:p>
        </p:txBody>
      </p:sp>
      <p:sp>
        <p:nvSpPr>
          <p:cNvPr id="5" name="2 Marcador de contenido"/>
          <p:cNvSpPr txBox="1">
            <a:spLocks/>
          </p:cNvSpPr>
          <p:nvPr/>
        </p:nvSpPr>
        <p:spPr>
          <a:xfrm>
            <a:off x="179512" y="764705"/>
            <a:ext cx="8640960" cy="5904656"/>
          </a:xfrm>
          <a:prstGeom prst="rect">
            <a:avLst/>
          </a:prstGeom>
        </p:spPr>
        <p:txBody>
          <a:bodyPr>
            <a:normAutofit fontScale="92500" lnSpcReduction="200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extensión de un orden de paz más allá de la reducida organización orientada por un propósito, fue posible al extenderse las reglas que rigen la conducta justa con independencia del propósito, a las relaciones con otros hombres que no perseguían los mismos fines concretos, o que no sustentaban los mismos valores.</a:t>
            </a:r>
          </a:p>
          <a:p>
            <a:pPr marL="514350" indent="-514350" algn="just" fontAlgn="auto">
              <a:spcBef>
                <a:spcPct val="20000"/>
              </a:spcBef>
              <a:spcAft>
                <a:spcPts val="0"/>
              </a:spcAft>
              <a:buSzPct val="80000"/>
              <a:defRPr/>
            </a:pPr>
            <a:r>
              <a:rPr lang="es-CL" sz="2400" dirty="0" smtClean="0">
                <a:latin typeface="+mn-lt"/>
                <a:cs typeface="+mn-cs"/>
              </a:rPr>
              <a:t>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liberalismo es inseparable de la institución de la propiedad privada.</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Si el liberalismo presupone la ejecución de las reglas de conducta justa y espera que un orden espontáneo deseable se forme por sí mismo sólo si reglas apropiadas de conducta justa son efectivamente observadas, también necesita restringir los poderes coercitivos del gobierno para la ejecución de dichas reglas de conducta justa.</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liberalismo es lo mismo que la demanda de un Estado de Derecho en el sentido clásico del término, de acuerdo con el cual las funciones coercitivas del gobierno están estrictamente limitadas a la ejecución de reglas de derecho uniformes, queriendo significar reglas uniformes de conducta justa hacia cada uno de los individuos.</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25</a:t>
            </a:fld>
            <a:endParaRPr lang="es-CL"/>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Mercado y  </a:t>
            </a:r>
            <a:r>
              <a:rPr lang="es-CL" sz="3200" b="1" dirty="0" err="1" smtClean="0"/>
              <a:t>catalaxia</a:t>
            </a:r>
            <a:endParaRPr lang="es-CL" sz="3200" b="1" dirty="0" smtClean="0"/>
          </a:p>
        </p:txBody>
      </p:sp>
      <p:sp>
        <p:nvSpPr>
          <p:cNvPr id="5" name="2 Marcador de contenido"/>
          <p:cNvSpPr txBox="1">
            <a:spLocks/>
          </p:cNvSpPr>
          <p:nvPr/>
        </p:nvSpPr>
        <p:spPr>
          <a:xfrm>
            <a:off x="179512" y="764705"/>
            <a:ext cx="8640960" cy="5904656"/>
          </a:xfrm>
          <a:prstGeom prst="rect">
            <a:avLst/>
          </a:prstGeom>
        </p:spPr>
        <p:txBody>
          <a:bodyPr>
            <a:normAutofit lnSpcReduction="100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orden de mercado ha sido distorsionado por los esfuerzos practicados para proteger a ciertos grupos de una declinación desde su posición anterior; y cuando se solicita la intervención del gobierno en nombre de la "justicia social", esto significa la exigencia de protección en beneficio de la posición relativa existente de algún grupo. </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De esta manera, la "justicia social" se ha convertido en poco más que una demanda de protección de intereses creados y en la creación de nuevos privilegios.</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En un orden de mercado, el que un grupo de personas haya logrado una cierta posición relativa no puede conferirles un derecho apoyado en razones de justicia para mantenerla, pues esto no puede ser defendido sobre la base de una regla que pudiera ser aplicada igualmente a todos.</a:t>
            </a: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26</a:t>
            </a:fld>
            <a:endParaRPr lang="es-CL"/>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251520" y="116458"/>
            <a:ext cx="8640960" cy="504230"/>
          </a:xfrm>
        </p:spPr>
        <p:txBody>
          <a:bodyPr/>
          <a:lstStyle/>
          <a:p>
            <a:r>
              <a:rPr lang="es-CL" sz="3400" b="1" dirty="0" smtClean="0"/>
              <a:t>Crítica al socialismo</a:t>
            </a:r>
          </a:p>
        </p:txBody>
      </p:sp>
      <p:sp>
        <p:nvSpPr>
          <p:cNvPr id="4099" name="2 Marcador de contenido"/>
          <p:cNvSpPr>
            <a:spLocks noGrp="1"/>
          </p:cNvSpPr>
          <p:nvPr>
            <p:ph idx="1"/>
          </p:nvPr>
        </p:nvSpPr>
        <p:spPr>
          <a:xfrm>
            <a:off x="251520" y="692696"/>
            <a:ext cx="8640960" cy="5832648"/>
          </a:xfrm>
        </p:spPr>
        <p:txBody>
          <a:bodyPr/>
          <a:lstStyle/>
          <a:p>
            <a:pPr marL="457200" indent="-457200" algn="just"/>
            <a:r>
              <a:rPr lang="es-CL" sz="2400" dirty="0" smtClean="0"/>
              <a:t>Cualquiera que conozca la compleja naturaleza de la red de relaciones que determinan los procesos de la sociedad, debería reconocer también el erróneo antropomorfismo que concibe la sociedad como "actuando" o "deseando" algo. </a:t>
            </a:r>
          </a:p>
          <a:p>
            <a:pPr marL="457200" indent="-457200" algn="just">
              <a:buNone/>
            </a:pPr>
            <a:endParaRPr lang="es-CL" sz="2400" dirty="0" smtClean="0"/>
          </a:p>
          <a:p>
            <a:pPr marL="457200" indent="-457200" algn="just"/>
            <a:r>
              <a:rPr lang="es-CL" sz="2400" dirty="0" smtClean="0"/>
              <a:t>Fue originalmente un intento de los socialistas para disfrazar el hecho que sus proposiciones tenían por objetivo acrecentar los poderes coercitivos del gobierno.</a:t>
            </a:r>
          </a:p>
          <a:p>
            <a:pPr marL="457200" indent="-457200" algn="just">
              <a:buNone/>
            </a:pPr>
            <a:endParaRPr lang="es-CL" sz="2400" dirty="0" smtClean="0"/>
          </a:p>
          <a:p>
            <a:pPr marL="457200" indent="-457200" algn="just"/>
            <a:r>
              <a:rPr lang="es-CL" sz="2400" dirty="0" smtClean="0"/>
              <a:t>Esta tendencia interpreta los resultados de los procesos espontáneos como si fueran dirigidos por alguna "voluntad", o fueran producidos o producibles por un diseño humano, y está profundamente arraigada en la estructura del pensamiento humano primitivo.</a:t>
            </a:r>
          </a:p>
          <a:p>
            <a:pPr algn="just"/>
            <a:endParaRPr lang="es-CL" sz="2400" dirty="0" smtClean="0"/>
          </a:p>
          <a:p>
            <a:pPr algn="just"/>
            <a:endParaRPr lang="es-CL" sz="2400" dirty="0" smtClean="0"/>
          </a:p>
        </p:txBody>
      </p:sp>
      <p:sp>
        <p:nvSpPr>
          <p:cNvPr id="8" name="7 Marcador de número de diapositiva"/>
          <p:cNvSpPr>
            <a:spLocks noGrp="1"/>
          </p:cNvSpPr>
          <p:nvPr>
            <p:ph type="sldNum" sz="quarter" idx="12"/>
          </p:nvPr>
        </p:nvSpPr>
        <p:spPr/>
        <p:txBody>
          <a:bodyPr/>
          <a:lstStyle/>
          <a:p>
            <a:pPr>
              <a:defRPr/>
            </a:pPr>
            <a:fld id="{772683AA-EFFF-43CD-9543-89B2545E62F5}" type="slidenum">
              <a:rPr lang="es-CL"/>
              <a:pPr>
                <a:defRPr/>
              </a:pPr>
              <a:t>27</a:t>
            </a:fld>
            <a:endParaRPr lang="es-CL"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251520" y="116458"/>
            <a:ext cx="8640960" cy="504230"/>
          </a:xfrm>
        </p:spPr>
        <p:txBody>
          <a:bodyPr/>
          <a:lstStyle/>
          <a:p>
            <a:r>
              <a:rPr lang="es-CL" sz="3400" b="1" dirty="0" smtClean="0"/>
              <a:t>Crítica al socialismo</a:t>
            </a:r>
          </a:p>
        </p:txBody>
      </p:sp>
      <p:sp>
        <p:nvSpPr>
          <p:cNvPr id="4099" name="2 Marcador de contenido"/>
          <p:cNvSpPr>
            <a:spLocks noGrp="1"/>
          </p:cNvSpPr>
          <p:nvPr>
            <p:ph idx="1"/>
          </p:nvPr>
        </p:nvSpPr>
        <p:spPr>
          <a:xfrm>
            <a:off x="251520" y="692696"/>
            <a:ext cx="8640960" cy="5832648"/>
          </a:xfrm>
        </p:spPr>
        <p:txBody>
          <a:bodyPr/>
          <a:lstStyle/>
          <a:p>
            <a:pPr marL="457200" indent="-457200" algn="just"/>
            <a:r>
              <a:rPr lang="es-CL" sz="2400" dirty="0" smtClean="0"/>
              <a:t>No sólo la mayoría de los procesos de evolución social tienen lugar sin que nadie los desee o prevea, sino que solamente a causa de esto ellos conducen a la evolución cultural. </a:t>
            </a:r>
          </a:p>
          <a:p>
            <a:pPr marL="457200" indent="-457200" algn="just"/>
            <a:endParaRPr lang="es-CL" sz="2400" dirty="0" smtClean="0"/>
          </a:p>
          <a:p>
            <a:pPr marL="457200" indent="-457200" algn="just"/>
            <a:r>
              <a:rPr lang="es-CL" sz="2400" dirty="0" smtClean="0"/>
              <a:t>De un proceso dirigido no puede emerger nada más allá de lo que la mente que lo dirige pueda prever.</a:t>
            </a:r>
          </a:p>
          <a:p>
            <a:pPr marL="457200" indent="-457200" algn="just"/>
            <a:endParaRPr lang="es-CL" sz="2400" dirty="0" smtClean="0"/>
          </a:p>
          <a:p>
            <a:pPr marL="457200" indent="-457200" algn="just"/>
            <a:r>
              <a:rPr lang="es-CL" sz="2400" dirty="0" smtClean="0"/>
              <a:t>Una sociedad en desarrollo no avanza por las nuevas ideas que el gobierno inculque en ella, sino por nuevos modos y métodos, probados constantemente en un proceso de ensayo y error. </a:t>
            </a:r>
          </a:p>
          <a:p>
            <a:pPr marL="457200" indent="-457200" algn="just"/>
            <a:endParaRPr lang="es-CL" sz="2400" dirty="0" smtClean="0"/>
          </a:p>
          <a:p>
            <a:pPr marL="457200" indent="-457200" algn="just"/>
            <a:r>
              <a:rPr lang="es-CL" sz="2400" dirty="0" smtClean="0"/>
              <a:t>Son las condiciones generales favorables las que ayudarán a personas desconocidas en circunstancias desconocidas a producir el mejoramiento que ninguna autoridad suprema podría lograr.</a:t>
            </a:r>
          </a:p>
          <a:p>
            <a:pPr algn="just"/>
            <a:endParaRPr lang="es-CL" sz="2400" dirty="0" smtClean="0"/>
          </a:p>
        </p:txBody>
      </p:sp>
      <p:sp>
        <p:nvSpPr>
          <p:cNvPr id="8" name="7 Marcador de número de diapositiva"/>
          <p:cNvSpPr>
            <a:spLocks noGrp="1"/>
          </p:cNvSpPr>
          <p:nvPr>
            <p:ph type="sldNum" sz="quarter" idx="12"/>
          </p:nvPr>
        </p:nvSpPr>
        <p:spPr/>
        <p:txBody>
          <a:bodyPr/>
          <a:lstStyle/>
          <a:p>
            <a:pPr>
              <a:defRPr/>
            </a:pPr>
            <a:fld id="{772683AA-EFFF-43CD-9543-89B2545E62F5}" type="slidenum">
              <a:rPr lang="es-CL"/>
              <a:pPr>
                <a:defRPr/>
              </a:pPr>
              <a:t>28</a:t>
            </a:fld>
            <a:endParaRPr lang="es-CL"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251520" y="116458"/>
            <a:ext cx="8640960" cy="504230"/>
          </a:xfrm>
        </p:spPr>
        <p:txBody>
          <a:bodyPr/>
          <a:lstStyle/>
          <a:p>
            <a:r>
              <a:rPr lang="es-CL" sz="3400" b="1" dirty="0" smtClean="0"/>
              <a:t>Consenso de Washington </a:t>
            </a:r>
          </a:p>
        </p:txBody>
      </p:sp>
      <p:sp>
        <p:nvSpPr>
          <p:cNvPr id="4099" name="2 Marcador de contenido"/>
          <p:cNvSpPr>
            <a:spLocks noGrp="1"/>
          </p:cNvSpPr>
          <p:nvPr>
            <p:ph idx="1"/>
          </p:nvPr>
        </p:nvSpPr>
        <p:spPr>
          <a:xfrm>
            <a:off x="539552" y="692696"/>
            <a:ext cx="7992888" cy="5832648"/>
          </a:xfrm>
        </p:spPr>
        <p:txBody>
          <a:bodyPr/>
          <a:lstStyle/>
          <a:p>
            <a:pPr marL="457200" indent="-457200" algn="just">
              <a:buFont typeface="+mj-lt"/>
              <a:buAutoNum type="arabicPeriod"/>
            </a:pPr>
            <a:r>
              <a:rPr lang="es-CL" sz="2400" dirty="0" smtClean="0"/>
              <a:t>Disciplina presupuestaria de los gobiernos.</a:t>
            </a:r>
          </a:p>
          <a:p>
            <a:pPr marL="457200" indent="-457200" algn="just">
              <a:buFont typeface="+mj-lt"/>
              <a:buAutoNum type="arabicPeriod"/>
            </a:pPr>
            <a:r>
              <a:rPr lang="es-CL" sz="2400" dirty="0" smtClean="0"/>
              <a:t>Reorientar el gasto gubernamental a áreas de educación y salud (</a:t>
            </a:r>
            <a:r>
              <a:rPr lang="es-CL" sz="2400" i="1" dirty="0" smtClean="0"/>
              <a:t>focalización de recursos</a:t>
            </a:r>
            <a:r>
              <a:rPr lang="es-CL" sz="2400" dirty="0" smtClean="0"/>
              <a:t>).</a:t>
            </a:r>
          </a:p>
          <a:p>
            <a:pPr marL="457200" indent="-457200" algn="just">
              <a:buFont typeface="+mj-lt"/>
              <a:buAutoNum type="arabicPeriod"/>
            </a:pPr>
            <a:r>
              <a:rPr lang="es-CL" sz="2400" dirty="0" smtClean="0"/>
              <a:t>Reforma fiscal o tributaria, con bases amplias de contribuyentes e impuestos moderados.</a:t>
            </a:r>
          </a:p>
          <a:p>
            <a:pPr marL="457200" indent="-457200" algn="just">
              <a:buFont typeface="+mj-lt"/>
              <a:buAutoNum type="arabicPeriod"/>
            </a:pPr>
            <a:r>
              <a:rPr lang="es-CL" sz="2400" dirty="0" smtClean="0"/>
              <a:t>Desregulación financiera y tasas de interés libres de acuerdo al mercado.</a:t>
            </a:r>
          </a:p>
          <a:p>
            <a:pPr marL="457200" indent="-457200" algn="just">
              <a:buFont typeface="+mj-lt"/>
              <a:buAutoNum type="arabicPeriod"/>
            </a:pPr>
            <a:r>
              <a:rPr lang="es-CL" sz="2400" dirty="0" smtClean="0"/>
              <a:t>Tipo de cambio competitivo, regido por el mercado.</a:t>
            </a:r>
          </a:p>
          <a:p>
            <a:pPr marL="457200" indent="-457200" algn="just">
              <a:buFont typeface="+mj-lt"/>
              <a:buAutoNum type="arabicPeriod"/>
            </a:pPr>
            <a:r>
              <a:rPr lang="es-CL" sz="2400" dirty="0" smtClean="0"/>
              <a:t>Comercio libre entre naciones.</a:t>
            </a:r>
          </a:p>
          <a:p>
            <a:pPr marL="457200" indent="-457200" algn="just">
              <a:buFont typeface="+mj-lt"/>
              <a:buAutoNum type="arabicPeriod"/>
            </a:pPr>
            <a:r>
              <a:rPr lang="es-CL" sz="2400" dirty="0" smtClean="0"/>
              <a:t>Apertura a inversiones extranjeras directas.</a:t>
            </a:r>
          </a:p>
          <a:p>
            <a:pPr marL="457200" indent="-457200" algn="just">
              <a:buFont typeface="+mj-lt"/>
              <a:buAutoNum type="arabicPeriod"/>
            </a:pPr>
            <a:r>
              <a:rPr lang="es-CL" sz="2400" dirty="0" smtClean="0"/>
              <a:t>Privatización de empresas públicas.</a:t>
            </a:r>
          </a:p>
          <a:p>
            <a:pPr marL="457200" indent="-457200" algn="just">
              <a:buFont typeface="+mj-lt"/>
              <a:buAutoNum type="arabicPeriod"/>
            </a:pPr>
            <a:r>
              <a:rPr lang="es-CL" sz="2400" dirty="0" smtClean="0"/>
              <a:t>Desregulación de los mercados.</a:t>
            </a:r>
          </a:p>
          <a:p>
            <a:pPr marL="457200" indent="-457200" algn="just">
              <a:buFont typeface="+mj-lt"/>
              <a:buAutoNum type="arabicPeriod"/>
            </a:pPr>
            <a:r>
              <a:rPr lang="es-CL" sz="2400" dirty="0" smtClean="0"/>
              <a:t>Seguridad de los derechos de propiedad.</a:t>
            </a:r>
          </a:p>
          <a:p>
            <a:pPr algn="just"/>
            <a:endParaRPr lang="es-CL" sz="2400" dirty="0" smtClean="0"/>
          </a:p>
          <a:p>
            <a:pPr algn="just"/>
            <a:endParaRPr lang="es-CL" sz="2400" dirty="0" smtClean="0"/>
          </a:p>
        </p:txBody>
      </p:sp>
      <p:sp>
        <p:nvSpPr>
          <p:cNvPr id="8" name="7 Marcador de número de diapositiva"/>
          <p:cNvSpPr>
            <a:spLocks noGrp="1"/>
          </p:cNvSpPr>
          <p:nvPr>
            <p:ph type="sldNum" sz="quarter" idx="12"/>
          </p:nvPr>
        </p:nvSpPr>
        <p:spPr/>
        <p:txBody>
          <a:bodyPr/>
          <a:lstStyle/>
          <a:p>
            <a:pPr>
              <a:defRPr/>
            </a:pPr>
            <a:fld id="{772683AA-EFFF-43CD-9543-89B2545E62F5}" type="slidenum">
              <a:rPr lang="es-CL"/>
              <a:pPr>
                <a:defRPr/>
              </a:pPr>
              <a:t>29</a:t>
            </a:fld>
            <a:endParaRPr lang="es-C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850106"/>
          </a:xfrm>
        </p:spPr>
        <p:txBody>
          <a:bodyPr/>
          <a:lstStyle/>
          <a:p>
            <a:r>
              <a:rPr lang="es-CL" sz="3200" b="1" dirty="0" err="1" smtClean="0"/>
              <a:t>Hayek</a:t>
            </a:r>
            <a:r>
              <a:rPr lang="es-CL" sz="3200" b="1" dirty="0" smtClean="0"/>
              <a:t> y los principios de un orden social liberal</a:t>
            </a:r>
          </a:p>
        </p:txBody>
      </p:sp>
      <p:sp>
        <p:nvSpPr>
          <p:cNvPr id="5" name="2 Marcador de contenido"/>
          <p:cNvSpPr txBox="1">
            <a:spLocks/>
          </p:cNvSpPr>
          <p:nvPr/>
        </p:nvSpPr>
        <p:spPr>
          <a:xfrm>
            <a:off x="827584" y="980729"/>
            <a:ext cx="7416824" cy="5256583"/>
          </a:xfrm>
          <a:prstGeom prst="rect">
            <a:avLst/>
          </a:prstGeom>
        </p:spPr>
        <p:txBody>
          <a:bodyPr>
            <a:normAutofit lnSpcReduction="10000"/>
          </a:bodyPr>
          <a:lstStyle/>
          <a:p>
            <a:pPr marL="514350" indent="-514350" algn="just" fontAlgn="auto">
              <a:spcBef>
                <a:spcPct val="20000"/>
              </a:spcBef>
              <a:spcAft>
                <a:spcPts val="0"/>
              </a:spcAft>
              <a:buSzPct val="80000"/>
              <a:buFont typeface="Arial" pitchFamily="34" charset="0"/>
              <a:buNone/>
              <a:defRPr/>
            </a:pPr>
            <a:r>
              <a:rPr lang="es-CL" sz="2800" b="1" dirty="0">
                <a:latin typeface="+mn-lt"/>
                <a:cs typeface="+mn-cs"/>
              </a:rPr>
              <a:t>Bitácora:</a:t>
            </a:r>
            <a:endParaRPr lang="es-CL" sz="2800" dirty="0">
              <a:latin typeface="+mn-lt"/>
              <a:cs typeface="+mn-cs"/>
            </a:endParaRPr>
          </a:p>
          <a:p>
            <a:pPr marL="514350" indent="-514350" algn="just" fontAlgn="auto">
              <a:spcBef>
                <a:spcPct val="20000"/>
              </a:spcBef>
              <a:spcAft>
                <a:spcPts val="0"/>
              </a:spcAft>
              <a:buSzPct val="80000"/>
              <a:buFont typeface="+mj-lt"/>
              <a:buAutoNum type="arabicPeriod"/>
              <a:defRPr/>
            </a:pPr>
            <a:r>
              <a:rPr lang="es-CL" sz="2800" dirty="0" smtClean="0">
                <a:latin typeface="+mn-lt"/>
              </a:rPr>
              <a:t>¿A qué liberalismo se refiere </a:t>
            </a:r>
            <a:r>
              <a:rPr lang="es-CL" sz="2800" dirty="0" err="1" smtClean="0">
                <a:latin typeface="+mn-lt"/>
              </a:rPr>
              <a:t>Hayek</a:t>
            </a:r>
            <a:r>
              <a:rPr lang="es-CL" sz="2800" dirty="0" smtClean="0">
                <a:latin typeface="+mn-lt"/>
              </a:rPr>
              <a:t>?</a:t>
            </a:r>
          </a:p>
          <a:p>
            <a:pPr marL="514350" indent="-514350" algn="just" fontAlgn="auto">
              <a:spcBef>
                <a:spcPct val="20000"/>
              </a:spcBef>
              <a:spcAft>
                <a:spcPts val="0"/>
              </a:spcAft>
              <a:buSzPct val="80000"/>
              <a:buFont typeface="+mj-lt"/>
              <a:buAutoNum type="arabicPeriod"/>
              <a:defRPr/>
            </a:pPr>
            <a:r>
              <a:rPr lang="es-CL" sz="2800" dirty="0" smtClean="0">
                <a:latin typeface="+mn-lt"/>
              </a:rPr>
              <a:t>El orden espontáneo.</a:t>
            </a:r>
          </a:p>
          <a:p>
            <a:pPr marL="514350" indent="-514350" algn="just" fontAlgn="auto">
              <a:spcBef>
                <a:spcPct val="20000"/>
              </a:spcBef>
              <a:spcAft>
                <a:spcPts val="0"/>
              </a:spcAft>
              <a:buSzPct val="80000"/>
              <a:buFont typeface="+mj-lt"/>
              <a:buAutoNum type="arabicPeriod"/>
              <a:defRPr/>
            </a:pPr>
            <a:r>
              <a:rPr lang="es-CL" sz="2800" dirty="0" smtClean="0">
                <a:latin typeface="+mn-lt"/>
              </a:rPr>
              <a:t>Estado y sociedad.</a:t>
            </a:r>
          </a:p>
          <a:p>
            <a:pPr marL="514350" indent="-514350" algn="just" fontAlgn="auto">
              <a:spcBef>
                <a:spcPct val="20000"/>
              </a:spcBef>
              <a:spcAft>
                <a:spcPts val="0"/>
              </a:spcAft>
              <a:buSzPct val="80000"/>
              <a:buFont typeface="+mj-lt"/>
              <a:buAutoNum type="arabicPeriod"/>
              <a:defRPr/>
            </a:pPr>
            <a:r>
              <a:rPr lang="es-CL" sz="2800" dirty="0" smtClean="0">
                <a:latin typeface="+mn-lt"/>
              </a:rPr>
              <a:t>El gobierno: funciones, características y límites a su poder.</a:t>
            </a:r>
          </a:p>
          <a:p>
            <a:pPr marL="514350" indent="-514350" algn="just" fontAlgn="auto">
              <a:spcBef>
                <a:spcPct val="20000"/>
              </a:spcBef>
              <a:spcAft>
                <a:spcPts val="0"/>
              </a:spcAft>
              <a:buSzPct val="80000"/>
              <a:buFont typeface="+mj-lt"/>
              <a:buAutoNum type="arabicPeriod"/>
              <a:defRPr/>
            </a:pPr>
            <a:r>
              <a:rPr lang="es-CL" sz="2800" dirty="0" smtClean="0">
                <a:latin typeface="+mn-lt"/>
              </a:rPr>
              <a:t>Democracia.</a:t>
            </a:r>
          </a:p>
          <a:p>
            <a:pPr marL="514350" indent="-514350" algn="just" fontAlgn="auto">
              <a:spcBef>
                <a:spcPct val="20000"/>
              </a:spcBef>
              <a:spcAft>
                <a:spcPts val="0"/>
              </a:spcAft>
              <a:buSzPct val="80000"/>
              <a:buFont typeface="+mj-lt"/>
              <a:buAutoNum type="arabicPeriod"/>
              <a:defRPr/>
            </a:pPr>
            <a:r>
              <a:rPr lang="es-CL" sz="2800" dirty="0" smtClean="0">
                <a:latin typeface="+mn-lt"/>
              </a:rPr>
              <a:t>Concepto de justicia.</a:t>
            </a:r>
          </a:p>
          <a:p>
            <a:pPr marL="514350" indent="-514350" algn="just" fontAlgn="auto">
              <a:spcBef>
                <a:spcPct val="20000"/>
              </a:spcBef>
              <a:spcAft>
                <a:spcPts val="0"/>
              </a:spcAft>
              <a:buSzPct val="80000"/>
              <a:buFont typeface="+mj-lt"/>
              <a:buAutoNum type="arabicPeriod"/>
              <a:defRPr/>
            </a:pPr>
            <a:r>
              <a:rPr lang="es-CL" sz="2800" dirty="0" smtClean="0">
                <a:latin typeface="+mn-lt"/>
              </a:rPr>
              <a:t>Mercado </a:t>
            </a:r>
            <a:r>
              <a:rPr lang="es-CL" sz="2800" dirty="0" smtClean="0">
                <a:latin typeface="+mn-lt"/>
              </a:rPr>
              <a:t>y  </a:t>
            </a:r>
            <a:r>
              <a:rPr lang="es-CL" sz="2800" dirty="0" err="1" smtClean="0">
                <a:latin typeface="+mn-lt"/>
              </a:rPr>
              <a:t>catalaxia</a:t>
            </a:r>
            <a:r>
              <a:rPr lang="es-CL" sz="2800" dirty="0" smtClean="0">
                <a:latin typeface="+mn-lt"/>
              </a:rPr>
              <a:t>.</a:t>
            </a:r>
          </a:p>
          <a:p>
            <a:pPr marL="514350" indent="-514350" algn="just" fontAlgn="auto">
              <a:spcBef>
                <a:spcPct val="20000"/>
              </a:spcBef>
              <a:spcAft>
                <a:spcPts val="0"/>
              </a:spcAft>
              <a:buSzPct val="80000"/>
              <a:buFont typeface="+mj-lt"/>
              <a:buAutoNum type="arabicPeriod"/>
              <a:defRPr/>
            </a:pPr>
            <a:r>
              <a:rPr lang="es-CL" sz="2800" dirty="0" smtClean="0">
                <a:latin typeface="+mn-lt"/>
              </a:rPr>
              <a:t>Crítica </a:t>
            </a:r>
            <a:r>
              <a:rPr lang="es-CL" sz="2800" dirty="0" smtClean="0">
                <a:latin typeface="+mn-lt"/>
              </a:rPr>
              <a:t>al socialismo.</a:t>
            </a:r>
          </a:p>
          <a:p>
            <a:pPr marL="514350" indent="-514350" algn="just" fontAlgn="auto">
              <a:spcBef>
                <a:spcPct val="20000"/>
              </a:spcBef>
              <a:spcAft>
                <a:spcPts val="0"/>
              </a:spcAft>
              <a:buSzPct val="80000"/>
              <a:buFont typeface="+mj-lt"/>
              <a:buAutoNum type="arabicPeriod"/>
              <a:defRPr/>
            </a:pPr>
            <a:r>
              <a:rPr lang="es-CL" sz="2800" dirty="0" smtClean="0">
                <a:latin typeface="+mn-lt"/>
              </a:rPr>
              <a:t>Consenso de Washington.</a:t>
            </a:r>
          </a:p>
          <a:p>
            <a:pPr marL="514350" indent="-514350" algn="just" fontAlgn="auto">
              <a:spcBef>
                <a:spcPct val="20000"/>
              </a:spcBef>
              <a:spcAft>
                <a:spcPts val="0"/>
              </a:spcAft>
              <a:buSzPct val="80000"/>
              <a:buFont typeface="+mj-lt"/>
              <a:buAutoNum type="arabicPeriod"/>
              <a:defRPr/>
            </a:pPr>
            <a:endParaRPr lang="es-CL" sz="2800" dirty="0" smtClean="0">
              <a:latin typeface="+mn-lt"/>
            </a:endParaRPr>
          </a:p>
          <a:p>
            <a:pPr marL="514350" indent="-514350" algn="just" fontAlgn="auto">
              <a:spcBef>
                <a:spcPct val="20000"/>
              </a:spcBef>
              <a:spcAft>
                <a:spcPts val="0"/>
              </a:spcAft>
              <a:buSzPct val="80000"/>
              <a:buFont typeface="+mj-lt"/>
              <a:buAutoNum type="arabicPeriod"/>
              <a:defRPr/>
            </a:pPr>
            <a:endParaRPr lang="es-CL" sz="2800" dirty="0" smtClean="0">
              <a:latin typeface="+mn-lt"/>
            </a:endParaRPr>
          </a:p>
          <a:p>
            <a:pPr marL="514350" indent="-514350" algn="just" fontAlgn="auto">
              <a:spcBef>
                <a:spcPct val="20000"/>
              </a:spcBef>
              <a:spcAft>
                <a:spcPts val="0"/>
              </a:spcAft>
              <a:buSzPct val="80000"/>
              <a:buFont typeface="+mj-lt"/>
              <a:buAutoNum type="arabicPeriod"/>
              <a:defRPr/>
            </a:pPr>
            <a:endParaRPr lang="es-CL" sz="2800" dirty="0" smtClean="0">
              <a:latin typeface="+mn-lt"/>
            </a:endParaRP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3</a:t>
            </a:fld>
            <a:endParaRPr lang="es-CL"/>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760413" y="2535039"/>
            <a:ext cx="7772400" cy="1470025"/>
          </a:xfrm>
        </p:spPr>
        <p:txBody>
          <a:bodyPr/>
          <a:lstStyle/>
          <a:p>
            <a:r>
              <a:rPr lang="es-CL" sz="3600" b="1" dirty="0" smtClean="0"/>
              <a:t>HISTORIA DEL PENSAMIENTO POLÍTICO</a:t>
            </a:r>
            <a:r>
              <a:rPr lang="es-CL" b="1" dirty="0" smtClean="0"/>
              <a:t>: </a:t>
            </a:r>
            <a:br>
              <a:rPr lang="es-CL" b="1" dirty="0" smtClean="0"/>
            </a:br>
            <a:r>
              <a:rPr lang="es-CL" sz="3200" b="1" dirty="0" err="1" smtClean="0"/>
              <a:t>Friedrich</a:t>
            </a:r>
            <a:r>
              <a:rPr lang="es-CL" sz="3200" b="1" dirty="0" smtClean="0"/>
              <a:t> A. </a:t>
            </a:r>
            <a:r>
              <a:rPr lang="es-CL" sz="3200" b="1" dirty="0" err="1" smtClean="0"/>
              <a:t>Hayek</a:t>
            </a:r>
            <a:r>
              <a:rPr lang="nb-NO" sz="3200" b="1" dirty="0" smtClean="0"/>
              <a:t/>
            </a:r>
            <a:br>
              <a:rPr lang="nb-NO" sz="3200" b="1" dirty="0" smtClean="0"/>
            </a:br>
            <a:r>
              <a:rPr lang="es-CL" sz="4000" b="1" dirty="0" smtClean="0"/>
              <a:t/>
            </a:r>
            <a:br>
              <a:rPr lang="es-CL" sz="4000" b="1" dirty="0" smtClean="0"/>
            </a:br>
            <a:endParaRPr lang="es-CL" b="1" dirty="0" smtClean="0"/>
          </a:p>
        </p:txBody>
      </p:sp>
      <p:sp>
        <p:nvSpPr>
          <p:cNvPr id="2051" name="2 Subtítulo"/>
          <p:cNvSpPr>
            <a:spLocks noGrp="1"/>
          </p:cNvSpPr>
          <p:nvPr>
            <p:ph type="subTitle" idx="1"/>
          </p:nvPr>
        </p:nvSpPr>
        <p:spPr>
          <a:xfrm>
            <a:off x="1116013" y="4989513"/>
            <a:ext cx="6840537" cy="1463675"/>
          </a:xfrm>
        </p:spPr>
        <p:txBody>
          <a:bodyPr/>
          <a:lstStyle/>
          <a:p>
            <a:r>
              <a:rPr lang="es-CL" sz="2600" b="1" dirty="0" smtClean="0">
                <a:solidFill>
                  <a:schemeClr val="tx1"/>
                </a:solidFill>
              </a:rPr>
              <a:t>Profesor: Claudio Fuentes González</a:t>
            </a:r>
          </a:p>
          <a:p>
            <a:r>
              <a:rPr lang="es-CL" sz="2000" b="1" dirty="0" smtClean="0">
                <a:solidFill>
                  <a:schemeClr val="tx1"/>
                </a:solidFill>
              </a:rPr>
              <a:t>Clase  18 – 28 de noviembre de 2010</a:t>
            </a:r>
          </a:p>
        </p:txBody>
      </p:sp>
      <p:pic>
        <p:nvPicPr>
          <p:cNvPr id="2052" name="Picture 5" descr="escuela de gobierno y gestión pública"/>
          <p:cNvPicPr>
            <a:picLocks noChangeAspect="1" noChangeArrowheads="1"/>
          </p:cNvPicPr>
          <p:nvPr/>
        </p:nvPicPr>
        <p:blipFill>
          <a:blip r:embed="rId2" cstate="print"/>
          <a:srcRect/>
          <a:stretch>
            <a:fillRect/>
          </a:stretch>
        </p:blipFill>
        <p:spPr bwMode="auto">
          <a:xfrm>
            <a:off x="0" y="0"/>
            <a:ext cx="2371725" cy="933450"/>
          </a:xfrm>
          <a:prstGeom prst="rect">
            <a:avLst/>
          </a:prstGeom>
          <a:noFill/>
          <a:ln w="9525">
            <a:noFill/>
            <a:miter lim="800000"/>
            <a:headEnd/>
            <a:tailEnd/>
          </a:ln>
        </p:spPr>
      </p:pic>
      <p:pic>
        <p:nvPicPr>
          <p:cNvPr id="6" name="5 Imagen" descr="17 Von Hayek.bmp"/>
          <p:cNvPicPr>
            <a:picLocks noChangeAspect="1"/>
          </p:cNvPicPr>
          <p:nvPr/>
        </p:nvPicPr>
        <p:blipFill>
          <a:blip r:embed="rId3" cstate="print"/>
          <a:stretch>
            <a:fillRect/>
          </a:stretch>
        </p:blipFill>
        <p:spPr>
          <a:xfrm>
            <a:off x="7524328" y="76701"/>
            <a:ext cx="1516757" cy="2128163"/>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¿A qué liberalismo se refiere </a:t>
            </a:r>
            <a:r>
              <a:rPr lang="es-CL" sz="3200" b="1" dirty="0" err="1" smtClean="0"/>
              <a:t>Hayek</a:t>
            </a:r>
            <a:r>
              <a:rPr lang="es-CL" sz="3200" b="1" dirty="0" smtClean="0"/>
              <a:t>?</a:t>
            </a:r>
            <a:endParaRPr lang="es-CL" sz="3200" b="1" dirty="0" err="1" smtClean="0"/>
          </a:p>
        </p:txBody>
      </p:sp>
      <p:sp>
        <p:nvSpPr>
          <p:cNvPr id="5" name="2 Marcador de contenido"/>
          <p:cNvSpPr txBox="1">
            <a:spLocks/>
          </p:cNvSpPr>
          <p:nvPr/>
        </p:nvSpPr>
        <p:spPr>
          <a:xfrm>
            <a:off x="179512" y="764705"/>
            <a:ext cx="8640960" cy="5904656"/>
          </a:xfrm>
          <a:prstGeom prst="rect">
            <a:avLst/>
          </a:prstGeom>
        </p:spPr>
        <p:txBody>
          <a:bodyPr>
            <a:normAutofit fontScale="925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liberalismo es la concepción de un orden político deseable que en el comienzo se desarrolló en Inglaterra, a partir de la época de los </a:t>
            </a:r>
            <a:r>
              <a:rPr lang="es-CL" sz="2400" dirty="0" err="1" smtClean="0">
                <a:latin typeface="+mn-lt"/>
                <a:cs typeface="+mn-cs"/>
              </a:rPr>
              <a:t>Old</a:t>
            </a:r>
            <a:r>
              <a:rPr lang="es-CL" sz="2400" dirty="0" smtClean="0">
                <a:latin typeface="+mn-lt"/>
                <a:cs typeface="+mn-cs"/>
              </a:rPr>
              <a:t> </a:t>
            </a:r>
            <a:r>
              <a:rPr lang="es-CL" sz="2400" dirty="0" err="1" smtClean="0">
                <a:latin typeface="+mn-lt"/>
                <a:cs typeface="+mn-cs"/>
              </a:rPr>
              <a:t>Whigs</a:t>
            </a:r>
            <a:r>
              <a:rPr lang="es-CL" sz="2400" dirty="0" smtClean="0">
                <a:latin typeface="+mn-lt"/>
                <a:cs typeface="+mn-cs"/>
              </a:rPr>
              <a:t> al término del siglo XVII.</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Esta concepción de la </a:t>
            </a:r>
            <a:r>
              <a:rPr lang="es-CL" sz="2400" i="1" dirty="0" smtClean="0">
                <a:latin typeface="+mn-lt"/>
                <a:cs typeface="+mn-cs"/>
              </a:rPr>
              <a:t>libertad individual conforme a la ley</a:t>
            </a:r>
            <a:r>
              <a:rPr lang="es-CL" sz="2400" dirty="0" smtClean="0">
                <a:latin typeface="+mn-lt"/>
                <a:cs typeface="+mn-cs"/>
              </a:rPr>
              <a:t>, fue la que inspiró desde el comienzo a los movimientos liberales en el continente y la que llegó a ser la base de la tradición política americana.</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Este liberalismo debe ser distinguido claramente de otro, originalmente de tradición continental europea, también llamado 'liberalismo (Voltaire, Rousseau, </a:t>
            </a:r>
            <a:r>
              <a:rPr lang="es-CL" sz="2400" dirty="0" err="1" smtClean="0">
                <a:latin typeface="+mn-lt"/>
                <a:cs typeface="+mn-cs"/>
              </a:rPr>
              <a:t>Condorcet</a:t>
            </a:r>
            <a:r>
              <a:rPr lang="es-CL" sz="2400" dirty="0" smtClean="0">
                <a:latin typeface="+mn-lt"/>
                <a:cs typeface="+mn-cs"/>
              </a:rPr>
              <a:t> y de la Revolución Francesa, antecesora del socialismo moderno, y el utilitarismo inglés).</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Las dos filosofías políticas se apoyan en fundamentos filosóficos enteramente diferentes.</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defRPr/>
            </a:pPr>
            <a:endParaRPr lang="es-CL" sz="2400" dirty="0" smtClean="0">
              <a:latin typeface="+mn-lt"/>
            </a:endParaRP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4</a:t>
            </a:fld>
            <a:endParaRPr lang="es-CL"/>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¿A qué liberalismo se refiere </a:t>
            </a:r>
            <a:r>
              <a:rPr lang="es-CL" sz="3200" b="1" dirty="0" err="1" smtClean="0"/>
              <a:t>Hayek</a:t>
            </a:r>
            <a:r>
              <a:rPr lang="es-CL" sz="3200" b="1" dirty="0" smtClean="0"/>
              <a:t>?</a:t>
            </a:r>
            <a:endParaRPr lang="es-CL" sz="3200" b="1" dirty="0" err="1" smtClean="0"/>
          </a:p>
        </p:txBody>
      </p:sp>
      <p:sp>
        <p:nvSpPr>
          <p:cNvPr id="5" name="2 Marcador de contenido"/>
          <p:cNvSpPr txBox="1">
            <a:spLocks/>
          </p:cNvSpPr>
          <p:nvPr/>
        </p:nvSpPr>
        <p:spPr>
          <a:xfrm>
            <a:off x="179512" y="764705"/>
            <a:ext cx="8640960" cy="5904656"/>
          </a:xfrm>
          <a:prstGeom prst="rect">
            <a:avLst/>
          </a:prstGeom>
        </p:spPr>
        <p:txBody>
          <a:bodyPr>
            <a:normAutofit fontScale="925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primera se basa en una interpretación evolucionista de todos los fenómenos de la cultura y del espíritu y en una comprensión de los límites de los poderes de la razón humana. </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segunda se apoya en lo que he denominado racionalismo "constructivista" —una concepción que conduce al tratamiento de todo fenómeno cultural como el producto de un plan deliberado— y en la creencia de que es posible reconstruir todas las instituciones desarrolladas de acuerdo con un plan preconcebido. </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primera especie es respetuosa de la tradición y reconoce que todo conocimiento y toda civilización se apoya en la tradición.</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segundo tipo mira con desprecio la tradición porque considera que una razón que existe independientemente es capaz de delinear el proyecto de la civilización.</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defRPr/>
            </a:pPr>
            <a:endParaRPr lang="es-CL" sz="2400" dirty="0" smtClean="0">
              <a:latin typeface="+mn-lt"/>
            </a:endParaRP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5</a:t>
            </a:fld>
            <a:endParaRPr lang="es-C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¿A qué liberalismo se refiere </a:t>
            </a:r>
            <a:r>
              <a:rPr lang="es-CL" sz="3200" b="1" dirty="0" err="1" smtClean="0"/>
              <a:t>Hayek</a:t>
            </a:r>
            <a:r>
              <a:rPr lang="es-CL" sz="3200" b="1" dirty="0" smtClean="0"/>
              <a:t>?</a:t>
            </a:r>
            <a:endParaRPr lang="es-CL" sz="3200" b="1" dirty="0" err="1" smtClean="0"/>
          </a:p>
        </p:txBody>
      </p:sp>
      <p:sp>
        <p:nvSpPr>
          <p:cNvPr id="5" name="2 Marcador de contenido"/>
          <p:cNvSpPr txBox="1">
            <a:spLocks/>
          </p:cNvSpPr>
          <p:nvPr/>
        </p:nvSpPr>
        <p:spPr>
          <a:xfrm>
            <a:off x="179512" y="764705"/>
            <a:ext cx="8640960" cy="5904656"/>
          </a:xfrm>
          <a:prstGeom prst="rect">
            <a:avLst/>
          </a:prstGeom>
        </p:spPr>
        <p:txBody>
          <a:bodyPr>
            <a:normAutofit fontScale="92500" lnSpcReduction="100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primera es también un credo esencialmente modesto, que confía en la abstracción como el único medio aprovechable para extender los limitados poderes de la razón.</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segunda se rehúsa a reconocer cualquier límite semejante y cree que solamente la razón puede probar el carácter deseable de los ordenamientos concretos particulares.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primera especie de liberalismo no es incompatible con creencias religiosas y a menudo ha sido sustentada y aun desarrollada por hombres que mantenían fuertes convicciones religiosas.</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En tanto que el tipo "continental" de liberalismo ha sido siempre antagónico a toda religión y políticamente se ha mantenido en constante conflicto con las religiones organizadas.</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primera especie de liberalismo no es el resultado de una construcción teórica, sino que surge por el deseo de extender y generalizar los efectos beneficiosos que habían seguido inesperadamente a las limitaciones impuestas sobre los poderes del gobierno en razón de la pura desconfianza al gobernante. </a:t>
            </a:r>
          </a:p>
          <a:p>
            <a:pPr marL="514350" indent="-514350" algn="just" fontAlgn="auto">
              <a:spcBef>
                <a:spcPct val="20000"/>
              </a:spcBef>
              <a:spcAft>
                <a:spcPts val="0"/>
              </a:spcAft>
              <a:buSzPct val="80000"/>
              <a:defRPr/>
            </a:pPr>
            <a:endParaRPr lang="es-CL" sz="2400" dirty="0" smtClean="0">
              <a:latin typeface="+mn-lt"/>
            </a:endParaRP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6</a:t>
            </a:fld>
            <a:endParaRPr lang="es-C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El orden espontáneo</a:t>
            </a:r>
          </a:p>
        </p:txBody>
      </p:sp>
      <p:sp>
        <p:nvSpPr>
          <p:cNvPr id="5" name="2 Marcador de contenido"/>
          <p:cNvSpPr txBox="1">
            <a:spLocks/>
          </p:cNvSpPr>
          <p:nvPr/>
        </p:nvSpPr>
        <p:spPr>
          <a:xfrm>
            <a:off x="179512" y="764705"/>
            <a:ext cx="8640960" cy="5904656"/>
          </a:xfrm>
          <a:prstGeom prst="rect">
            <a:avLst/>
          </a:prstGeom>
        </p:spPr>
        <p:txBody>
          <a:bodyPr>
            <a:normAutofit fontScale="92500" lnSpcReduction="200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liberalismo de </a:t>
            </a:r>
            <a:r>
              <a:rPr lang="es-CL" sz="2400" dirty="0" err="1" smtClean="0">
                <a:latin typeface="+mn-lt"/>
                <a:cs typeface="+mn-cs"/>
              </a:rPr>
              <a:t>Hayek</a:t>
            </a:r>
            <a:r>
              <a:rPr lang="es-CL" sz="2400" dirty="0" smtClean="0">
                <a:latin typeface="+mn-lt"/>
                <a:cs typeface="+mn-cs"/>
              </a:rPr>
              <a:t> deriva del descubrimiento de un orden espontáneo o que se genera a sí mismo en los asuntos sociales.</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Un orden que hizo posible la utilización del conocimiento y aptitud de todos los miembros de la sociedad en un grado mucho mayor del que sería posible en cualquier orden creado por una dirección central, y del deseo consiguiente por hacer un uso tan pleno como fuera posible de esas poderosas fuerzas ordenadoras espontáneas.</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a:t>
            </a:r>
            <a:r>
              <a:rPr lang="es-CL" sz="2400" i="1" dirty="0" smtClean="0">
                <a:latin typeface="+mn-lt"/>
                <a:cs typeface="+mn-cs"/>
              </a:rPr>
              <a:t>concepto central </a:t>
            </a:r>
            <a:r>
              <a:rPr lang="es-CL" sz="2400" dirty="0" smtClean="0">
                <a:latin typeface="+mn-lt"/>
                <a:cs typeface="+mn-cs"/>
              </a:rPr>
              <a:t>del </a:t>
            </a:r>
            <a:r>
              <a:rPr lang="es-CL" sz="2400" i="1" dirty="0" smtClean="0">
                <a:latin typeface="+mn-lt"/>
                <a:cs typeface="+mn-cs"/>
              </a:rPr>
              <a:t>liberalismo </a:t>
            </a:r>
            <a:r>
              <a:rPr lang="es-CL" sz="2400" dirty="0" smtClean="0">
                <a:latin typeface="+mn-lt"/>
                <a:cs typeface="+mn-cs"/>
              </a:rPr>
              <a:t>es que bajo la vigencia de </a:t>
            </a:r>
            <a:r>
              <a:rPr lang="es-CL" sz="2400" i="1" dirty="0" smtClean="0">
                <a:latin typeface="+mn-lt"/>
                <a:cs typeface="+mn-cs"/>
              </a:rPr>
              <a:t>reglas universales de conducta justa</a:t>
            </a:r>
            <a:r>
              <a:rPr lang="es-CL" sz="2400" dirty="0" smtClean="0">
                <a:latin typeface="+mn-lt"/>
                <a:cs typeface="+mn-cs"/>
              </a:rPr>
              <a:t>, que protejan un dominio privado de los individuos que pueda ser reconocido, se formará por sí mismo un orden espontáneo de las actividades humanas más complejo que mediante un ordenamiento deliberado. </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Las actividades coercitivas del gobierno deberían limitarse a mantener el cumplimiento de dichas reglas, cualesquiera sean los demás servicios que el gobierno pueda prestar, al mismo tiempo al administrar aquellos recursos particulares que le han sido puestos a su disposición para esos propósitos.</a:t>
            </a:r>
            <a:endParaRPr lang="es-CL" sz="2400" dirty="0" smtClean="0">
              <a:latin typeface="+mn-lt"/>
            </a:endParaRP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7</a:t>
            </a:fld>
            <a:endParaRPr lang="es-C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El orden espontáneo</a:t>
            </a:r>
          </a:p>
        </p:txBody>
      </p:sp>
      <p:sp>
        <p:nvSpPr>
          <p:cNvPr id="5" name="2 Marcador de contenido"/>
          <p:cNvSpPr txBox="1">
            <a:spLocks/>
          </p:cNvSpPr>
          <p:nvPr/>
        </p:nvSpPr>
        <p:spPr>
          <a:xfrm>
            <a:off x="179512" y="764705"/>
            <a:ext cx="8640960" cy="5904656"/>
          </a:xfrm>
          <a:prstGeom prst="rect">
            <a:avLst/>
          </a:prstGeom>
        </p:spPr>
        <p:txBody>
          <a:bodyPr>
            <a:normAutofit fontScale="92500" lnSpcReduction="10000"/>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En contraste con una organización, un orden espontáneo no tiene un propósito, ni requiere de acuerdo sobre los resultados concretos que van a producirse para que sea posible llegar a un acuerdo sobre lo deseable de un orden semejante.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Al ser independiente de cualquier propósito particular, puede ser usado para una gran cantidad de propósitos individuales, y contribuirá a su consecución por diferentes, divergentes y conflictivos que ellos sean. </a:t>
            </a: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Así, el orden del mercado, en particular, no descansa en propósitos comunes sino en la reciprocidad (reconciliación de propósitos diferentes para el beneficio mutuo de los participantes).</a:t>
            </a:r>
          </a:p>
          <a:p>
            <a:pPr marL="514350" indent="-514350" algn="just" fontAlgn="auto">
              <a:spcBef>
                <a:spcPct val="20000"/>
              </a:spcBef>
              <a:spcAft>
                <a:spcPts val="0"/>
              </a:spcAft>
              <a:buSzPct val="80000"/>
              <a:buFont typeface="Arial" pitchFamily="34" charset="0"/>
              <a:buChar char="•"/>
              <a:defRPr/>
            </a:pPr>
            <a:r>
              <a:rPr lang="es-CL" sz="2400" dirty="0" smtClean="0">
                <a:latin typeface="+mn-lt"/>
              </a:rPr>
              <a:t>La concepción del bienestar común o del bien público de una sociedad libre nunca puede definirse como una suma de resultados particulares ya conocidos y que hay que lograr, sino tan sólo como un orden abstracto que no se encuentra orientado a ningún fin concreto particular, sino que meramente procura la mejor oportunidad para que cualquier miembro seleccionado al azar haga uso de su saber para el logro de sus propósitos.</a:t>
            </a: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8</a:t>
            </a:fld>
            <a:endParaRPr lang="es-C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251520" y="44624"/>
            <a:ext cx="8712968" cy="648072"/>
          </a:xfrm>
        </p:spPr>
        <p:txBody>
          <a:bodyPr/>
          <a:lstStyle/>
          <a:p>
            <a:r>
              <a:rPr lang="es-CL" sz="3200" b="1" dirty="0" smtClean="0"/>
              <a:t>El orden espontáneo</a:t>
            </a:r>
          </a:p>
        </p:txBody>
      </p:sp>
      <p:sp>
        <p:nvSpPr>
          <p:cNvPr id="5" name="2 Marcador de contenido"/>
          <p:cNvSpPr txBox="1">
            <a:spLocks/>
          </p:cNvSpPr>
          <p:nvPr/>
        </p:nvSpPr>
        <p:spPr>
          <a:xfrm>
            <a:off x="179512" y="764705"/>
            <a:ext cx="8640960" cy="5904656"/>
          </a:xfrm>
          <a:prstGeom prst="rect">
            <a:avLst/>
          </a:prstGeom>
        </p:spPr>
        <p:txBody>
          <a:bodyPr>
            <a:normAutofit/>
          </a:bodyPr>
          <a:lstStyle/>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La gran importancia del orden espontáneo radica en que extiende la posibilidad de la coexistencia pacífica de los hombres para su mutuo beneficio más allá de un pequeño grupo y cuyos miembros tuvieran propósitos comunes concretos o estuvieran sujetos a un superior común, y hace así posible la aparición de la Gran Sociedad o Sociedad Abierta.</a:t>
            </a:r>
          </a:p>
          <a:p>
            <a:pPr marL="514350" indent="-514350" algn="just" fontAlgn="auto">
              <a:spcBef>
                <a:spcPct val="20000"/>
              </a:spcBef>
              <a:spcAft>
                <a:spcPts val="0"/>
              </a:spcAft>
              <a:buSzPct val="80000"/>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Este orden, que se ha desarrollado progresivamente, se basa en la adopción de reglas —sin el deseo de la autoridad política y a menudo en contra de ella— que han llegado a prevalecer porque los grupos que las han observado han tenido más éxito.</a:t>
            </a:r>
          </a:p>
          <a:p>
            <a:pPr marL="514350" indent="-514350" algn="just" fontAlgn="auto">
              <a:spcBef>
                <a:spcPct val="20000"/>
              </a:spcBef>
              <a:spcAft>
                <a:spcPts val="0"/>
              </a:spcAft>
              <a:buSzPct val="80000"/>
              <a:buFont typeface="Arial" pitchFamily="34" charset="0"/>
              <a:buChar char="•"/>
              <a:defRPr/>
            </a:pPr>
            <a:endParaRPr lang="es-CL" sz="2400" dirty="0" smtClean="0">
              <a:latin typeface="+mn-lt"/>
              <a:cs typeface="+mn-cs"/>
            </a:endParaRPr>
          </a:p>
          <a:p>
            <a:pPr marL="514350" indent="-514350" algn="just" fontAlgn="auto">
              <a:spcBef>
                <a:spcPct val="20000"/>
              </a:spcBef>
              <a:spcAft>
                <a:spcPts val="0"/>
              </a:spcAft>
              <a:buSzPct val="80000"/>
              <a:buFont typeface="Arial" pitchFamily="34" charset="0"/>
              <a:buChar char="•"/>
              <a:defRPr/>
            </a:pPr>
            <a:r>
              <a:rPr lang="es-CL" sz="2400" dirty="0" smtClean="0">
                <a:latin typeface="+mn-lt"/>
                <a:cs typeface="+mn-cs"/>
              </a:rPr>
              <a:t>El orden espontáneo del mercado es diferente a un orden económico.</a:t>
            </a:r>
          </a:p>
          <a:p>
            <a:pPr marL="514350" indent="-514350" algn="just" fontAlgn="auto">
              <a:spcBef>
                <a:spcPct val="20000"/>
              </a:spcBef>
              <a:spcAft>
                <a:spcPts val="0"/>
              </a:spcAft>
              <a:buSzPct val="80000"/>
              <a:buFont typeface="+mj-lt"/>
              <a:buAutoNum type="arabicPeriod"/>
              <a:defRPr/>
            </a:pPr>
            <a:endParaRPr lang="es-CL" sz="2400" dirty="0" smtClean="0">
              <a:latin typeface="+mn-lt"/>
            </a:endParaRPr>
          </a:p>
        </p:txBody>
      </p:sp>
      <p:sp>
        <p:nvSpPr>
          <p:cNvPr id="4" name="3 Marcador de número de diapositiva"/>
          <p:cNvSpPr>
            <a:spLocks noGrp="1"/>
          </p:cNvSpPr>
          <p:nvPr>
            <p:ph type="sldNum" sz="quarter" idx="12"/>
          </p:nvPr>
        </p:nvSpPr>
        <p:spPr/>
        <p:txBody>
          <a:bodyPr/>
          <a:lstStyle/>
          <a:p>
            <a:pPr>
              <a:defRPr/>
            </a:pPr>
            <a:fld id="{02832FA1-609A-41BA-87E2-F3FFC310EC16}" type="slidenum">
              <a:rPr lang="es-CL"/>
              <a:pPr>
                <a:defRPr/>
              </a:pPr>
              <a:t>9</a:t>
            </a:fld>
            <a:endParaRPr lang="es-CL"/>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4276</TotalTime>
  <Words>3987</Words>
  <Application>Microsoft Office PowerPoint</Application>
  <PresentationFormat>Presentación en pantalla (4:3)</PresentationFormat>
  <Paragraphs>246</Paragraphs>
  <Slides>30</Slides>
  <Notes>3</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Tema de Office</vt:lpstr>
      <vt:lpstr>HISTORIA DEL PENSAMIENTO POLÍTICO:  Friedrich A. Hayek  </vt:lpstr>
      <vt:lpstr>El problema de orden social más importante es la limitación efectiva del poder [gubernamental]</vt:lpstr>
      <vt:lpstr>Hayek y los principios de un orden social liberal</vt:lpstr>
      <vt:lpstr>¿A qué liberalismo se refiere Hayek?</vt:lpstr>
      <vt:lpstr>¿A qué liberalismo se refiere Hayek?</vt:lpstr>
      <vt:lpstr>¿A qué liberalismo se refiere Hayek?</vt:lpstr>
      <vt:lpstr>El orden espontáneo</vt:lpstr>
      <vt:lpstr>El orden espontáneo</vt:lpstr>
      <vt:lpstr>El orden espontáneo</vt:lpstr>
      <vt:lpstr>Estado y sociedad</vt:lpstr>
      <vt:lpstr>Estado y sociedad</vt:lpstr>
      <vt:lpstr>El gobierno: funciones, características y límites a su poder</vt:lpstr>
      <vt:lpstr>El gobierno: funciones, características y límites a su poder</vt:lpstr>
      <vt:lpstr>El gobierno: funciones, características y límites a su poder</vt:lpstr>
      <vt:lpstr>El gobierno: funciones, características y límites a su poder</vt:lpstr>
      <vt:lpstr>El gobierno: funciones, características y límites a su poder</vt:lpstr>
      <vt:lpstr>El gobierno: funciones, características y límites a su poder</vt:lpstr>
      <vt:lpstr>Democracia</vt:lpstr>
      <vt:lpstr>Democracia</vt:lpstr>
      <vt:lpstr>Concepto de justicia</vt:lpstr>
      <vt:lpstr>Concepto de justicia</vt:lpstr>
      <vt:lpstr>Concepto de justicia</vt:lpstr>
      <vt:lpstr>Concepto de justicia</vt:lpstr>
      <vt:lpstr>Mercado y  catalaxia</vt:lpstr>
      <vt:lpstr>Mercado y  catalaxia</vt:lpstr>
      <vt:lpstr>Mercado y  catalaxia</vt:lpstr>
      <vt:lpstr>Crítica al socialismo</vt:lpstr>
      <vt:lpstr>Crítica al socialismo</vt:lpstr>
      <vt:lpstr>Consenso de Washington </vt:lpstr>
      <vt:lpstr>HISTORIA DEL PENSAMIENTO POLÍTICO:  Friedrich A. Hayek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DEL PENSAMIENTO POLÍTICO</dc:title>
  <dc:creator>Claudio Fuentes González</dc:creator>
  <cp:lastModifiedBy>Claudio Fuentes González</cp:lastModifiedBy>
  <cp:revision>748</cp:revision>
  <dcterms:created xsi:type="dcterms:W3CDTF">2010-08-10T21:37:03Z</dcterms:created>
  <dcterms:modified xsi:type="dcterms:W3CDTF">2010-11-29T05:54:21Z</dcterms:modified>
</cp:coreProperties>
</file>