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F52BE0-2FB8-4CE0-ABF6-A2893A091B09}" type="doc">
      <dgm:prSet loTypeId="urn:microsoft.com/office/officeart/2005/8/layout/radial1" loCatId="cycle" qsTypeId="urn:microsoft.com/office/officeart/2005/8/quickstyle/3d1" qsCatId="3D" csTypeId="urn:microsoft.com/office/officeart/2005/8/colors/accent1_4" csCatId="accent1" phldr="1"/>
      <dgm:spPr/>
      <dgm:t>
        <a:bodyPr/>
        <a:lstStyle/>
        <a:p>
          <a:endParaRPr lang="es-CL"/>
        </a:p>
      </dgm:t>
    </dgm:pt>
    <dgm:pt modelId="{15ABC96C-D923-4D01-BF8E-6E09612E2DCF}">
      <dgm:prSet phldrT="[Text]" custT="1"/>
      <dgm:spPr/>
      <dgm:t>
        <a:bodyPr/>
        <a:lstStyle/>
        <a:p>
          <a:r>
            <a:rPr lang="es-CL" sz="1600" dirty="0" smtClean="0"/>
            <a:t>Ciudadano</a:t>
          </a:r>
          <a:endParaRPr lang="es-CL" sz="1600" dirty="0"/>
        </a:p>
      </dgm:t>
    </dgm:pt>
    <dgm:pt modelId="{FE9DD02E-8AA4-456D-B700-007EF6AC5F0C}" type="parTrans" cxnId="{5FEA6425-9478-45FF-83E1-9FACC31BEE8A}">
      <dgm:prSet/>
      <dgm:spPr/>
      <dgm:t>
        <a:bodyPr/>
        <a:lstStyle/>
        <a:p>
          <a:endParaRPr lang="es-CL"/>
        </a:p>
      </dgm:t>
    </dgm:pt>
    <dgm:pt modelId="{F73CB90A-A91B-4ABB-AEE7-C80A45C2DB42}" type="sibTrans" cxnId="{5FEA6425-9478-45FF-83E1-9FACC31BEE8A}">
      <dgm:prSet/>
      <dgm:spPr/>
      <dgm:t>
        <a:bodyPr/>
        <a:lstStyle/>
        <a:p>
          <a:endParaRPr lang="es-CL"/>
        </a:p>
      </dgm:t>
    </dgm:pt>
    <dgm:pt modelId="{4CAF0CE9-7C84-4734-8C94-0F5A9BA797DE}">
      <dgm:prSet phldrT="[Text]" custT="1"/>
      <dgm:spPr/>
      <dgm:t>
        <a:bodyPr/>
        <a:lstStyle/>
        <a:p>
          <a:r>
            <a:rPr lang="es-CL" sz="1600" dirty="0" smtClean="0"/>
            <a:t>Manifestar preferencias</a:t>
          </a:r>
          <a:endParaRPr lang="es-CL" sz="1600" dirty="0"/>
        </a:p>
      </dgm:t>
    </dgm:pt>
    <dgm:pt modelId="{8BA68108-043A-42CE-9DB1-BACFDDB056D1}" type="parTrans" cxnId="{0DB1FEEB-BE43-4D5E-96B3-02E136067A12}">
      <dgm:prSet/>
      <dgm:spPr/>
      <dgm:t>
        <a:bodyPr/>
        <a:lstStyle/>
        <a:p>
          <a:endParaRPr lang="es-CL"/>
        </a:p>
      </dgm:t>
    </dgm:pt>
    <dgm:pt modelId="{F9D429E2-C46F-4C02-B176-99EE3DD97387}" type="sibTrans" cxnId="{0DB1FEEB-BE43-4D5E-96B3-02E136067A12}">
      <dgm:prSet/>
      <dgm:spPr/>
      <dgm:t>
        <a:bodyPr/>
        <a:lstStyle/>
        <a:p>
          <a:endParaRPr lang="es-CL"/>
        </a:p>
      </dgm:t>
    </dgm:pt>
    <dgm:pt modelId="{ECACEAAA-A8EA-469C-B06B-D6132C44FA63}">
      <dgm:prSet phldrT="[Text]" custT="1"/>
      <dgm:spPr/>
      <dgm:t>
        <a:bodyPr/>
        <a:lstStyle/>
        <a:p>
          <a:r>
            <a:rPr lang="es-CL" sz="1600" dirty="0" smtClean="0"/>
            <a:t>Hacer públicas las preferencias</a:t>
          </a:r>
          <a:endParaRPr lang="es-CL" sz="1600" dirty="0"/>
        </a:p>
      </dgm:t>
    </dgm:pt>
    <dgm:pt modelId="{7C6EF080-909B-4E18-B1A9-B6A5C4D4CF42}" type="parTrans" cxnId="{858C0C27-20CD-465A-A77E-6EEF575BE97C}">
      <dgm:prSet/>
      <dgm:spPr/>
      <dgm:t>
        <a:bodyPr/>
        <a:lstStyle/>
        <a:p>
          <a:endParaRPr lang="es-CL"/>
        </a:p>
      </dgm:t>
    </dgm:pt>
    <dgm:pt modelId="{DF9C1D76-FA11-46DB-A474-205B2E559497}" type="sibTrans" cxnId="{858C0C27-20CD-465A-A77E-6EEF575BE97C}">
      <dgm:prSet/>
      <dgm:spPr/>
      <dgm:t>
        <a:bodyPr/>
        <a:lstStyle/>
        <a:p>
          <a:endParaRPr lang="es-CL"/>
        </a:p>
      </dgm:t>
    </dgm:pt>
    <dgm:pt modelId="{E4DF8044-796A-487E-BFE4-85A471CDD535}">
      <dgm:prSet phldrT="[Text]" custT="1"/>
      <dgm:spPr/>
      <dgm:t>
        <a:bodyPr/>
        <a:lstStyle/>
        <a:p>
          <a:r>
            <a:rPr lang="es-CL" sz="1600" dirty="0" smtClean="0"/>
            <a:t>No discriminación por Preferencias</a:t>
          </a:r>
          <a:endParaRPr lang="es-CL" sz="1600" dirty="0"/>
        </a:p>
      </dgm:t>
    </dgm:pt>
    <dgm:pt modelId="{03158477-AA40-415E-9D89-8EA75EF2CCF3}" type="parTrans" cxnId="{828A68A8-1238-4368-8C14-9D3214DDBFD0}">
      <dgm:prSet/>
      <dgm:spPr/>
      <dgm:t>
        <a:bodyPr/>
        <a:lstStyle/>
        <a:p>
          <a:endParaRPr lang="es-CL"/>
        </a:p>
      </dgm:t>
    </dgm:pt>
    <dgm:pt modelId="{9E18ED59-46C1-45C8-98A6-BBA0024FCD88}" type="sibTrans" cxnId="{828A68A8-1238-4368-8C14-9D3214DDBFD0}">
      <dgm:prSet/>
      <dgm:spPr/>
      <dgm:t>
        <a:bodyPr/>
        <a:lstStyle/>
        <a:p>
          <a:endParaRPr lang="es-CL"/>
        </a:p>
      </dgm:t>
    </dgm:pt>
    <dgm:pt modelId="{3C7F92C9-C094-439C-8126-FFD4C8B62BAD}" type="pres">
      <dgm:prSet presAssocID="{C3F52BE0-2FB8-4CE0-ABF6-A2893A091B09}" presName="cycle" presStyleCnt="0">
        <dgm:presLayoutVars>
          <dgm:chMax val="1"/>
          <dgm:dir/>
          <dgm:animLvl val="ctr"/>
          <dgm:resizeHandles val="exact"/>
        </dgm:presLayoutVars>
      </dgm:prSet>
      <dgm:spPr/>
    </dgm:pt>
    <dgm:pt modelId="{15628B06-7D28-459E-9B28-CD4E10F33F4B}" type="pres">
      <dgm:prSet presAssocID="{15ABC96C-D923-4D01-BF8E-6E09612E2DCF}" presName="centerShape" presStyleLbl="node0" presStyleIdx="0" presStyleCnt="1"/>
      <dgm:spPr/>
      <dgm:t>
        <a:bodyPr/>
        <a:lstStyle/>
        <a:p>
          <a:endParaRPr lang="es-CL"/>
        </a:p>
      </dgm:t>
    </dgm:pt>
    <dgm:pt modelId="{CC5CC99F-C099-41E8-B60E-0FD60C9B5A8E}" type="pres">
      <dgm:prSet presAssocID="{8BA68108-043A-42CE-9DB1-BACFDDB056D1}" presName="Name9" presStyleLbl="parChTrans1D2" presStyleIdx="0" presStyleCnt="3"/>
      <dgm:spPr/>
    </dgm:pt>
    <dgm:pt modelId="{279F1316-98BB-4617-9DF3-A5498C27A5CC}" type="pres">
      <dgm:prSet presAssocID="{8BA68108-043A-42CE-9DB1-BACFDDB056D1}" presName="connTx" presStyleLbl="parChTrans1D2" presStyleIdx="0" presStyleCnt="3"/>
      <dgm:spPr/>
    </dgm:pt>
    <dgm:pt modelId="{15A7AF8E-256C-44C8-B0E5-F735202142A0}" type="pres">
      <dgm:prSet presAssocID="{4CAF0CE9-7C84-4734-8C94-0F5A9BA797DE}" presName="node" presStyleLbl="node1" presStyleIdx="0" presStyleCnt="3">
        <dgm:presLayoutVars>
          <dgm:bulletEnabled val="1"/>
        </dgm:presLayoutVars>
      </dgm:prSet>
      <dgm:spPr/>
    </dgm:pt>
    <dgm:pt modelId="{79DE3279-902E-4A95-93A7-3EDEFB763CCD}" type="pres">
      <dgm:prSet presAssocID="{7C6EF080-909B-4E18-B1A9-B6A5C4D4CF42}" presName="Name9" presStyleLbl="parChTrans1D2" presStyleIdx="1" presStyleCnt="3"/>
      <dgm:spPr/>
    </dgm:pt>
    <dgm:pt modelId="{A786D331-1245-4FFE-B617-F6AC8CF20148}" type="pres">
      <dgm:prSet presAssocID="{7C6EF080-909B-4E18-B1A9-B6A5C4D4CF42}" presName="connTx" presStyleLbl="parChTrans1D2" presStyleIdx="1" presStyleCnt="3"/>
      <dgm:spPr/>
    </dgm:pt>
    <dgm:pt modelId="{D1EEB54C-EBAE-4272-990E-83C2A797B2FA}" type="pres">
      <dgm:prSet presAssocID="{ECACEAAA-A8EA-469C-B06B-D6132C44FA63}" presName="node" presStyleLbl="node1" presStyleIdx="1" presStyleCnt="3">
        <dgm:presLayoutVars>
          <dgm:bulletEnabled val="1"/>
        </dgm:presLayoutVars>
      </dgm:prSet>
      <dgm:spPr/>
    </dgm:pt>
    <dgm:pt modelId="{E91E19C9-7A36-4839-8840-551416D9CCF1}" type="pres">
      <dgm:prSet presAssocID="{03158477-AA40-415E-9D89-8EA75EF2CCF3}" presName="Name9" presStyleLbl="parChTrans1D2" presStyleIdx="2" presStyleCnt="3"/>
      <dgm:spPr/>
    </dgm:pt>
    <dgm:pt modelId="{10EEFA5D-DC63-4B6A-96B2-CB546D4254ED}" type="pres">
      <dgm:prSet presAssocID="{03158477-AA40-415E-9D89-8EA75EF2CCF3}" presName="connTx" presStyleLbl="parChTrans1D2" presStyleIdx="2" presStyleCnt="3"/>
      <dgm:spPr/>
    </dgm:pt>
    <dgm:pt modelId="{06F56BB1-A34D-4EB9-BCE2-7D80D75457AF}" type="pres">
      <dgm:prSet presAssocID="{E4DF8044-796A-487E-BFE4-85A471CDD535}" presName="node" presStyleLbl="node1" presStyleIdx="2" presStyleCnt="3">
        <dgm:presLayoutVars>
          <dgm:bulletEnabled val="1"/>
        </dgm:presLayoutVars>
      </dgm:prSet>
      <dgm:spPr/>
      <dgm:t>
        <a:bodyPr/>
        <a:lstStyle/>
        <a:p>
          <a:endParaRPr lang="es-CL"/>
        </a:p>
      </dgm:t>
    </dgm:pt>
  </dgm:ptLst>
  <dgm:cxnLst>
    <dgm:cxn modelId="{4C5AB38E-B815-459B-ABE1-E63188E817C1}" type="presOf" srcId="{7C6EF080-909B-4E18-B1A9-B6A5C4D4CF42}" destId="{79DE3279-902E-4A95-93A7-3EDEFB763CCD}" srcOrd="0" destOrd="0" presId="urn:microsoft.com/office/officeart/2005/8/layout/radial1"/>
    <dgm:cxn modelId="{5FEA6425-9478-45FF-83E1-9FACC31BEE8A}" srcId="{C3F52BE0-2FB8-4CE0-ABF6-A2893A091B09}" destId="{15ABC96C-D923-4D01-BF8E-6E09612E2DCF}" srcOrd="0" destOrd="0" parTransId="{FE9DD02E-8AA4-456D-B700-007EF6AC5F0C}" sibTransId="{F73CB90A-A91B-4ABB-AEE7-C80A45C2DB42}"/>
    <dgm:cxn modelId="{A26C51BB-8826-444D-A295-3E4B14841426}" type="presOf" srcId="{03158477-AA40-415E-9D89-8EA75EF2CCF3}" destId="{E91E19C9-7A36-4839-8840-551416D9CCF1}" srcOrd="0" destOrd="0" presId="urn:microsoft.com/office/officeart/2005/8/layout/radial1"/>
    <dgm:cxn modelId="{312C74F9-61B4-4995-9A1D-F0CE5B6D908E}" type="presOf" srcId="{7C6EF080-909B-4E18-B1A9-B6A5C4D4CF42}" destId="{A786D331-1245-4FFE-B617-F6AC8CF20148}" srcOrd="1" destOrd="0" presId="urn:microsoft.com/office/officeart/2005/8/layout/radial1"/>
    <dgm:cxn modelId="{D8F99CF9-7B68-4DC0-B7B4-6F3DF7AC7206}" type="presOf" srcId="{8BA68108-043A-42CE-9DB1-BACFDDB056D1}" destId="{279F1316-98BB-4617-9DF3-A5498C27A5CC}" srcOrd="1" destOrd="0" presId="urn:microsoft.com/office/officeart/2005/8/layout/radial1"/>
    <dgm:cxn modelId="{2F18117A-2926-433F-8B2B-22D3BEECEC23}" type="presOf" srcId="{8BA68108-043A-42CE-9DB1-BACFDDB056D1}" destId="{CC5CC99F-C099-41E8-B60E-0FD60C9B5A8E}" srcOrd="0" destOrd="0" presId="urn:microsoft.com/office/officeart/2005/8/layout/radial1"/>
    <dgm:cxn modelId="{828A68A8-1238-4368-8C14-9D3214DDBFD0}" srcId="{15ABC96C-D923-4D01-BF8E-6E09612E2DCF}" destId="{E4DF8044-796A-487E-BFE4-85A471CDD535}" srcOrd="2" destOrd="0" parTransId="{03158477-AA40-415E-9D89-8EA75EF2CCF3}" sibTransId="{9E18ED59-46C1-45C8-98A6-BBA0024FCD88}"/>
    <dgm:cxn modelId="{5AFB2AF2-0835-4603-9A99-7873605A3E65}" type="presOf" srcId="{15ABC96C-D923-4D01-BF8E-6E09612E2DCF}" destId="{15628B06-7D28-459E-9B28-CD4E10F33F4B}" srcOrd="0" destOrd="0" presId="urn:microsoft.com/office/officeart/2005/8/layout/radial1"/>
    <dgm:cxn modelId="{675025CA-0B3A-4701-B122-DDBC234D218D}" type="presOf" srcId="{E4DF8044-796A-487E-BFE4-85A471CDD535}" destId="{06F56BB1-A34D-4EB9-BCE2-7D80D75457AF}" srcOrd="0" destOrd="0" presId="urn:microsoft.com/office/officeart/2005/8/layout/radial1"/>
    <dgm:cxn modelId="{858C0C27-20CD-465A-A77E-6EEF575BE97C}" srcId="{15ABC96C-D923-4D01-BF8E-6E09612E2DCF}" destId="{ECACEAAA-A8EA-469C-B06B-D6132C44FA63}" srcOrd="1" destOrd="0" parTransId="{7C6EF080-909B-4E18-B1A9-B6A5C4D4CF42}" sibTransId="{DF9C1D76-FA11-46DB-A474-205B2E559497}"/>
    <dgm:cxn modelId="{4F0263C0-F7DF-465B-924A-EB53344457CB}" type="presOf" srcId="{4CAF0CE9-7C84-4734-8C94-0F5A9BA797DE}" destId="{15A7AF8E-256C-44C8-B0E5-F735202142A0}" srcOrd="0" destOrd="0" presId="urn:microsoft.com/office/officeart/2005/8/layout/radial1"/>
    <dgm:cxn modelId="{10C94CDC-2C14-4799-99CC-25E8C46012B6}" type="presOf" srcId="{ECACEAAA-A8EA-469C-B06B-D6132C44FA63}" destId="{D1EEB54C-EBAE-4272-990E-83C2A797B2FA}" srcOrd="0" destOrd="0" presId="urn:microsoft.com/office/officeart/2005/8/layout/radial1"/>
    <dgm:cxn modelId="{5CAD0EC0-7914-431D-A9C5-40917B816CD9}" type="presOf" srcId="{C3F52BE0-2FB8-4CE0-ABF6-A2893A091B09}" destId="{3C7F92C9-C094-439C-8126-FFD4C8B62BAD}" srcOrd="0" destOrd="0" presId="urn:microsoft.com/office/officeart/2005/8/layout/radial1"/>
    <dgm:cxn modelId="{0DB1FEEB-BE43-4D5E-96B3-02E136067A12}" srcId="{15ABC96C-D923-4D01-BF8E-6E09612E2DCF}" destId="{4CAF0CE9-7C84-4734-8C94-0F5A9BA797DE}" srcOrd="0" destOrd="0" parTransId="{8BA68108-043A-42CE-9DB1-BACFDDB056D1}" sibTransId="{F9D429E2-C46F-4C02-B176-99EE3DD97387}"/>
    <dgm:cxn modelId="{FEE660CB-84BC-400F-92AF-11DA742F6919}" type="presOf" srcId="{03158477-AA40-415E-9D89-8EA75EF2CCF3}" destId="{10EEFA5D-DC63-4B6A-96B2-CB546D4254ED}" srcOrd="1" destOrd="0" presId="urn:microsoft.com/office/officeart/2005/8/layout/radial1"/>
    <dgm:cxn modelId="{23A32DFD-5A81-400B-9B7D-9CF320086B3D}" type="presParOf" srcId="{3C7F92C9-C094-439C-8126-FFD4C8B62BAD}" destId="{15628B06-7D28-459E-9B28-CD4E10F33F4B}" srcOrd="0" destOrd="0" presId="urn:microsoft.com/office/officeart/2005/8/layout/radial1"/>
    <dgm:cxn modelId="{71340906-4B27-4E1D-AA91-E4BDB807F1C7}" type="presParOf" srcId="{3C7F92C9-C094-439C-8126-FFD4C8B62BAD}" destId="{CC5CC99F-C099-41E8-B60E-0FD60C9B5A8E}" srcOrd="1" destOrd="0" presId="urn:microsoft.com/office/officeart/2005/8/layout/radial1"/>
    <dgm:cxn modelId="{744B79AE-1666-4E1E-BAB5-0D0C1F553731}" type="presParOf" srcId="{CC5CC99F-C099-41E8-B60E-0FD60C9B5A8E}" destId="{279F1316-98BB-4617-9DF3-A5498C27A5CC}" srcOrd="0" destOrd="0" presId="urn:microsoft.com/office/officeart/2005/8/layout/radial1"/>
    <dgm:cxn modelId="{ABF68E29-9CBE-412C-A204-D49DD869B5E2}" type="presParOf" srcId="{3C7F92C9-C094-439C-8126-FFD4C8B62BAD}" destId="{15A7AF8E-256C-44C8-B0E5-F735202142A0}" srcOrd="2" destOrd="0" presId="urn:microsoft.com/office/officeart/2005/8/layout/radial1"/>
    <dgm:cxn modelId="{E4168263-EC71-4F2A-AF4C-7C62B647E773}" type="presParOf" srcId="{3C7F92C9-C094-439C-8126-FFD4C8B62BAD}" destId="{79DE3279-902E-4A95-93A7-3EDEFB763CCD}" srcOrd="3" destOrd="0" presId="urn:microsoft.com/office/officeart/2005/8/layout/radial1"/>
    <dgm:cxn modelId="{BF972F3F-37F1-4EC7-8626-2D8FCDB76411}" type="presParOf" srcId="{79DE3279-902E-4A95-93A7-3EDEFB763CCD}" destId="{A786D331-1245-4FFE-B617-F6AC8CF20148}" srcOrd="0" destOrd="0" presId="urn:microsoft.com/office/officeart/2005/8/layout/radial1"/>
    <dgm:cxn modelId="{2D39D80B-67BD-4358-BC80-A411798B913E}" type="presParOf" srcId="{3C7F92C9-C094-439C-8126-FFD4C8B62BAD}" destId="{D1EEB54C-EBAE-4272-990E-83C2A797B2FA}" srcOrd="4" destOrd="0" presId="urn:microsoft.com/office/officeart/2005/8/layout/radial1"/>
    <dgm:cxn modelId="{09BF1BB4-FAEF-44F0-9260-762609389847}" type="presParOf" srcId="{3C7F92C9-C094-439C-8126-FFD4C8B62BAD}" destId="{E91E19C9-7A36-4839-8840-551416D9CCF1}" srcOrd="5" destOrd="0" presId="urn:microsoft.com/office/officeart/2005/8/layout/radial1"/>
    <dgm:cxn modelId="{57118407-2620-4B11-A462-4ED8F97CE879}" type="presParOf" srcId="{E91E19C9-7A36-4839-8840-551416D9CCF1}" destId="{10EEFA5D-DC63-4B6A-96B2-CB546D4254ED}" srcOrd="0" destOrd="0" presId="urn:microsoft.com/office/officeart/2005/8/layout/radial1"/>
    <dgm:cxn modelId="{8FE7B9D4-5E18-4881-89A8-C3744DDA410E}" type="presParOf" srcId="{3C7F92C9-C094-439C-8126-FFD4C8B62BAD}" destId="{06F56BB1-A34D-4EB9-BCE2-7D80D75457AF}" srcOrd="6"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897409-0132-41A0-9C16-EBB5A2A3A76A}" type="doc">
      <dgm:prSet loTypeId="urn:microsoft.com/office/officeart/2005/8/layout/chart3" loCatId="cycle" qsTypeId="urn:microsoft.com/office/officeart/2005/8/quickstyle/3d1" qsCatId="3D" csTypeId="urn:microsoft.com/office/officeart/2005/8/colors/colorful4" csCatId="colorful" phldr="1"/>
      <dgm:spPr/>
      <dgm:t>
        <a:bodyPr/>
        <a:lstStyle/>
        <a:p>
          <a:endParaRPr lang="es-CL"/>
        </a:p>
      </dgm:t>
    </dgm:pt>
    <dgm:pt modelId="{3511BAA1-C1A6-4E83-A72A-1BAD061E2CCD}">
      <dgm:prSet phldrT="[Text]" custT="1"/>
      <dgm:spPr/>
      <dgm:t>
        <a:bodyPr/>
        <a:lstStyle/>
        <a:p>
          <a:r>
            <a:rPr lang="es-ES_tradnl" sz="1600" dirty="0" smtClean="0"/>
            <a:t>1-. Libertad de Asociación</a:t>
          </a:r>
          <a:endParaRPr lang="es-CL" sz="1600" dirty="0"/>
        </a:p>
      </dgm:t>
    </dgm:pt>
    <dgm:pt modelId="{1A0AB964-866C-4E8C-95D6-706B54AE496B}" type="parTrans" cxnId="{58D294D5-E3F3-4C18-8395-08F0B2BE9F7F}">
      <dgm:prSet/>
      <dgm:spPr/>
      <dgm:t>
        <a:bodyPr/>
        <a:lstStyle/>
        <a:p>
          <a:endParaRPr lang="es-CL"/>
        </a:p>
      </dgm:t>
    </dgm:pt>
    <dgm:pt modelId="{C9A58127-8A5C-4046-8007-58FC91F5948E}" type="sibTrans" cxnId="{58D294D5-E3F3-4C18-8395-08F0B2BE9F7F}">
      <dgm:prSet/>
      <dgm:spPr/>
      <dgm:t>
        <a:bodyPr/>
        <a:lstStyle/>
        <a:p>
          <a:endParaRPr lang="es-CL"/>
        </a:p>
      </dgm:t>
    </dgm:pt>
    <dgm:pt modelId="{50E04FE4-78F9-4E93-B0C8-1E1C7F650908}">
      <dgm:prSet custT="1"/>
      <dgm:spPr/>
      <dgm:t>
        <a:bodyPr/>
        <a:lstStyle/>
        <a:p>
          <a:r>
            <a:rPr lang="es-ES_tradnl" sz="1600" dirty="0" smtClean="0"/>
            <a:t>2.- Libertad de Expresión.</a:t>
          </a:r>
          <a:endParaRPr lang="es-CL" sz="1600" dirty="0"/>
        </a:p>
      </dgm:t>
    </dgm:pt>
    <dgm:pt modelId="{36ADFB73-41C8-4376-989A-1D33CC07FFFD}" type="parTrans" cxnId="{719FDDE5-1942-4AD9-8347-442EA50103EA}">
      <dgm:prSet/>
      <dgm:spPr/>
      <dgm:t>
        <a:bodyPr/>
        <a:lstStyle/>
        <a:p>
          <a:endParaRPr lang="es-CL"/>
        </a:p>
      </dgm:t>
    </dgm:pt>
    <dgm:pt modelId="{C43BE77B-3AD4-4DB4-BBB3-D4E984D8963F}" type="sibTrans" cxnId="{719FDDE5-1942-4AD9-8347-442EA50103EA}">
      <dgm:prSet/>
      <dgm:spPr/>
      <dgm:t>
        <a:bodyPr/>
        <a:lstStyle/>
        <a:p>
          <a:endParaRPr lang="es-CL"/>
        </a:p>
      </dgm:t>
    </dgm:pt>
    <dgm:pt modelId="{F5E99787-8CA7-4FE4-8492-1446DA349B9F}">
      <dgm:prSet custT="1"/>
      <dgm:spPr/>
      <dgm:t>
        <a:bodyPr/>
        <a:lstStyle/>
        <a:p>
          <a:r>
            <a:rPr lang="es-ES_tradnl" sz="1600" dirty="0" smtClean="0"/>
            <a:t>3.- Libertad de Voto.</a:t>
          </a:r>
          <a:endParaRPr lang="es-CL" sz="1600" dirty="0"/>
        </a:p>
      </dgm:t>
    </dgm:pt>
    <dgm:pt modelId="{4BED62E7-A3B1-49C0-BED1-4B58852C2F4C}" type="parTrans" cxnId="{0132BD74-A187-49B0-9337-311287245271}">
      <dgm:prSet/>
      <dgm:spPr/>
      <dgm:t>
        <a:bodyPr/>
        <a:lstStyle/>
        <a:p>
          <a:endParaRPr lang="es-CL"/>
        </a:p>
      </dgm:t>
    </dgm:pt>
    <dgm:pt modelId="{331FD386-661B-4BE0-ABBC-3DFED7F76C37}" type="sibTrans" cxnId="{0132BD74-A187-49B0-9337-311287245271}">
      <dgm:prSet/>
      <dgm:spPr/>
      <dgm:t>
        <a:bodyPr/>
        <a:lstStyle/>
        <a:p>
          <a:endParaRPr lang="es-CL"/>
        </a:p>
      </dgm:t>
    </dgm:pt>
    <dgm:pt modelId="{4E04631D-EEB9-408A-8040-686F3FA34B36}">
      <dgm:prSet custT="1"/>
      <dgm:spPr/>
      <dgm:t>
        <a:bodyPr/>
        <a:lstStyle/>
        <a:p>
          <a:r>
            <a:rPr lang="es-ES_tradnl" sz="1600" dirty="0" smtClean="0"/>
            <a:t>4.-Elegibilidad para el Servicio Publico.</a:t>
          </a:r>
          <a:endParaRPr lang="es-CL" sz="1600" dirty="0"/>
        </a:p>
      </dgm:t>
    </dgm:pt>
    <dgm:pt modelId="{BDDFD7F8-CF96-49FE-9989-C179E41B2B23}" type="parTrans" cxnId="{181B3635-E930-4E65-B4E9-1DFB47A244A4}">
      <dgm:prSet/>
      <dgm:spPr/>
      <dgm:t>
        <a:bodyPr/>
        <a:lstStyle/>
        <a:p>
          <a:endParaRPr lang="es-CL"/>
        </a:p>
      </dgm:t>
    </dgm:pt>
    <dgm:pt modelId="{7E70C4EF-FFCC-4B7D-A34D-21ED7B731ADC}" type="sibTrans" cxnId="{181B3635-E930-4E65-B4E9-1DFB47A244A4}">
      <dgm:prSet/>
      <dgm:spPr/>
      <dgm:t>
        <a:bodyPr/>
        <a:lstStyle/>
        <a:p>
          <a:endParaRPr lang="es-CL"/>
        </a:p>
      </dgm:t>
    </dgm:pt>
    <dgm:pt modelId="{EA1934F5-7608-4715-BF5E-0E701609EC7E}">
      <dgm:prSet custT="1"/>
      <dgm:spPr/>
      <dgm:t>
        <a:bodyPr/>
        <a:lstStyle/>
        <a:p>
          <a:r>
            <a:rPr lang="es-ES_tradnl" sz="1600" dirty="0" smtClean="0"/>
            <a:t>5.-Derecho de los líderes políticos a competir en busca de apoyo.</a:t>
          </a:r>
          <a:endParaRPr lang="es-CL" sz="1600" dirty="0"/>
        </a:p>
      </dgm:t>
    </dgm:pt>
    <dgm:pt modelId="{6124804A-3E58-4309-A58C-926C104CFAFA}" type="parTrans" cxnId="{A6F6F8D8-EBFE-4977-A82F-0C67E159B3D9}">
      <dgm:prSet/>
      <dgm:spPr/>
      <dgm:t>
        <a:bodyPr/>
        <a:lstStyle/>
        <a:p>
          <a:endParaRPr lang="es-CL"/>
        </a:p>
      </dgm:t>
    </dgm:pt>
    <dgm:pt modelId="{A9F3367C-6A6D-4A39-804C-464FC87E673C}" type="sibTrans" cxnId="{A6F6F8D8-EBFE-4977-A82F-0C67E159B3D9}">
      <dgm:prSet/>
      <dgm:spPr/>
      <dgm:t>
        <a:bodyPr/>
        <a:lstStyle/>
        <a:p>
          <a:endParaRPr lang="es-CL"/>
        </a:p>
      </dgm:t>
    </dgm:pt>
    <dgm:pt modelId="{4ADF5352-75BD-4F90-A161-BE3D3A2967BE}">
      <dgm:prSet custT="1"/>
      <dgm:spPr/>
      <dgm:t>
        <a:bodyPr/>
        <a:lstStyle/>
        <a:p>
          <a:r>
            <a:rPr lang="es-ES_tradnl" sz="1600" dirty="0" smtClean="0"/>
            <a:t>6.-Diversidad de fuentes de información.</a:t>
          </a:r>
          <a:endParaRPr lang="es-CL" sz="1600" dirty="0"/>
        </a:p>
      </dgm:t>
    </dgm:pt>
    <dgm:pt modelId="{BDA594B4-E544-414F-924A-D928781BEC10}" type="parTrans" cxnId="{8CE6E459-9902-473D-AA98-2B99E9E22609}">
      <dgm:prSet/>
      <dgm:spPr/>
      <dgm:t>
        <a:bodyPr/>
        <a:lstStyle/>
        <a:p>
          <a:endParaRPr lang="es-CL"/>
        </a:p>
      </dgm:t>
    </dgm:pt>
    <dgm:pt modelId="{7FAC0411-39F2-4A21-B9C4-F4084C977264}" type="sibTrans" cxnId="{8CE6E459-9902-473D-AA98-2B99E9E22609}">
      <dgm:prSet/>
      <dgm:spPr/>
      <dgm:t>
        <a:bodyPr/>
        <a:lstStyle/>
        <a:p>
          <a:endParaRPr lang="es-CL"/>
        </a:p>
      </dgm:t>
    </dgm:pt>
    <dgm:pt modelId="{7DC237A4-2A8E-48E9-A376-146414541E97}">
      <dgm:prSet custT="1"/>
      <dgm:spPr/>
      <dgm:t>
        <a:bodyPr/>
        <a:lstStyle/>
        <a:p>
          <a:r>
            <a:rPr lang="es-ES_tradnl" sz="1600" dirty="0" smtClean="0"/>
            <a:t>7.-Elecciones libres e imparciales.</a:t>
          </a:r>
          <a:endParaRPr lang="es-CL" sz="1600" dirty="0"/>
        </a:p>
      </dgm:t>
    </dgm:pt>
    <dgm:pt modelId="{AA832642-4B3A-4599-AE92-B50F2FDE582D}" type="parTrans" cxnId="{81046F89-DF66-4B0E-BC38-0B0F6EFD894D}">
      <dgm:prSet/>
      <dgm:spPr/>
      <dgm:t>
        <a:bodyPr/>
        <a:lstStyle/>
        <a:p>
          <a:endParaRPr lang="es-CL"/>
        </a:p>
      </dgm:t>
    </dgm:pt>
    <dgm:pt modelId="{F642ECE6-4F6D-4EFF-B628-9C67D25DF564}" type="sibTrans" cxnId="{81046F89-DF66-4B0E-BC38-0B0F6EFD894D}">
      <dgm:prSet/>
      <dgm:spPr/>
      <dgm:t>
        <a:bodyPr/>
        <a:lstStyle/>
        <a:p>
          <a:endParaRPr lang="es-CL"/>
        </a:p>
      </dgm:t>
    </dgm:pt>
    <dgm:pt modelId="{F203D52B-7345-4322-B57B-C4484091C2B8}" type="pres">
      <dgm:prSet presAssocID="{6A897409-0132-41A0-9C16-EBB5A2A3A76A}" presName="compositeShape" presStyleCnt="0">
        <dgm:presLayoutVars>
          <dgm:chMax val="7"/>
          <dgm:dir/>
          <dgm:resizeHandles val="exact"/>
        </dgm:presLayoutVars>
      </dgm:prSet>
      <dgm:spPr/>
    </dgm:pt>
    <dgm:pt modelId="{FE217FAF-E2DE-4E3E-9529-C17A956BB0E4}" type="pres">
      <dgm:prSet presAssocID="{6A897409-0132-41A0-9C16-EBB5A2A3A76A}" presName="wedge1" presStyleLbl="node1" presStyleIdx="0" presStyleCnt="7"/>
      <dgm:spPr/>
      <dgm:t>
        <a:bodyPr/>
        <a:lstStyle/>
        <a:p>
          <a:endParaRPr lang="es-CL"/>
        </a:p>
      </dgm:t>
    </dgm:pt>
    <dgm:pt modelId="{D3264F54-5647-45D8-91BE-A9477AE988E8}" type="pres">
      <dgm:prSet presAssocID="{6A897409-0132-41A0-9C16-EBB5A2A3A76A}" presName="wedge1Tx" presStyleLbl="node1" presStyleIdx="0" presStyleCnt="7">
        <dgm:presLayoutVars>
          <dgm:chMax val="0"/>
          <dgm:chPref val="0"/>
          <dgm:bulletEnabled val="1"/>
        </dgm:presLayoutVars>
      </dgm:prSet>
      <dgm:spPr/>
      <dgm:t>
        <a:bodyPr/>
        <a:lstStyle/>
        <a:p>
          <a:endParaRPr lang="es-CL"/>
        </a:p>
      </dgm:t>
    </dgm:pt>
    <dgm:pt modelId="{3C6C8E96-7CC3-475C-8C3A-EE9C3EB1436C}" type="pres">
      <dgm:prSet presAssocID="{6A897409-0132-41A0-9C16-EBB5A2A3A76A}" presName="wedge2" presStyleLbl="node1" presStyleIdx="1" presStyleCnt="7"/>
      <dgm:spPr/>
    </dgm:pt>
    <dgm:pt modelId="{47D509D1-C2EE-44AC-8582-8EFAFCB2521A}" type="pres">
      <dgm:prSet presAssocID="{6A897409-0132-41A0-9C16-EBB5A2A3A76A}" presName="wedge2Tx" presStyleLbl="node1" presStyleIdx="1" presStyleCnt="7">
        <dgm:presLayoutVars>
          <dgm:chMax val="0"/>
          <dgm:chPref val="0"/>
          <dgm:bulletEnabled val="1"/>
        </dgm:presLayoutVars>
      </dgm:prSet>
      <dgm:spPr/>
    </dgm:pt>
    <dgm:pt modelId="{6B7F8D2A-8087-4B96-AAA6-C91887A80F17}" type="pres">
      <dgm:prSet presAssocID="{6A897409-0132-41A0-9C16-EBB5A2A3A76A}" presName="wedge3" presStyleLbl="node1" presStyleIdx="2" presStyleCnt="7"/>
      <dgm:spPr/>
    </dgm:pt>
    <dgm:pt modelId="{D974F613-09FF-497D-8C0B-2EA4325BBC5F}" type="pres">
      <dgm:prSet presAssocID="{6A897409-0132-41A0-9C16-EBB5A2A3A76A}" presName="wedge3Tx" presStyleLbl="node1" presStyleIdx="2" presStyleCnt="7">
        <dgm:presLayoutVars>
          <dgm:chMax val="0"/>
          <dgm:chPref val="0"/>
          <dgm:bulletEnabled val="1"/>
        </dgm:presLayoutVars>
      </dgm:prSet>
      <dgm:spPr/>
    </dgm:pt>
    <dgm:pt modelId="{F7AF77D0-23D5-41F6-9DFD-4824216CBA92}" type="pres">
      <dgm:prSet presAssocID="{6A897409-0132-41A0-9C16-EBB5A2A3A76A}" presName="wedge4" presStyleLbl="node1" presStyleIdx="3" presStyleCnt="7"/>
      <dgm:spPr/>
    </dgm:pt>
    <dgm:pt modelId="{E71983CE-6FA0-4CE5-ABC7-59228915337C}" type="pres">
      <dgm:prSet presAssocID="{6A897409-0132-41A0-9C16-EBB5A2A3A76A}" presName="wedge4Tx" presStyleLbl="node1" presStyleIdx="3" presStyleCnt="7">
        <dgm:presLayoutVars>
          <dgm:chMax val="0"/>
          <dgm:chPref val="0"/>
          <dgm:bulletEnabled val="1"/>
        </dgm:presLayoutVars>
      </dgm:prSet>
      <dgm:spPr/>
    </dgm:pt>
    <dgm:pt modelId="{C9DDF2FD-9C00-46C1-AFA8-0F2DD9206716}" type="pres">
      <dgm:prSet presAssocID="{6A897409-0132-41A0-9C16-EBB5A2A3A76A}" presName="wedge5" presStyleLbl="node1" presStyleIdx="4" presStyleCnt="7"/>
      <dgm:spPr/>
      <dgm:t>
        <a:bodyPr/>
        <a:lstStyle/>
        <a:p>
          <a:endParaRPr lang="es-CL"/>
        </a:p>
      </dgm:t>
    </dgm:pt>
    <dgm:pt modelId="{5CBCFDAF-C0B0-4F85-9E7C-CB719C689690}" type="pres">
      <dgm:prSet presAssocID="{6A897409-0132-41A0-9C16-EBB5A2A3A76A}" presName="wedge5Tx" presStyleLbl="node1" presStyleIdx="4" presStyleCnt="7">
        <dgm:presLayoutVars>
          <dgm:chMax val="0"/>
          <dgm:chPref val="0"/>
          <dgm:bulletEnabled val="1"/>
        </dgm:presLayoutVars>
      </dgm:prSet>
      <dgm:spPr/>
      <dgm:t>
        <a:bodyPr/>
        <a:lstStyle/>
        <a:p>
          <a:endParaRPr lang="es-CL"/>
        </a:p>
      </dgm:t>
    </dgm:pt>
    <dgm:pt modelId="{BED518C5-41EA-4BC2-A9A1-8AFF2C1C0F13}" type="pres">
      <dgm:prSet presAssocID="{6A897409-0132-41A0-9C16-EBB5A2A3A76A}" presName="wedge6" presStyleLbl="node1" presStyleIdx="5" presStyleCnt="7"/>
      <dgm:spPr/>
      <dgm:t>
        <a:bodyPr/>
        <a:lstStyle/>
        <a:p>
          <a:endParaRPr lang="es-CL"/>
        </a:p>
      </dgm:t>
    </dgm:pt>
    <dgm:pt modelId="{734D1E36-7194-4B9A-91AA-4477A39AF93E}" type="pres">
      <dgm:prSet presAssocID="{6A897409-0132-41A0-9C16-EBB5A2A3A76A}" presName="wedge6Tx" presStyleLbl="node1" presStyleIdx="5" presStyleCnt="7">
        <dgm:presLayoutVars>
          <dgm:chMax val="0"/>
          <dgm:chPref val="0"/>
          <dgm:bulletEnabled val="1"/>
        </dgm:presLayoutVars>
      </dgm:prSet>
      <dgm:spPr/>
      <dgm:t>
        <a:bodyPr/>
        <a:lstStyle/>
        <a:p>
          <a:endParaRPr lang="es-CL"/>
        </a:p>
      </dgm:t>
    </dgm:pt>
    <dgm:pt modelId="{F4704EAA-8EA0-4AC2-A538-FE231505AACE}" type="pres">
      <dgm:prSet presAssocID="{6A897409-0132-41A0-9C16-EBB5A2A3A76A}" presName="wedge7" presStyleLbl="node1" presStyleIdx="6" presStyleCnt="7"/>
      <dgm:spPr/>
    </dgm:pt>
    <dgm:pt modelId="{6106C826-D82E-4516-A88B-544864DA9410}" type="pres">
      <dgm:prSet presAssocID="{6A897409-0132-41A0-9C16-EBB5A2A3A76A}" presName="wedge7Tx" presStyleLbl="node1" presStyleIdx="6" presStyleCnt="7">
        <dgm:presLayoutVars>
          <dgm:chMax val="0"/>
          <dgm:chPref val="0"/>
          <dgm:bulletEnabled val="1"/>
        </dgm:presLayoutVars>
      </dgm:prSet>
      <dgm:spPr/>
    </dgm:pt>
  </dgm:ptLst>
  <dgm:cxnLst>
    <dgm:cxn modelId="{0047FB4F-B11C-46AD-B3F7-960DE9EB2613}" type="presOf" srcId="{50E04FE4-78F9-4E93-B0C8-1E1C7F650908}" destId="{47D509D1-C2EE-44AC-8582-8EFAFCB2521A}" srcOrd="1" destOrd="0" presId="urn:microsoft.com/office/officeart/2005/8/layout/chart3"/>
    <dgm:cxn modelId="{0132BD74-A187-49B0-9337-311287245271}" srcId="{6A897409-0132-41A0-9C16-EBB5A2A3A76A}" destId="{F5E99787-8CA7-4FE4-8492-1446DA349B9F}" srcOrd="2" destOrd="0" parTransId="{4BED62E7-A3B1-49C0-BED1-4B58852C2F4C}" sibTransId="{331FD386-661B-4BE0-ABBC-3DFED7F76C37}"/>
    <dgm:cxn modelId="{EF2E33A7-5786-4440-AFF2-B7D6277725D8}" type="presOf" srcId="{50E04FE4-78F9-4E93-B0C8-1E1C7F650908}" destId="{3C6C8E96-7CC3-475C-8C3A-EE9C3EB1436C}" srcOrd="0" destOrd="0" presId="urn:microsoft.com/office/officeart/2005/8/layout/chart3"/>
    <dgm:cxn modelId="{2A2B783D-4281-4E3B-A7C2-2AD96D5401C3}" type="presOf" srcId="{4ADF5352-75BD-4F90-A161-BE3D3A2967BE}" destId="{734D1E36-7194-4B9A-91AA-4477A39AF93E}" srcOrd="1" destOrd="0" presId="urn:microsoft.com/office/officeart/2005/8/layout/chart3"/>
    <dgm:cxn modelId="{5A838292-4437-443F-94CE-A7CDBB216E18}" type="presOf" srcId="{F5E99787-8CA7-4FE4-8492-1446DA349B9F}" destId="{6B7F8D2A-8087-4B96-AAA6-C91887A80F17}" srcOrd="0" destOrd="0" presId="urn:microsoft.com/office/officeart/2005/8/layout/chart3"/>
    <dgm:cxn modelId="{A33FB9A6-D91E-45E9-9F0D-F143976FD11C}" type="presOf" srcId="{EA1934F5-7608-4715-BF5E-0E701609EC7E}" destId="{5CBCFDAF-C0B0-4F85-9E7C-CB719C689690}" srcOrd="1" destOrd="0" presId="urn:microsoft.com/office/officeart/2005/8/layout/chart3"/>
    <dgm:cxn modelId="{719FDDE5-1942-4AD9-8347-442EA50103EA}" srcId="{6A897409-0132-41A0-9C16-EBB5A2A3A76A}" destId="{50E04FE4-78F9-4E93-B0C8-1E1C7F650908}" srcOrd="1" destOrd="0" parTransId="{36ADFB73-41C8-4376-989A-1D33CC07FFFD}" sibTransId="{C43BE77B-3AD4-4DB4-BBB3-D4E984D8963F}"/>
    <dgm:cxn modelId="{4EDB462B-2555-40A6-B0EE-CA09D0D7CD76}" type="presOf" srcId="{4ADF5352-75BD-4F90-A161-BE3D3A2967BE}" destId="{BED518C5-41EA-4BC2-A9A1-8AFF2C1C0F13}" srcOrd="0" destOrd="0" presId="urn:microsoft.com/office/officeart/2005/8/layout/chart3"/>
    <dgm:cxn modelId="{F721FC7D-1D20-4241-8B07-5CF4B56EC371}" type="presOf" srcId="{F5E99787-8CA7-4FE4-8492-1446DA349B9F}" destId="{D974F613-09FF-497D-8C0B-2EA4325BBC5F}" srcOrd="1" destOrd="0" presId="urn:microsoft.com/office/officeart/2005/8/layout/chart3"/>
    <dgm:cxn modelId="{62CB4D62-7D8F-4A0C-B256-E565C8D378B6}" type="presOf" srcId="{7DC237A4-2A8E-48E9-A376-146414541E97}" destId="{6106C826-D82E-4516-A88B-544864DA9410}" srcOrd="1" destOrd="0" presId="urn:microsoft.com/office/officeart/2005/8/layout/chart3"/>
    <dgm:cxn modelId="{C852AD0E-E53F-4668-AE8E-91E521B0F049}" type="presOf" srcId="{EA1934F5-7608-4715-BF5E-0E701609EC7E}" destId="{C9DDF2FD-9C00-46C1-AFA8-0F2DD9206716}" srcOrd="0" destOrd="0" presId="urn:microsoft.com/office/officeart/2005/8/layout/chart3"/>
    <dgm:cxn modelId="{81046F89-DF66-4B0E-BC38-0B0F6EFD894D}" srcId="{6A897409-0132-41A0-9C16-EBB5A2A3A76A}" destId="{7DC237A4-2A8E-48E9-A376-146414541E97}" srcOrd="6" destOrd="0" parTransId="{AA832642-4B3A-4599-AE92-B50F2FDE582D}" sibTransId="{F642ECE6-4F6D-4EFF-B628-9C67D25DF564}"/>
    <dgm:cxn modelId="{60FB9000-BAA7-4BC8-8B14-9C801A2C7D20}" type="presOf" srcId="{3511BAA1-C1A6-4E83-A72A-1BAD061E2CCD}" destId="{D3264F54-5647-45D8-91BE-A9477AE988E8}" srcOrd="1" destOrd="0" presId="urn:microsoft.com/office/officeart/2005/8/layout/chart3"/>
    <dgm:cxn modelId="{181B3635-E930-4E65-B4E9-1DFB47A244A4}" srcId="{6A897409-0132-41A0-9C16-EBB5A2A3A76A}" destId="{4E04631D-EEB9-408A-8040-686F3FA34B36}" srcOrd="3" destOrd="0" parTransId="{BDDFD7F8-CF96-49FE-9989-C179E41B2B23}" sibTransId="{7E70C4EF-FFCC-4B7D-A34D-21ED7B731ADC}"/>
    <dgm:cxn modelId="{2A84A57A-D12F-4F3D-8127-15F53CE5AB65}" type="presOf" srcId="{3511BAA1-C1A6-4E83-A72A-1BAD061E2CCD}" destId="{FE217FAF-E2DE-4E3E-9529-C17A956BB0E4}" srcOrd="0" destOrd="0" presId="urn:microsoft.com/office/officeart/2005/8/layout/chart3"/>
    <dgm:cxn modelId="{A6F6F8D8-EBFE-4977-A82F-0C67E159B3D9}" srcId="{6A897409-0132-41A0-9C16-EBB5A2A3A76A}" destId="{EA1934F5-7608-4715-BF5E-0E701609EC7E}" srcOrd="4" destOrd="0" parTransId="{6124804A-3E58-4309-A58C-926C104CFAFA}" sibTransId="{A9F3367C-6A6D-4A39-804C-464FC87E673C}"/>
    <dgm:cxn modelId="{F701611A-F75E-40B9-9502-7C5B8D603F63}" type="presOf" srcId="{6A897409-0132-41A0-9C16-EBB5A2A3A76A}" destId="{F203D52B-7345-4322-B57B-C4484091C2B8}" srcOrd="0" destOrd="0" presId="urn:microsoft.com/office/officeart/2005/8/layout/chart3"/>
    <dgm:cxn modelId="{8CE6E459-9902-473D-AA98-2B99E9E22609}" srcId="{6A897409-0132-41A0-9C16-EBB5A2A3A76A}" destId="{4ADF5352-75BD-4F90-A161-BE3D3A2967BE}" srcOrd="5" destOrd="0" parTransId="{BDA594B4-E544-414F-924A-D928781BEC10}" sibTransId="{7FAC0411-39F2-4A21-B9C4-F4084C977264}"/>
    <dgm:cxn modelId="{D806A0E3-5302-4975-824B-E38D4222F32B}" type="presOf" srcId="{4E04631D-EEB9-408A-8040-686F3FA34B36}" destId="{E71983CE-6FA0-4CE5-ABC7-59228915337C}" srcOrd="1" destOrd="0" presId="urn:microsoft.com/office/officeart/2005/8/layout/chart3"/>
    <dgm:cxn modelId="{D094C047-A434-4F7C-A379-895CCBD559BD}" type="presOf" srcId="{4E04631D-EEB9-408A-8040-686F3FA34B36}" destId="{F7AF77D0-23D5-41F6-9DFD-4824216CBA92}" srcOrd="0" destOrd="0" presId="urn:microsoft.com/office/officeart/2005/8/layout/chart3"/>
    <dgm:cxn modelId="{58D294D5-E3F3-4C18-8395-08F0B2BE9F7F}" srcId="{6A897409-0132-41A0-9C16-EBB5A2A3A76A}" destId="{3511BAA1-C1A6-4E83-A72A-1BAD061E2CCD}" srcOrd="0" destOrd="0" parTransId="{1A0AB964-866C-4E8C-95D6-706B54AE496B}" sibTransId="{C9A58127-8A5C-4046-8007-58FC91F5948E}"/>
    <dgm:cxn modelId="{3B64F345-DE86-477F-AF9C-02C96622D085}" type="presOf" srcId="{7DC237A4-2A8E-48E9-A376-146414541E97}" destId="{F4704EAA-8EA0-4AC2-A538-FE231505AACE}" srcOrd="0" destOrd="0" presId="urn:microsoft.com/office/officeart/2005/8/layout/chart3"/>
    <dgm:cxn modelId="{41277D9D-3901-4112-95FC-71FB6C8971C5}" type="presParOf" srcId="{F203D52B-7345-4322-B57B-C4484091C2B8}" destId="{FE217FAF-E2DE-4E3E-9529-C17A956BB0E4}" srcOrd="0" destOrd="0" presId="urn:microsoft.com/office/officeart/2005/8/layout/chart3"/>
    <dgm:cxn modelId="{3B637AB4-A908-4082-B8DE-F0465883151A}" type="presParOf" srcId="{F203D52B-7345-4322-B57B-C4484091C2B8}" destId="{D3264F54-5647-45D8-91BE-A9477AE988E8}" srcOrd="1" destOrd="0" presId="urn:microsoft.com/office/officeart/2005/8/layout/chart3"/>
    <dgm:cxn modelId="{40A0B76D-16F4-4250-B7E0-5F3696FA8729}" type="presParOf" srcId="{F203D52B-7345-4322-B57B-C4484091C2B8}" destId="{3C6C8E96-7CC3-475C-8C3A-EE9C3EB1436C}" srcOrd="2" destOrd="0" presId="urn:microsoft.com/office/officeart/2005/8/layout/chart3"/>
    <dgm:cxn modelId="{E75FCEB2-8FE7-4F56-8849-001EF8B4FED8}" type="presParOf" srcId="{F203D52B-7345-4322-B57B-C4484091C2B8}" destId="{47D509D1-C2EE-44AC-8582-8EFAFCB2521A}" srcOrd="3" destOrd="0" presId="urn:microsoft.com/office/officeart/2005/8/layout/chart3"/>
    <dgm:cxn modelId="{A2C8EC60-F311-4B1D-BFA7-A8F03A2E691F}" type="presParOf" srcId="{F203D52B-7345-4322-B57B-C4484091C2B8}" destId="{6B7F8D2A-8087-4B96-AAA6-C91887A80F17}" srcOrd="4" destOrd="0" presId="urn:microsoft.com/office/officeart/2005/8/layout/chart3"/>
    <dgm:cxn modelId="{7E35E3D3-7001-4877-BD50-C9AF237DF8FA}" type="presParOf" srcId="{F203D52B-7345-4322-B57B-C4484091C2B8}" destId="{D974F613-09FF-497D-8C0B-2EA4325BBC5F}" srcOrd="5" destOrd="0" presId="urn:microsoft.com/office/officeart/2005/8/layout/chart3"/>
    <dgm:cxn modelId="{7A934895-B9DE-434D-8124-89264EE73F0D}" type="presParOf" srcId="{F203D52B-7345-4322-B57B-C4484091C2B8}" destId="{F7AF77D0-23D5-41F6-9DFD-4824216CBA92}" srcOrd="6" destOrd="0" presId="urn:microsoft.com/office/officeart/2005/8/layout/chart3"/>
    <dgm:cxn modelId="{F6C7A93D-B0B1-4D78-969A-EB16FAE35DA2}" type="presParOf" srcId="{F203D52B-7345-4322-B57B-C4484091C2B8}" destId="{E71983CE-6FA0-4CE5-ABC7-59228915337C}" srcOrd="7" destOrd="0" presId="urn:microsoft.com/office/officeart/2005/8/layout/chart3"/>
    <dgm:cxn modelId="{46919B40-369F-45E0-85EC-022808681B6E}" type="presParOf" srcId="{F203D52B-7345-4322-B57B-C4484091C2B8}" destId="{C9DDF2FD-9C00-46C1-AFA8-0F2DD9206716}" srcOrd="8" destOrd="0" presId="urn:microsoft.com/office/officeart/2005/8/layout/chart3"/>
    <dgm:cxn modelId="{C1C55423-1869-4964-9725-EC52C08FAE36}" type="presParOf" srcId="{F203D52B-7345-4322-B57B-C4484091C2B8}" destId="{5CBCFDAF-C0B0-4F85-9E7C-CB719C689690}" srcOrd="9" destOrd="0" presId="urn:microsoft.com/office/officeart/2005/8/layout/chart3"/>
    <dgm:cxn modelId="{26083817-2D21-4D3F-BCB2-5AF198E96AF1}" type="presParOf" srcId="{F203D52B-7345-4322-B57B-C4484091C2B8}" destId="{BED518C5-41EA-4BC2-A9A1-8AFF2C1C0F13}" srcOrd="10" destOrd="0" presId="urn:microsoft.com/office/officeart/2005/8/layout/chart3"/>
    <dgm:cxn modelId="{9CA979E2-22CE-43A1-BD77-538EBDDAA4C8}" type="presParOf" srcId="{F203D52B-7345-4322-B57B-C4484091C2B8}" destId="{734D1E36-7194-4B9A-91AA-4477A39AF93E}" srcOrd="11" destOrd="0" presId="urn:microsoft.com/office/officeart/2005/8/layout/chart3"/>
    <dgm:cxn modelId="{6E40A6E1-EE99-4FE9-95BC-26F56C9D589D}" type="presParOf" srcId="{F203D52B-7345-4322-B57B-C4484091C2B8}" destId="{F4704EAA-8EA0-4AC2-A538-FE231505AACE}" srcOrd="12" destOrd="0" presId="urn:microsoft.com/office/officeart/2005/8/layout/chart3"/>
    <dgm:cxn modelId="{43170C4E-AFFF-419A-A5A2-87012883EF8D}" type="presParOf" srcId="{F203D52B-7345-4322-B57B-C4484091C2B8}" destId="{6106C826-D82E-4516-A88B-544864DA9410}" srcOrd="13" destOrd="0" presId="urn:microsoft.com/office/officeart/2005/8/layout/chart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628B06-7D28-459E-9B28-CD4E10F33F4B}">
      <dsp:nvSpPr>
        <dsp:cNvPr id="0" name=""/>
        <dsp:cNvSpPr/>
      </dsp:nvSpPr>
      <dsp:spPr>
        <a:xfrm>
          <a:off x="3623055" y="2489660"/>
          <a:ext cx="1897889" cy="1897889"/>
        </a:xfrm>
        <a:prstGeom prst="ellipse">
          <a:avLst/>
        </a:prstGeom>
        <a:gradFill rotWithShape="0">
          <a:gsLst>
            <a:gs pos="0">
              <a:schemeClr val="accent1">
                <a:shade val="60000"/>
                <a:hueOff val="0"/>
                <a:satOff val="0"/>
                <a:lumOff val="0"/>
                <a:alphaOff val="0"/>
                <a:shade val="47500"/>
                <a:satMod val="137000"/>
              </a:schemeClr>
            </a:gs>
            <a:gs pos="55000">
              <a:schemeClr val="accent1">
                <a:shade val="60000"/>
                <a:hueOff val="0"/>
                <a:satOff val="0"/>
                <a:lumOff val="0"/>
                <a:alphaOff val="0"/>
                <a:shade val="69000"/>
                <a:satMod val="137000"/>
              </a:schemeClr>
            </a:gs>
            <a:gs pos="100000">
              <a:schemeClr val="accent1">
                <a:shade val="60000"/>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L" sz="1600" kern="1200" dirty="0" smtClean="0"/>
            <a:t>Ciudadano</a:t>
          </a:r>
          <a:endParaRPr lang="es-CL" sz="1600" kern="1200" dirty="0"/>
        </a:p>
      </dsp:txBody>
      <dsp:txXfrm>
        <a:off x="3623055" y="2489660"/>
        <a:ext cx="1897889" cy="1897889"/>
      </dsp:txXfrm>
    </dsp:sp>
    <dsp:sp modelId="{CC5CC99F-C099-41E8-B60E-0FD60C9B5A8E}">
      <dsp:nvSpPr>
        <dsp:cNvPr id="0" name=""/>
        <dsp:cNvSpPr/>
      </dsp:nvSpPr>
      <dsp:spPr>
        <a:xfrm rot="16200000">
          <a:off x="4287313" y="2186292"/>
          <a:ext cx="569373" cy="37360"/>
        </a:xfrm>
        <a:custGeom>
          <a:avLst/>
          <a:gdLst/>
          <a:ahLst/>
          <a:cxnLst/>
          <a:rect l="0" t="0" r="0" b="0"/>
          <a:pathLst>
            <a:path>
              <a:moveTo>
                <a:pt x="0" y="18680"/>
              </a:moveTo>
              <a:lnTo>
                <a:pt x="569373" y="18680"/>
              </a:lnTo>
            </a:path>
          </a:pathLst>
        </a:custGeom>
        <a:noFill/>
        <a:ln w="48000" cap="flat" cmpd="thickThin" algn="ctr">
          <a:solidFill>
            <a:schemeClr val="accent1">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L" sz="500" kern="1200"/>
        </a:p>
      </dsp:txBody>
      <dsp:txXfrm rot="16200000">
        <a:off x="4557765" y="2190738"/>
        <a:ext cx="28468" cy="28468"/>
      </dsp:txXfrm>
    </dsp:sp>
    <dsp:sp modelId="{15A7AF8E-256C-44C8-B0E5-F735202142A0}">
      <dsp:nvSpPr>
        <dsp:cNvPr id="0" name=""/>
        <dsp:cNvSpPr/>
      </dsp:nvSpPr>
      <dsp:spPr>
        <a:xfrm>
          <a:off x="3623055" y="22396"/>
          <a:ext cx="1897889" cy="1897889"/>
        </a:xfrm>
        <a:prstGeom prst="ellipse">
          <a:avLst/>
        </a:prstGeom>
        <a:gradFill rotWithShape="0">
          <a:gsLst>
            <a:gs pos="0">
              <a:schemeClr val="accent1">
                <a:shade val="50000"/>
                <a:hueOff val="0"/>
                <a:satOff val="0"/>
                <a:lumOff val="0"/>
                <a:alphaOff val="0"/>
                <a:shade val="47500"/>
                <a:satMod val="137000"/>
              </a:schemeClr>
            </a:gs>
            <a:gs pos="55000">
              <a:schemeClr val="accent1">
                <a:shade val="50000"/>
                <a:hueOff val="0"/>
                <a:satOff val="0"/>
                <a:lumOff val="0"/>
                <a:alphaOff val="0"/>
                <a:shade val="69000"/>
                <a:satMod val="137000"/>
              </a:schemeClr>
            </a:gs>
            <a:gs pos="100000">
              <a:schemeClr val="accent1">
                <a:shade val="50000"/>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L" sz="1600" kern="1200" dirty="0" smtClean="0"/>
            <a:t>Manifestar preferencias</a:t>
          </a:r>
          <a:endParaRPr lang="es-CL" sz="1600" kern="1200" dirty="0"/>
        </a:p>
      </dsp:txBody>
      <dsp:txXfrm>
        <a:off x="3623055" y="22396"/>
        <a:ext cx="1897889" cy="1897889"/>
      </dsp:txXfrm>
    </dsp:sp>
    <dsp:sp modelId="{79DE3279-902E-4A95-93A7-3EDEFB763CCD}">
      <dsp:nvSpPr>
        <dsp:cNvPr id="0" name=""/>
        <dsp:cNvSpPr/>
      </dsp:nvSpPr>
      <dsp:spPr>
        <a:xfrm rot="1800000">
          <a:off x="5355669" y="4036740"/>
          <a:ext cx="569373" cy="37360"/>
        </a:xfrm>
        <a:custGeom>
          <a:avLst/>
          <a:gdLst/>
          <a:ahLst/>
          <a:cxnLst/>
          <a:rect l="0" t="0" r="0" b="0"/>
          <a:pathLst>
            <a:path>
              <a:moveTo>
                <a:pt x="0" y="18680"/>
              </a:moveTo>
              <a:lnTo>
                <a:pt x="569373" y="18680"/>
              </a:lnTo>
            </a:path>
          </a:pathLst>
        </a:custGeom>
        <a:noFill/>
        <a:ln w="48000" cap="flat" cmpd="thickThin" algn="ctr">
          <a:solidFill>
            <a:schemeClr val="accent1">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L" sz="500" kern="1200"/>
        </a:p>
      </dsp:txBody>
      <dsp:txXfrm rot="1800000">
        <a:off x="5626122" y="4041186"/>
        <a:ext cx="28468" cy="28468"/>
      </dsp:txXfrm>
    </dsp:sp>
    <dsp:sp modelId="{D1EEB54C-EBAE-4272-990E-83C2A797B2FA}">
      <dsp:nvSpPr>
        <dsp:cNvPr id="0" name=""/>
        <dsp:cNvSpPr/>
      </dsp:nvSpPr>
      <dsp:spPr>
        <a:xfrm>
          <a:off x="5759768" y="3723291"/>
          <a:ext cx="1897889" cy="1897889"/>
        </a:xfrm>
        <a:prstGeom prst="ellipse">
          <a:avLst/>
        </a:prstGeom>
        <a:gradFill rotWithShape="0">
          <a:gsLst>
            <a:gs pos="0">
              <a:schemeClr val="accent1">
                <a:shade val="50000"/>
                <a:hueOff val="-440375"/>
                <a:satOff val="-12821"/>
                <a:lumOff val="32611"/>
                <a:alphaOff val="0"/>
                <a:shade val="47500"/>
                <a:satMod val="137000"/>
              </a:schemeClr>
            </a:gs>
            <a:gs pos="55000">
              <a:schemeClr val="accent1">
                <a:shade val="50000"/>
                <a:hueOff val="-440375"/>
                <a:satOff val="-12821"/>
                <a:lumOff val="32611"/>
                <a:alphaOff val="0"/>
                <a:shade val="69000"/>
                <a:satMod val="137000"/>
              </a:schemeClr>
            </a:gs>
            <a:gs pos="100000">
              <a:schemeClr val="accent1">
                <a:shade val="50000"/>
                <a:hueOff val="-440375"/>
                <a:satOff val="-12821"/>
                <a:lumOff val="32611"/>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L" sz="1600" kern="1200" dirty="0" smtClean="0"/>
            <a:t>Hacer públicas las preferencias</a:t>
          </a:r>
          <a:endParaRPr lang="es-CL" sz="1600" kern="1200" dirty="0"/>
        </a:p>
      </dsp:txBody>
      <dsp:txXfrm>
        <a:off x="5759768" y="3723291"/>
        <a:ext cx="1897889" cy="1897889"/>
      </dsp:txXfrm>
    </dsp:sp>
    <dsp:sp modelId="{E91E19C9-7A36-4839-8840-551416D9CCF1}">
      <dsp:nvSpPr>
        <dsp:cNvPr id="0" name=""/>
        <dsp:cNvSpPr/>
      </dsp:nvSpPr>
      <dsp:spPr>
        <a:xfrm rot="9000000">
          <a:off x="3218956" y="4036740"/>
          <a:ext cx="569373" cy="37360"/>
        </a:xfrm>
        <a:custGeom>
          <a:avLst/>
          <a:gdLst/>
          <a:ahLst/>
          <a:cxnLst/>
          <a:rect l="0" t="0" r="0" b="0"/>
          <a:pathLst>
            <a:path>
              <a:moveTo>
                <a:pt x="0" y="18680"/>
              </a:moveTo>
              <a:lnTo>
                <a:pt x="569373" y="18680"/>
              </a:lnTo>
            </a:path>
          </a:pathLst>
        </a:custGeom>
        <a:noFill/>
        <a:ln w="48000" cap="flat" cmpd="thickThin" algn="ctr">
          <a:solidFill>
            <a:schemeClr val="accent1">
              <a:tint val="90000"/>
              <a:hueOff val="0"/>
              <a:satOff val="0"/>
              <a:lumOff val="0"/>
              <a:alphaOff val="0"/>
            </a:schemeClr>
          </a:solidFill>
          <a:prstDash val="solid"/>
        </a:ln>
        <a:effectLst/>
        <a:scene3d>
          <a:camera prst="orthographicFront"/>
          <a:lightRig rig="flat" dir="t"/>
        </a:scene3d>
        <a:sp3d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CL" sz="500" kern="1200"/>
        </a:p>
      </dsp:txBody>
      <dsp:txXfrm rot="9000000">
        <a:off x="3489409" y="4041186"/>
        <a:ext cx="28468" cy="28468"/>
      </dsp:txXfrm>
    </dsp:sp>
    <dsp:sp modelId="{06F56BB1-A34D-4EB9-BCE2-7D80D75457AF}">
      <dsp:nvSpPr>
        <dsp:cNvPr id="0" name=""/>
        <dsp:cNvSpPr/>
      </dsp:nvSpPr>
      <dsp:spPr>
        <a:xfrm>
          <a:off x="1486341" y="3723291"/>
          <a:ext cx="1897889" cy="1897889"/>
        </a:xfrm>
        <a:prstGeom prst="ellipse">
          <a:avLst/>
        </a:prstGeom>
        <a:gradFill rotWithShape="0">
          <a:gsLst>
            <a:gs pos="0">
              <a:schemeClr val="accent1">
                <a:shade val="50000"/>
                <a:hueOff val="-440375"/>
                <a:satOff val="-12821"/>
                <a:lumOff val="32611"/>
                <a:alphaOff val="0"/>
                <a:shade val="47500"/>
                <a:satMod val="137000"/>
              </a:schemeClr>
            </a:gs>
            <a:gs pos="55000">
              <a:schemeClr val="accent1">
                <a:shade val="50000"/>
                <a:hueOff val="-440375"/>
                <a:satOff val="-12821"/>
                <a:lumOff val="32611"/>
                <a:alphaOff val="0"/>
                <a:shade val="69000"/>
                <a:satMod val="137000"/>
              </a:schemeClr>
            </a:gs>
            <a:gs pos="100000">
              <a:schemeClr val="accent1">
                <a:shade val="50000"/>
                <a:hueOff val="-440375"/>
                <a:satOff val="-12821"/>
                <a:lumOff val="32611"/>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s-CL" sz="1600" kern="1200" dirty="0" smtClean="0"/>
            <a:t>No discriminación por Preferencias</a:t>
          </a:r>
          <a:endParaRPr lang="es-CL" sz="1600" kern="1200" dirty="0"/>
        </a:p>
      </dsp:txBody>
      <dsp:txXfrm>
        <a:off x="1486341" y="3723291"/>
        <a:ext cx="1897889" cy="189788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217FAF-E2DE-4E3E-9529-C17A956BB0E4}">
      <dsp:nvSpPr>
        <dsp:cNvPr id="0" name=""/>
        <dsp:cNvSpPr/>
      </dsp:nvSpPr>
      <dsp:spPr>
        <a:xfrm>
          <a:off x="1575631" y="314007"/>
          <a:ext cx="4587240" cy="4587240"/>
        </a:xfrm>
        <a:prstGeom prst="pie">
          <a:avLst>
            <a:gd name="adj1" fmla="val 16200000"/>
            <a:gd name="adj2" fmla="val 19285716"/>
          </a:avLst>
        </a:prstGeom>
        <a:gradFill rotWithShape="0">
          <a:gsLst>
            <a:gs pos="0">
              <a:schemeClr val="accent4">
                <a:hueOff val="0"/>
                <a:satOff val="0"/>
                <a:lumOff val="0"/>
                <a:alphaOff val="0"/>
                <a:shade val="47500"/>
                <a:satMod val="137000"/>
              </a:schemeClr>
            </a:gs>
            <a:gs pos="55000">
              <a:schemeClr val="accent4">
                <a:hueOff val="0"/>
                <a:satOff val="0"/>
                <a:lumOff val="0"/>
                <a:alphaOff val="0"/>
                <a:shade val="69000"/>
                <a:satMod val="137000"/>
              </a:schemeClr>
            </a:gs>
            <a:gs pos="100000">
              <a:schemeClr val="accent4">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1-. Libertad de Asociación</a:t>
          </a:r>
          <a:endParaRPr lang="es-CL" sz="1600" kern="1200" dirty="0"/>
        </a:p>
      </dsp:txBody>
      <dsp:txXfrm>
        <a:off x="3914578" y="750887"/>
        <a:ext cx="1256030" cy="791845"/>
      </dsp:txXfrm>
    </dsp:sp>
    <dsp:sp modelId="{3C6C8E96-7CC3-475C-8C3A-EE9C3EB1436C}">
      <dsp:nvSpPr>
        <dsp:cNvPr id="0" name=""/>
        <dsp:cNvSpPr/>
      </dsp:nvSpPr>
      <dsp:spPr>
        <a:xfrm>
          <a:off x="1457128" y="559752"/>
          <a:ext cx="4587240" cy="4587240"/>
        </a:xfrm>
        <a:prstGeom prst="pie">
          <a:avLst>
            <a:gd name="adj1" fmla="val 19285716"/>
            <a:gd name="adj2" fmla="val 771428"/>
          </a:avLst>
        </a:prstGeom>
        <a:gradFill rotWithShape="0">
          <a:gsLst>
            <a:gs pos="0">
              <a:schemeClr val="accent4">
                <a:hueOff val="-1005190"/>
                <a:satOff val="7017"/>
                <a:lumOff val="752"/>
                <a:alphaOff val="0"/>
                <a:shade val="47500"/>
                <a:satMod val="137000"/>
              </a:schemeClr>
            </a:gs>
            <a:gs pos="55000">
              <a:schemeClr val="accent4">
                <a:hueOff val="-1005190"/>
                <a:satOff val="7017"/>
                <a:lumOff val="752"/>
                <a:alphaOff val="0"/>
                <a:shade val="69000"/>
                <a:satMod val="137000"/>
              </a:schemeClr>
            </a:gs>
            <a:gs pos="100000">
              <a:schemeClr val="accent4">
                <a:hueOff val="-1005190"/>
                <a:satOff val="7017"/>
                <a:lumOff val="752"/>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2.- Libertad de Expresión.</a:t>
          </a:r>
          <a:endParaRPr lang="es-CL" sz="1600" kern="1200" dirty="0"/>
        </a:p>
      </dsp:txBody>
      <dsp:txXfrm>
        <a:off x="4597203" y="2198052"/>
        <a:ext cx="1332484" cy="846455"/>
      </dsp:txXfrm>
    </dsp:sp>
    <dsp:sp modelId="{6B7F8D2A-8087-4B96-AAA6-C91887A80F17}">
      <dsp:nvSpPr>
        <dsp:cNvPr id="0" name=""/>
        <dsp:cNvSpPr/>
      </dsp:nvSpPr>
      <dsp:spPr>
        <a:xfrm>
          <a:off x="1457128" y="559752"/>
          <a:ext cx="4587240" cy="4587240"/>
        </a:xfrm>
        <a:prstGeom prst="pie">
          <a:avLst>
            <a:gd name="adj1" fmla="val 771428"/>
            <a:gd name="adj2" fmla="val 3857143"/>
          </a:avLst>
        </a:prstGeom>
        <a:gradFill rotWithShape="0">
          <a:gsLst>
            <a:gs pos="0">
              <a:schemeClr val="accent4">
                <a:hueOff val="-2010380"/>
                <a:satOff val="14035"/>
                <a:lumOff val="1503"/>
                <a:alphaOff val="0"/>
                <a:shade val="47500"/>
                <a:satMod val="137000"/>
              </a:schemeClr>
            </a:gs>
            <a:gs pos="55000">
              <a:schemeClr val="accent4">
                <a:hueOff val="-2010380"/>
                <a:satOff val="14035"/>
                <a:lumOff val="1503"/>
                <a:alphaOff val="0"/>
                <a:shade val="69000"/>
                <a:satMod val="137000"/>
              </a:schemeClr>
            </a:gs>
            <a:gs pos="100000">
              <a:schemeClr val="accent4">
                <a:hueOff val="-2010380"/>
                <a:satOff val="14035"/>
                <a:lumOff val="1503"/>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3.- Libertad de Voto.</a:t>
          </a:r>
          <a:endParaRPr lang="es-CL" sz="1600" kern="1200" dirty="0"/>
        </a:p>
      </dsp:txBody>
      <dsp:txXfrm>
        <a:off x="4406068" y="3290252"/>
        <a:ext cx="1201420" cy="873760"/>
      </dsp:txXfrm>
    </dsp:sp>
    <dsp:sp modelId="{F7AF77D0-23D5-41F6-9DFD-4824216CBA92}">
      <dsp:nvSpPr>
        <dsp:cNvPr id="0" name=""/>
        <dsp:cNvSpPr/>
      </dsp:nvSpPr>
      <dsp:spPr>
        <a:xfrm>
          <a:off x="1457128" y="559752"/>
          <a:ext cx="4587240" cy="4587240"/>
        </a:xfrm>
        <a:prstGeom prst="pie">
          <a:avLst>
            <a:gd name="adj1" fmla="val 3857226"/>
            <a:gd name="adj2" fmla="val 6942858"/>
          </a:avLst>
        </a:prstGeom>
        <a:gradFill rotWithShape="0">
          <a:gsLst>
            <a:gs pos="0">
              <a:schemeClr val="accent4">
                <a:hueOff val="-3015570"/>
                <a:satOff val="21052"/>
                <a:lumOff val="2255"/>
                <a:alphaOff val="0"/>
                <a:shade val="47500"/>
                <a:satMod val="137000"/>
              </a:schemeClr>
            </a:gs>
            <a:gs pos="55000">
              <a:schemeClr val="accent4">
                <a:hueOff val="-3015570"/>
                <a:satOff val="21052"/>
                <a:lumOff val="2255"/>
                <a:alphaOff val="0"/>
                <a:shade val="69000"/>
                <a:satMod val="137000"/>
              </a:schemeClr>
            </a:gs>
            <a:gs pos="100000">
              <a:schemeClr val="accent4">
                <a:hueOff val="-3015570"/>
                <a:satOff val="21052"/>
                <a:lumOff val="2255"/>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4.-Elegibilidad para el Servicio Publico.</a:t>
          </a:r>
          <a:endParaRPr lang="es-CL" sz="1600" kern="1200" dirty="0"/>
        </a:p>
      </dsp:txBody>
      <dsp:txXfrm>
        <a:off x="3136385" y="4164012"/>
        <a:ext cx="1228725" cy="873760"/>
      </dsp:txXfrm>
    </dsp:sp>
    <dsp:sp modelId="{C9DDF2FD-9C00-46C1-AFA8-0F2DD9206716}">
      <dsp:nvSpPr>
        <dsp:cNvPr id="0" name=""/>
        <dsp:cNvSpPr/>
      </dsp:nvSpPr>
      <dsp:spPr>
        <a:xfrm>
          <a:off x="1457128" y="559752"/>
          <a:ext cx="4587240" cy="4587240"/>
        </a:xfrm>
        <a:prstGeom prst="pie">
          <a:avLst>
            <a:gd name="adj1" fmla="val 6942858"/>
            <a:gd name="adj2" fmla="val 10028574"/>
          </a:avLst>
        </a:prstGeom>
        <a:gradFill rotWithShape="0">
          <a:gsLst>
            <a:gs pos="0">
              <a:schemeClr val="accent4">
                <a:hueOff val="-4020761"/>
                <a:satOff val="28070"/>
                <a:lumOff val="3006"/>
                <a:alphaOff val="0"/>
                <a:shade val="47500"/>
                <a:satMod val="137000"/>
              </a:schemeClr>
            </a:gs>
            <a:gs pos="55000">
              <a:schemeClr val="accent4">
                <a:hueOff val="-4020761"/>
                <a:satOff val="28070"/>
                <a:lumOff val="3006"/>
                <a:alphaOff val="0"/>
                <a:shade val="69000"/>
                <a:satMod val="137000"/>
              </a:schemeClr>
            </a:gs>
            <a:gs pos="100000">
              <a:schemeClr val="accent4">
                <a:hueOff val="-4020761"/>
                <a:satOff val="28070"/>
                <a:lumOff val="3006"/>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5.-Derecho de los líderes políticos a competir en busca de apoyo.</a:t>
          </a:r>
          <a:endParaRPr lang="es-CL" sz="1600" kern="1200" dirty="0"/>
        </a:p>
      </dsp:txBody>
      <dsp:txXfrm>
        <a:off x="1894008" y="3290252"/>
        <a:ext cx="1201420" cy="873760"/>
      </dsp:txXfrm>
    </dsp:sp>
    <dsp:sp modelId="{BED518C5-41EA-4BC2-A9A1-8AFF2C1C0F13}">
      <dsp:nvSpPr>
        <dsp:cNvPr id="0" name=""/>
        <dsp:cNvSpPr/>
      </dsp:nvSpPr>
      <dsp:spPr>
        <a:xfrm>
          <a:off x="1457128" y="559752"/>
          <a:ext cx="4587240" cy="4587240"/>
        </a:xfrm>
        <a:prstGeom prst="pie">
          <a:avLst>
            <a:gd name="adj1" fmla="val 10028574"/>
            <a:gd name="adj2" fmla="val 13114284"/>
          </a:avLst>
        </a:prstGeom>
        <a:gradFill rotWithShape="0">
          <a:gsLst>
            <a:gs pos="0">
              <a:schemeClr val="accent4">
                <a:hueOff val="-5025950"/>
                <a:satOff val="35087"/>
                <a:lumOff val="3758"/>
                <a:alphaOff val="0"/>
                <a:shade val="47500"/>
                <a:satMod val="137000"/>
              </a:schemeClr>
            </a:gs>
            <a:gs pos="55000">
              <a:schemeClr val="accent4">
                <a:hueOff val="-5025950"/>
                <a:satOff val="35087"/>
                <a:lumOff val="3758"/>
                <a:alphaOff val="0"/>
                <a:shade val="69000"/>
                <a:satMod val="137000"/>
              </a:schemeClr>
            </a:gs>
            <a:gs pos="100000">
              <a:schemeClr val="accent4">
                <a:hueOff val="-5025950"/>
                <a:satOff val="35087"/>
                <a:lumOff val="3758"/>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6.-Diversidad de fuentes de información.</a:t>
          </a:r>
          <a:endParaRPr lang="es-CL" sz="1600" kern="1200" dirty="0"/>
        </a:p>
      </dsp:txBody>
      <dsp:txXfrm>
        <a:off x="1571809" y="2198052"/>
        <a:ext cx="1332484" cy="846455"/>
      </dsp:txXfrm>
    </dsp:sp>
    <dsp:sp modelId="{F4704EAA-8EA0-4AC2-A538-FE231505AACE}">
      <dsp:nvSpPr>
        <dsp:cNvPr id="0" name=""/>
        <dsp:cNvSpPr/>
      </dsp:nvSpPr>
      <dsp:spPr>
        <a:xfrm>
          <a:off x="1457128" y="559752"/>
          <a:ext cx="4587240" cy="4587240"/>
        </a:xfrm>
        <a:prstGeom prst="pie">
          <a:avLst>
            <a:gd name="adj1" fmla="val 13114284"/>
            <a:gd name="adj2" fmla="val 16200000"/>
          </a:avLst>
        </a:prstGeom>
        <a:gradFill rotWithShape="0">
          <a:gsLst>
            <a:gs pos="0">
              <a:schemeClr val="accent4">
                <a:hueOff val="-6031141"/>
                <a:satOff val="42105"/>
                <a:lumOff val="4509"/>
                <a:alphaOff val="0"/>
                <a:shade val="47500"/>
                <a:satMod val="137000"/>
              </a:schemeClr>
            </a:gs>
            <a:gs pos="55000">
              <a:schemeClr val="accent4">
                <a:hueOff val="-6031141"/>
                <a:satOff val="42105"/>
                <a:lumOff val="4509"/>
                <a:alphaOff val="0"/>
                <a:shade val="69000"/>
                <a:satMod val="137000"/>
              </a:schemeClr>
            </a:gs>
            <a:gs pos="100000">
              <a:schemeClr val="accent4">
                <a:hueOff val="-6031141"/>
                <a:satOff val="42105"/>
                <a:lumOff val="4509"/>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_tradnl" sz="1600" kern="1200" dirty="0" smtClean="0"/>
            <a:t>7.-Elecciones libres e imparciales.</a:t>
          </a:r>
          <a:endParaRPr lang="es-CL" sz="1600" kern="1200" dirty="0"/>
        </a:p>
      </dsp:txBody>
      <dsp:txXfrm>
        <a:off x="2451030" y="996632"/>
        <a:ext cx="1256030" cy="79184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38EB83A4-425B-4D87-8C50-35616729B73A}" type="datetimeFigureOut">
              <a:rPr lang="es-CL" smtClean="0"/>
              <a:t>20-06-2010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21ECE5D-C822-4072-B38C-361A2B49CFE1}" type="slidenum">
              <a:rPr lang="es-CL" smtClean="0"/>
              <a:t>‹#›</a:t>
            </a:fld>
            <a:endParaRPr lang="es-CL"/>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EB83A4-425B-4D87-8C50-35616729B73A}" type="datetimeFigureOut">
              <a:rPr lang="es-CL" smtClean="0"/>
              <a:t>20-06-2010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EB83A4-425B-4D87-8C50-35616729B73A}" type="datetimeFigureOut">
              <a:rPr lang="es-CL" smtClean="0"/>
              <a:t>20-06-2010</a:t>
            </a:fld>
            <a:endParaRPr lang="es-CL"/>
          </a:p>
        </p:txBody>
      </p:sp>
      <p:sp>
        <p:nvSpPr>
          <p:cNvPr id="5" name="Footer Placeholder 4"/>
          <p:cNvSpPr>
            <a:spLocks noGrp="1"/>
          </p:cNvSpPr>
          <p:nvPr>
            <p:ph type="ftr" sz="quarter" idx="11"/>
          </p:nvPr>
        </p:nvSpPr>
        <p:spPr>
          <a:xfrm>
            <a:off x="2640597" y="6377459"/>
            <a:ext cx="3836404" cy="365125"/>
          </a:xfrm>
        </p:spPr>
        <p:txBody>
          <a:bodyPr/>
          <a:lstStyle/>
          <a:p>
            <a:endParaRPr lang="es-CL"/>
          </a:p>
        </p:txBody>
      </p:sp>
      <p:sp>
        <p:nvSpPr>
          <p:cNvPr id="6" name="Slide Number Placeholder 5"/>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8EB83A4-425B-4D87-8C50-35616729B73A}" type="datetimeFigureOut">
              <a:rPr lang="es-CL" smtClean="0"/>
              <a:t>20-06-2010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8EB83A4-425B-4D87-8C50-35616729B73A}" type="datetimeFigureOut">
              <a:rPr lang="es-CL" smtClean="0"/>
              <a:t>20-06-2010</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8EB83A4-425B-4D87-8C50-35616729B73A}" type="datetimeFigureOut">
              <a:rPr lang="es-CL" smtClean="0"/>
              <a:t>20-06-2010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8EB83A4-425B-4D87-8C50-35616729B73A}" type="datetimeFigureOut">
              <a:rPr lang="es-CL" smtClean="0"/>
              <a:t>20-06-2010</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EB83A4-425B-4D87-8C50-35616729B73A}" type="datetimeFigureOut">
              <a:rPr lang="es-CL" smtClean="0"/>
              <a:t>20-06-2010</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EB83A4-425B-4D87-8C50-35616729B73A}" type="datetimeFigureOut">
              <a:rPr lang="es-CL" smtClean="0"/>
              <a:t>20-06-2010</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821ECE5D-C822-4072-B38C-361A2B49CFE1}" type="slidenum">
              <a:rPr lang="es-CL" smtClean="0"/>
              <a:t>‹#›</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8EB83A4-425B-4D87-8C50-35616729B73A}" type="datetimeFigureOut">
              <a:rPr lang="es-CL" smtClean="0"/>
              <a:t>20-06-2010</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821ECE5D-C822-4072-B38C-361A2B49CFE1}" type="slidenum">
              <a:rPr lang="es-CL" smtClean="0"/>
              <a:t>‹#›</a:t>
            </a:fld>
            <a:endParaRPr lang="es-CL"/>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38EB83A4-425B-4D87-8C50-35616729B73A}" type="datetimeFigureOut">
              <a:rPr lang="es-CL" smtClean="0"/>
              <a:t>20-06-2010</a:t>
            </a:fld>
            <a:endParaRPr lang="es-CL"/>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CL"/>
          </a:p>
        </p:txBody>
      </p:sp>
      <p:sp>
        <p:nvSpPr>
          <p:cNvPr id="7" name="Slide Number Placeholder 6"/>
          <p:cNvSpPr>
            <a:spLocks noGrp="1"/>
          </p:cNvSpPr>
          <p:nvPr>
            <p:ph type="sldNum" sz="quarter" idx="12"/>
          </p:nvPr>
        </p:nvSpPr>
        <p:spPr>
          <a:xfrm>
            <a:off x="8339328" y="1170432"/>
            <a:ext cx="733864" cy="201168"/>
          </a:xfrm>
        </p:spPr>
        <p:txBody>
          <a:bodyPr/>
          <a:lstStyle/>
          <a:p>
            <a:fld id="{821ECE5D-C822-4072-B38C-361A2B49CFE1}" type="slidenum">
              <a:rPr lang="es-CL" smtClean="0"/>
              <a:t>‹#›</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8EB83A4-425B-4D87-8C50-35616729B73A}" type="datetimeFigureOut">
              <a:rPr lang="es-CL" smtClean="0"/>
              <a:t>20-06-2010</a:t>
            </a:fld>
            <a:endParaRPr lang="es-CL"/>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CL"/>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821ECE5D-C822-4072-B38C-361A2B49CFE1}" type="slidenum">
              <a:rPr lang="es-CL" smtClean="0"/>
              <a:t>‹#›</a:t>
            </a:fld>
            <a:endParaRPr lang="es-CL"/>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CL" dirty="0" err="1" smtClean="0"/>
              <a:t>Dahl</a:t>
            </a:r>
            <a:r>
              <a:rPr lang="es-CL" dirty="0" smtClean="0"/>
              <a:t> y la participación electoral en Chile.</a:t>
            </a:r>
            <a:endParaRPr lang="es-CL" dirty="0"/>
          </a:p>
        </p:txBody>
      </p:sp>
      <p:sp>
        <p:nvSpPr>
          <p:cNvPr id="3" name="Subtitle 2"/>
          <p:cNvSpPr>
            <a:spLocks noGrp="1"/>
          </p:cNvSpPr>
          <p:nvPr>
            <p:ph type="subTitle" idx="1"/>
          </p:nvPr>
        </p:nvSpPr>
        <p:spPr/>
        <p:txBody>
          <a:bodyPr/>
          <a:lstStyle/>
          <a:p>
            <a:endParaRPr lang="es-CL"/>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Ejercicio</a:t>
            </a:r>
            <a:endParaRPr lang="es-CL" dirty="0"/>
          </a:p>
        </p:txBody>
      </p:sp>
      <p:sp>
        <p:nvSpPr>
          <p:cNvPr id="3" name="Content Placeholder 2"/>
          <p:cNvSpPr>
            <a:spLocks noGrp="1"/>
          </p:cNvSpPr>
          <p:nvPr>
            <p:ph idx="1"/>
          </p:nvPr>
        </p:nvSpPr>
        <p:spPr/>
        <p:txBody>
          <a:bodyPr/>
          <a:lstStyle/>
          <a:p>
            <a:endParaRPr lang="es-CL" dirty="0" smtClean="0"/>
          </a:p>
          <a:p>
            <a:endParaRPr lang="es-CL" dirty="0" smtClean="0"/>
          </a:p>
          <a:p>
            <a:r>
              <a:rPr lang="es-CL" dirty="0" smtClean="0"/>
              <a:t>Dado los antecedentes que tienes. ¿Qué tipo de sistema tenía Chile en la época de 1930? ¿Dónde colocarías a nuestro país en el plano? ¿Por qué?</a:t>
            </a:r>
            <a:endParaRPr lang="es-C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a:xfrm>
            <a:off x="0" y="1428737"/>
            <a:ext cx="9144000" cy="5429264"/>
          </a:xfrm>
        </p:spPr>
        <p:txBody>
          <a:bodyPr>
            <a:normAutofit fontScale="92500" lnSpcReduction="20000"/>
          </a:bodyPr>
          <a:lstStyle/>
          <a:p>
            <a:r>
              <a:rPr lang="es-ES_tradnl" dirty="0" smtClean="0"/>
              <a:t>La democracia comprende más </a:t>
            </a:r>
            <a:r>
              <a:rPr lang="es-ES_tradnl" dirty="0" smtClean="0"/>
              <a:t>dimensiones </a:t>
            </a:r>
            <a:r>
              <a:rPr lang="es-ES_tradnl" dirty="0" smtClean="0"/>
              <a:t>que las expresadas, sin embargo, no existe en realidad ningún régimen, de dimensión considerable, totalmente </a:t>
            </a:r>
            <a:r>
              <a:rPr lang="es-ES_tradnl" dirty="0" smtClean="0"/>
              <a:t>democratizado</a:t>
            </a:r>
            <a:r>
              <a:rPr lang="es-ES_tradnl" dirty="0" smtClean="0"/>
              <a:t>, es por ello que el autor denomina poliarquías a los sistemas actuales más próximos al máximo debate público y la máxima Representación. </a:t>
            </a:r>
            <a:endParaRPr lang="es-CL" dirty="0" smtClean="0"/>
          </a:p>
          <a:p>
            <a:endParaRPr lang="es-ES_tradnl" dirty="0" smtClean="0"/>
          </a:p>
          <a:p>
            <a:r>
              <a:rPr lang="es-CL" dirty="0" smtClean="0"/>
              <a:t>Las </a:t>
            </a:r>
            <a:r>
              <a:rPr lang="es-ES_tradnl" dirty="0" smtClean="0"/>
              <a:t>poliarquías </a:t>
            </a:r>
            <a:r>
              <a:rPr lang="es-ES_tradnl" dirty="0" smtClean="0"/>
              <a:t>pueden ser consideradas como regímenes relativamente (pero no completamente) democráticos; o, dicho de otra forma, las poliarquías son sistemas sustancialmente liberalizados y </a:t>
            </a:r>
            <a:r>
              <a:rPr lang="es-ES_tradnl" dirty="0" smtClean="0"/>
              <a:t>popularizados </a:t>
            </a:r>
            <a:r>
              <a:rPr lang="es-ES_tradnl" dirty="0" smtClean="0"/>
              <a:t>(muy representativos a la vez que francamente abiertos al debate público.)</a:t>
            </a:r>
            <a:endParaRPr lang="es-CL" dirty="0" smtClean="0"/>
          </a:p>
          <a:p>
            <a:endParaRPr lang="es-CL"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Supuestos</a:t>
            </a:r>
            <a:endParaRPr lang="es-CL" dirty="0"/>
          </a:p>
        </p:txBody>
      </p:sp>
      <p:sp>
        <p:nvSpPr>
          <p:cNvPr id="3" name="Content Placeholder 2"/>
          <p:cNvSpPr>
            <a:spLocks noGrp="1"/>
          </p:cNvSpPr>
          <p:nvPr>
            <p:ph idx="1"/>
          </p:nvPr>
        </p:nvSpPr>
        <p:spPr/>
        <p:txBody>
          <a:bodyPr>
            <a:normAutofit fontScale="62500" lnSpcReduction="20000"/>
          </a:bodyPr>
          <a:lstStyle/>
          <a:p>
            <a:r>
              <a:rPr lang="es-ES_tradnl" dirty="0" smtClean="0"/>
              <a:t>AXIOMA 1. </a:t>
            </a:r>
            <a:r>
              <a:rPr lang="es-ES_tradnl" i="1" dirty="0" smtClean="0"/>
              <a:t>La probabilidad de que un gobierno tolere la oposición aumenta en la medida que disminuye el precio de dicha tolerancia.</a:t>
            </a:r>
            <a:endParaRPr lang="es-CL" dirty="0" smtClean="0"/>
          </a:p>
          <a:p>
            <a:endParaRPr lang="es-CL" dirty="0" smtClean="0"/>
          </a:p>
          <a:p>
            <a:r>
              <a:rPr lang="es-ES_tradnl" dirty="0" smtClean="0"/>
              <a:t>No obstante, el gobierno ha de considerar, asimismo, la cuantía de los riesgos de suprimir la oposición, porque si la tolerancia puede ser cara, la supresión puede serlo más, y aún podría decirse que insensata a todas luces:</a:t>
            </a:r>
            <a:endParaRPr lang="es-CL" dirty="0" smtClean="0"/>
          </a:p>
          <a:p>
            <a:pPr>
              <a:buNone/>
            </a:pPr>
            <a:r>
              <a:rPr lang="es-CL" dirty="0" smtClean="0"/>
              <a:t> </a:t>
            </a:r>
          </a:p>
          <a:p>
            <a:r>
              <a:rPr lang="es-ES_tradnl" dirty="0" smtClean="0"/>
              <a:t>AXIOMA 2. </a:t>
            </a:r>
            <a:r>
              <a:rPr lang="es-ES_tradnl" i="1" dirty="0" smtClean="0"/>
              <a:t>La probabilidad de que un gobierno tolere la oposición crece en la medida en que aumenta el precio de suprimirla.</a:t>
            </a:r>
            <a:endParaRPr lang="es-CL" dirty="0" smtClean="0"/>
          </a:p>
          <a:p>
            <a:pPr>
              <a:buNone/>
            </a:pPr>
            <a:r>
              <a:rPr lang="es-CL" dirty="0" smtClean="0"/>
              <a:t> </a:t>
            </a:r>
          </a:p>
          <a:p>
            <a:r>
              <a:rPr lang="es-ES_tradnl" dirty="0" smtClean="0"/>
              <a:t>De donde las oportunidades de que se origine un sistema político, o de que dure, deben considerarse dependientes de estos dos conjuntos de costos:</a:t>
            </a:r>
            <a:endParaRPr lang="es-CL" dirty="0" smtClean="0"/>
          </a:p>
          <a:p>
            <a:pPr>
              <a:buNone/>
            </a:pPr>
            <a:r>
              <a:rPr lang="es-CL" dirty="0" smtClean="0"/>
              <a:t> </a:t>
            </a:r>
          </a:p>
          <a:p>
            <a:r>
              <a:rPr lang="es-ES_tradnl" cap="small" dirty="0" smtClean="0"/>
              <a:t>Axioma </a:t>
            </a:r>
            <a:r>
              <a:rPr lang="es-ES_tradnl" dirty="0" smtClean="0"/>
              <a:t>3. </a:t>
            </a:r>
            <a:r>
              <a:rPr lang="es-ES_tradnl" i="1" dirty="0" smtClean="0"/>
              <a:t>En la medida en que el precio de la supresión exceda al precio de la tolerancia, mayores son las oportunidades de que se dé un régimen competitivo.</a:t>
            </a:r>
            <a:endParaRPr lang="es-CL" dirty="0" smtClean="0"/>
          </a:p>
          <a:p>
            <a:endParaRPr lang="es-C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s-CL" dirty="0" smtClean="0"/>
              <a:t>La Participación Electoral en Chile</a:t>
            </a:r>
            <a:endParaRPr lang="es-CL" dirty="0"/>
          </a:p>
        </p:txBody>
      </p:sp>
      <p:sp>
        <p:nvSpPr>
          <p:cNvPr id="5" name="Subtitle 4"/>
          <p:cNvSpPr>
            <a:spLocks noGrp="1"/>
          </p:cNvSpPr>
          <p:nvPr>
            <p:ph type="subTitle" idx="1"/>
          </p:nvPr>
        </p:nvSpPr>
        <p:spPr/>
        <p:txBody>
          <a:bodyPr/>
          <a:lstStyle/>
          <a:p>
            <a:r>
              <a:rPr lang="es-CL" dirty="0" smtClean="0"/>
              <a:t>Marta Lagos</a:t>
            </a:r>
            <a:endParaRPr lang="es-C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Tesis</a:t>
            </a:r>
            <a:endParaRPr lang="es-CL" dirty="0"/>
          </a:p>
        </p:txBody>
      </p:sp>
      <p:sp>
        <p:nvSpPr>
          <p:cNvPr id="3" name="Content Placeholder 2"/>
          <p:cNvSpPr>
            <a:spLocks noGrp="1"/>
          </p:cNvSpPr>
          <p:nvPr>
            <p:ph idx="1"/>
          </p:nvPr>
        </p:nvSpPr>
        <p:spPr/>
        <p:txBody>
          <a:bodyPr/>
          <a:lstStyle/>
          <a:p>
            <a:r>
              <a:rPr lang="es-CL" dirty="0" smtClean="0"/>
              <a:t>Existe una continuidad en el comportamiento electoral, con gran peso en la memoria histórica, y al mismo tiempo, hay un cambio que se produce lentamente. Sus determinantes están basadas en una lenta evolución de las aspiraciones y actitudes, mucho más que en eventos espectaculares y únicos.</a:t>
            </a:r>
            <a:endParaRPr lang="es-CL"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Tesis</a:t>
            </a:r>
            <a:endParaRPr lang="es-CL" dirty="0"/>
          </a:p>
        </p:txBody>
      </p:sp>
      <p:sp>
        <p:nvSpPr>
          <p:cNvPr id="3" name="Content Placeholder 2"/>
          <p:cNvSpPr>
            <a:spLocks noGrp="1"/>
          </p:cNvSpPr>
          <p:nvPr>
            <p:ph idx="1"/>
          </p:nvPr>
        </p:nvSpPr>
        <p:spPr/>
        <p:txBody>
          <a:bodyPr>
            <a:normAutofit lnSpcReduction="10000"/>
          </a:bodyPr>
          <a:lstStyle/>
          <a:p>
            <a:r>
              <a:rPr lang="es-CL" dirty="0" smtClean="0"/>
              <a:t>Por otra parte, la participación electoral no es un problema de la “Nueva República” (post-1989) por el contrario y basados en el modelo de “sufragio universal” Chile mantiene altos niveles de participación a pesar de su poca experiencia electoral y democrática. </a:t>
            </a:r>
          </a:p>
          <a:p>
            <a:r>
              <a:rPr lang="es-CL" dirty="0" smtClean="0"/>
              <a:t>Hay cierta ponderación de los electores en la importancia de las elecciones (Presidenciales-Parlamentarias o Municipales) que hace fluctuar dicha participación Electoral.</a:t>
            </a:r>
            <a:endParaRPr lang="es-CL"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Post-elecciones 1989</a:t>
            </a:r>
            <a:endParaRPr lang="es-CL" dirty="0"/>
          </a:p>
        </p:txBody>
      </p:sp>
      <p:sp>
        <p:nvSpPr>
          <p:cNvPr id="3" name="Content Placeholder 2"/>
          <p:cNvSpPr>
            <a:spLocks noGrp="1"/>
          </p:cNvSpPr>
          <p:nvPr>
            <p:ph idx="1"/>
          </p:nvPr>
        </p:nvSpPr>
        <p:spPr/>
        <p:txBody>
          <a:bodyPr/>
          <a:lstStyle/>
          <a:p>
            <a:r>
              <a:rPr lang="es-CL" dirty="0" smtClean="0"/>
              <a:t>92,2% de inscritos de los mayores de 18 años.</a:t>
            </a:r>
          </a:p>
          <a:p>
            <a:r>
              <a:rPr lang="es-CL" dirty="0" smtClean="0"/>
              <a:t>En 1973 estaban inscritos el 69% de los mayores de 18 años.</a:t>
            </a:r>
          </a:p>
          <a:p>
            <a:r>
              <a:rPr lang="es-CL" dirty="0" smtClean="0"/>
              <a:t>Luego de la reforma de 1970, convertía el 69% de votantes mayores de 18 años en la cifra más alta en la historia hasta ese momento.</a:t>
            </a:r>
          </a:p>
          <a:p>
            <a:r>
              <a:rPr lang="es-CL" dirty="0" smtClean="0"/>
              <a:t>Por lo tanto, para 1989, NO EXISTÍA tradición de votantes entre los 18-21 años.</a:t>
            </a:r>
            <a:endParaRPr lang="es-C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p:txBody>
          <a:bodyPr>
            <a:normAutofit lnSpcReduction="10000"/>
          </a:bodyPr>
          <a:lstStyle/>
          <a:p>
            <a:r>
              <a:rPr lang="es-CL" dirty="0" smtClean="0"/>
              <a:t>Por lo anterior, “Afirmar que el “bajo” nivel de inscripción es un problema crítico de la democracia hoy, es calificar </a:t>
            </a:r>
            <a:r>
              <a:rPr lang="es-CL" dirty="0" err="1" smtClean="0"/>
              <a:t>asímismo</a:t>
            </a:r>
            <a:r>
              <a:rPr lang="es-CL" dirty="0" smtClean="0"/>
              <a:t> de no participativa la democracia anterior a 1973, con niveles de inscripción inferiores a los de hoy”</a:t>
            </a:r>
          </a:p>
          <a:p>
            <a:r>
              <a:rPr lang="es-CL" dirty="0" smtClean="0"/>
              <a:t>Esto es mucho más importante cuando se ve otras democracias estables. La vara de 100% de inscripción, por lo tanto, es irreal. Chile debe compararse con Chile.</a:t>
            </a:r>
            <a:endParaRPr lang="es-C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Elecciones presidenciales</a:t>
            </a:r>
            <a:endParaRPr lang="es-CL" dirty="0"/>
          </a:p>
        </p:txBody>
      </p:sp>
      <p:sp>
        <p:nvSpPr>
          <p:cNvPr id="3" name="Content Placeholder 2"/>
          <p:cNvSpPr>
            <a:spLocks noGrp="1"/>
          </p:cNvSpPr>
          <p:nvPr>
            <p:ph idx="1"/>
          </p:nvPr>
        </p:nvSpPr>
        <p:spPr>
          <a:xfrm>
            <a:off x="0" y="1428737"/>
            <a:ext cx="9144000" cy="5429264"/>
          </a:xfrm>
        </p:spPr>
        <p:txBody>
          <a:bodyPr>
            <a:normAutofit/>
          </a:bodyPr>
          <a:lstStyle/>
          <a:p>
            <a:r>
              <a:rPr lang="es-CL" dirty="0" smtClean="0"/>
              <a:t>Como Patrón de dependencia, los electores –según su nivel de participación y porcentaje de nulos y blancos- le dan mayor importancia a las elecciones de Presidentes que a las de Parlamentarios o Municipales</a:t>
            </a:r>
          </a:p>
          <a:p>
            <a:r>
              <a:rPr lang="es-CL" dirty="0" smtClean="0"/>
              <a:t>A diferencia de la “Antigua República”, los electores tienen mayor nivel de participación en las elecciones municipales que en las parlamentarias –salvo en las elecciones post-reformas de los Concejales-</a:t>
            </a:r>
            <a:endParaRPr lang="es-C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p:txBody>
          <a:bodyPr/>
          <a:lstStyle/>
          <a:p>
            <a:r>
              <a:rPr lang="es-CL" dirty="0" smtClean="0"/>
              <a:t>De la misma </a:t>
            </a:r>
            <a:r>
              <a:rPr lang="es-CL" dirty="0" err="1" smtClean="0"/>
              <a:t>maenra</a:t>
            </a:r>
            <a:r>
              <a:rPr lang="es-CL" dirty="0" smtClean="0"/>
              <a:t>, en la medida que aumenta la competencia electoral, aumenta la participación. Esto es porque el elector, al ver mayor competencia, se siente con mayor poder de decisión que cuando no hay mucha competencias (como se vio en las presidenciales de 2000)</a:t>
            </a: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Democracia	</a:t>
            </a:r>
            <a:endParaRPr lang="es-CL" dirty="0"/>
          </a:p>
        </p:txBody>
      </p:sp>
      <p:sp>
        <p:nvSpPr>
          <p:cNvPr id="3" name="Content Placeholder 2"/>
          <p:cNvSpPr>
            <a:spLocks noGrp="1"/>
          </p:cNvSpPr>
          <p:nvPr>
            <p:ph idx="1"/>
          </p:nvPr>
        </p:nvSpPr>
        <p:spPr/>
        <p:txBody>
          <a:bodyPr/>
          <a:lstStyle/>
          <a:p>
            <a:r>
              <a:rPr lang="es-CL" dirty="0" smtClean="0"/>
              <a:t>Independiente de si el sistema existe, existió o existirá, como modelo de análisis debemos tener en claro QUÉ ES UNA DEMOCRACIA.</a:t>
            </a:r>
          </a:p>
          <a:p>
            <a:r>
              <a:rPr lang="es-CL" dirty="0" smtClean="0"/>
              <a:t>Basado en lo Anterior, Robert </a:t>
            </a:r>
            <a:r>
              <a:rPr lang="es-CL" dirty="0" err="1" smtClean="0"/>
              <a:t>Dahl</a:t>
            </a:r>
            <a:r>
              <a:rPr lang="es-CL" dirty="0" smtClean="0"/>
              <a:t> Plantea un método de estudio para establecer qué es una Democracia, qué parámetros debe cumplir y en cuánto a qué se puede definir que un sistema político sea una DEMOCRACIA</a:t>
            </a:r>
            <a:endParaRPr lang="es-C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p:txBody>
          <a:bodyPr/>
          <a:lstStyle/>
          <a:p>
            <a:r>
              <a:rPr lang="es-CL" dirty="0" smtClean="0"/>
              <a:t>De la misma forma, cuando las elecciones son simultáneas, la votación parlamentaria se acerca más a la votación de presidente –aunque mucho menor por los nulos y blancos-</a:t>
            </a:r>
          </a:p>
          <a:p>
            <a:r>
              <a:rPr lang="es-CL" dirty="0" smtClean="0"/>
              <a:t>Cuando las votaciones no son concurrentes, la convocatoria para elegir al congreso disminuyen mucho más que para las votaciones de Presidente.</a:t>
            </a:r>
            <a:endParaRPr lang="es-C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L"/>
          </a:p>
        </p:txBody>
      </p:sp>
      <p:sp>
        <p:nvSpPr>
          <p:cNvPr id="3" name="Content Placeholder 2"/>
          <p:cNvSpPr>
            <a:spLocks noGrp="1"/>
          </p:cNvSpPr>
          <p:nvPr>
            <p:ph idx="1"/>
          </p:nvPr>
        </p:nvSpPr>
        <p:spPr>
          <a:xfrm>
            <a:off x="0" y="1428737"/>
            <a:ext cx="9144000" cy="5429264"/>
          </a:xfrm>
        </p:spPr>
        <p:txBody>
          <a:bodyPr>
            <a:normAutofit fontScale="92500" lnSpcReduction="10000"/>
          </a:bodyPr>
          <a:lstStyle/>
          <a:p>
            <a:r>
              <a:rPr lang="es-CL" dirty="0" smtClean="0"/>
              <a:t>“Las elecciones parlamentarias son un exponente de cómo el electorado hace claramente una distinción entre participación, según la importancia del voto, y lo que representa para cada cual. Para un segmento significativo de la población, las elecciones parlamentarias no expresan lo suficiente como para molestarse en ir a votar, segmento que sí se pone en la cola de votación para la elección Presidencial. El parlamento, como institución más lejana, menos importante, sin igual legitimidad, con distintos niveles de confianza por parte de la población, no convoca de </a:t>
            </a:r>
            <a:r>
              <a:rPr lang="es-CL" smtClean="0"/>
              <a:t>igual manera”</a:t>
            </a:r>
            <a:endParaRPr lang="es-C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Poliarquía</a:t>
            </a:r>
            <a:endParaRPr lang="es-CL" dirty="0"/>
          </a:p>
        </p:txBody>
      </p:sp>
      <p:sp>
        <p:nvSpPr>
          <p:cNvPr id="3" name="Content Placeholder 2"/>
          <p:cNvSpPr>
            <a:spLocks noGrp="1"/>
          </p:cNvSpPr>
          <p:nvPr>
            <p:ph idx="1"/>
          </p:nvPr>
        </p:nvSpPr>
        <p:spPr/>
        <p:txBody>
          <a:bodyPr/>
          <a:lstStyle/>
          <a:p>
            <a:r>
              <a:rPr lang="es-CL" dirty="0" smtClean="0"/>
              <a:t>Es una aproximación teórica de lo que DEBE constituir un sistema político donde los ciudadanos tienen derechos plenos.</a:t>
            </a:r>
          </a:p>
          <a:p>
            <a:r>
              <a:rPr lang="es-CL" dirty="0" smtClean="0"/>
              <a:t>A modo de dato, este enfoque de estudio de la democracia, es un enfoque sistémico, más completo (distinto al enfoque procedimental de </a:t>
            </a:r>
            <a:r>
              <a:rPr lang="es-CL" dirty="0" err="1" smtClean="0"/>
              <a:t>Schumpeter</a:t>
            </a:r>
            <a:r>
              <a:rPr lang="es-CL" dirty="0" smtClean="0"/>
              <a:t>) </a:t>
            </a:r>
          </a:p>
          <a:p>
            <a:pPr>
              <a:buNone/>
            </a:pPr>
            <a:endParaRPr lang="es-C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Los Ciudadanos</a:t>
            </a:r>
            <a:endParaRPr lang="es-CL" dirty="0"/>
          </a:p>
        </p:txBody>
      </p:sp>
      <p:sp>
        <p:nvSpPr>
          <p:cNvPr id="3" name="Content Placeholder 2"/>
          <p:cNvSpPr>
            <a:spLocks noGrp="1"/>
          </p:cNvSpPr>
          <p:nvPr>
            <p:ph idx="1"/>
          </p:nvPr>
        </p:nvSpPr>
        <p:spPr/>
        <p:txBody>
          <a:bodyPr>
            <a:normAutofit fontScale="92500" lnSpcReduction="20000"/>
          </a:bodyPr>
          <a:lstStyle/>
          <a:p>
            <a:r>
              <a:rPr lang="es-CL" dirty="0" smtClean="0"/>
              <a:t>Para que un sistema se llame democrático, debe tener la posibilidad de que sus ciudadanos manifiesten sus posibilidades.</a:t>
            </a:r>
          </a:p>
          <a:p>
            <a:r>
              <a:rPr lang="es-CL" dirty="0" smtClean="0"/>
              <a:t>Para ello, se hace necesario que todos los ciudadanos tengan igualdad de oportunidades:</a:t>
            </a:r>
          </a:p>
          <a:p>
            <a:pPr lvl="1"/>
            <a:r>
              <a:rPr lang="es-ES_tradnl" dirty="0" smtClean="0"/>
              <a:t>Poder Formular </a:t>
            </a:r>
            <a:r>
              <a:rPr lang="es-ES_tradnl" dirty="0" smtClean="0"/>
              <a:t>sus preferencias.</a:t>
            </a:r>
            <a:endParaRPr lang="es-CL" dirty="0" smtClean="0"/>
          </a:p>
          <a:p>
            <a:pPr lvl="1"/>
            <a:r>
              <a:rPr lang="es-ES_tradnl" dirty="0" smtClean="0"/>
              <a:t> Manifestar </a:t>
            </a:r>
            <a:r>
              <a:rPr lang="es-ES_tradnl" dirty="0" smtClean="0"/>
              <a:t>públicamente dichas preferencias </a:t>
            </a:r>
            <a:r>
              <a:rPr lang="es-ES_tradnl" dirty="0" smtClean="0"/>
              <a:t>(de forma individual o Colectiva. Ante el gobierno y partidarios)</a:t>
            </a:r>
            <a:endParaRPr lang="es-CL" dirty="0" smtClean="0"/>
          </a:p>
          <a:p>
            <a:pPr lvl="1"/>
            <a:r>
              <a:rPr lang="es-ES_tradnl" dirty="0" smtClean="0"/>
              <a:t>Recibir </a:t>
            </a:r>
            <a:r>
              <a:rPr lang="es-ES_tradnl" dirty="0" smtClean="0"/>
              <a:t>por parte del gobierno igualdad de trato: es decir, éste no debe hacer discriminación alguna por causa del contenido o del origen de tales preferencias.</a:t>
            </a:r>
            <a:endParaRPr lang="es-CL" dirty="0" smtClean="0"/>
          </a:p>
          <a:p>
            <a:endParaRPr lang="es-C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Condiciones</a:t>
            </a:r>
            <a:endParaRPr lang="es-CL" dirty="0"/>
          </a:p>
        </p:txBody>
      </p:sp>
      <p:graphicFrame>
        <p:nvGraphicFramePr>
          <p:cNvPr id="4" name="Content Placeholder 3"/>
          <p:cNvGraphicFramePr>
            <a:graphicFrameLocks noGrp="1"/>
          </p:cNvGraphicFramePr>
          <p:nvPr>
            <p:ph idx="1"/>
          </p:nvPr>
        </p:nvGraphicFramePr>
        <p:xfrm>
          <a:off x="0" y="1214422"/>
          <a:ext cx="9144000" cy="56435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916098"/>
          </a:xfrm>
        </p:spPr>
        <p:txBody>
          <a:bodyPr/>
          <a:lstStyle/>
          <a:p>
            <a:r>
              <a:rPr lang="es-CL" dirty="0" smtClean="0"/>
              <a:t>Garantías</a:t>
            </a:r>
            <a:endParaRPr lang="es-CL" dirty="0"/>
          </a:p>
        </p:txBody>
      </p:sp>
      <p:sp>
        <p:nvSpPr>
          <p:cNvPr id="3" name="Content Placeholder 2"/>
          <p:cNvSpPr>
            <a:spLocks noGrp="1"/>
          </p:cNvSpPr>
          <p:nvPr>
            <p:ph idx="1"/>
          </p:nvPr>
        </p:nvSpPr>
        <p:spPr>
          <a:xfrm>
            <a:off x="428596" y="928670"/>
            <a:ext cx="8229600" cy="4625609"/>
          </a:xfrm>
        </p:spPr>
        <p:txBody>
          <a:bodyPr/>
          <a:lstStyle/>
          <a:p>
            <a:r>
              <a:rPr lang="es-CL" dirty="0" smtClean="0"/>
              <a:t>Para que se cumpla lo anterior entre todos los ciudadanos, se deben garantizar al menos ocho cláusulas:</a:t>
            </a:r>
          </a:p>
          <a:p>
            <a:endParaRPr lang="es-CL" dirty="0"/>
          </a:p>
        </p:txBody>
      </p:sp>
      <p:graphicFrame>
        <p:nvGraphicFramePr>
          <p:cNvPr id="4" name="Diagram 3"/>
          <p:cNvGraphicFramePr/>
          <p:nvPr/>
        </p:nvGraphicFramePr>
        <p:xfrm>
          <a:off x="500034" y="1714488"/>
          <a:ext cx="7620000"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Garantías</a:t>
            </a:r>
            <a:endParaRPr lang="es-CL" dirty="0"/>
          </a:p>
        </p:txBody>
      </p:sp>
      <p:sp>
        <p:nvSpPr>
          <p:cNvPr id="3" name="Content Placeholder 2"/>
          <p:cNvSpPr>
            <a:spLocks noGrp="1"/>
          </p:cNvSpPr>
          <p:nvPr>
            <p:ph idx="1"/>
          </p:nvPr>
        </p:nvSpPr>
        <p:spPr/>
        <p:txBody>
          <a:bodyPr/>
          <a:lstStyle/>
          <a:p>
            <a:endParaRPr lang="es-CL" dirty="0" smtClean="0"/>
          </a:p>
          <a:p>
            <a:r>
              <a:rPr lang="es-CL" dirty="0" smtClean="0"/>
              <a:t>La octava tiene relación con:</a:t>
            </a:r>
          </a:p>
          <a:p>
            <a:pPr lvl="1"/>
            <a:r>
              <a:rPr lang="es-ES_tradnl" dirty="0" smtClean="0"/>
              <a:t>8.- </a:t>
            </a:r>
            <a:r>
              <a:rPr lang="es-ES_tradnl" b="1" dirty="0" smtClean="0">
                <a:effectLst>
                  <a:outerShdw blurRad="38100" dist="38100" dir="2700000" algn="tl">
                    <a:srgbClr val="000000">
                      <a:alpha val="43137"/>
                    </a:srgbClr>
                  </a:outerShdw>
                </a:effectLst>
              </a:rPr>
              <a:t>Instituciones </a:t>
            </a:r>
            <a:r>
              <a:rPr lang="es-ES_tradnl" dirty="0" smtClean="0"/>
              <a:t>que garanticen que la política del gobierno dependa de los votos y demás formas de expresar las preferencias.</a:t>
            </a:r>
            <a:endParaRPr lang="es-CL" dirty="0" smtClean="0"/>
          </a:p>
          <a:p>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Debate Público y Participación.</a:t>
            </a:r>
            <a:endParaRPr lang="es-CL" dirty="0"/>
          </a:p>
        </p:txBody>
      </p:sp>
      <p:sp>
        <p:nvSpPr>
          <p:cNvPr id="3" name="Content Placeholder 2"/>
          <p:cNvSpPr>
            <a:spLocks noGrp="1"/>
          </p:cNvSpPr>
          <p:nvPr>
            <p:ph idx="1"/>
          </p:nvPr>
        </p:nvSpPr>
        <p:spPr>
          <a:xfrm>
            <a:off x="0" y="1500175"/>
            <a:ext cx="9144000" cy="5357826"/>
          </a:xfrm>
        </p:spPr>
        <p:txBody>
          <a:bodyPr>
            <a:normAutofit fontScale="70000" lnSpcReduction="20000"/>
          </a:bodyPr>
          <a:lstStyle/>
          <a:p>
            <a:r>
              <a:rPr lang="es-ES_tradnl" dirty="0" smtClean="0"/>
              <a:t>1.- </a:t>
            </a:r>
            <a:r>
              <a:rPr lang="es-ES_tradnl" dirty="0" smtClean="0"/>
              <a:t>los </a:t>
            </a:r>
            <a:r>
              <a:rPr lang="es-ES_tradnl" dirty="0" smtClean="0"/>
              <a:t>regímenes divergen </a:t>
            </a:r>
            <a:r>
              <a:rPr lang="es-ES_tradnl" dirty="0" smtClean="0"/>
              <a:t>grandemente </a:t>
            </a:r>
            <a:r>
              <a:rPr lang="es-ES_tradnl" dirty="0" smtClean="0"/>
              <a:t>por la amplitud con que </a:t>
            </a:r>
            <a:r>
              <a:rPr lang="es-ES_tradnl" b="1" dirty="0" smtClean="0">
                <a:solidFill>
                  <a:srgbClr val="FFC000"/>
                </a:solidFill>
              </a:rPr>
              <a:t>conceden</a:t>
            </a:r>
            <a:r>
              <a:rPr lang="es-ES_tradnl" dirty="0" smtClean="0"/>
              <a:t> abiertamente</a:t>
            </a:r>
            <a:r>
              <a:rPr lang="es-ES_tradnl" b="1" dirty="0" smtClean="0"/>
              <a:t>, </a:t>
            </a:r>
            <a:r>
              <a:rPr lang="es-ES_tradnl" b="1" dirty="0" smtClean="0">
                <a:solidFill>
                  <a:srgbClr val="FFC000"/>
                </a:solidFill>
              </a:rPr>
              <a:t>aplican</a:t>
            </a:r>
            <a:r>
              <a:rPr lang="es-ES_tradnl" b="1" dirty="0" smtClean="0"/>
              <a:t> </a:t>
            </a:r>
            <a:r>
              <a:rPr lang="es-ES_tradnl" dirty="0" smtClean="0"/>
              <a:t>públicamente</a:t>
            </a:r>
            <a:r>
              <a:rPr lang="es-ES_tradnl" dirty="0" smtClean="0"/>
              <a:t>, y </a:t>
            </a:r>
            <a:r>
              <a:rPr lang="es-ES_tradnl" b="1" dirty="0" smtClean="0">
                <a:solidFill>
                  <a:srgbClr val="FFC000"/>
                </a:solidFill>
              </a:rPr>
              <a:t>garantizan</a:t>
            </a:r>
            <a:r>
              <a:rPr lang="es-ES_tradnl" dirty="0" smtClean="0"/>
              <a:t> plenamente estas ocho oportunidades </a:t>
            </a:r>
            <a:r>
              <a:rPr lang="es-ES_tradnl" dirty="0" smtClean="0"/>
              <a:t>institucionales</a:t>
            </a:r>
            <a:r>
              <a:rPr lang="es-ES_tradnl" dirty="0" smtClean="0"/>
              <a:t>, cuando menos a </a:t>
            </a:r>
            <a:r>
              <a:rPr lang="es-ES_tradnl" b="1" dirty="0" smtClean="0">
                <a:solidFill>
                  <a:srgbClr val="FFC000"/>
                </a:solidFill>
              </a:rPr>
              <a:t>algunos miembros del sistema político que quieran oponerse al gobierno</a:t>
            </a:r>
            <a:r>
              <a:rPr lang="es-ES_tradnl" dirty="0" smtClean="0"/>
              <a:t>. De forma que una escala que refleje las ocho </a:t>
            </a:r>
            <a:r>
              <a:rPr lang="es-ES_tradnl" dirty="0" smtClean="0"/>
              <a:t>condiciones </a:t>
            </a:r>
            <a:r>
              <a:rPr lang="es-ES_tradnl" dirty="0" smtClean="0"/>
              <a:t>nos permitirá comparar los distintos regímenes de acuerdo </a:t>
            </a:r>
            <a:r>
              <a:rPr lang="es-ES_tradnl" dirty="0" smtClean="0"/>
              <a:t>con:</a:t>
            </a:r>
          </a:p>
          <a:p>
            <a:pPr lvl="1" algn="ctr"/>
            <a:r>
              <a:rPr lang="es-ES_tradnl" dirty="0" smtClean="0"/>
              <a:t> </a:t>
            </a:r>
            <a:r>
              <a:rPr lang="es-ES_tradnl" dirty="0" smtClean="0"/>
              <a:t>la amplitud con que facilitan la oposición, </a:t>
            </a:r>
            <a:endParaRPr lang="es-ES_tradnl" dirty="0" smtClean="0"/>
          </a:p>
          <a:p>
            <a:pPr lvl="1" algn="ctr"/>
            <a:r>
              <a:rPr lang="es-ES_tradnl" dirty="0" smtClean="0"/>
              <a:t>el </a:t>
            </a:r>
            <a:r>
              <a:rPr lang="es-ES_tradnl" dirty="0" smtClean="0"/>
              <a:t>debate público o </a:t>
            </a:r>
            <a:endParaRPr lang="es-ES_tradnl" dirty="0" smtClean="0"/>
          </a:p>
          <a:p>
            <a:pPr lvl="1" algn="ctr"/>
            <a:r>
              <a:rPr lang="es-ES_tradnl" dirty="0" smtClean="0"/>
              <a:t>la </a:t>
            </a:r>
            <a:r>
              <a:rPr lang="es-ES_tradnl" dirty="0" smtClean="0"/>
              <a:t>lucha política</a:t>
            </a:r>
            <a:endParaRPr lang="es-CL" dirty="0" smtClean="0"/>
          </a:p>
          <a:p>
            <a:r>
              <a:rPr lang="es-ES_tradnl" dirty="0" smtClean="0"/>
              <a:t> </a:t>
            </a:r>
            <a:endParaRPr lang="es-CL" dirty="0" smtClean="0"/>
          </a:p>
          <a:p>
            <a:r>
              <a:rPr lang="es-ES_tradnl" dirty="0" smtClean="0"/>
              <a:t>2.- </a:t>
            </a:r>
            <a:r>
              <a:rPr lang="es-ES_tradnl" dirty="0" smtClean="0"/>
              <a:t>los </a:t>
            </a:r>
            <a:r>
              <a:rPr lang="es-ES_tradnl" dirty="0" smtClean="0"/>
              <a:t>regímenes varían también según </a:t>
            </a:r>
            <a:r>
              <a:rPr lang="es-ES_tradnl" b="1" dirty="0" smtClean="0">
                <a:solidFill>
                  <a:srgbClr val="FFC000"/>
                </a:solidFill>
              </a:rPr>
              <a:t>el número de personas facultadas para participar</a:t>
            </a:r>
            <a:r>
              <a:rPr lang="es-ES_tradnl" dirty="0" smtClean="0"/>
              <a:t>, en un plano de mayor o menor igualdad, en el control y disuasión de la política del gobierno: Participar, es decir, tener voz en Una escala que expresara el derecho a participar en el debate público nos permitiría comparar los diferentes regímenes de acuerdo con su </a:t>
            </a:r>
            <a:r>
              <a:rPr lang="es-ES_tradnl" b="1" dirty="0" smtClean="0">
                <a:solidFill>
                  <a:srgbClr val="FFC000"/>
                </a:solidFill>
              </a:rPr>
              <a:t>capacidad de representación</a:t>
            </a:r>
            <a:r>
              <a:rPr lang="es-ES_tradnl" dirty="0" smtClean="0"/>
              <a:t>.</a:t>
            </a:r>
            <a:endParaRPr lang="es-CL" dirty="0" smtClean="0"/>
          </a:p>
          <a:p>
            <a:endParaRPr lang="es-C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L" dirty="0" smtClean="0"/>
              <a:t>Debate Público y Participación</a:t>
            </a:r>
            <a:endParaRPr lang="es-CL" dirty="0"/>
          </a:p>
        </p:txBody>
      </p:sp>
      <p:sp>
        <p:nvSpPr>
          <p:cNvPr id="3" name="Content Placeholder 2"/>
          <p:cNvSpPr>
            <a:spLocks noGrp="1"/>
          </p:cNvSpPr>
          <p:nvPr>
            <p:ph idx="1"/>
          </p:nvPr>
        </p:nvSpPr>
        <p:spPr/>
        <p:txBody>
          <a:bodyPr/>
          <a:lstStyle/>
          <a:p>
            <a:r>
              <a:rPr lang="es-CL" dirty="0" smtClean="0"/>
              <a:t>¿Cuál es la Relación entre Debate Público (DP) y Participación?</a:t>
            </a:r>
          </a:p>
          <a:p>
            <a:endParaRPr lang="es-CL" dirty="0"/>
          </a:p>
        </p:txBody>
      </p:sp>
      <p:cxnSp>
        <p:nvCxnSpPr>
          <p:cNvPr id="5" name="Straight Arrow Connector 4"/>
          <p:cNvCxnSpPr/>
          <p:nvPr/>
        </p:nvCxnSpPr>
        <p:spPr>
          <a:xfrm>
            <a:off x="2857488" y="6143644"/>
            <a:ext cx="385765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rot="5400000" flipH="1" flipV="1">
            <a:off x="1250133" y="4536289"/>
            <a:ext cx="321471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2857488" y="3143248"/>
            <a:ext cx="3643338" cy="30003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715140" y="2714620"/>
            <a:ext cx="1214446"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CL" b="1" dirty="0" smtClean="0"/>
              <a:t>Poliarquía</a:t>
            </a:r>
            <a:endParaRPr lang="es-CL" b="1" dirty="0"/>
          </a:p>
        </p:txBody>
      </p:sp>
      <p:sp>
        <p:nvSpPr>
          <p:cNvPr id="12" name="TextBox 11"/>
          <p:cNvSpPr txBox="1"/>
          <p:nvPr/>
        </p:nvSpPr>
        <p:spPr>
          <a:xfrm>
            <a:off x="6858016" y="6000768"/>
            <a:ext cx="2071702"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CL" b="1" dirty="0" smtClean="0"/>
              <a:t>Participación o Representatividad</a:t>
            </a:r>
            <a:endParaRPr lang="es-CL" b="1" dirty="0"/>
          </a:p>
        </p:txBody>
      </p:sp>
      <p:sp>
        <p:nvSpPr>
          <p:cNvPr id="13" name="TextBox 12"/>
          <p:cNvSpPr txBox="1"/>
          <p:nvPr/>
        </p:nvSpPr>
        <p:spPr>
          <a:xfrm>
            <a:off x="571472" y="3214686"/>
            <a:ext cx="2071702" cy="369332"/>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r>
              <a:rPr lang="es-CL" b="1" dirty="0" smtClean="0"/>
              <a:t>Debate Público</a:t>
            </a:r>
            <a:endParaRPr lang="es-CL" b="1" dirty="0"/>
          </a:p>
        </p:txBody>
      </p:sp>
      <p:sp>
        <p:nvSpPr>
          <p:cNvPr id="14" name="TextBox 13"/>
          <p:cNvSpPr txBox="1"/>
          <p:nvPr/>
        </p:nvSpPr>
        <p:spPr>
          <a:xfrm>
            <a:off x="2928926" y="5429264"/>
            <a:ext cx="1214446" cy="64633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CL" b="1" dirty="0" smtClean="0"/>
              <a:t>Oligarquía Cerrada</a:t>
            </a:r>
            <a:endParaRPr lang="es-CL" b="1" dirty="0"/>
          </a:p>
        </p:txBody>
      </p:sp>
      <p:sp>
        <p:nvSpPr>
          <p:cNvPr id="15" name="TextBox 14"/>
          <p:cNvSpPr txBox="1"/>
          <p:nvPr/>
        </p:nvSpPr>
        <p:spPr>
          <a:xfrm>
            <a:off x="3000364" y="3500438"/>
            <a:ext cx="1500198" cy="64633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CL" b="1" dirty="0" smtClean="0"/>
              <a:t>Oligarquía Participativa</a:t>
            </a:r>
            <a:endParaRPr lang="es-CL" b="1" dirty="0"/>
          </a:p>
        </p:txBody>
      </p:sp>
      <p:sp>
        <p:nvSpPr>
          <p:cNvPr id="16" name="TextBox 15"/>
          <p:cNvSpPr txBox="1"/>
          <p:nvPr/>
        </p:nvSpPr>
        <p:spPr>
          <a:xfrm>
            <a:off x="5072066" y="5357826"/>
            <a:ext cx="1714512" cy="646331"/>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p>
            <a:r>
              <a:rPr lang="es-CL" b="1" dirty="0" smtClean="0"/>
              <a:t>Hegemonía Representativa</a:t>
            </a:r>
            <a:endParaRPr lang="es-CL" b="1" dirty="0"/>
          </a:p>
        </p:txBody>
      </p:sp>
      <p:sp>
        <p:nvSpPr>
          <p:cNvPr id="17" name="TextBox 16"/>
          <p:cNvSpPr txBox="1"/>
          <p:nvPr/>
        </p:nvSpPr>
        <p:spPr>
          <a:xfrm>
            <a:off x="214282" y="3714752"/>
            <a:ext cx="2428892" cy="3139321"/>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pPr algn="ctr"/>
            <a:r>
              <a:rPr lang="es-CL" dirty="0" smtClean="0"/>
              <a:t>Podemos ver que dentro del Plano, y según la relación que haya entre Debate Público y Participación, podemos determinar la historia institucional democrática de un país, según el espacio que ocupen en el plano del gráfico.</a:t>
            </a:r>
            <a:endParaRPr lang="es-CL"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126</TotalTime>
  <Words>1231</Words>
  <Application>Microsoft Office PowerPoint</Application>
  <PresentationFormat>On-screen Show (4:3)</PresentationFormat>
  <Paragraphs>85</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Module</vt:lpstr>
      <vt:lpstr>Dahl y la participación electoral en Chile.</vt:lpstr>
      <vt:lpstr>Democracia </vt:lpstr>
      <vt:lpstr>Poliarquía</vt:lpstr>
      <vt:lpstr>Los Ciudadanos</vt:lpstr>
      <vt:lpstr>Condiciones</vt:lpstr>
      <vt:lpstr>Garantías</vt:lpstr>
      <vt:lpstr>Garantías</vt:lpstr>
      <vt:lpstr>Debate Público y Participación.</vt:lpstr>
      <vt:lpstr>Debate Público y Participación</vt:lpstr>
      <vt:lpstr>Ejercicio</vt:lpstr>
      <vt:lpstr>Slide 11</vt:lpstr>
      <vt:lpstr>Supuestos</vt:lpstr>
      <vt:lpstr>La Participación Electoral en Chile</vt:lpstr>
      <vt:lpstr>Tesis</vt:lpstr>
      <vt:lpstr>Tesis</vt:lpstr>
      <vt:lpstr>Post-elecciones 1989</vt:lpstr>
      <vt:lpstr>Slide 17</vt:lpstr>
      <vt:lpstr>Elecciones presidenciales</vt:lpstr>
      <vt:lpstr>Slide 19</vt:lpstr>
      <vt:lpstr>Slide 20</vt:lpstr>
      <vt:lpstr>Slide 21</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Dahl y la participación electoral en Chile.</dc:title>
  <dc:creator>Natalia</dc:creator>
  <cp:lastModifiedBy>Natalia</cp:lastModifiedBy>
  <cp:revision>13</cp:revision>
  <dcterms:created xsi:type="dcterms:W3CDTF">2010-06-20T19:56:28Z</dcterms:created>
  <dcterms:modified xsi:type="dcterms:W3CDTF">2010-06-20T22:03:11Z</dcterms:modified>
</cp:coreProperties>
</file>