
<file path=[Content_Types].xml><?xml version="1.0" encoding="utf-8"?>
<Types xmlns="http://schemas.openxmlformats.org/package/2006/content-types">
  <Override PartName="/ppt/slides/slide6.xml" ContentType="application/vnd.openxmlformats-officedocument.presentationml.slide+xml"/>
  <Override PartName="/ppt/slides/slide29.xml" ContentType="application/vnd.openxmlformats-officedocument.presentationml.slide+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4.xml" ContentType="application/vnd.openxmlformats-officedocument.presentationml.slide+xml"/>
  <Override PartName="/ppt/slides/slide18.xml" ContentType="application/vnd.openxmlformats-officedocument.presentationml.slide+xml"/>
  <Override PartName="/ppt/slides/slide27.xml" ContentType="application/vnd.openxmlformats-officedocument.presentationml.slide+xml"/>
  <Override PartName="/ppt/slideLayouts/slideLayout4.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31.xml" ContentType="application/vnd.openxmlformats-officedocument.presentationml.slide+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30.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Override PartName="/ppt/slides/slide5.xml" ContentType="application/vnd.openxmlformats-officedocument.presentationml.slide+xml"/>
  <Override PartName="/ppt/slides/slide19.xml" ContentType="application/vnd.openxmlformats-officedocument.presentationml.slide+xml"/>
  <Override PartName="/ppt/slides/slide28.xml" ContentType="application/vnd.openxmlformats-officedocument.presentationml.slide+xml"/>
  <Override PartName="/ppt/slideLayouts/slideLayout7.xml" ContentType="application/vnd.openxmlformats-officedocument.presentationml.slideLayout+xml"/>
  <Override PartName="/ppt/notesSlides/notesSlide1.xml" ContentType="application/vnd.openxmlformats-officedocument.presentationml.notesSlide+xml"/>
  <Override PartName="/ppt/slides/slide3.xml" ContentType="application/vnd.openxmlformats-officedocument.presentationml.slide+xml"/>
  <Override PartName="/ppt/slides/slide17.xml" ContentType="application/vnd.openxmlformats-officedocument.presentationml.slide+xml"/>
  <Override PartName="/ppt/slides/slide26.xml" ContentType="application/vnd.openxmlformats-officedocument.presentationml.slide+xml"/>
  <Override PartName="/ppt/presProps.xml" ContentType="application/vnd.openxmlformats-officedocument.presentationml.presProps+xml"/>
  <Override PartName="/ppt/slideLayouts/slideLayout5.xml" ContentType="application/vnd.openxmlformats-officedocument.presentationml.slideLayout+xml"/>
  <Override PartName="/ppt/theme/theme2.xml" ContentType="application/vnd.openxmlformats-officedocument.theme+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33"/>
  </p:notesMasterIdLst>
  <p:sldIdLst>
    <p:sldId id="256" r:id="rId2"/>
    <p:sldId id="257" r:id="rId3"/>
    <p:sldId id="258" r:id="rId4"/>
    <p:sldId id="259" r:id="rId5"/>
    <p:sldId id="278" r:id="rId6"/>
    <p:sldId id="279" r:id="rId7"/>
    <p:sldId id="280" r:id="rId8"/>
    <p:sldId id="281" r:id="rId9"/>
    <p:sldId id="282" r:id="rId10"/>
    <p:sldId id="285" r:id="rId11"/>
    <p:sldId id="284" r:id="rId12"/>
    <p:sldId id="286" r:id="rId13"/>
    <p:sldId id="287" r:id="rId14"/>
    <p:sldId id="288" r:id="rId15"/>
    <p:sldId id="290" r:id="rId16"/>
    <p:sldId id="292" r:id="rId17"/>
    <p:sldId id="293" r:id="rId18"/>
    <p:sldId id="294" r:id="rId19"/>
    <p:sldId id="295" r:id="rId20"/>
    <p:sldId id="296" r:id="rId21"/>
    <p:sldId id="299" r:id="rId22"/>
    <p:sldId id="298" r:id="rId23"/>
    <p:sldId id="300" r:id="rId24"/>
    <p:sldId id="301" r:id="rId25"/>
    <p:sldId id="302" r:id="rId26"/>
    <p:sldId id="303" r:id="rId27"/>
    <p:sldId id="304" r:id="rId28"/>
    <p:sldId id="305" r:id="rId29"/>
    <p:sldId id="306" r:id="rId30"/>
    <p:sldId id="307" r:id="rId31"/>
    <p:sldId id="277" r:id="rId32"/>
  </p:sldIdLst>
  <p:sldSz cx="9144000" cy="6858000" type="screen4x3"/>
  <p:notesSz cx="6858000" cy="9144000"/>
  <p:defaultTextStyle>
    <a:defPPr>
      <a:defRPr lang="es-MX"/>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69C7853C-536D-4A76-A0AE-DD22124D55A5}" styleName="Themed Style 1 - Accent 3">
    <a:tblBg>
      <a:fillRef idx="2">
        <a:schemeClr val="accent3"/>
      </a:fillRef>
      <a:effectRef idx="1">
        <a:schemeClr val="accent3"/>
      </a:effectRef>
    </a:tblBg>
    <a:wholeTbl>
      <a:tcTxStyle>
        <a:fontRef idx="minor">
          <a:scrgbClr r="0" g="0" b="0"/>
        </a:fontRef>
        <a:schemeClr val="dk1"/>
      </a:tcTxStyle>
      <a:tcStyle>
        <a:tcBdr>
          <a:left>
            <a:lnRef idx="1">
              <a:schemeClr val="accent3"/>
            </a:lnRef>
          </a:left>
          <a:right>
            <a:lnRef idx="1">
              <a:schemeClr val="accent3"/>
            </a:lnRef>
          </a:right>
          <a:top>
            <a:lnRef idx="1">
              <a:schemeClr val="accent3"/>
            </a:lnRef>
          </a:top>
          <a:bottom>
            <a:lnRef idx="1">
              <a:schemeClr val="accent3"/>
            </a:lnRef>
          </a:bottom>
          <a:insideH>
            <a:lnRef idx="1">
              <a:schemeClr val="accent3"/>
            </a:lnRef>
          </a:insideH>
          <a:insideV>
            <a:lnRef idx="1">
              <a:schemeClr val="accent3"/>
            </a:lnRef>
          </a:insideV>
        </a:tcBdr>
        <a:fill>
          <a:noFill/>
        </a:fill>
      </a:tcStyle>
    </a:wholeTbl>
    <a:band1H>
      <a:tcStyle>
        <a:tcBdr/>
        <a:fill>
          <a:solidFill>
            <a:schemeClr val="accent3">
              <a:alpha val="40000"/>
            </a:schemeClr>
          </a:solidFill>
        </a:fill>
      </a:tcStyle>
    </a:band1H>
    <a:band2H>
      <a:tcStyle>
        <a:tcBdr/>
      </a:tcStyle>
    </a:band2H>
    <a:band1V>
      <a:tcStyle>
        <a:tcBdr>
          <a:top>
            <a:lnRef idx="1">
              <a:schemeClr val="accent3"/>
            </a:lnRef>
          </a:top>
          <a:bottom>
            <a:lnRef idx="1">
              <a:schemeClr val="accent3"/>
            </a:lnRef>
          </a:bottom>
        </a:tcBdr>
        <a:fill>
          <a:solidFill>
            <a:schemeClr val="accent3">
              <a:alpha val="40000"/>
            </a:schemeClr>
          </a:solidFill>
        </a:fill>
      </a:tcStyle>
    </a:band1V>
    <a:band2V>
      <a:tcStyle>
        <a:tcBdr/>
      </a:tcStyle>
    </a:band2V>
    <a:lastCol>
      <a:tcTxStyle b="on"/>
      <a:tcStyle>
        <a:tcBdr>
          <a:left>
            <a:lnRef idx="2">
              <a:schemeClr val="accent3"/>
            </a:lnRef>
          </a:left>
          <a:right>
            <a:lnRef idx="1">
              <a:schemeClr val="accent3"/>
            </a:lnRef>
          </a:right>
          <a:top>
            <a:lnRef idx="1">
              <a:schemeClr val="accent3"/>
            </a:lnRef>
          </a:top>
          <a:bottom>
            <a:lnRef idx="1">
              <a:schemeClr val="accent3"/>
            </a:lnRef>
          </a:bottom>
          <a:insideH>
            <a:lnRef idx="1">
              <a:schemeClr val="accent3"/>
            </a:lnRef>
          </a:insideH>
          <a:insideV>
            <a:ln>
              <a:noFill/>
            </a:ln>
          </a:insideV>
        </a:tcBdr>
      </a:tcStyle>
    </a:lastCol>
    <a:firstCol>
      <a:tcTxStyle b="on"/>
      <a:tcStyle>
        <a:tcBdr>
          <a:left>
            <a:lnRef idx="1">
              <a:schemeClr val="accent3"/>
            </a:lnRef>
          </a:left>
          <a:right>
            <a:lnRef idx="2">
              <a:schemeClr val="accent3"/>
            </a:lnRef>
          </a:right>
          <a:top>
            <a:lnRef idx="1">
              <a:schemeClr val="accent3"/>
            </a:lnRef>
          </a:top>
          <a:bottom>
            <a:lnRef idx="1">
              <a:schemeClr val="accent3"/>
            </a:lnRef>
          </a:bottom>
          <a:insideH>
            <a:lnRef idx="1">
              <a:schemeClr val="accent3"/>
            </a:lnRef>
          </a:insideH>
          <a:insideV>
            <a:ln>
              <a:noFill/>
            </a:ln>
          </a:insideV>
        </a:tcBdr>
      </a:tcStyle>
    </a:firstCol>
    <a:lastRow>
      <a:tcTxStyle b="on"/>
      <a:tcStyle>
        <a:tcBdr>
          <a:left>
            <a:lnRef idx="1">
              <a:schemeClr val="accent3"/>
            </a:lnRef>
          </a:left>
          <a:right>
            <a:lnRef idx="1">
              <a:schemeClr val="accent3"/>
            </a:lnRef>
          </a:right>
          <a:top>
            <a:lnRef idx="2">
              <a:schemeClr val="accent3"/>
            </a:lnRef>
          </a:top>
          <a:bottom>
            <a:lnRef idx="2">
              <a:schemeClr val="accent3"/>
            </a:lnRef>
          </a:bottom>
          <a:insideH>
            <a:ln>
              <a:noFill/>
            </a:ln>
          </a:insideH>
          <a:insideV>
            <a:ln>
              <a:noFill/>
            </a:ln>
          </a:insideV>
        </a:tcBdr>
        <a:fill>
          <a:noFill/>
        </a:fill>
      </a:tcStyle>
    </a:lastRow>
    <a:firstRow>
      <a:tcTxStyle b="on">
        <a:fontRef idx="minor">
          <a:scrgbClr r="0" g="0" b="0"/>
        </a:fontRef>
        <a:schemeClr val="lt1"/>
      </a:tcTxStyle>
      <a:tcStyle>
        <a:tcBdr>
          <a:left>
            <a:lnRef idx="1">
              <a:schemeClr val="accent3"/>
            </a:lnRef>
          </a:left>
          <a:right>
            <a:lnRef idx="1">
              <a:schemeClr val="accent3"/>
            </a:lnRef>
          </a:right>
          <a:top>
            <a:lnRef idx="1">
              <a:schemeClr val="accent3"/>
            </a:lnRef>
          </a:top>
          <a:bottom>
            <a:lnRef idx="2">
              <a:schemeClr val="lt1"/>
            </a:lnRef>
          </a:bottom>
          <a:insideH>
            <a:ln>
              <a:noFill/>
            </a:ln>
          </a:insideH>
          <a:insideV>
            <a:ln>
              <a:noFill/>
            </a:ln>
          </a:insideV>
        </a:tcBdr>
        <a:fill>
          <a:solidFill>
            <a:schemeClr val="accent3"/>
          </a:solidFill>
        </a:fill>
      </a:tcStyle>
    </a:firstRow>
  </a:tblStyle>
  <a:tblStyle styleId="{3C2FFA5D-87B4-456A-9821-1D502468CF0F}" styleName="Themed Style 1 - Accent 1">
    <a:tblBg>
      <a:fillRef idx="2">
        <a:schemeClr val="accent1"/>
      </a:fillRef>
      <a:effectRef idx="1">
        <a:schemeClr val="accent1"/>
      </a:effectRef>
    </a:tblBg>
    <a:wholeTbl>
      <a:tcTxStyle>
        <a:fontRef idx="minor">
          <a:scrgbClr r="0" g="0" b="0"/>
        </a:fontRef>
        <a:schemeClr val="dk1"/>
      </a:tcTxStyle>
      <a:tcStyle>
        <a:tcBdr>
          <a:left>
            <a:lnRef idx="1">
              <a:schemeClr val="accent1"/>
            </a:lnRef>
          </a:left>
          <a:right>
            <a:lnRef idx="1">
              <a:schemeClr val="accent1"/>
            </a:lnRef>
          </a:right>
          <a:top>
            <a:lnRef idx="1">
              <a:schemeClr val="accent1"/>
            </a:lnRef>
          </a:top>
          <a:bottom>
            <a:lnRef idx="1">
              <a:schemeClr val="accent1"/>
            </a:lnRef>
          </a:bottom>
          <a:insideH>
            <a:lnRef idx="1">
              <a:schemeClr val="accent1"/>
            </a:lnRef>
          </a:insideH>
          <a:insideV>
            <a:lnRef idx="1">
              <a:schemeClr val="accent1"/>
            </a:lnRef>
          </a:insideV>
        </a:tcBdr>
        <a:fill>
          <a:noFill/>
        </a:fill>
      </a:tcStyle>
    </a:wholeTbl>
    <a:band1H>
      <a:tcStyle>
        <a:tcBdr/>
        <a:fill>
          <a:solidFill>
            <a:schemeClr val="accent1">
              <a:alpha val="40000"/>
            </a:schemeClr>
          </a:solidFill>
        </a:fill>
      </a:tcStyle>
    </a:band1H>
    <a:band2H>
      <a:tcStyle>
        <a:tcBdr/>
      </a:tcStyle>
    </a:band2H>
    <a:band1V>
      <a:tcStyle>
        <a:tcBdr>
          <a:top>
            <a:lnRef idx="1">
              <a:schemeClr val="accent1"/>
            </a:lnRef>
          </a:top>
          <a:bottom>
            <a:lnRef idx="1">
              <a:schemeClr val="accent1"/>
            </a:lnRef>
          </a:bottom>
        </a:tcBdr>
        <a:fill>
          <a:solidFill>
            <a:schemeClr val="accent1">
              <a:alpha val="40000"/>
            </a:schemeClr>
          </a:solidFill>
        </a:fill>
      </a:tcStyle>
    </a:band1V>
    <a:band2V>
      <a:tcStyle>
        <a:tcBdr/>
      </a:tcStyle>
    </a:band2V>
    <a:lastCol>
      <a:tcTxStyle b="on"/>
      <a:tcStyle>
        <a:tcBdr>
          <a:left>
            <a:lnRef idx="2">
              <a:schemeClr val="accent1"/>
            </a:lnRef>
          </a:left>
          <a:right>
            <a:lnRef idx="1">
              <a:schemeClr val="accent1"/>
            </a:lnRef>
          </a:right>
          <a:top>
            <a:lnRef idx="1">
              <a:schemeClr val="accent1"/>
            </a:lnRef>
          </a:top>
          <a:bottom>
            <a:lnRef idx="1">
              <a:schemeClr val="accent1"/>
            </a:lnRef>
          </a:bottom>
          <a:insideH>
            <a:lnRef idx="1">
              <a:schemeClr val="accent1"/>
            </a:lnRef>
          </a:insideH>
          <a:insideV>
            <a:ln>
              <a:noFill/>
            </a:ln>
          </a:insideV>
        </a:tcBdr>
      </a:tcStyle>
    </a:lastCol>
    <a:firstCol>
      <a:tcTxStyle b="on"/>
      <a:tcStyle>
        <a:tcBdr>
          <a:left>
            <a:lnRef idx="1">
              <a:schemeClr val="accent1"/>
            </a:lnRef>
          </a:left>
          <a:right>
            <a:lnRef idx="2">
              <a:schemeClr val="accent1"/>
            </a:lnRef>
          </a:right>
          <a:top>
            <a:lnRef idx="1">
              <a:schemeClr val="accent1"/>
            </a:lnRef>
          </a:top>
          <a:bottom>
            <a:lnRef idx="1">
              <a:schemeClr val="accent1"/>
            </a:lnRef>
          </a:bottom>
          <a:insideH>
            <a:lnRef idx="1">
              <a:schemeClr val="accent1"/>
            </a:lnRef>
          </a:insideH>
          <a:insideV>
            <a:ln>
              <a:noFill/>
            </a:ln>
          </a:insideV>
        </a:tcBdr>
      </a:tcStyle>
    </a:firstCol>
    <a:lastRow>
      <a:tcTxStyle b="on"/>
      <a:tcStyle>
        <a:tcBdr>
          <a:left>
            <a:lnRef idx="1">
              <a:schemeClr val="accent1"/>
            </a:lnRef>
          </a:left>
          <a:right>
            <a:lnRef idx="1">
              <a:schemeClr val="accent1"/>
            </a:lnRef>
          </a:right>
          <a:top>
            <a:lnRef idx="2">
              <a:schemeClr val="accent1"/>
            </a:lnRef>
          </a:top>
          <a:bottom>
            <a:lnRef idx="2">
              <a:schemeClr val="accent1"/>
            </a:lnRef>
          </a:bottom>
          <a:insideH>
            <a:ln>
              <a:noFill/>
            </a:ln>
          </a:insideH>
          <a:insideV>
            <a:ln>
              <a:noFill/>
            </a:ln>
          </a:insideV>
        </a:tcBdr>
        <a:fill>
          <a:noFill/>
        </a:fill>
      </a:tcStyle>
    </a:lastRow>
    <a:firstRow>
      <a:tcTxStyle b="on">
        <a:fontRef idx="minor">
          <a:scrgbClr r="0" g="0" b="0"/>
        </a:fontRef>
        <a:schemeClr val="lt1"/>
      </a:tcTxStyle>
      <a:tcStyle>
        <a:tcBdr>
          <a:left>
            <a:lnRef idx="1">
              <a:schemeClr val="accent1"/>
            </a:lnRef>
          </a:left>
          <a:right>
            <a:lnRef idx="1">
              <a:schemeClr val="accent1"/>
            </a:lnRef>
          </a:right>
          <a:top>
            <a:lnRef idx="1">
              <a:schemeClr val="accent1"/>
            </a:lnRef>
          </a:top>
          <a:bottom>
            <a:lnRef idx="2">
              <a:schemeClr val="lt1"/>
            </a:lnRef>
          </a:bottom>
          <a:insideH>
            <a:ln>
              <a:noFill/>
            </a:ln>
          </a:insideH>
          <a:insideV>
            <a:ln>
              <a:noFill/>
            </a:ln>
          </a:insideV>
        </a:tcBdr>
        <a:fill>
          <a:solidFill>
            <a:schemeClr val="accent1"/>
          </a:solidFill>
        </a:fill>
      </a:tcStyle>
    </a:firstRow>
  </a:tblStyle>
  <a:tblStyle styleId="{306799F8-075E-4A3A-A7F6-7FBC6576F1A4}" styleName="Themed Style 2 - Accent 3">
    <a:tblBg>
      <a:fillRef idx="3">
        <a:schemeClr val="accent3"/>
      </a:fillRef>
      <a:effectRef idx="3">
        <a:schemeClr val="accent3"/>
      </a:effectRef>
    </a:tblBg>
    <a:wholeTbl>
      <a:tcTxStyle>
        <a:fontRef idx="minor">
          <a:scrgbClr r="0" g="0" b="0"/>
        </a:fontRef>
        <a:schemeClr val="lt1"/>
      </a:tcTxStyle>
      <a:tcStyle>
        <a:tcBdr>
          <a:left>
            <a:lnRef idx="1">
              <a:schemeClr val="accent3">
                <a:tint val="50000"/>
              </a:schemeClr>
            </a:lnRef>
          </a:left>
          <a:right>
            <a:lnRef idx="1">
              <a:schemeClr val="accent3">
                <a:tint val="50000"/>
              </a:schemeClr>
            </a:lnRef>
          </a:right>
          <a:top>
            <a:lnRef idx="1">
              <a:schemeClr val="accent3">
                <a:tint val="50000"/>
              </a:schemeClr>
            </a:lnRef>
          </a:top>
          <a:bottom>
            <a:lnRef idx="1">
              <a:schemeClr val="accent3">
                <a:tint val="50000"/>
              </a:schemeClr>
            </a:lnRef>
          </a:bottom>
          <a:insideH>
            <a:ln>
              <a:noFill/>
            </a:ln>
          </a:insideH>
          <a:insideV>
            <a:ln>
              <a:noFill/>
            </a:ln>
          </a:insideV>
        </a:tcBdr>
        <a:fill>
          <a:noFill/>
        </a:fill>
      </a:tcStyle>
    </a:wholeTbl>
    <a:band1H>
      <a:tcStyle>
        <a:tcBdr/>
        <a:fill>
          <a:solidFill>
            <a:schemeClr val="lt1">
              <a:alpha val="20000"/>
            </a:schemeClr>
          </a:solidFill>
        </a:fill>
      </a:tcStyle>
    </a:band1H>
    <a:band1V>
      <a:tcStyle>
        <a:tcBdr/>
        <a:fill>
          <a:solidFill>
            <a:schemeClr val="lt1">
              <a:alpha val="20000"/>
            </a:schemeClr>
          </a:solidFill>
        </a:fill>
      </a:tcStyle>
    </a:band1V>
    <a:lastCol>
      <a:tcTxStyle b="on"/>
      <a:tcStyle>
        <a:tcBdr>
          <a:left>
            <a:lnRef idx="2">
              <a:schemeClr val="lt1"/>
            </a:lnRef>
          </a:left>
        </a:tcBdr>
      </a:tcStyle>
    </a:lastCol>
    <a:firstCol>
      <a:tcTxStyle b="on"/>
      <a:tcStyle>
        <a:tcBdr>
          <a:right>
            <a:lnRef idx="2">
              <a:schemeClr val="lt1"/>
            </a:lnRef>
          </a:right>
        </a:tcBdr>
      </a:tcStyle>
    </a:firstCol>
    <a:lastRow>
      <a:tcTxStyle b="on"/>
      <a:tcStyle>
        <a:tcBdr>
          <a:top>
            <a:lnRef idx="2">
              <a:schemeClr val="lt1"/>
            </a:lnRef>
          </a:top>
        </a:tcBdr>
        <a:fill>
          <a:noFill/>
        </a:fill>
      </a:tcStyle>
    </a:lastRow>
    <a:seCell>
      <a:tcStyle>
        <a:tcBdr>
          <a:left>
            <a:ln>
              <a:noFill/>
            </a:ln>
          </a:left>
          <a:top>
            <a:ln>
              <a:noFill/>
            </a:ln>
          </a:top>
        </a:tcBdr>
      </a:tcStyle>
    </a:seCell>
    <a:swCell>
      <a:tcStyle>
        <a:tcBdr>
          <a:right>
            <a:ln>
              <a:noFill/>
            </a:ln>
          </a:right>
          <a:top>
            <a:ln>
              <a:noFill/>
            </a:ln>
          </a:top>
        </a:tcBdr>
      </a:tcStyle>
    </a:swCell>
    <a:firstRow>
      <a:tcTxStyle b="on"/>
      <a:tcStyle>
        <a:tcBdr>
          <a:bottom>
            <a:lnRef idx="3">
              <a:schemeClr val="lt1"/>
            </a:lnRef>
          </a:bottom>
        </a:tcBdr>
        <a:fill>
          <a:noFill/>
        </a:fill>
      </a:tcStyle>
    </a:firstRow>
    <a:neCell>
      <a:tcStyle>
        <a:tcBdr>
          <a:bottom>
            <a:ln>
              <a:noFill/>
            </a:ln>
          </a:bottom>
        </a:tcBdr>
      </a:tcStyle>
    </a:neCell>
  </a:tblStyle>
  <a:tblStyle styleId="{E269D01E-BC32-4049-B463-5C60D7B0CCD2}" styleName="Themed Style 2 - Accent 4">
    <a:tblBg>
      <a:fillRef idx="3">
        <a:schemeClr val="accent4"/>
      </a:fillRef>
      <a:effectRef idx="3">
        <a:schemeClr val="accent4"/>
      </a:effectRef>
    </a:tblBg>
    <a:wholeTbl>
      <a:tcTxStyle>
        <a:fontRef idx="minor">
          <a:scrgbClr r="0" g="0" b="0"/>
        </a:fontRef>
        <a:schemeClr val="lt1"/>
      </a:tcTxStyle>
      <a:tcStyle>
        <a:tcBdr>
          <a:left>
            <a:lnRef idx="1">
              <a:schemeClr val="accent4">
                <a:tint val="50000"/>
              </a:schemeClr>
            </a:lnRef>
          </a:left>
          <a:right>
            <a:lnRef idx="1">
              <a:schemeClr val="accent4">
                <a:tint val="50000"/>
              </a:schemeClr>
            </a:lnRef>
          </a:right>
          <a:top>
            <a:lnRef idx="1">
              <a:schemeClr val="accent4">
                <a:tint val="50000"/>
              </a:schemeClr>
            </a:lnRef>
          </a:top>
          <a:bottom>
            <a:lnRef idx="1">
              <a:schemeClr val="accent4">
                <a:tint val="50000"/>
              </a:schemeClr>
            </a:lnRef>
          </a:bottom>
          <a:insideH>
            <a:ln>
              <a:noFill/>
            </a:ln>
          </a:insideH>
          <a:insideV>
            <a:ln>
              <a:noFill/>
            </a:ln>
          </a:insideV>
        </a:tcBdr>
        <a:fill>
          <a:noFill/>
        </a:fill>
      </a:tcStyle>
    </a:wholeTbl>
    <a:band1H>
      <a:tcStyle>
        <a:tcBdr/>
        <a:fill>
          <a:solidFill>
            <a:schemeClr val="lt1">
              <a:alpha val="20000"/>
            </a:schemeClr>
          </a:solidFill>
        </a:fill>
      </a:tcStyle>
    </a:band1H>
    <a:band1V>
      <a:tcStyle>
        <a:tcBdr/>
        <a:fill>
          <a:solidFill>
            <a:schemeClr val="lt1">
              <a:alpha val="20000"/>
            </a:schemeClr>
          </a:solidFill>
        </a:fill>
      </a:tcStyle>
    </a:band1V>
    <a:lastCol>
      <a:tcTxStyle b="on"/>
      <a:tcStyle>
        <a:tcBdr>
          <a:left>
            <a:lnRef idx="2">
              <a:schemeClr val="lt1"/>
            </a:lnRef>
          </a:left>
        </a:tcBdr>
      </a:tcStyle>
    </a:lastCol>
    <a:firstCol>
      <a:tcTxStyle b="on"/>
      <a:tcStyle>
        <a:tcBdr>
          <a:right>
            <a:lnRef idx="2">
              <a:schemeClr val="lt1"/>
            </a:lnRef>
          </a:right>
        </a:tcBdr>
      </a:tcStyle>
    </a:firstCol>
    <a:lastRow>
      <a:tcTxStyle b="on"/>
      <a:tcStyle>
        <a:tcBdr>
          <a:top>
            <a:lnRef idx="2">
              <a:schemeClr val="lt1"/>
            </a:lnRef>
          </a:top>
        </a:tcBdr>
        <a:fill>
          <a:noFill/>
        </a:fill>
      </a:tcStyle>
    </a:lastRow>
    <a:seCell>
      <a:tcStyle>
        <a:tcBdr>
          <a:left>
            <a:ln>
              <a:noFill/>
            </a:ln>
          </a:left>
          <a:top>
            <a:ln>
              <a:noFill/>
            </a:ln>
          </a:top>
        </a:tcBdr>
      </a:tcStyle>
    </a:seCell>
    <a:swCell>
      <a:tcStyle>
        <a:tcBdr>
          <a:right>
            <a:ln>
              <a:noFill/>
            </a:ln>
          </a:right>
          <a:top>
            <a:ln>
              <a:noFill/>
            </a:ln>
          </a:top>
        </a:tcBdr>
      </a:tcStyle>
    </a:swCell>
    <a:firstRow>
      <a:tcTxStyle b="on"/>
      <a:tcStyle>
        <a:tcBdr>
          <a:bottom>
            <a:lnRef idx="3">
              <a:schemeClr val="lt1"/>
            </a:lnRef>
          </a:bottom>
        </a:tcBdr>
        <a:fill>
          <a:noFill/>
        </a:fill>
      </a:tcStyle>
    </a:firstRow>
    <a:neCell>
      <a:tcStyle>
        <a:tcBdr>
          <a:bottom>
            <a:ln>
              <a:noFill/>
            </a:ln>
          </a:bottom>
        </a:tcBdr>
      </a:tcStyle>
    </a:neCell>
  </a:tblStyle>
  <a:tblStyle styleId="{08FB837D-C827-4EFA-A057-4D05807E0F7C}" styleName="Themed Style 1 - Accent 6">
    <a:tblBg>
      <a:fillRef idx="2">
        <a:schemeClr val="accent6"/>
      </a:fillRef>
      <a:effectRef idx="1">
        <a:schemeClr val="accent6"/>
      </a:effectRef>
    </a:tblBg>
    <a:wholeTbl>
      <a:tcTxStyle>
        <a:fontRef idx="minor">
          <a:scrgbClr r="0" g="0" b="0"/>
        </a:fontRef>
        <a:schemeClr val="dk1"/>
      </a:tcTxStyle>
      <a:tcStyle>
        <a:tcBdr>
          <a:left>
            <a:lnRef idx="1">
              <a:schemeClr val="accent6"/>
            </a:lnRef>
          </a:left>
          <a:right>
            <a:lnRef idx="1">
              <a:schemeClr val="accent6"/>
            </a:lnRef>
          </a:right>
          <a:top>
            <a:lnRef idx="1">
              <a:schemeClr val="accent6"/>
            </a:lnRef>
          </a:top>
          <a:bottom>
            <a:lnRef idx="1">
              <a:schemeClr val="accent6"/>
            </a:lnRef>
          </a:bottom>
          <a:insideH>
            <a:lnRef idx="1">
              <a:schemeClr val="accent6"/>
            </a:lnRef>
          </a:insideH>
          <a:insideV>
            <a:lnRef idx="1">
              <a:schemeClr val="accent6"/>
            </a:lnRef>
          </a:insideV>
        </a:tcBdr>
        <a:fill>
          <a:noFill/>
        </a:fill>
      </a:tcStyle>
    </a:wholeTbl>
    <a:band1H>
      <a:tcStyle>
        <a:tcBdr/>
        <a:fill>
          <a:solidFill>
            <a:schemeClr val="accent6">
              <a:alpha val="40000"/>
            </a:schemeClr>
          </a:solidFill>
        </a:fill>
      </a:tcStyle>
    </a:band1H>
    <a:band2H>
      <a:tcStyle>
        <a:tcBdr/>
      </a:tcStyle>
    </a:band2H>
    <a:band1V>
      <a:tcStyle>
        <a:tcBdr>
          <a:top>
            <a:lnRef idx="1">
              <a:schemeClr val="accent6"/>
            </a:lnRef>
          </a:top>
          <a:bottom>
            <a:lnRef idx="1">
              <a:schemeClr val="accent6"/>
            </a:lnRef>
          </a:bottom>
        </a:tcBdr>
        <a:fill>
          <a:solidFill>
            <a:schemeClr val="accent6">
              <a:alpha val="40000"/>
            </a:schemeClr>
          </a:solidFill>
        </a:fill>
      </a:tcStyle>
    </a:band1V>
    <a:band2V>
      <a:tcStyle>
        <a:tcBdr/>
      </a:tcStyle>
    </a:band2V>
    <a:lastCol>
      <a:tcTxStyle b="on"/>
      <a:tcStyle>
        <a:tcBdr>
          <a:left>
            <a:lnRef idx="2">
              <a:schemeClr val="accent6"/>
            </a:lnRef>
          </a:left>
          <a:right>
            <a:lnRef idx="1">
              <a:schemeClr val="accent6"/>
            </a:lnRef>
          </a:right>
          <a:top>
            <a:lnRef idx="1">
              <a:schemeClr val="accent6"/>
            </a:lnRef>
          </a:top>
          <a:bottom>
            <a:lnRef idx="1">
              <a:schemeClr val="accent6"/>
            </a:lnRef>
          </a:bottom>
          <a:insideH>
            <a:lnRef idx="1">
              <a:schemeClr val="accent6"/>
            </a:lnRef>
          </a:insideH>
          <a:insideV>
            <a:ln>
              <a:noFill/>
            </a:ln>
          </a:insideV>
        </a:tcBdr>
      </a:tcStyle>
    </a:lastCol>
    <a:firstCol>
      <a:tcTxStyle b="on"/>
      <a:tcStyle>
        <a:tcBdr>
          <a:left>
            <a:lnRef idx="1">
              <a:schemeClr val="accent6"/>
            </a:lnRef>
          </a:left>
          <a:right>
            <a:lnRef idx="2">
              <a:schemeClr val="accent6"/>
            </a:lnRef>
          </a:right>
          <a:top>
            <a:lnRef idx="1">
              <a:schemeClr val="accent6"/>
            </a:lnRef>
          </a:top>
          <a:bottom>
            <a:lnRef idx="1">
              <a:schemeClr val="accent6"/>
            </a:lnRef>
          </a:bottom>
          <a:insideH>
            <a:lnRef idx="1">
              <a:schemeClr val="accent6"/>
            </a:lnRef>
          </a:insideH>
          <a:insideV>
            <a:ln>
              <a:noFill/>
            </a:ln>
          </a:insideV>
        </a:tcBdr>
      </a:tcStyle>
    </a:firstCol>
    <a:lastRow>
      <a:tcTxStyle b="on"/>
      <a:tcStyle>
        <a:tcBdr>
          <a:left>
            <a:lnRef idx="1">
              <a:schemeClr val="accent6"/>
            </a:lnRef>
          </a:left>
          <a:right>
            <a:lnRef idx="1">
              <a:schemeClr val="accent6"/>
            </a:lnRef>
          </a:right>
          <a:top>
            <a:lnRef idx="2">
              <a:schemeClr val="accent6"/>
            </a:lnRef>
          </a:top>
          <a:bottom>
            <a:lnRef idx="2">
              <a:schemeClr val="accent6"/>
            </a:lnRef>
          </a:bottom>
          <a:insideH>
            <a:ln>
              <a:noFill/>
            </a:ln>
          </a:insideH>
          <a:insideV>
            <a:ln>
              <a:noFill/>
            </a:ln>
          </a:insideV>
        </a:tcBdr>
        <a:fill>
          <a:noFill/>
        </a:fill>
      </a:tcStyle>
    </a:lastRow>
    <a:firstRow>
      <a:tcTxStyle b="on">
        <a:fontRef idx="minor">
          <a:scrgbClr r="0" g="0" b="0"/>
        </a:fontRef>
        <a:schemeClr val="lt1"/>
      </a:tcTxStyle>
      <a:tcStyle>
        <a:tcBdr>
          <a:left>
            <a:lnRef idx="1">
              <a:schemeClr val="accent6"/>
            </a:lnRef>
          </a:left>
          <a:right>
            <a:lnRef idx="1">
              <a:schemeClr val="accent6"/>
            </a:lnRef>
          </a:right>
          <a:top>
            <a:lnRef idx="1">
              <a:schemeClr val="accent6"/>
            </a:lnRef>
          </a:top>
          <a:bottom>
            <a:lnRef idx="2">
              <a:schemeClr val="lt1"/>
            </a:lnRef>
          </a:bottom>
          <a:insideH>
            <a:ln>
              <a:noFill/>
            </a:ln>
          </a:insideH>
          <a:insideV>
            <a:ln>
              <a:noFill/>
            </a:ln>
          </a:insideV>
        </a:tcBdr>
        <a:fill>
          <a:solidFill>
            <a:schemeClr val="accent6"/>
          </a:solidFill>
        </a:fill>
      </a:tcStyle>
    </a:firstRow>
  </a:tblStyle>
  <a:tblStyle styleId="{F5AB1C69-6EDB-4FF4-983F-18BD219EF322}" styleName="Medium Style 2 - Accent 3">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3">
              <a:tint val="20000"/>
            </a:schemeClr>
          </a:solidFill>
        </a:fill>
      </a:tcStyle>
    </a:wholeTbl>
    <a:band1H>
      <a:tcStyle>
        <a:tcBdr/>
        <a:fill>
          <a:solidFill>
            <a:schemeClr val="accent3">
              <a:tint val="40000"/>
            </a:schemeClr>
          </a:solidFill>
        </a:fill>
      </a:tcStyle>
    </a:band1H>
    <a:band2H>
      <a:tcStyle>
        <a:tcBdr/>
      </a:tcStyle>
    </a:band2H>
    <a:band1V>
      <a:tcStyle>
        <a:tcBdr/>
        <a:fill>
          <a:solidFill>
            <a:schemeClr val="accent3">
              <a:tint val="40000"/>
            </a:schemeClr>
          </a:solidFill>
        </a:fill>
      </a:tcStyle>
    </a:band1V>
    <a:band2V>
      <a:tcStyle>
        <a:tcBdr/>
      </a:tcStyle>
    </a:band2V>
    <a:lastCol>
      <a:tcTxStyle b="on">
        <a:fontRef idx="minor">
          <a:prstClr val="black"/>
        </a:fontRef>
        <a:schemeClr val="lt1"/>
      </a:tcTxStyle>
      <a:tcStyle>
        <a:tcBdr/>
        <a:fill>
          <a:solidFill>
            <a:schemeClr val="accent3"/>
          </a:solidFill>
        </a:fill>
      </a:tcStyle>
    </a:lastCol>
    <a:firstCol>
      <a:tcTxStyle b="on">
        <a:fontRef idx="minor">
          <a:prstClr val="black"/>
        </a:fontRef>
        <a:schemeClr val="lt1"/>
      </a:tcTxStyle>
      <a:tcStyle>
        <a:tcBdr/>
        <a:fill>
          <a:solidFill>
            <a:schemeClr val="accent3"/>
          </a:solidFill>
        </a:fill>
      </a:tcStyle>
    </a:firstCol>
    <a:lastRow>
      <a:tcTxStyle b="on">
        <a:fontRef idx="minor">
          <a:prstClr val="black"/>
        </a:fontRef>
        <a:schemeClr val="lt1"/>
      </a:tcTxStyle>
      <a:tcStyle>
        <a:tcBdr>
          <a:top>
            <a:ln w="38100" cmpd="sng">
              <a:solidFill>
                <a:schemeClr val="lt1"/>
              </a:solidFill>
            </a:ln>
          </a:top>
        </a:tcBdr>
        <a:fill>
          <a:solidFill>
            <a:schemeClr val="accent3"/>
          </a:solidFill>
        </a:fill>
      </a:tcStyle>
    </a:lastRow>
    <a:firstRow>
      <a:tcTxStyle b="on">
        <a:fontRef idx="minor">
          <a:prstClr val="black"/>
        </a:fontRef>
        <a:schemeClr val="lt1"/>
      </a:tcTxStyle>
      <a:tcStyle>
        <a:tcBdr>
          <a:bottom>
            <a:ln w="38100" cmpd="sng">
              <a:solidFill>
                <a:schemeClr val="lt1"/>
              </a:solidFill>
            </a:ln>
          </a:bottom>
        </a:tcBdr>
        <a:fill>
          <a:solidFill>
            <a:schemeClr val="accent3"/>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9749" autoAdjust="0"/>
  </p:normalViewPr>
  <p:slideViewPr>
    <p:cSldViewPr>
      <p:cViewPr>
        <p:scale>
          <a:sx n="73" d="100"/>
          <a:sy n="73" d="100"/>
        </p:scale>
        <p:origin x="-342" y="642"/>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presProps" Target="pres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notesMaster" Target="notesMasters/notesMaster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tableStyles" Target="tableStyle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viewProps" Target="viewProp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s-MX"/>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8F18A2F8-6EDB-47EC-93B7-8A5BBC261048}" type="datetimeFigureOut">
              <a:rPr lang="es-MX" smtClean="0"/>
              <a:pPr/>
              <a:t>22/10/2009</a:t>
            </a:fld>
            <a:endParaRPr lang="es-MX"/>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s-MX"/>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s-MX"/>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s-MX"/>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DD985B4B-BFA0-4B9D-8E5B-FB36582509B8}" type="slidenum">
              <a:rPr lang="es-MX" smtClean="0"/>
              <a:pPr/>
              <a:t>‹#›</a:t>
            </a:fld>
            <a:endParaRPr lang="es-MX"/>
          </a:p>
        </p:txBody>
      </p:sp>
    </p:spTree>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3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6082" name="1 Marcador de imagen de diapositiva"/>
          <p:cNvSpPr>
            <a:spLocks noGrp="1" noRot="1" noChangeAspect="1" noTextEdit="1"/>
          </p:cNvSpPr>
          <p:nvPr>
            <p:ph type="sldImg"/>
          </p:nvPr>
        </p:nvSpPr>
        <p:spPr bwMode="auto">
          <a:noFill/>
          <a:ln>
            <a:solidFill>
              <a:srgbClr val="000000"/>
            </a:solidFill>
            <a:miter lim="800000"/>
            <a:headEnd/>
            <a:tailEnd/>
          </a:ln>
        </p:spPr>
      </p:sp>
      <p:sp>
        <p:nvSpPr>
          <p:cNvPr id="46083" name="2 Marcador de notas"/>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es-ES" smtClean="0"/>
          </a:p>
        </p:txBody>
      </p:sp>
      <p:sp>
        <p:nvSpPr>
          <p:cNvPr id="46084" name="3 Marcador de número de diapositiva"/>
          <p:cNvSpPr txBox="1">
            <a:spLocks noGrp="1"/>
          </p:cNvSpPr>
          <p:nvPr/>
        </p:nvSpPr>
        <p:spPr bwMode="auto">
          <a:xfrm>
            <a:off x="3884613" y="8685213"/>
            <a:ext cx="2971800" cy="457200"/>
          </a:xfrm>
          <a:prstGeom prst="rect">
            <a:avLst/>
          </a:prstGeom>
          <a:noFill/>
          <a:ln w="9525">
            <a:noFill/>
            <a:miter lim="800000"/>
            <a:headEnd/>
            <a:tailEnd/>
          </a:ln>
        </p:spPr>
        <p:txBody>
          <a:bodyPr anchor="b"/>
          <a:lstStyle/>
          <a:p>
            <a:pPr algn="r"/>
            <a:fld id="{FA6C67A0-3222-45F2-A18A-5FFA411EEEAB}" type="slidenum">
              <a:rPr lang="es-ES" sz="1200">
                <a:latin typeface="Calibri" pitchFamily="34" charset="0"/>
              </a:rPr>
              <a:pPr algn="r"/>
              <a:t>31</a:t>
            </a:fld>
            <a:endParaRPr lang="es-ES" sz="1200">
              <a:latin typeface="Calibri" pitchFamily="34" charset="0"/>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s-MX"/>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s-MX"/>
          </a:p>
        </p:txBody>
      </p:sp>
      <p:sp>
        <p:nvSpPr>
          <p:cNvPr id="4" name="Date Placeholder 3"/>
          <p:cNvSpPr>
            <a:spLocks noGrp="1"/>
          </p:cNvSpPr>
          <p:nvPr>
            <p:ph type="dt" sz="half" idx="10"/>
          </p:nvPr>
        </p:nvSpPr>
        <p:spPr/>
        <p:txBody>
          <a:bodyPr/>
          <a:lstStyle/>
          <a:p>
            <a:fld id="{3B1C663D-1A45-4387-9CDF-FA88DEAB430E}" type="datetimeFigureOut">
              <a:rPr lang="es-MX" smtClean="0"/>
              <a:pPr/>
              <a:t>22/10/2009</a:t>
            </a:fld>
            <a:endParaRPr lang="es-MX"/>
          </a:p>
        </p:txBody>
      </p:sp>
      <p:sp>
        <p:nvSpPr>
          <p:cNvPr id="5" name="Footer Placeholder 4"/>
          <p:cNvSpPr>
            <a:spLocks noGrp="1"/>
          </p:cNvSpPr>
          <p:nvPr>
            <p:ph type="ftr" sz="quarter" idx="11"/>
          </p:nvPr>
        </p:nvSpPr>
        <p:spPr/>
        <p:txBody>
          <a:bodyPr/>
          <a:lstStyle/>
          <a:p>
            <a:endParaRPr lang="es-MX"/>
          </a:p>
        </p:txBody>
      </p:sp>
      <p:sp>
        <p:nvSpPr>
          <p:cNvPr id="6" name="Slide Number Placeholder 5"/>
          <p:cNvSpPr>
            <a:spLocks noGrp="1"/>
          </p:cNvSpPr>
          <p:nvPr>
            <p:ph type="sldNum" sz="quarter" idx="12"/>
          </p:nvPr>
        </p:nvSpPr>
        <p:spPr/>
        <p:txBody>
          <a:bodyPr/>
          <a:lstStyle/>
          <a:p>
            <a:fld id="{9FA15ACF-AA27-4ACE-AF10-7C2B9595BACB}" type="slidenum">
              <a:rPr lang="es-MX" smtClean="0"/>
              <a:pPr/>
              <a:t>‹#›</a:t>
            </a:fld>
            <a:endParaRPr lang="es-MX"/>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s-MX"/>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s-MX"/>
          </a:p>
        </p:txBody>
      </p:sp>
      <p:sp>
        <p:nvSpPr>
          <p:cNvPr id="4" name="Date Placeholder 3"/>
          <p:cNvSpPr>
            <a:spLocks noGrp="1"/>
          </p:cNvSpPr>
          <p:nvPr>
            <p:ph type="dt" sz="half" idx="10"/>
          </p:nvPr>
        </p:nvSpPr>
        <p:spPr/>
        <p:txBody>
          <a:bodyPr/>
          <a:lstStyle/>
          <a:p>
            <a:fld id="{3B1C663D-1A45-4387-9CDF-FA88DEAB430E}" type="datetimeFigureOut">
              <a:rPr lang="es-MX" smtClean="0"/>
              <a:pPr/>
              <a:t>22/10/2009</a:t>
            </a:fld>
            <a:endParaRPr lang="es-MX"/>
          </a:p>
        </p:txBody>
      </p:sp>
      <p:sp>
        <p:nvSpPr>
          <p:cNvPr id="5" name="Footer Placeholder 4"/>
          <p:cNvSpPr>
            <a:spLocks noGrp="1"/>
          </p:cNvSpPr>
          <p:nvPr>
            <p:ph type="ftr" sz="quarter" idx="11"/>
          </p:nvPr>
        </p:nvSpPr>
        <p:spPr/>
        <p:txBody>
          <a:bodyPr/>
          <a:lstStyle/>
          <a:p>
            <a:endParaRPr lang="es-MX"/>
          </a:p>
        </p:txBody>
      </p:sp>
      <p:sp>
        <p:nvSpPr>
          <p:cNvPr id="6" name="Slide Number Placeholder 5"/>
          <p:cNvSpPr>
            <a:spLocks noGrp="1"/>
          </p:cNvSpPr>
          <p:nvPr>
            <p:ph type="sldNum" sz="quarter" idx="12"/>
          </p:nvPr>
        </p:nvSpPr>
        <p:spPr/>
        <p:txBody>
          <a:bodyPr/>
          <a:lstStyle/>
          <a:p>
            <a:fld id="{9FA15ACF-AA27-4ACE-AF10-7C2B9595BACB}" type="slidenum">
              <a:rPr lang="es-MX" smtClean="0"/>
              <a:pPr/>
              <a:t>‹#›</a:t>
            </a:fld>
            <a:endParaRPr lang="es-MX"/>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s-MX"/>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s-MX"/>
          </a:p>
        </p:txBody>
      </p:sp>
      <p:sp>
        <p:nvSpPr>
          <p:cNvPr id="4" name="Date Placeholder 3"/>
          <p:cNvSpPr>
            <a:spLocks noGrp="1"/>
          </p:cNvSpPr>
          <p:nvPr>
            <p:ph type="dt" sz="half" idx="10"/>
          </p:nvPr>
        </p:nvSpPr>
        <p:spPr/>
        <p:txBody>
          <a:bodyPr/>
          <a:lstStyle/>
          <a:p>
            <a:fld id="{3B1C663D-1A45-4387-9CDF-FA88DEAB430E}" type="datetimeFigureOut">
              <a:rPr lang="es-MX" smtClean="0"/>
              <a:pPr/>
              <a:t>22/10/2009</a:t>
            </a:fld>
            <a:endParaRPr lang="es-MX"/>
          </a:p>
        </p:txBody>
      </p:sp>
      <p:sp>
        <p:nvSpPr>
          <p:cNvPr id="5" name="Footer Placeholder 4"/>
          <p:cNvSpPr>
            <a:spLocks noGrp="1"/>
          </p:cNvSpPr>
          <p:nvPr>
            <p:ph type="ftr" sz="quarter" idx="11"/>
          </p:nvPr>
        </p:nvSpPr>
        <p:spPr/>
        <p:txBody>
          <a:bodyPr/>
          <a:lstStyle/>
          <a:p>
            <a:endParaRPr lang="es-MX"/>
          </a:p>
        </p:txBody>
      </p:sp>
      <p:sp>
        <p:nvSpPr>
          <p:cNvPr id="6" name="Slide Number Placeholder 5"/>
          <p:cNvSpPr>
            <a:spLocks noGrp="1"/>
          </p:cNvSpPr>
          <p:nvPr>
            <p:ph type="sldNum" sz="quarter" idx="12"/>
          </p:nvPr>
        </p:nvSpPr>
        <p:spPr/>
        <p:txBody>
          <a:bodyPr/>
          <a:lstStyle/>
          <a:p>
            <a:fld id="{9FA15ACF-AA27-4ACE-AF10-7C2B9595BACB}" type="slidenum">
              <a:rPr lang="es-MX" smtClean="0"/>
              <a:pPr/>
              <a:t>‹#›</a:t>
            </a:fld>
            <a:endParaRPr lang="es-MX"/>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s-MX"/>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s-MX"/>
          </a:p>
        </p:txBody>
      </p:sp>
      <p:sp>
        <p:nvSpPr>
          <p:cNvPr id="4" name="Date Placeholder 3"/>
          <p:cNvSpPr>
            <a:spLocks noGrp="1"/>
          </p:cNvSpPr>
          <p:nvPr>
            <p:ph type="dt" sz="half" idx="10"/>
          </p:nvPr>
        </p:nvSpPr>
        <p:spPr/>
        <p:txBody>
          <a:bodyPr/>
          <a:lstStyle/>
          <a:p>
            <a:fld id="{3B1C663D-1A45-4387-9CDF-FA88DEAB430E}" type="datetimeFigureOut">
              <a:rPr lang="es-MX" smtClean="0"/>
              <a:pPr/>
              <a:t>22/10/2009</a:t>
            </a:fld>
            <a:endParaRPr lang="es-MX"/>
          </a:p>
        </p:txBody>
      </p:sp>
      <p:sp>
        <p:nvSpPr>
          <p:cNvPr id="5" name="Footer Placeholder 4"/>
          <p:cNvSpPr>
            <a:spLocks noGrp="1"/>
          </p:cNvSpPr>
          <p:nvPr>
            <p:ph type="ftr" sz="quarter" idx="11"/>
          </p:nvPr>
        </p:nvSpPr>
        <p:spPr/>
        <p:txBody>
          <a:bodyPr/>
          <a:lstStyle/>
          <a:p>
            <a:endParaRPr lang="es-MX"/>
          </a:p>
        </p:txBody>
      </p:sp>
      <p:sp>
        <p:nvSpPr>
          <p:cNvPr id="6" name="Slide Number Placeholder 5"/>
          <p:cNvSpPr>
            <a:spLocks noGrp="1"/>
          </p:cNvSpPr>
          <p:nvPr>
            <p:ph type="sldNum" sz="quarter" idx="12"/>
          </p:nvPr>
        </p:nvSpPr>
        <p:spPr/>
        <p:txBody>
          <a:bodyPr/>
          <a:lstStyle/>
          <a:p>
            <a:fld id="{9FA15ACF-AA27-4ACE-AF10-7C2B9595BACB}" type="slidenum">
              <a:rPr lang="es-MX" smtClean="0"/>
              <a:pPr/>
              <a:t>‹#›</a:t>
            </a:fld>
            <a:endParaRPr lang="es-MX"/>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s-MX"/>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3B1C663D-1A45-4387-9CDF-FA88DEAB430E}" type="datetimeFigureOut">
              <a:rPr lang="es-MX" smtClean="0"/>
              <a:pPr/>
              <a:t>22/10/2009</a:t>
            </a:fld>
            <a:endParaRPr lang="es-MX"/>
          </a:p>
        </p:txBody>
      </p:sp>
      <p:sp>
        <p:nvSpPr>
          <p:cNvPr id="5" name="Footer Placeholder 4"/>
          <p:cNvSpPr>
            <a:spLocks noGrp="1"/>
          </p:cNvSpPr>
          <p:nvPr>
            <p:ph type="ftr" sz="quarter" idx="11"/>
          </p:nvPr>
        </p:nvSpPr>
        <p:spPr/>
        <p:txBody>
          <a:bodyPr/>
          <a:lstStyle/>
          <a:p>
            <a:endParaRPr lang="es-MX"/>
          </a:p>
        </p:txBody>
      </p:sp>
      <p:sp>
        <p:nvSpPr>
          <p:cNvPr id="6" name="Slide Number Placeholder 5"/>
          <p:cNvSpPr>
            <a:spLocks noGrp="1"/>
          </p:cNvSpPr>
          <p:nvPr>
            <p:ph type="sldNum" sz="quarter" idx="12"/>
          </p:nvPr>
        </p:nvSpPr>
        <p:spPr/>
        <p:txBody>
          <a:bodyPr/>
          <a:lstStyle/>
          <a:p>
            <a:fld id="{9FA15ACF-AA27-4ACE-AF10-7C2B9595BACB}" type="slidenum">
              <a:rPr lang="es-MX" smtClean="0"/>
              <a:pPr/>
              <a:t>‹#›</a:t>
            </a:fld>
            <a:endParaRPr lang="es-MX"/>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s-MX"/>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s-MX"/>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s-MX"/>
          </a:p>
        </p:txBody>
      </p:sp>
      <p:sp>
        <p:nvSpPr>
          <p:cNvPr id="5" name="Date Placeholder 4"/>
          <p:cNvSpPr>
            <a:spLocks noGrp="1"/>
          </p:cNvSpPr>
          <p:nvPr>
            <p:ph type="dt" sz="half" idx="10"/>
          </p:nvPr>
        </p:nvSpPr>
        <p:spPr/>
        <p:txBody>
          <a:bodyPr/>
          <a:lstStyle/>
          <a:p>
            <a:fld id="{3B1C663D-1A45-4387-9CDF-FA88DEAB430E}" type="datetimeFigureOut">
              <a:rPr lang="es-MX" smtClean="0"/>
              <a:pPr/>
              <a:t>22/10/2009</a:t>
            </a:fld>
            <a:endParaRPr lang="es-MX"/>
          </a:p>
        </p:txBody>
      </p:sp>
      <p:sp>
        <p:nvSpPr>
          <p:cNvPr id="6" name="Footer Placeholder 5"/>
          <p:cNvSpPr>
            <a:spLocks noGrp="1"/>
          </p:cNvSpPr>
          <p:nvPr>
            <p:ph type="ftr" sz="quarter" idx="11"/>
          </p:nvPr>
        </p:nvSpPr>
        <p:spPr/>
        <p:txBody>
          <a:bodyPr/>
          <a:lstStyle/>
          <a:p>
            <a:endParaRPr lang="es-MX"/>
          </a:p>
        </p:txBody>
      </p:sp>
      <p:sp>
        <p:nvSpPr>
          <p:cNvPr id="7" name="Slide Number Placeholder 6"/>
          <p:cNvSpPr>
            <a:spLocks noGrp="1"/>
          </p:cNvSpPr>
          <p:nvPr>
            <p:ph type="sldNum" sz="quarter" idx="12"/>
          </p:nvPr>
        </p:nvSpPr>
        <p:spPr/>
        <p:txBody>
          <a:bodyPr/>
          <a:lstStyle/>
          <a:p>
            <a:fld id="{9FA15ACF-AA27-4ACE-AF10-7C2B9595BACB}" type="slidenum">
              <a:rPr lang="es-MX" smtClean="0"/>
              <a:pPr/>
              <a:t>‹#›</a:t>
            </a:fld>
            <a:endParaRPr lang="es-MX"/>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s-MX"/>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s-MX"/>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s-MX"/>
          </a:p>
        </p:txBody>
      </p:sp>
      <p:sp>
        <p:nvSpPr>
          <p:cNvPr id="7" name="Date Placeholder 6"/>
          <p:cNvSpPr>
            <a:spLocks noGrp="1"/>
          </p:cNvSpPr>
          <p:nvPr>
            <p:ph type="dt" sz="half" idx="10"/>
          </p:nvPr>
        </p:nvSpPr>
        <p:spPr/>
        <p:txBody>
          <a:bodyPr/>
          <a:lstStyle/>
          <a:p>
            <a:fld id="{3B1C663D-1A45-4387-9CDF-FA88DEAB430E}" type="datetimeFigureOut">
              <a:rPr lang="es-MX" smtClean="0"/>
              <a:pPr/>
              <a:t>22/10/2009</a:t>
            </a:fld>
            <a:endParaRPr lang="es-MX"/>
          </a:p>
        </p:txBody>
      </p:sp>
      <p:sp>
        <p:nvSpPr>
          <p:cNvPr id="8" name="Footer Placeholder 7"/>
          <p:cNvSpPr>
            <a:spLocks noGrp="1"/>
          </p:cNvSpPr>
          <p:nvPr>
            <p:ph type="ftr" sz="quarter" idx="11"/>
          </p:nvPr>
        </p:nvSpPr>
        <p:spPr/>
        <p:txBody>
          <a:bodyPr/>
          <a:lstStyle/>
          <a:p>
            <a:endParaRPr lang="es-MX"/>
          </a:p>
        </p:txBody>
      </p:sp>
      <p:sp>
        <p:nvSpPr>
          <p:cNvPr id="9" name="Slide Number Placeholder 8"/>
          <p:cNvSpPr>
            <a:spLocks noGrp="1"/>
          </p:cNvSpPr>
          <p:nvPr>
            <p:ph type="sldNum" sz="quarter" idx="12"/>
          </p:nvPr>
        </p:nvSpPr>
        <p:spPr/>
        <p:txBody>
          <a:bodyPr/>
          <a:lstStyle/>
          <a:p>
            <a:fld id="{9FA15ACF-AA27-4ACE-AF10-7C2B9595BACB}" type="slidenum">
              <a:rPr lang="es-MX" smtClean="0"/>
              <a:pPr/>
              <a:t>‹#›</a:t>
            </a:fld>
            <a:endParaRPr lang="es-MX"/>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s-MX"/>
          </a:p>
        </p:txBody>
      </p:sp>
      <p:sp>
        <p:nvSpPr>
          <p:cNvPr id="3" name="Date Placeholder 2"/>
          <p:cNvSpPr>
            <a:spLocks noGrp="1"/>
          </p:cNvSpPr>
          <p:nvPr>
            <p:ph type="dt" sz="half" idx="10"/>
          </p:nvPr>
        </p:nvSpPr>
        <p:spPr/>
        <p:txBody>
          <a:bodyPr/>
          <a:lstStyle/>
          <a:p>
            <a:fld id="{3B1C663D-1A45-4387-9CDF-FA88DEAB430E}" type="datetimeFigureOut">
              <a:rPr lang="es-MX" smtClean="0"/>
              <a:pPr/>
              <a:t>22/10/2009</a:t>
            </a:fld>
            <a:endParaRPr lang="es-MX"/>
          </a:p>
        </p:txBody>
      </p:sp>
      <p:sp>
        <p:nvSpPr>
          <p:cNvPr id="4" name="Footer Placeholder 3"/>
          <p:cNvSpPr>
            <a:spLocks noGrp="1"/>
          </p:cNvSpPr>
          <p:nvPr>
            <p:ph type="ftr" sz="quarter" idx="11"/>
          </p:nvPr>
        </p:nvSpPr>
        <p:spPr/>
        <p:txBody>
          <a:bodyPr/>
          <a:lstStyle/>
          <a:p>
            <a:endParaRPr lang="es-MX"/>
          </a:p>
        </p:txBody>
      </p:sp>
      <p:sp>
        <p:nvSpPr>
          <p:cNvPr id="5" name="Slide Number Placeholder 4"/>
          <p:cNvSpPr>
            <a:spLocks noGrp="1"/>
          </p:cNvSpPr>
          <p:nvPr>
            <p:ph type="sldNum" sz="quarter" idx="12"/>
          </p:nvPr>
        </p:nvSpPr>
        <p:spPr/>
        <p:txBody>
          <a:bodyPr/>
          <a:lstStyle/>
          <a:p>
            <a:fld id="{9FA15ACF-AA27-4ACE-AF10-7C2B9595BACB}" type="slidenum">
              <a:rPr lang="es-MX" smtClean="0"/>
              <a:pPr/>
              <a:t>‹#›</a:t>
            </a:fld>
            <a:endParaRPr lang="es-MX"/>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3B1C663D-1A45-4387-9CDF-FA88DEAB430E}" type="datetimeFigureOut">
              <a:rPr lang="es-MX" smtClean="0"/>
              <a:pPr/>
              <a:t>22/10/2009</a:t>
            </a:fld>
            <a:endParaRPr lang="es-MX"/>
          </a:p>
        </p:txBody>
      </p:sp>
      <p:sp>
        <p:nvSpPr>
          <p:cNvPr id="3" name="Footer Placeholder 2"/>
          <p:cNvSpPr>
            <a:spLocks noGrp="1"/>
          </p:cNvSpPr>
          <p:nvPr>
            <p:ph type="ftr" sz="quarter" idx="11"/>
          </p:nvPr>
        </p:nvSpPr>
        <p:spPr/>
        <p:txBody>
          <a:bodyPr/>
          <a:lstStyle/>
          <a:p>
            <a:endParaRPr lang="es-MX"/>
          </a:p>
        </p:txBody>
      </p:sp>
      <p:sp>
        <p:nvSpPr>
          <p:cNvPr id="4" name="Slide Number Placeholder 3"/>
          <p:cNvSpPr>
            <a:spLocks noGrp="1"/>
          </p:cNvSpPr>
          <p:nvPr>
            <p:ph type="sldNum" sz="quarter" idx="12"/>
          </p:nvPr>
        </p:nvSpPr>
        <p:spPr/>
        <p:txBody>
          <a:bodyPr/>
          <a:lstStyle/>
          <a:p>
            <a:fld id="{9FA15ACF-AA27-4ACE-AF10-7C2B9595BACB}" type="slidenum">
              <a:rPr lang="es-MX" smtClean="0"/>
              <a:pPr/>
              <a:t>‹#›</a:t>
            </a:fld>
            <a:endParaRPr lang="es-MX"/>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s-MX"/>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s-MX"/>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3B1C663D-1A45-4387-9CDF-FA88DEAB430E}" type="datetimeFigureOut">
              <a:rPr lang="es-MX" smtClean="0"/>
              <a:pPr/>
              <a:t>22/10/2009</a:t>
            </a:fld>
            <a:endParaRPr lang="es-MX"/>
          </a:p>
        </p:txBody>
      </p:sp>
      <p:sp>
        <p:nvSpPr>
          <p:cNvPr id="6" name="Footer Placeholder 5"/>
          <p:cNvSpPr>
            <a:spLocks noGrp="1"/>
          </p:cNvSpPr>
          <p:nvPr>
            <p:ph type="ftr" sz="quarter" idx="11"/>
          </p:nvPr>
        </p:nvSpPr>
        <p:spPr/>
        <p:txBody>
          <a:bodyPr/>
          <a:lstStyle/>
          <a:p>
            <a:endParaRPr lang="es-MX"/>
          </a:p>
        </p:txBody>
      </p:sp>
      <p:sp>
        <p:nvSpPr>
          <p:cNvPr id="7" name="Slide Number Placeholder 6"/>
          <p:cNvSpPr>
            <a:spLocks noGrp="1"/>
          </p:cNvSpPr>
          <p:nvPr>
            <p:ph type="sldNum" sz="quarter" idx="12"/>
          </p:nvPr>
        </p:nvSpPr>
        <p:spPr/>
        <p:txBody>
          <a:bodyPr/>
          <a:lstStyle/>
          <a:p>
            <a:fld id="{9FA15ACF-AA27-4ACE-AF10-7C2B9595BACB}" type="slidenum">
              <a:rPr lang="es-MX" smtClean="0"/>
              <a:pPr/>
              <a:t>‹#›</a:t>
            </a:fld>
            <a:endParaRPr lang="es-MX"/>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s-MX"/>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s-MX"/>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3B1C663D-1A45-4387-9CDF-FA88DEAB430E}" type="datetimeFigureOut">
              <a:rPr lang="es-MX" smtClean="0"/>
              <a:pPr/>
              <a:t>22/10/2009</a:t>
            </a:fld>
            <a:endParaRPr lang="es-MX"/>
          </a:p>
        </p:txBody>
      </p:sp>
      <p:sp>
        <p:nvSpPr>
          <p:cNvPr id="6" name="Footer Placeholder 5"/>
          <p:cNvSpPr>
            <a:spLocks noGrp="1"/>
          </p:cNvSpPr>
          <p:nvPr>
            <p:ph type="ftr" sz="quarter" idx="11"/>
          </p:nvPr>
        </p:nvSpPr>
        <p:spPr/>
        <p:txBody>
          <a:bodyPr/>
          <a:lstStyle/>
          <a:p>
            <a:endParaRPr lang="es-MX"/>
          </a:p>
        </p:txBody>
      </p:sp>
      <p:sp>
        <p:nvSpPr>
          <p:cNvPr id="7" name="Slide Number Placeholder 6"/>
          <p:cNvSpPr>
            <a:spLocks noGrp="1"/>
          </p:cNvSpPr>
          <p:nvPr>
            <p:ph type="sldNum" sz="quarter" idx="12"/>
          </p:nvPr>
        </p:nvSpPr>
        <p:spPr/>
        <p:txBody>
          <a:bodyPr/>
          <a:lstStyle/>
          <a:p>
            <a:fld id="{9FA15ACF-AA27-4ACE-AF10-7C2B9595BACB}" type="slidenum">
              <a:rPr lang="es-MX" smtClean="0"/>
              <a:pPr/>
              <a:t>‹#›</a:t>
            </a:fld>
            <a:endParaRPr lang="es-MX"/>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s-MX"/>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s-MX"/>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3B1C663D-1A45-4387-9CDF-FA88DEAB430E}" type="datetimeFigureOut">
              <a:rPr lang="es-MX" smtClean="0"/>
              <a:pPr/>
              <a:t>22/10/2009</a:t>
            </a:fld>
            <a:endParaRPr lang="es-MX"/>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s-MX"/>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9FA15ACF-AA27-4ACE-AF10-7C2B9595BACB}" type="slidenum">
              <a:rPr lang="es-MX" smtClean="0"/>
              <a:pPr/>
              <a:t>‹#›</a:t>
            </a:fld>
            <a:endParaRPr lang="es-MX"/>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s-MX"/>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s-MX" dirty="0" smtClean="0"/>
              <a:t>Período de entreguerras y desarrollo estabilizador </a:t>
            </a:r>
            <a:endParaRPr lang="es-MX" dirty="0"/>
          </a:p>
        </p:txBody>
      </p:sp>
      <p:sp>
        <p:nvSpPr>
          <p:cNvPr id="3" name="Subtitle 2"/>
          <p:cNvSpPr>
            <a:spLocks noGrp="1"/>
          </p:cNvSpPr>
          <p:nvPr>
            <p:ph type="subTitle" idx="1"/>
          </p:nvPr>
        </p:nvSpPr>
        <p:spPr/>
        <p:txBody>
          <a:bodyPr/>
          <a:lstStyle/>
          <a:p>
            <a:r>
              <a:rPr lang="es-MX" dirty="0" smtClean="0"/>
              <a:t>1930-1940</a:t>
            </a:r>
            <a:endParaRPr lang="es-MX" dirty="0"/>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s-MX" dirty="0" smtClean="0">
                <a:solidFill>
                  <a:srgbClr val="FF0000"/>
                </a:solidFill>
              </a:rPr>
              <a:t>Qué fue diferente…2</a:t>
            </a:r>
            <a:endParaRPr lang="es-MX" dirty="0">
              <a:solidFill>
                <a:srgbClr val="FF0000"/>
              </a:solidFill>
            </a:endParaRPr>
          </a:p>
        </p:txBody>
      </p:sp>
      <p:sp>
        <p:nvSpPr>
          <p:cNvPr id="3" name="Content Placeholder 2"/>
          <p:cNvSpPr>
            <a:spLocks noGrp="1"/>
          </p:cNvSpPr>
          <p:nvPr>
            <p:ph idx="1"/>
          </p:nvPr>
        </p:nvSpPr>
        <p:spPr/>
        <p:txBody>
          <a:bodyPr>
            <a:normAutofit/>
          </a:bodyPr>
          <a:lstStyle/>
          <a:p>
            <a:r>
              <a:rPr lang="es-MX" dirty="0" smtClean="0"/>
              <a:t>Creación de una nueva institucionalidad y expansión de los instrumentos disponibles para el gobierno: </a:t>
            </a:r>
          </a:p>
          <a:p>
            <a:pPr>
              <a:buNone/>
            </a:pPr>
            <a:r>
              <a:rPr lang="es-MX" dirty="0" smtClean="0"/>
              <a:t>	</a:t>
            </a:r>
            <a:r>
              <a:rPr lang="es-MX" sz="2400" dirty="0" smtClean="0"/>
              <a:t>- Banco de México 1925, funciona como Banco Central a principios de los 30’s </a:t>
            </a:r>
          </a:p>
          <a:p>
            <a:pPr>
              <a:buNone/>
            </a:pPr>
            <a:r>
              <a:rPr lang="es-MX" sz="2400" dirty="0" smtClean="0"/>
              <a:t>	- Banco Nacional de Crédito Agrícola (1926)</a:t>
            </a:r>
          </a:p>
          <a:p>
            <a:pPr>
              <a:buNone/>
            </a:pPr>
            <a:r>
              <a:rPr lang="es-MX" sz="2400" dirty="0" smtClean="0"/>
              <a:t>	- Banco Nacional Hipotecario Urbano y de Obras Públicas (1933)</a:t>
            </a:r>
            <a:endParaRPr lang="es-MX" dirty="0" smtClean="0"/>
          </a:p>
        </p:txBody>
      </p:sp>
    </p:spTree>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s-MX" dirty="0" smtClean="0">
                <a:solidFill>
                  <a:srgbClr val="FF0000"/>
                </a:solidFill>
              </a:rPr>
              <a:t>Consolidación de un Estado pro-desarrollo: Lázaro Cárdenas</a:t>
            </a:r>
            <a:endParaRPr lang="es-MX" dirty="0">
              <a:solidFill>
                <a:srgbClr val="FF0000"/>
              </a:solidFill>
            </a:endParaRPr>
          </a:p>
        </p:txBody>
      </p:sp>
      <p:sp>
        <p:nvSpPr>
          <p:cNvPr id="3" name="Content Placeholder 2"/>
          <p:cNvSpPr>
            <a:spLocks noGrp="1"/>
          </p:cNvSpPr>
          <p:nvPr>
            <p:ph idx="1"/>
          </p:nvPr>
        </p:nvSpPr>
        <p:spPr/>
        <p:txBody>
          <a:bodyPr>
            <a:normAutofit fontScale="92500" lnSpcReduction="20000"/>
          </a:bodyPr>
          <a:lstStyle/>
          <a:p>
            <a:pPr>
              <a:buFont typeface="Arial" charset="0"/>
              <a:buChar char="•"/>
            </a:pPr>
            <a:r>
              <a:rPr lang="es-MX" sz="2800" dirty="0" smtClean="0"/>
              <a:t>La forma en la que se supero la Depresión hizo evidente que el desarrollo económico requiere de un Estado con un rol más activo en la economía</a:t>
            </a:r>
          </a:p>
          <a:p>
            <a:pPr>
              <a:buFont typeface="Arial" charset="0"/>
              <a:buChar char="•"/>
            </a:pPr>
            <a:r>
              <a:rPr lang="es-MX" sz="2800" dirty="0" smtClean="0"/>
              <a:t>Se reflejo en la política económica del presidente Lázaro Cárdenas (1934-1940)</a:t>
            </a:r>
          </a:p>
          <a:p>
            <a:pPr>
              <a:buNone/>
            </a:pPr>
            <a:r>
              <a:rPr lang="es-MX" sz="2800" dirty="0" smtClean="0"/>
              <a:t>	</a:t>
            </a:r>
            <a:r>
              <a:rPr lang="es-MX" sz="1800" dirty="0" smtClean="0"/>
              <a:t>- Plan Sexenal: plan de acción por 6 años y compromiso de desarrollar políticas  que requerían inversiones en agricultura, industria e infraestructura y en desarrollo social. </a:t>
            </a:r>
          </a:p>
          <a:p>
            <a:pPr>
              <a:buNone/>
            </a:pPr>
            <a:r>
              <a:rPr lang="es-MX" sz="1800" dirty="0" smtClean="0"/>
              <a:t>	- Nueva institucionalidad: </a:t>
            </a:r>
          </a:p>
          <a:p>
            <a:pPr>
              <a:buNone/>
            </a:pPr>
            <a:r>
              <a:rPr lang="es-MX" sz="1800" dirty="0" smtClean="0"/>
              <a:t>		Banco Nacional de Crédito Ejidal (1935)</a:t>
            </a:r>
          </a:p>
          <a:p>
            <a:pPr>
              <a:buNone/>
            </a:pPr>
            <a:r>
              <a:rPr lang="es-MX" sz="1800" dirty="0" smtClean="0"/>
              <a:t>		Banco Nacional de Comercio Exterior (1937)</a:t>
            </a:r>
          </a:p>
          <a:p>
            <a:pPr>
              <a:buFont typeface="Arial" charset="0"/>
              <a:buChar char="•"/>
            </a:pPr>
            <a:r>
              <a:rPr lang="es-MX" sz="2800" dirty="0" smtClean="0"/>
              <a:t>Consolidación de un Estado pro-desarrollo en el sentido de tener como uno de sus objetivos principales el aumento del bienestar social y contar con la autonomía y recursos para tener una política económica coherente</a:t>
            </a:r>
          </a:p>
          <a:p>
            <a:pPr>
              <a:buNone/>
            </a:pPr>
            <a:endParaRPr lang="es-MX" sz="1800" dirty="0" smtClean="0"/>
          </a:p>
        </p:txBody>
      </p:sp>
    </p:spTree>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0" y="71414"/>
            <a:ext cx="9144000" cy="1143000"/>
          </a:xfrm>
        </p:spPr>
        <p:txBody>
          <a:bodyPr>
            <a:normAutofit fontScale="90000"/>
          </a:bodyPr>
          <a:lstStyle/>
          <a:p>
            <a:r>
              <a:rPr lang="es-MX" dirty="0" smtClean="0">
                <a:solidFill>
                  <a:srgbClr val="FF0000"/>
                </a:solidFill>
              </a:rPr>
              <a:t>Consolidación de un Estado pro-desarrollo: Lázaro Cárdenas…2</a:t>
            </a:r>
            <a:endParaRPr lang="es-MX" dirty="0">
              <a:solidFill>
                <a:srgbClr val="FF0000"/>
              </a:solidFill>
            </a:endParaRPr>
          </a:p>
        </p:txBody>
      </p:sp>
      <p:sp>
        <p:nvSpPr>
          <p:cNvPr id="3" name="Content Placeholder 2"/>
          <p:cNvSpPr>
            <a:spLocks noGrp="1"/>
          </p:cNvSpPr>
          <p:nvPr>
            <p:ph idx="1"/>
          </p:nvPr>
        </p:nvSpPr>
        <p:spPr>
          <a:xfrm>
            <a:off x="485804" y="1285860"/>
            <a:ext cx="8229600" cy="5072098"/>
          </a:xfrm>
        </p:spPr>
        <p:txBody>
          <a:bodyPr>
            <a:normAutofit lnSpcReduction="10000"/>
          </a:bodyPr>
          <a:lstStyle/>
          <a:p>
            <a:pPr>
              <a:buFont typeface="Arial" charset="0"/>
              <a:buChar char="•"/>
            </a:pPr>
            <a:r>
              <a:rPr lang="es-MX" sz="2800" dirty="0" smtClean="0"/>
              <a:t>Implementación a gran escala de la reforma agraria en todo el territorio. </a:t>
            </a:r>
          </a:p>
          <a:p>
            <a:pPr>
              <a:buNone/>
            </a:pPr>
            <a:r>
              <a:rPr lang="es-MX" sz="2800" dirty="0" smtClean="0"/>
              <a:t>	</a:t>
            </a:r>
            <a:r>
              <a:rPr lang="es-MX" sz="1800" dirty="0" smtClean="0"/>
              <a:t>- Entre 1925 y 1934 11.6 millones de hectáreas distribuidas, en los 6 años de gobierno de Cárdenas se distribuyeron 18.8 millones de has. a más de 700,000 campesinos. </a:t>
            </a:r>
          </a:p>
          <a:p>
            <a:pPr>
              <a:buNone/>
            </a:pPr>
            <a:r>
              <a:rPr lang="es-MX" sz="1800" dirty="0" smtClean="0"/>
              <a:t>	- En 1940 los ejidos representaban la mitad de la tierra cultivable (en 1930 sólo el 13%) y la mitad de la población rural se encontraba en los ejidos.</a:t>
            </a:r>
          </a:p>
          <a:p>
            <a:pPr>
              <a:buNone/>
            </a:pPr>
            <a:r>
              <a:rPr lang="es-MX" sz="1800" dirty="0" smtClean="0"/>
              <a:t>	- La población de las haciendas se redujo de 3 millones en 1910 a 800,000 en 1940.  </a:t>
            </a:r>
          </a:p>
          <a:p>
            <a:pPr>
              <a:buFont typeface="Arial" charset="0"/>
              <a:buChar char="•"/>
            </a:pPr>
            <a:r>
              <a:rPr lang="es-MX" sz="2800" dirty="0" smtClean="0"/>
              <a:t>Nacionalización de la industria petrolera</a:t>
            </a:r>
          </a:p>
          <a:p>
            <a:pPr>
              <a:buNone/>
            </a:pPr>
            <a:r>
              <a:rPr lang="es-MX" sz="2800" dirty="0" smtClean="0"/>
              <a:t>	</a:t>
            </a:r>
            <a:r>
              <a:rPr lang="es-MX" sz="1800" dirty="0" smtClean="0"/>
              <a:t>- Antecedentes: disputas sobre la distribución de la renta petrolera y disputas laborales (mexicanización de la fuerza de trabajo, incremento de los salarios y beneficios sociales, semanas laborales de 40 horas). </a:t>
            </a:r>
          </a:p>
          <a:p>
            <a:pPr>
              <a:buNone/>
            </a:pPr>
            <a:r>
              <a:rPr lang="es-MX" sz="1800" dirty="0" smtClean="0"/>
              <a:t>	- El caso  fue llevado a la Suprema Corte que falló en contra de las compañías petroleras. </a:t>
            </a:r>
          </a:p>
        </p:txBody>
      </p:sp>
    </p:spTree>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0" y="71414"/>
            <a:ext cx="9144000" cy="1143000"/>
          </a:xfrm>
        </p:spPr>
        <p:txBody>
          <a:bodyPr>
            <a:normAutofit fontScale="90000"/>
          </a:bodyPr>
          <a:lstStyle/>
          <a:p>
            <a:r>
              <a:rPr lang="es-MX" dirty="0" smtClean="0">
                <a:solidFill>
                  <a:srgbClr val="FF0000"/>
                </a:solidFill>
              </a:rPr>
              <a:t>Consolidación de un Estado pro-desarrollo: Lázaro Cárdenas…3</a:t>
            </a:r>
            <a:endParaRPr lang="es-MX" dirty="0">
              <a:solidFill>
                <a:srgbClr val="FF0000"/>
              </a:solidFill>
            </a:endParaRPr>
          </a:p>
        </p:txBody>
      </p:sp>
      <p:sp>
        <p:nvSpPr>
          <p:cNvPr id="3" name="Content Placeholder 2"/>
          <p:cNvSpPr>
            <a:spLocks noGrp="1"/>
          </p:cNvSpPr>
          <p:nvPr>
            <p:ph idx="1"/>
          </p:nvPr>
        </p:nvSpPr>
        <p:spPr>
          <a:xfrm>
            <a:off x="485804" y="1285860"/>
            <a:ext cx="8229600" cy="5072098"/>
          </a:xfrm>
        </p:spPr>
        <p:txBody>
          <a:bodyPr>
            <a:normAutofit/>
          </a:bodyPr>
          <a:lstStyle/>
          <a:p>
            <a:pPr>
              <a:buFont typeface="Arial" charset="0"/>
              <a:buChar char="•"/>
            </a:pPr>
            <a:endParaRPr lang="es-MX" sz="2800" dirty="0" smtClean="0"/>
          </a:p>
          <a:p>
            <a:pPr>
              <a:buFont typeface="Arial" charset="0"/>
              <a:buChar char="•"/>
            </a:pPr>
            <a:r>
              <a:rPr lang="es-MX" sz="2800" dirty="0" smtClean="0"/>
              <a:t>Gasto público per </a:t>
            </a:r>
            <a:r>
              <a:rPr lang="es-MX" sz="2800" dirty="0" err="1" smtClean="0"/>
              <a:t>capita</a:t>
            </a:r>
            <a:r>
              <a:rPr lang="es-MX" sz="2800" dirty="0" smtClean="0"/>
              <a:t> creció en 41%  sobre el promedio del sexenio anterior. </a:t>
            </a:r>
          </a:p>
          <a:p>
            <a:pPr>
              <a:buNone/>
            </a:pPr>
            <a:r>
              <a:rPr lang="es-MX" sz="2800" dirty="0" smtClean="0"/>
              <a:t>	</a:t>
            </a:r>
            <a:r>
              <a:rPr lang="es-MX" sz="1800" dirty="0" smtClean="0"/>
              <a:t>- Reducción en gastos militares y administrativos del 60 al 44% del total </a:t>
            </a:r>
          </a:p>
          <a:p>
            <a:pPr>
              <a:buNone/>
            </a:pPr>
            <a:r>
              <a:rPr lang="es-MX" sz="1800" dirty="0" smtClean="0"/>
              <a:t>	- Gasto público social del 15 al 18%</a:t>
            </a:r>
          </a:p>
          <a:p>
            <a:pPr>
              <a:buNone/>
            </a:pPr>
            <a:r>
              <a:rPr lang="es-MX" sz="1800" dirty="0" smtClean="0"/>
              <a:t>	- Gasto público económico del 25 al 38%</a:t>
            </a:r>
          </a:p>
        </p:txBody>
      </p:sp>
    </p:spTree>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0" y="71414"/>
            <a:ext cx="9144000" cy="1143000"/>
          </a:xfrm>
        </p:spPr>
        <p:txBody>
          <a:bodyPr>
            <a:normAutofit/>
          </a:bodyPr>
          <a:lstStyle/>
          <a:p>
            <a:r>
              <a:rPr lang="es-MX" dirty="0" smtClean="0">
                <a:solidFill>
                  <a:srgbClr val="FF0000"/>
                </a:solidFill>
              </a:rPr>
              <a:t>México entre 1910 y 1940</a:t>
            </a:r>
            <a:endParaRPr lang="es-MX" dirty="0">
              <a:solidFill>
                <a:srgbClr val="FF0000"/>
              </a:solidFill>
            </a:endParaRPr>
          </a:p>
        </p:txBody>
      </p:sp>
      <p:sp>
        <p:nvSpPr>
          <p:cNvPr id="3" name="Content Placeholder 2"/>
          <p:cNvSpPr>
            <a:spLocks noGrp="1"/>
          </p:cNvSpPr>
          <p:nvPr>
            <p:ph idx="1"/>
          </p:nvPr>
        </p:nvSpPr>
        <p:spPr>
          <a:xfrm>
            <a:off x="485804" y="1928802"/>
            <a:ext cx="8229600" cy="3429024"/>
          </a:xfrm>
        </p:spPr>
        <p:txBody>
          <a:bodyPr>
            <a:normAutofit/>
          </a:bodyPr>
          <a:lstStyle/>
          <a:p>
            <a:pPr>
              <a:buFont typeface="Arial" charset="0"/>
              <a:buChar char="•"/>
            </a:pPr>
            <a:r>
              <a:rPr lang="es-MX" sz="2800" dirty="0" smtClean="0"/>
              <a:t>Fuerza de trabajo rural, pero la población urbana creció en 58%</a:t>
            </a:r>
          </a:p>
          <a:p>
            <a:pPr>
              <a:buFont typeface="Arial" charset="0"/>
              <a:buChar char="•"/>
            </a:pPr>
            <a:r>
              <a:rPr lang="es-MX" sz="2800" dirty="0" smtClean="0"/>
              <a:t>Tasa de analfabetismo paso del 78% al 58%</a:t>
            </a:r>
          </a:p>
          <a:p>
            <a:pPr>
              <a:buFont typeface="Arial" charset="0"/>
              <a:buChar char="•"/>
            </a:pPr>
            <a:r>
              <a:rPr lang="es-MX" sz="2800" dirty="0" smtClean="0"/>
              <a:t>Profesores rurales de no existir en 1910 a 20,000 en 1940</a:t>
            </a:r>
          </a:p>
          <a:p>
            <a:pPr>
              <a:buFont typeface="Arial" charset="0"/>
              <a:buChar char="•"/>
            </a:pPr>
            <a:r>
              <a:rPr lang="es-MX" sz="2800" dirty="0" smtClean="0"/>
              <a:t>Esperanza de vida al nacer paso de 27.6 a 38.8 años</a:t>
            </a:r>
          </a:p>
        </p:txBody>
      </p:sp>
    </p:spTree>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0" y="71414"/>
            <a:ext cx="9144000" cy="1143000"/>
          </a:xfrm>
        </p:spPr>
        <p:txBody>
          <a:bodyPr>
            <a:normAutofit fontScale="90000"/>
          </a:bodyPr>
          <a:lstStyle/>
          <a:p>
            <a:r>
              <a:rPr lang="es-MX" dirty="0" smtClean="0">
                <a:solidFill>
                  <a:srgbClr val="FF0000"/>
                </a:solidFill>
              </a:rPr>
              <a:t>Época de oro de la industrialización      1940-1970</a:t>
            </a:r>
          </a:p>
        </p:txBody>
      </p:sp>
      <p:sp>
        <p:nvSpPr>
          <p:cNvPr id="3" name="Content Placeholder 2"/>
          <p:cNvSpPr>
            <a:spLocks noGrp="1"/>
          </p:cNvSpPr>
          <p:nvPr>
            <p:ph idx="1"/>
          </p:nvPr>
        </p:nvSpPr>
        <p:spPr>
          <a:xfrm>
            <a:off x="485804" y="1928802"/>
            <a:ext cx="8229600" cy="2500330"/>
          </a:xfrm>
        </p:spPr>
        <p:txBody>
          <a:bodyPr>
            <a:normAutofit/>
          </a:bodyPr>
          <a:lstStyle/>
          <a:p>
            <a:pPr>
              <a:buFont typeface="Arial" charset="0"/>
              <a:buChar char="•"/>
            </a:pPr>
            <a:r>
              <a:rPr lang="es-MX" sz="2400" dirty="0" smtClean="0"/>
              <a:t>Ya se había llegado a la convicción de que el Estado debía jugar un parel activo en la inversión y la producción si se quería crecer</a:t>
            </a:r>
          </a:p>
          <a:p>
            <a:pPr>
              <a:buNone/>
            </a:pPr>
            <a:r>
              <a:rPr lang="es-MX" sz="2800" dirty="0" smtClean="0"/>
              <a:t>	</a:t>
            </a:r>
            <a:r>
              <a:rPr lang="es-MX" sz="2000" dirty="0" smtClean="0"/>
              <a:t>- controlaba recursos fundamentales de la economía</a:t>
            </a:r>
          </a:p>
          <a:p>
            <a:pPr>
              <a:buNone/>
            </a:pPr>
            <a:r>
              <a:rPr lang="es-MX" sz="2000" dirty="0" smtClean="0"/>
              <a:t>	- había incrementado el número de instrumentos de política con los que contaba el gobierno. </a:t>
            </a:r>
            <a:endParaRPr lang="es-MX" sz="2800" dirty="0" smtClean="0"/>
          </a:p>
        </p:txBody>
      </p:sp>
    </p:spTree>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0" y="71414"/>
            <a:ext cx="9144000" cy="1143000"/>
          </a:xfrm>
        </p:spPr>
        <p:txBody>
          <a:bodyPr>
            <a:normAutofit fontScale="90000"/>
          </a:bodyPr>
          <a:lstStyle/>
          <a:p>
            <a:r>
              <a:rPr lang="es-MX" dirty="0" smtClean="0">
                <a:solidFill>
                  <a:srgbClr val="FF0000"/>
                </a:solidFill>
              </a:rPr>
              <a:t>Época de oro de la industrialización      1940-1970…Resultados</a:t>
            </a:r>
          </a:p>
        </p:txBody>
      </p:sp>
      <p:graphicFrame>
        <p:nvGraphicFramePr>
          <p:cNvPr id="5" name="Table 4"/>
          <p:cNvGraphicFramePr>
            <a:graphicFrameLocks noGrp="1"/>
          </p:cNvGraphicFramePr>
          <p:nvPr/>
        </p:nvGraphicFramePr>
        <p:xfrm>
          <a:off x="714348" y="1285860"/>
          <a:ext cx="7500990" cy="5237480"/>
        </p:xfrm>
        <a:graphic>
          <a:graphicData uri="http://schemas.openxmlformats.org/drawingml/2006/table">
            <a:tbl>
              <a:tblPr firstRow="1" bandRow="1">
                <a:tableStyleId>{F5AB1C69-6EDB-4FF4-983F-18BD219EF322}</a:tableStyleId>
              </a:tblPr>
              <a:tblGrid>
                <a:gridCol w="2714644"/>
                <a:gridCol w="4786346"/>
              </a:tblGrid>
              <a:tr h="370840">
                <a:tc>
                  <a:txBody>
                    <a:bodyPr/>
                    <a:lstStyle/>
                    <a:p>
                      <a:pPr algn="ctr"/>
                      <a:r>
                        <a:rPr lang="es-MX" b="0" dirty="0" smtClean="0"/>
                        <a:t>Concepto</a:t>
                      </a:r>
                      <a:endParaRPr lang="es-MX" b="0" dirty="0"/>
                    </a:p>
                  </a:txBody>
                  <a:tcPr/>
                </a:tc>
                <a:tc>
                  <a:txBody>
                    <a:bodyPr/>
                    <a:lstStyle/>
                    <a:p>
                      <a:pPr algn="ctr"/>
                      <a:r>
                        <a:rPr lang="es-MX" b="0" dirty="0" smtClean="0"/>
                        <a:t>Resultado</a:t>
                      </a:r>
                      <a:endParaRPr lang="es-MX" b="0" dirty="0"/>
                    </a:p>
                  </a:txBody>
                  <a:tcPr/>
                </a:tc>
              </a:tr>
              <a:tr h="370840">
                <a:tc gridSpan="2">
                  <a:txBody>
                    <a:bodyPr/>
                    <a:lstStyle/>
                    <a:p>
                      <a:pPr algn="ctr"/>
                      <a:r>
                        <a:rPr lang="es-MX" dirty="0" smtClean="0"/>
                        <a:t>Transformación</a:t>
                      </a:r>
                      <a:r>
                        <a:rPr lang="es-MX" baseline="0" dirty="0" smtClean="0"/>
                        <a:t> radical de la sociedad</a:t>
                      </a:r>
                      <a:endParaRPr lang="es-MX" dirty="0"/>
                    </a:p>
                  </a:txBody>
                  <a:tcPr/>
                </a:tc>
                <a:tc hMerge="1">
                  <a:txBody>
                    <a:bodyPr/>
                    <a:lstStyle/>
                    <a:p>
                      <a:endParaRPr lang="es-MX" baseline="0" dirty="0" smtClean="0"/>
                    </a:p>
                  </a:txBody>
                  <a:tcPr/>
                </a:tc>
              </a:tr>
              <a:tr h="370840">
                <a:tc>
                  <a:txBody>
                    <a:bodyPr/>
                    <a:lstStyle/>
                    <a:p>
                      <a:r>
                        <a:rPr lang="es-MX" dirty="0" smtClean="0"/>
                        <a:t>Crecimiento económico</a:t>
                      </a:r>
                      <a:endParaRPr lang="es-MX" dirty="0"/>
                    </a:p>
                  </a:txBody>
                  <a:tcPr/>
                </a:tc>
                <a:tc>
                  <a:txBody>
                    <a:bodyPr/>
                    <a:lstStyle/>
                    <a:p>
                      <a:r>
                        <a:rPr lang="es-MX" dirty="0" smtClean="0"/>
                        <a:t>Crecimiento sostenido a un ritmo de 6.4% en términos reales (PIB)</a:t>
                      </a:r>
                    </a:p>
                    <a:p>
                      <a:r>
                        <a:rPr lang="es-MX" baseline="0" dirty="0" smtClean="0"/>
                        <a:t> PIB per </a:t>
                      </a:r>
                      <a:r>
                        <a:rPr lang="es-MX" baseline="0" dirty="0" err="1" smtClean="0"/>
                        <a:t>capita</a:t>
                      </a:r>
                      <a:r>
                        <a:rPr lang="es-MX" baseline="0" dirty="0" smtClean="0"/>
                        <a:t>: 3.2% </a:t>
                      </a:r>
                    </a:p>
                  </a:txBody>
                  <a:tcPr/>
                </a:tc>
              </a:tr>
              <a:tr h="370840">
                <a:tc>
                  <a:txBody>
                    <a:bodyPr/>
                    <a:lstStyle/>
                    <a:p>
                      <a:r>
                        <a:rPr lang="es-MX" dirty="0" smtClean="0"/>
                        <a:t>Crecimiento manufactura</a:t>
                      </a:r>
                      <a:endParaRPr lang="es-MX" dirty="0"/>
                    </a:p>
                  </a:txBody>
                  <a:tcPr/>
                </a:tc>
                <a:tc>
                  <a:txBody>
                    <a:bodyPr/>
                    <a:lstStyle/>
                    <a:p>
                      <a:r>
                        <a:rPr lang="es-MX" dirty="0" smtClean="0"/>
                        <a:t>Clave del crecimiento del período</a:t>
                      </a:r>
                      <a:r>
                        <a:rPr lang="es-MX" baseline="0" dirty="0" smtClean="0"/>
                        <a:t> 8.2% anual</a:t>
                      </a:r>
                      <a:endParaRPr lang="es-MX" dirty="0"/>
                    </a:p>
                  </a:txBody>
                  <a:tcPr/>
                </a:tc>
              </a:tr>
              <a:tr h="370840">
                <a:tc>
                  <a:txBody>
                    <a:bodyPr/>
                    <a:lstStyle/>
                    <a:p>
                      <a:r>
                        <a:rPr lang="es-MX" dirty="0" smtClean="0"/>
                        <a:t>Población urbana</a:t>
                      </a:r>
                      <a:endParaRPr lang="es-MX" dirty="0"/>
                    </a:p>
                  </a:txBody>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s-MX" dirty="0" smtClean="0"/>
                        <a:t>Transformación</a:t>
                      </a:r>
                      <a:r>
                        <a:rPr lang="es-MX" baseline="0" dirty="0" smtClean="0"/>
                        <a:t> de una sociedad agraria a una urbana </a:t>
                      </a:r>
                      <a:r>
                        <a:rPr lang="es-MX" baseline="0" dirty="0" err="1" smtClean="0"/>
                        <a:t>semi</a:t>
                      </a:r>
                      <a:r>
                        <a:rPr lang="es-MX" baseline="0" dirty="0" smtClean="0"/>
                        <a:t>-industrial: población urbana de 35% a 58% </a:t>
                      </a:r>
                      <a:endParaRPr lang="es-MX" dirty="0" smtClean="0"/>
                    </a:p>
                  </a:txBody>
                  <a:tcPr/>
                </a:tc>
              </a:tr>
              <a:tr h="370840">
                <a:tc>
                  <a:txBody>
                    <a:bodyPr/>
                    <a:lstStyle/>
                    <a:p>
                      <a:r>
                        <a:rPr lang="es-MX" dirty="0" smtClean="0"/>
                        <a:t>Tasa de inversión </a:t>
                      </a:r>
                      <a:endParaRPr lang="es-MX" dirty="0"/>
                    </a:p>
                  </a:txBody>
                  <a:tcPr/>
                </a:tc>
                <a:tc>
                  <a:txBody>
                    <a:bodyPr/>
                    <a:lstStyle/>
                    <a:p>
                      <a:r>
                        <a:rPr lang="es-MX" dirty="0" smtClean="0"/>
                        <a:t>Paso del 8.6% del PIB al 20%</a:t>
                      </a:r>
                    </a:p>
                    <a:p>
                      <a:r>
                        <a:rPr lang="es-MX" dirty="0" smtClean="0"/>
                        <a:t>Inversión</a:t>
                      </a:r>
                      <a:r>
                        <a:rPr lang="es-MX" baseline="0" dirty="0" smtClean="0"/>
                        <a:t> privada de 5% a 13%</a:t>
                      </a:r>
                      <a:endParaRPr lang="es-MX" dirty="0"/>
                    </a:p>
                  </a:txBody>
                  <a:tcPr/>
                </a:tc>
              </a:tr>
              <a:tr h="370840">
                <a:tc>
                  <a:txBody>
                    <a:bodyPr/>
                    <a:lstStyle/>
                    <a:p>
                      <a:r>
                        <a:rPr lang="es-MX" dirty="0" smtClean="0"/>
                        <a:t>Años de escolaridad</a:t>
                      </a:r>
                      <a:endParaRPr lang="es-MX" dirty="0"/>
                    </a:p>
                  </a:txBody>
                  <a:tcPr/>
                </a:tc>
                <a:tc>
                  <a:txBody>
                    <a:bodyPr/>
                    <a:lstStyle/>
                    <a:p>
                      <a:r>
                        <a:rPr lang="es-MX" dirty="0" smtClean="0"/>
                        <a:t>De 2.6</a:t>
                      </a:r>
                      <a:r>
                        <a:rPr lang="es-MX" baseline="0" dirty="0" smtClean="0"/>
                        <a:t> a 3.4</a:t>
                      </a:r>
                      <a:endParaRPr lang="es-MX" dirty="0"/>
                    </a:p>
                  </a:txBody>
                  <a:tcPr/>
                </a:tc>
              </a:tr>
              <a:tr h="370840">
                <a:tc>
                  <a:txBody>
                    <a:bodyPr/>
                    <a:lstStyle/>
                    <a:p>
                      <a:r>
                        <a:rPr lang="es-MX" dirty="0" smtClean="0"/>
                        <a:t>Esperanza de vida al nacer</a:t>
                      </a:r>
                      <a:endParaRPr lang="es-MX" dirty="0"/>
                    </a:p>
                  </a:txBody>
                  <a:tcPr/>
                </a:tc>
                <a:tc>
                  <a:txBody>
                    <a:bodyPr/>
                    <a:lstStyle/>
                    <a:p>
                      <a:r>
                        <a:rPr lang="es-MX" dirty="0" smtClean="0"/>
                        <a:t>Llegó</a:t>
                      </a:r>
                      <a:r>
                        <a:rPr lang="es-MX" baseline="0" dirty="0" smtClean="0"/>
                        <a:t> a los 61 años</a:t>
                      </a:r>
                      <a:endParaRPr lang="es-MX" dirty="0"/>
                    </a:p>
                  </a:txBody>
                  <a:tcPr/>
                </a:tc>
              </a:tr>
              <a:tr h="370840">
                <a:tc>
                  <a:txBody>
                    <a:bodyPr/>
                    <a:lstStyle/>
                    <a:p>
                      <a:r>
                        <a:rPr lang="es-MX" dirty="0" smtClean="0"/>
                        <a:t>Fuente de crecimiento </a:t>
                      </a:r>
                      <a:endParaRPr lang="es-MX" dirty="0"/>
                    </a:p>
                  </a:txBody>
                  <a:tcPr/>
                </a:tc>
                <a:tc>
                  <a:txBody>
                    <a:bodyPr/>
                    <a:lstStyle/>
                    <a:p>
                      <a:r>
                        <a:rPr lang="es-MX" dirty="0" smtClean="0"/>
                        <a:t>La mayor parte</a:t>
                      </a:r>
                      <a:r>
                        <a:rPr lang="es-MX" baseline="0" dirty="0" smtClean="0"/>
                        <a:t> del período se debió a la dinámica del mercado doméstico como mayor fuente de demanda</a:t>
                      </a:r>
                      <a:endParaRPr lang="es-MX" dirty="0"/>
                    </a:p>
                  </a:txBody>
                  <a:tcPr/>
                </a:tc>
              </a:tr>
            </a:tbl>
          </a:graphicData>
        </a:graphic>
      </p:graphicFrame>
    </p:spTree>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0" y="71414"/>
            <a:ext cx="9144000" cy="1143000"/>
          </a:xfrm>
        </p:spPr>
        <p:txBody>
          <a:bodyPr>
            <a:normAutofit fontScale="90000"/>
          </a:bodyPr>
          <a:lstStyle/>
          <a:p>
            <a:r>
              <a:rPr lang="es-MX" dirty="0" smtClean="0">
                <a:solidFill>
                  <a:srgbClr val="FF0000"/>
                </a:solidFill>
              </a:rPr>
              <a:t>Estrategia general de política económica</a:t>
            </a:r>
          </a:p>
        </p:txBody>
      </p:sp>
      <p:graphicFrame>
        <p:nvGraphicFramePr>
          <p:cNvPr id="5" name="Table 4"/>
          <p:cNvGraphicFramePr>
            <a:graphicFrameLocks noGrp="1"/>
          </p:cNvGraphicFramePr>
          <p:nvPr/>
        </p:nvGraphicFramePr>
        <p:xfrm>
          <a:off x="714348" y="1714488"/>
          <a:ext cx="7929618" cy="4141180"/>
        </p:xfrm>
        <a:graphic>
          <a:graphicData uri="http://schemas.openxmlformats.org/drawingml/2006/table">
            <a:tbl>
              <a:tblPr firstRow="1" bandRow="1">
                <a:solidFill>
                  <a:schemeClr val="accent1">
                    <a:lumMod val="60000"/>
                    <a:lumOff val="40000"/>
                  </a:schemeClr>
                </a:solidFill>
                <a:tableStyleId>{F5AB1C69-6EDB-4FF4-983F-18BD219EF322}</a:tableStyleId>
              </a:tblPr>
              <a:tblGrid>
                <a:gridCol w="2869767"/>
                <a:gridCol w="5059851"/>
              </a:tblGrid>
              <a:tr h="483580">
                <a:tc>
                  <a:txBody>
                    <a:bodyPr/>
                    <a:lstStyle/>
                    <a:p>
                      <a:pPr algn="ctr"/>
                      <a:r>
                        <a:rPr lang="es-MX" b="0" dirty="0" smtClean="0">
                          <a:solidFill>
                            <a:sysClr val="windowText" lastClr="000000"/>
                          </a:solidFill>
                        </a:rPr>
                        <a:t>Instrumento</a:t>
                      </a:r>
                      <a:endParaRPr lang="es-MX" b="0" dirty="0">
                        <a:solidFill>
                          <a:sysClr val="windowText" lastClr="000000"/>
                        </a:solidFill>
                      </a:endParaRPr>
                    </a:p>
                  </a:txBody>
                  <a:tcPr/>
                </a:tc>
                <a:tc>
                  <a:txBody>
                    <a:bodyPr/>
                    <a:lstStyle/>
                    <a:p>
                      <a:pPr algn="ctr"/>
                      <a:r>
                        <a:rPr lang="es-MX" b="0" dirty="0" smtClean="0">
                          <a:solidFill>
                            <a:sysClr val="windowText" lastClr="000000"/>
                          </a:solidFill>
                        </a:rPr>
                        <a:t>Descripción</a:t>
                      </a:r>
                      <a:r>
                        <a:rPr lang="es-MX" b="0" baseline="0" dirty="0" smtClean="0">
                          <a:solidFill>
                            <a:sysClr val="windowText" lastClr="000000"/>
                          </a:solidFill>
                        </a:rPr>
                        <a:t> </a:t>
                      </a:r>
                      <a:endParaRPr lang="es-MX" b="0" dirty="0">
                        <a:solidFill>
                          <a:sysClr val="windowText" lastClr="000000"/>
                        </a:solidFill>
                      </a:endParaRPr>
                    </a:p>
                  </a:txBody>
                  <a:tcPr/>
                </a:tc>
              </a:tr>
              <a:tr h="1208951">
                <a:tc>
                  <a:txBody>
                    <a:bodyPr/>
                    <a:lstStyle/>
                    <a:p>
                      <a:r>
                        <a:rPr lang="es-MX" dirty="0" smtClean="0">
                          <a:solidFill>
                            <a:sysClr val="windowText" lastClr="000000"/>
                          </a:solidFill>
                        </a:rPr>
                        <a:t>Protección comercial inicial </a:t>
                      </a:r>
                      <a:endParaRPr lang="es-MX" dirty="0">
                        <a:solidFill>
                          <a:sysClr val="windowText" lastClr="000000"/>
                        </a:solidFill>
                      </a:endParaRPr>
                    </a:p>
                  </a:txBody>
                  <a:tcPr/>
                </a:tc>
                <a:tc>
                  <a:txBody>
                    <a:bodyPr/>
                    <a:lstStyle/>
                    <a:p>
                      <a:r>
                        <a:rPr lang="es-MX" baseline="0" dirty="0" smtClean="0">
                          <a:solidFill>
                            <a:sysClr val="windowText" lastClr="000000"/>
                          </a:solidFill>
                        </a:rPr>
                        <a:t>Su profundización el instrumento clave de la estrategia de desarrollo.</a:t>
                      </a:r>
                    </a:p>
                    <a:p>
                      <a:pPr marL="342900" indent="-342900">
                        <a:buAutoNum type="arabicPeriod"/>
                      </a:pPr>
                      <a:r>
                        <a:rPr lang="es-MX" baseline="0" dirty="0" smtClean="0">
                          <a:solidFill>
                            <a:sysClr val="windowText" lastClr="000000"/>
                          </a:solidFill>
                        </a:rPr>
                        <a:t>Controles de importación argumentando defensa contra el </a:t>
                      </a:r>
                      <a:r>
                        <a:rPr lang="es-MX" i="1" baseline="0" dirty="0" smtClean="0">
                          <a:solidFill>
                            <a:sysClr val="windowText" lastClr="000000"/>
                          </a:solidFill>
                        </a:rPr>
                        <a:t>dumping</a:t>
                      </a:r>
                      <a:endParaRPr lang="es-MX" i="0" baseline="0" dirty="0" smtClean="0">
                        <a:solidFill>
                          <a:sysClr val="windowText" lastClr="000000"/>
                        </a:solidFill>
                      </a:endParaRPr>
                    </a:p>
                    <a:p>
                      <a:pPr marL="342900" indent="-342900">
                        <a:buAutoNum type="arabicPeriod"/>
                      </a:pPr>
                      <a:r>
                        <a:rPr lang="es-MX" i="0" baseline="0" dirty="0" smtClean="0">
                          <a:solidFill>
                            <a:sysClr val="windowText" lastClr="000000"/>
                          </a:solidFill>
                        </a:rPr>
                        <a:t>A partir de 1947 el proteccionismo se declaro oficialmente como un objetivo intermedio de política en la estrategia de desarrollo </a:t>
                      </a:r>
                    </a:p>
                    <a:p>
                      <a:pPr marL="342900" indent="-342900">
                        <a:buAutoNum type="arabicPeriod"/>
                      </a:pPr>
                      <a:r>
                        <a:rPr lang="es-MX" i="0" baseline="0" dirty="0" smtClean="0">
                          <a:solidFill>
                            <a:sysClr val="windowText" lastClr="000000"/>
                          </a:solidFill>
                        </a:rPr>
                        <a:t>Tarifas </a:t>
                      </a:r>
                      <a:r>
                        <a:rPr lang="es-MX" i="1" baseline="0" dirty="0" smtClean="0">
                          <a:solidFill>
                            <a:sysClr val="windowText" lastClr="000000"/>
                          </a:solidFill>
                        </a:rPr>
                        <a:t>ad </a:t>
                      </a:r>
                      <a:r>
                        <a:rPr lang="es-MX" i="1" baseline="0" dirty="0" err="1" smtClean="0">
                          <a:solidFill>
                            <a:sysClr val="windowText" lastClr="000000"/>
                          </a:solidFill>
                        </a:rPr>
                        <a:t>valorem</a:t>
                      </a:r>
                      <a:r>
                        <a:rPr lang="es-MX" i="0" baseline="0" dirty="0" smtClean="0">
                          <a:solidFill>
                            <a:sysClr val="windowText" lastClr="000000"/>
                          </a:solidFill>
                        </a:rPr>
                        <a:t> para proteger los ingresos por tarifas de la inflación</a:t>
                      </a:r>
                    </a:p>
                    <a:p>
                      <a:pPr marL="342900" indent="-342900">
                        <a:buAutoNum type="arabicPeriod"/>
                      </a:pPr>
                      <a:r>
                        <a:rPr lang="es-MX" i="0" baseline="0" dirty="0" smtClean="0">
                          <a:solidFill>
                            <a:sysClr val="windowText" lastClr="000000"/>
                          </a:solidFill>
                        </a:rPr>
                        <a:t>A partir de 1950 imposición de licencias para estimular cualquier nueva industria que substituyera importaciones. </a:t>
                      </a:r>
                    </a:p>
                    <a:p>
                      <a:pPr marL="342900" indent="-342900">
                        <a:buAutoNum type="arabicPeriod"/>
                      </a:pPr>
                      <a:r>
                        <a:rPr lang="es-MX" i="0" baseline="0" dirty="0" smtClean="0">
                          <a:solidFill>
                            <a:sysClr val="windowText" lastClr="000000"/>
                          </a:solidFill>
                        </a:rPr>
                        <a:t>Las tarifas comienzan a perder importancia</a:t>
                      </a:r>
                    </a:p>
                  </a:txBody>
                  <a:tcPr/>
                </a:tc>
              </a:tr>
            </a:tbl>
          </a:graphicData>
        </a:graphic>
      </p:graphicFrame>
      <p:sp>
        <p:nvSpPr>
          <p:cNvPr id="4" name="Content Placeholder 2"/>
          <p:cNvSpPr>
            <a:spLocks noGrp="1"/>
          </p:cNvSpPr>
          <p:nvPr>
            <p:ph idx="1"/>
          </p:nvPr>
        </p:nvSpPr>
        <p:spPr>
          <a:xfrm>
            <a:off x="485804" y="1000108"/>
            <a:ext cx="8229600" cy="571504"/>
          </a:xfrm>
        </p:spPr>
        <p:txBody>
          <a:bodyPr>
            <a:normAutofit/>
          </a:bodyPr>
          <a:lstStyle/>
          <a:p>
            <a:pPr>
              <a:buFont typeface="Arial" charset="0"/>
              <a:buChar char="•"/>
            </a:pPr>
            <a:r>
              <a:rPr lang="es-MX" sz="2400" dirty="0" smtClean="0"/>
              <a:t>Objetivo central de la política económica: industrialización </a:t>
            </a:r>
            <a:r>
              <a:rPr lang="es-MX" sz="2000" dirty="0" smtClean="0"/>
              <a:t> </a:t>
            </a:r>
            <a:endParaRPr lang="es-MX" sz="2800" dirty="0" smtClean="0"/>
          </a:p>
        </p:txBody>
      </p:sp>
    </p:spTree>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0" y="71414"/>
            <a:ext cx="9144000" cy="1143000"/>
          </a:xfrm>
        </p:spPr>
        <p:txBody>
          <a:bodyPr>
            <a:normAutofit fontScale="90000"/>
          </a:bodyPr>
          <a:lstStyle/>
          <a:p>
            <a:r>
              <a:rPr lang="es-MX" dirty="0" smtClean="0">
                <a:solidFill>
                  <a:srgbClr val="FF0000"/>
                </a:solidFill>
              </a:rPr>
              <a:t>Estrategia general de política económica…2</a:t>
            </a:r>
          </a:p>
        </p:txBody>
      </p:sp>
      <p:graphicFrame>
        <p:nvGraphicFramePr>
          <p:cNvPr id="5" name="Table 4"/>
          <p:cNvGraphicFramePr>
            <a:graphicFrameLocks noGrp="1"/>
          </p:cNvGraphicFramePr>
          <p:nvPr/>
        </p:nvGraphicFramePr>
        <p:xfrm>
          <a:off x="714348" y="1290946"/>
          <a:ext cx="7929618" cy="4781260"/>
        </p:xfrm>
        <a:graphic>
          <a:graphicData uri="http://schemas.openxmlformats.org/drawingml/2006/table">
            <a:tbl>
              <a:tblPr firstRow="1" bandRow="1">
                <a:solidFill>
                  <a:schemeClr val="accent1">
                    <a:lumMod val="60000"/>
                    <a:lumOff val="40000"/>
                  </a:schemeClr>
                </a:solidFill>
                <a:tableStyleId>{F5AB1C69-6EDB-4FF4-983F-18BD219EF322}</a:tableStyleId>
              </a:tblPr>
              <a:tblGrid>
                <a:gridCol w="2869767"/>
                <a:gridCol w="5059851"/>
              </a:tblGrid>
              <a:tr h="483580">
                <a:tc>
                  <a:txBody>
                    <a:bodyPr/>
                    <a:lstStyle/>
                    <a:p>
                      <a:pPr algn="ctr"/>
                      <a:r>
                        <a:rPr lang="es-MX" b="0" dirty="0" smtClean="0">
                          <a:solidFill>
                            <a:sysClr val="windowText" lastClr="000000"/>
                          </a:solidFill>
                        </a:rPr>
                        <a:t>Instrumento</a:t>
                      </a:r>
                      <a:endParaRPr lang="es-MX" b="0" dirty="0">
                        <a:solidFill>
                          <a:sysClr val="windowText" lastClr="000000"/>
                        </a:solidFill>
                      </a:endParaRPr>
                    </a:p>
                  </a:txBody>
                  <a:tcPr/>
                </a:tc>
                <a:tc>
                  <a:txBody>
                    <a:bodyPr/>
                    <a:lstStyle/>
                    <a:p>
                      <a:pPr algn="ctr"/>
                      <a:r>
                        <a:rPr lang="es-MX" b="0" dirty="0" smtClean="0">
                          <a:solidFill>
                            <a:sysClr val="windowText" lastClr="000000"/>
                          </a:solidFill>
                        </a:rPr>
                        <a:t>Descripción</a:t>
                      </a:r>
                      <a:r>
                        <a:rPr lang="es-MX" b="0" baseline="0" dirty="0" smtClean="0">
                          <a:solidFill>
                            <a:sysClr val="windowText" lastClr="000000"/>
                          </a:solidFill>
                        </a:rPr>
                        <a:t> </a:t>
                      </a:r>
                      <a:endParaRPr lang="es-MX" b="0" dirty="0">
                        <a:solidFill>
                          <a:sysClr val="windowText" lastClr="000000"/>
                        </a:solidFill>
                      </a:endParaRPr>
                    </a:p>
                  </a:txBody>
                  <a:tcPr/>
                </a:tc>
              </a:tr>
              <a:tr h="1208951">
                <a:tc>
                  <a:txBody>
                    <a:bodyPr/>
                    <a:lstStyle/>
                    <a:p>
                      <a:r>
                        <a:rPr lang="es-MX" dirty="0" smtClean="0">
                          <a:solidFill>
                            <a:sysClr val="windowText" lastClr="000000"/>
                          </a:solidFill>
                        </a:rPr>
                        <a:t>Protección comercial después de 1960</a:t>
                      </a:r>
                      <a:endParaRPr lang="es-MX" dirty="0">
                        <a:solidFill>
                          <a:sysClr val="windowText" lastClr="000000"/>
                        </a:solidFill>
                      </a:endParaRPr>
                    </a:p>
                  </a:txBody>
                  <a:tcPr/>
                </a:tc>
                <a:tc>
                  <a:txBody>
                    <a:bodyPr/>
                    <a:lstStyle/>
                    <a:p>
                      <a:pPr>
                        <a:buFont typeface="Arial" charset="0"/>
                        <a:buChar char="•"/>
                      </a:pPr>
                      <a:r>
                        <a:rPr lang="es-MX" baseline="0" dirty="0" smtClean="0">
                          <a:solidFill>
                            <a:sysClr val="windowText" lastClr="000000"/>
                          </a:solidFill>
                        </a:rPr>
                        <a:t>Cuando se terminó la sustitución de importaciones de bienes de consumo no-durables y bienes intermedios ligeros  la política se orientó hacia los bienes durables de consumo, intermedios pesados y bienes de capital. </a:t>
                      </a:r>
                    </a:p>
                    <a:p>
                      <a:pPr>
                        <a:buFont typeface="Arial" charset="0"/>
                        <a:buChar char="•"/>
                      </a:pPr>
                      <a:r>
                        <a:rPr lang="es-MX" i="0" baseline="0" dirty="0" smtClean="0">
                          <a:solidFill>
                            <a:sysClr val="windowText" lastClr="000000"/>
                          </a:solidFill>
                        </a:rPr>
                        <a:t>Las licencias se otorgaban considerando la existencia de bienes sustitutos domésticos </a:t>
                      </a:r>
                    </a:p>
                    <a:p>
                      <a:pPr>
                        <a:buFont typeface="Arial" charset="0"/>
                        <a:buChar char="•"/>
                      </a:pPr>
                      <a:r>
                        <a:rPr lang="es-MX" i="0" baseline="0" dirty="0" smtClean="0">
                          <a:solidFill>
                            <a:sysClr val="windowText" lastClr="000000"/>
                          </a:solidFill>
                        </a:rPr>
                        <a:t>Las importaciones sujetas a licencias pasaron de 17.7% en 1956 a 68.3% en 1970. </a:t>
                      </a:r>
                    </a:p>
                    <a:p>
                      <a:pPr>
                        <a:buFont typeface="Arial" charset="0"/>
                        <a:buChar char="•"/>
                      </a:pPr>
                      <a:r>
                        <a:rPr lang="es-MX" i="0" baseline="0" dirty="0" smtClean="0">
                          <a:solidFill>
                            <a:sysClr val="windowText" lastClr="000000"/>
                          </a:solidFill>
                        </a:rPr>
                        <a:t>Cada año se publicaba la lista de los bienes que potencialmente podían substituir importaciones</a:t>
                      </a:r>
                    </a:p>
                    <a:p>
                      <a:pPr>
                        <a:buFont typeface="Arial" charset="0"/>
                        <a:buChar char="•"/>
                      </a:pPr>
                      <a:r>
                        <a:rPr lang="es-MX" i="0" baseline="0" dirty="0" smtClean="0">
                          <a:solidFill>
                            <a:sysClr val="windowText" lastClr="000000"/>
                          </a:solidFill>
                        </a:rPr>
                        <a:t>La protección escalaba conforme se incrementaba el grado de manufactura</a:t>
                      </a:r>
                    </a:p>
                  </a:txBody>
                  <a:tcPr/>
                </a:tc>
              </a:tr>
              <a:tr h="483580">
                <a:tc>
                  <a:txBody>
                    <a:bodyPr/>
                    <a:lstStyle/>
                    <a:p>
                      <a:r>
                        <a:rPr lang="es-MX" dirty="0" smtClean="0">
                          <a:solidFill>
                            <a:sysClr val="windowText" lastClr="000000"/>
                          </a:solidFill>
                        </a:rPr>
                        <a:t>Subsidios de otros sectores de la economía a la industria</a:t>
                      </a:r>
                      <a:endParaRPr lang="es-MX" dirty="0">
                        <a:solidFill>
                          <a:sysClr val="windowText" lastClr="000000"/>
                        </a:solidFill>
                      </a:endParaRPr>
                    </a:p>
                  </a:txBody>
                  <a:tcPr/>
                </a:tc>
                <a:tc>
                  <a:txBody>
                    <a:bodyPr/>
                    <a:lstStyle/>
                    <a:p>
                      <a:pPr>
                        <a:buFont typeface="Arial" charset="0"/>
                        <a:buNone/>
                      </a:pPr>
                      <a:r>
                        <a:rPr lang="es-MX" dirty="0" smtClean="0">
                          <a:solidFill>
                            <a:sysClr val="windowText" lastClr="000000"/>
                          </a:solidFill>
                        </a:rPr>
                        <a:t>* Minería y petróleo subsidiaban grandemente a través de bajos precios de energía y metales </a:t>
                      </a:r>
                      <a:endParaRPr lang="es-MX" dirty="0">
                        <a:solidFill>
                          <a:sysClr val="windowText" lastClr="000000"/>
                        </a:solidFill>
                      </a:endParaRPr>
                    </a:p>
                  </a:txBody>
                  <a:tcPr/>
                </a:tc>
              </a:tr>
            </a:tbl>
          </a:graphicData>
        </a:graphic>
      </p:graphicFrame>
    </p:spTree>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0" y="71414"/>
            <a:ext cx="9144000" cy="1143000"/>
          </a:xfrm>
        </p:spPr>
        <p:txBody>
          <a:bodyPr>
            <a:normAutofit fontScale="90000"/>
          </a:bodyPr>
          <a:lstStyle/>
          <a:p>
            <a:r>
              <a:rPr lang="es-MX" dirty="0" smtClean="0">
                <a:solidFill>
                  <a:srgbClr val="FF0000"/>
                </a:solidFill>
              </a:rPr>
              <a:t>Estrategia general de política económica…3</a:t>
            </a:r>
          </a:p>
        </p:txBody>
      </p:sp>
      <p:graphicFrame>
        <p:nvGraphicFramePr>
          <p:cNvPr id="5" name="Table 4"/>
          <p:cNvGraphicFramePr>
            <a:graphicFrameLocks noGrp="1"/>
          </p:cNvGraphicFramePr>
          <p:nvPr/>
        </p:nvGraphicFramePr>
        <p:xfrm>
          <a:off x="714348" y="1071546"/>
          <a:ext cx="7929618" cy="5604220"/>
        </p:xfrm>
        <a:graphic>
          <a:graphicData uri="http://schemas.openxmlformats.org/drawingml/2006/table">
            <a:tbl>
              <a:tblPr firstRow="1" bandRow="1">
                <a:solidFill>
                  <a:schemeClr val="accent1">
                    <a:lumMod val="60000"/>
                    <a:lumOff val="40000"/>
                  </a:schemeClr>
                </a:solidFill>
                <a:tableStyleId>{F5AB1C69-6EDB-4FF4-983F-18BD219EF322}</a:tableStyleId>
              </a:tblPr>
              <a:tblGrid>
                <a:gridCol w="2869767"/>
                <a:gridCol w="5059851"/>
              </a:tblGrid>
              <a:tr h="483580">
                <a:tc>
                  <a:txBody>
                    <a:bodyPr/>
                    <a:lstStyle/>
                    <a:p>
                      <a:pPr algn="ctr"/>
                      <a:r>
                        <a:rPr lang="es-MX" b="0" dirty="0" smtClean="0">
                          <a:solidFill>
                            <a:sysClr val="windowText" lastClr="000000"/>
                          </a:solidFill>
                        </a:rPr>
                        <a:t>Instrumento</a:t>
                      </a:r>
                      <a:endParaRPr lang="es-MX" b="0" dirty="0">
                        <a:solidFill>
                          <a:sysClr val="windowText" lastClr="000000"/>
                        </a:solidFill>
                      </a:endParaRPr>
                    </a:p>
                  </a:txBody>
                  <a:tcPr/>
                </a:tc>
                <a:tc>
                  <a:txBody>
                    <a:bodyPr/>
                    <a:lstStyle/>
                    <a:p>
                      <a:pPr algn="ctr"/>
                      <a:r>
                        <a:rPr lang="es-MX" b="0" dirty="0" smtClean="0">
                          <a:solidFill>
                            <a:sysClr val="windowText" lastClr="000000"/>
                          </a:solidFill>
                        </a:rPr>
                        <a:t>Descripción</a:t>
                      </a:r>
                      <a:r>
                        <a:rPr lang="es-MX" b="0" baseline="0" dirty="0" smtClean="0">
                          <a:solidFill>
                            <a:sysClr val="windowText" lastClr="000000"/>
                          </a:solidFill>
                        </a:rPr>
                        <a:t> </a:t>
                      </a:r>
                      <a:endParaRPr lang="es-MX" b="0" dirty="0">
                        <a:solidFill>
                          <a:sysClr val="windowText" lastClr="000000"/>
                        </a:solidFill>
                      </a:endParaRPr>
                    </a:p>
                  </a:txBody>
                  <a:tcPr/>
                </a:tc>
              </a:tr>
              <a:tr h="1208951">
                <a:tc>
                  <a:txBody>
                    <a:bodyPr/>
                    <a:lstStyle/>
                    <a:p>
                      <a:r>
                        <a:rPr lang="es-MX" dirty="0" smtClean="0">
                          <a:solidFill>
                            <a:sysClr val="windowText" lastClr="000000"/>
                          </a:solidFill>
                        </a:rPr>
                        <a:t>Promoción</a:t>
                      </a:r>
                      <a:r>
                        <a:rPr lang="es-MX" baseline="0" dirty="0" smtClean="0">
                          <a:solidFill>
                            <a:sysClr val="windowText" lastClr="000000"/>
                          </a:solidFill>
                        </a:rPr>
                        <a:t> de exportaciones</a:t>
                      </a:r>
                      <a:endParaRPr lang="es-MX" dirty="0">
                        <a:solidFill>
                          <a:sysClr val="windowText" lastClr="000000"/>
                        </a:solidFill>
                      </a:endParaRPr>
                    </a:p>
                  </a:txBody>
                  <a:tcPr/>
                </a:tc>
                <a:tc>
                  <a:txBody>
                    <a:bodyPr/>
                    <a:lstStyle/>
                    <a:p>
                      <a:pPr>
                        <a:buFont typeface="Arial" charset="0"/>
                        <a:buChar char="•"/>
                      </a:pPr>
                      <a:r>
                        <a:rPr lang="es-MX" i="0" baseline="0" dirty="0" smtClean="0">
                          <a:solidFill>
                            <a:sysClr val="windowText" lastClr="000000"/>
                          </a:solidFill>
                        </a:rPr>
                        <a:t>Instrumento de menor importancia. </a:t>
                      </a:r>
                    </a:p>
                    <a:p>
                      <a:pPr>
                        <a:buFont typeface="Arial" charset="0"/>
                        <a:buChar char="•"/>
                      </a:pPr>
                      <a:r>
                        <a:rPr lang="es-MX" i="0" baseline="0" dirty="0" smtClean="0">
                          <a:solidFill>
                            <a:sysClr val="windowText" lastClr="000000"/>
                          </a:solidFill>
                        </a:rPr>
                        <a:t>Se incrementó al fin del período</a:t>
                      </a:r>
                    </a:p>
                    <a:p>
                      <a:pPr>
                        <a:buFont typeface="Arial" charset="0"/>
                        <a:buChar char="•"/>
                      </a:pPr>
                      <a:r>
                        <a:rPr lang="es-MX" i="0" baseline="0" dirty="0" smtClean="0">
                          <a:solidFill>
                            <a:sysClr val="windowText" lastClr="000000"/>
                          </a:solidFill>
                        </a:rPr>
                        <a:t>Mediados de los 60’s establecimiento de maquiladoras (programa de industrialización de la frontera)</a:t>
                      </a:r>
                    </a:p>
                    <a:p>
                      <a:pPr>
                        <a:buFont typeface="Arial" charset="0"/>
                        <a:buChar char="•"/>
                      </a:pPr>
                      <a:r>
                        <a:rPr lang="es-MX" i="0" baseline="0" dirty="0" smtClean="0">
                          <a:solidFill>
                            <a:sysClr val="windowText" lastClr="000000"/>
                          </a:solidFill>
                        </a:rPr>
                        <a:t>Financiamiento a exportaciones: permiso para bancos y financieras de usar parte de sus reservas legales en dar crédito a empresas manufactureras que quisieran exportar</a:t>
                      </a:r>
                    </a:p>
                    <a:p>
                      <a:pPr>
                        <a:buFont typeface="Arial" charset="0"/>
                        <a:buChar char="•"/>
                      </a:pPr>
                      <a:r>
                        <a:rPr lang="es-MX" i="0" baseline="0" dirty="0" smtClean="0">
                          <a:solidFill>
                            <a:sysClr val="windowText" lastClr="000000"/>
                          </a:solidFill>
                        </a:rPr>
                        <a:t>Reducción de impuestos a las exportaciones</a:t>
                      </a:r>
                    </a:p>
                    <a:p>
                      <a:pPr>
                        <a:buFont typeface="Arial" charset="0"/>
                        <a:buChar char="•"/>
                      </a:pPr>
                      <a:r>
                        <a:rPr lang="es-MX" i="0" baseline="0" dirty="0" smtClean="0">
                          <a:solidFill>
                            <a:sysClr val="windowText" lastClr="000000"/>
                          </a:solidFill>
                        </a:rPr>
                        <a:t>Inversión en infraestructura a través de Nacional Financiera: en un inicio invertía directamente en empresas manufactureras pero después se dejo a los bancos privados y se concentro en la infraestructura</a:t>
                      </a:r>
                    </a:p>
                  </a:txBody>
                  <a:tcPr/>
                </a:tc>
              </a:tr>
              <a:tr h="483580">
                <a:tc>
                  <a:txBody>
                    <a:bodyPr/>
                    <a:lstStyle/>
                    <a:p>
                      <a:r>
                        <a:rPr lang="es-MX" dirty="0" smtClean="0">
                          <a:solidFill>
                            <a:sysClr val="windowText" lastClr="000000"/>
                          </a:solidFill>
                        </a:rPr>
                        <a:t>Política</a:t>
                      </a:r>
                      <a:r>
                        <a:rPr lang="es-MX" baseline="0" dirty="0" smtClean="0">
                          <a:solidFill>
                            <a:sysClr val="windowText" lastClr="000000"/>
                          </a:solidFill>
                        </a:rPr>
                        <a:t> fiscal </a:t>
                      </a:r>
                      <a:endParaRPr lang="es-MX" dirty="0">
                        <a:solidFill>
                          <a:sysClr val="windowText" lastClr="000000"/>
                        </a:solidFill>
                      </a:endParaRPr>
                    </a:p>
                  </a:txBody>
                  <a:tcPr/>
                </a:tc>
                <a:tc>
                  <a:txBody>
                    <a:bodyPr/>
                    <a:lstStyle/>
                    <a:p>
                      <a:pPr>
                        <a:buFont typeface="Arial" charset="0"/>
                        <a:buChar char="•"/>
                      </a:pPr>
                      <a:r>
                        <a:rPr lang="es-MX" dirty="0" smtClean="0">
                          <a:solidFill>
                            <a:sysClr val="windowText" lastClr="000000"/>
                          </a:solidFill>
                        </a:rPr>
                        <a:t>Menos</a:t>
                      </a:r>
                      <a:r>
                        <a:rPr lang="es-MX" baseline="0" dirty="0" smtClean="0">
                          <a:solidFill>
                            <a:sysClr val="windowText" lastClr="000000"/>
                          </a:solidFill>
                        </a:rPr>
                        <a:t> importante que la protección</a:t>
                      </a:r>
                    </a:p>
                    <a:p>
                      <a:pPr>
                        <a:buFont typeface="Arial" charset="0"/>
                        <a:buChar char="•"/>
                      </a:pPr>
                      <a:r>
                        <a:rPr lang="es-MX" baseline="0" dirty="0" smtClean="0">
                          <a:solidFill>
                            <a:sysClr val="windowText" lastClr="000000"/>
                          </a:solidFill>
                        </a:rPr>
                        <a:t>Su objetivo era diversificar la industria y estimular la inversión en la manufactura</a:t>
                      </a:r>
                      <a:endParaRPr lang="es-MX" dirty="0">
                        <a:solidFill>
                          <a:sysClr val="windowText" lastClr="000000"/>
                        </a:solidFill>
                      </a:endParaRPr>
                    </a:p>
                  </a:txBody>
                  <a:tcPr/>
                </a:tc>
              </a:tr>
            </a:tbl>
          </a:graphicData>
        </a:graphic>
      </p:graphicFrame>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s-MX" dirty="0" smtClean="0">
                <a:solidFill>
                  <a:srgbClr val="FF0000"/>
                </a:solidFill>
              </a:rPr>
              <a:t>Contenido</a:t>
            </a:r>
            <a:endParaRPr lang="es-MX" dirty="0">
              <a:solidFill>
                <a:srgbClr val="FF0000"/>
              </a:solidFill>
            </a:endParaRPr>
          </a:p>
        </p:txBody>
      </p:sp>
      <p:sp>
        <p:nvSpPr>
          <p:cNvPr id="3" name="Content Placeholder 2"/>
          <p:cNvSpPr>
            <a:spLocks noGrp="1"/>
          </p:cNvSpPr>
          <p:nvPr>
            <p:ph idx="1"/>
          </p:nvPr>
        </p:nvSpPr>
        <p:spPr/>
        <p:txBody>
          <a:bodyPr>
            <a:normAutofit fontScale="92500" lnSpcReduction="10000"/>
          </a:bodyPr>
          <a:lstStyle/>
          <a:p>
            <a:r>
              <a:rPr lang="es-MX" dirty="0" smtClean="0"/>
              <a:t>1930-1940: política contra cíclica</a:t>
            </a:r>
          </a:p>
          <a:p>
            <a:pPr>
              <a:buNone/>
            </a:pPr>
            <a:r>
              <a:rPr lang="es-MX" dirty="0" smtClean="0"/>
              <a:t>	- fin de la revolución</a:t>
            </a:r>
          </a:p>
          <a:p>
            <a:r>
              <a:rPr lang="es-MX" dirty="0" smtClean="0"/>
              <a:t>1940-1970: edad de oro de la industrialización</a:t>
            </a:r>
          </a:p>
          <a:p>
            <a:pPr>
              <a:buNone/>
            </a:pPr>
            <a:r>
              <a:rPr lang="es-MX" dirty="0" smtClean="0"/>
              <a:t>	- El </a:t>
            </a:r>
            <a:r>
              <a:rPr lang="es-MX" i="1" dirty="0" smtClean="0"/>
              <a:t>boom </a:t>
            </a:r>
            <a:r>
              <a:rPr lang="es-MX" dirty="0" smtClean="0"/>
              <a:t>de la guerra (1941-1945)</a:t>
            </a:r>
          </a:p>
          <a:p>
            <a:pPr>
              <a:buNone/>
            </a:pPr>
            <a:r>
              <a:rPr lang="es-MX" dirty="0" smtClean="0"/>
              <a:t>	- Crecimiento con ciclos de inflación y devaluación (1956-1970)</a:t>
            </a:r>
          </a:p>
          <a:p>
            <a:pPr>
              <a:buNone/>
            </a:pPr>
            <a:r>
              <a:rPr lang="es-MX" dirty="0" smtClean="0"/>
              <a:t>	- Desarrollo con </a:t>
            </a:r>
            <a:r>
              <a:rPr lang="es-MX" smtClean="0"/>
              <a:t>estabilidad macroeconómica (1956-1970)</a:t>
            </a:r>
            <a:endParaRPr lang="es-MX" dirty="0" smtClean="0"/>
          </a:p>
          <a:p>
            <a:pPr>
              <a:buNone/>
            </a:pPr>
            <a:r>
              <a:rPr lang="es-MX" dirty="0" smtClean="0"/>
              <a:t> </a:t>
            </a:r>
          </a:p>
        </p:txBody>
      </p:sp>
    </p:spTree>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0" y="71414"/>
            <a:ext cx="9144000" cy="1143000"/>
          </a:xfrm>
        </p:spPr>
        <p:txBody>
          <a:bodyPr>
            <a:normAutofit fontScale="90000"/>
          </a:bodyPr>
          <a:lstStyle/>
          <a:p>
            <a:r>
              <a:rPr lang="es-MX" dirty="0" smtClean="0">
                <a:solidFill>
                  <a:srgbClr val="FF0000"/>
                </a:solidFill>
              </a:rPr>
              <a:t>Estrategia general de política económica…4</a:t>
            </a:r>
          </a:p>
        </p:txBody>
      </p:sp>
      <p:graphicFrame>
        <p:nvGraphicFramePr>
          <p:cNvPr id="5" name="Table 4"/>
          <p:cNvGraphicFramePr>
            <a:graphicFrameLocks noGrp="1"/>
          </p:cNvGraphicFramePr>
          <p:nvPr/>
        </p:nvGraphicFramePr>
        <p:xfrm>
          <a:off x="714348" y="1071546"/>
          <a:ext cx="7929618" cy="3392143"/>
        </p:xfrm>
        <a:graphic>
          <a:graphicData uri="http://schemas.openxmlformats.org/drawingml/2006/table">
            <a:tbl>
              <a:tblPr firstRow="1" bandRow="1">
                <a:solidFill>
                  <a:schemeClr val="accent1">
                    <a:lumMod val="60000"/>
                    <a:lumOff val="40000"/>
                  </a:schemeClr>
                </a:solidFill>
                <a:tableStyleId>{F5AB1C69-6EDB-4FF4-983F-18BD219EF322}</a:tableStyleId>
              </a:tblPr>
              <a:tblGrid>
                <a:gridCol w="2869767"/>
                <a:gridCol w="5059851"/>
              </a:tblGrid>
              <a:tr h="466063">
                <a:tc>
                  <a:txBody>
                    <a:bodyPr/>
                    <a:lstStyle/>
                    <a:p>
                      <a:pPr algn="ctr"/>
                      <a:r>
                        <a:rPr lang="es-MX" b="0" dirty="0" smtClean="0">
                          <a:solidFill>
                            <a:sysClr val="windowText" lastClr="000000"/>
                          </a:solidFill>
                        </a:rPr>
                        <a:t>Instrumento</a:t>
                      </a:r>
                      <a:endParaRPr lang="es-MX" b="0" dirty="0">
                        <a:solidFill>
                          <a:sysClr val="windowText" lastClr="000000"/>
                        </a:solidFill>
                      </a:endParaRPr>
                    </a:p>
                  </a:txBody>
                  <a:tcPr/>
                </a:tc>
                <a:tc>
                  <a:txBody>
                    <a:bodyPr/>
                    <a:lstStyle/>
                    <a:p>
                      <a:pPr algn="ctr"/>
                      <a:r>
                        <a:rPr lang="es-MX" b="0" dirty="0" smtClean="0">
                          <a:solidFill>
                            <a:sysClr val="windowText" lastClr="000000"/>
                          </a:solidFill>
                        </a:rPr>
                        <a:t>Descripción</a:t>
                      </a:r>
                      <a:r>
                        <a:rPr lang="es-MX" b="0" baseline="0" dirty="0" smtClean="0">
                          <a:solidFill>
                            <a:sysClr val="windowText" lastClr="000000"/>
                          </a:solidFill>
                        </a:rPr>
                        <a:t> </a:t>
                      </a:r>
                      <a:endParaRPr lang="es-MX" b="0" dirty="0">
                        <a:solidFill>
                          <a:sysClr val="windowText" lastClr="000000"/>
                        </a:solidFill>
                      </a:endParaRPr>
                    </a:p>
                  </a:txBody>
                  <a:tcPr/>
                </a:tc>
              </a:tr>
              <a:tr h="1410043">
                <a:tc>
                  <a:txBody>
                    <a:bodyPr/>
                    <a:lstStyle/>
                    <a:p>
                      <a:r>
                        <a:rPr lang="es-MX" dirty="0" smtClean="0">
                          <a:solidFill>
                            <a:sysClr val="windowText" lastClr="000000"/>
                          </a:solidFill>
                        </a:rPr>
                        <a:t>Gasto</a:t>
                      </a:r>
                      <a:r>
                        <a:rPr lang="es-MX" baseline="0" dirty="0" smtClean="0">
                          <a:solidFill>
                            <a:sysClr val="windowText" lastClr="000000"/>
                          </a:solidFill>
                        </a:rPr>
                        <a:t> público en lo social y económico</a:t>
                      </a:r>
                      <a:endParaRPr lang="es-MX" dirty="0">
                        <a:solidFill>
                          <a:sysClr val="windowText" lastClr="000000"/>
                        </a:solidFill>
                      </a:endParaRPr>
                    </a:p>
                  </a:txBody>
                  <a:tcPr/>
                </a:tc>
                <a:tc>
                  <a:txBody>
                    <a:bodyPr/>
                    <a:lstStyle/>
                    <a:p>
                      <a:pPr>
                        <a:buFont typeface="Arial" charset="0"/>
                        <a:buChar char="•"/>
                      </a:pPr>
                      <a:r>
                        <a:rPr lang="es-MX" i="0" baseline="0" dirty="0" smtClean="0">
                          <a:solidFill>
                            <a:sysClr val="windowText" lastClr="000000"/>
                          </a:solidFill>
                        </a:rPr>
                        <a:t> El gasto público en áreas económicas pasó de 38% del total en 1940 a 55% del total en 1970.</a:t>
                      </a:r>
                    </a:p>
                    <a:p>
                      <a:pPr>
                        <a:buFont typeface="Arial" charset="0"/>
                        <a:buChar char="•"/>
                      </a:pPr>
                      <a:r>
                        <a:rPr lang="es-MX" i="0" baseline="0" dirty="0" smtClean="0">
                          <a:solidFill>
                            <a:sysClr val="windowText" lastClr="000000"/>
                          </a:solidFill>
                        </a:rPr>
                        <a:t>El gasto social paso del 18% al 32%. </a:t>
                      </a:r>
                    </a:p>
                    <a:p>
                      <a:pPr>
                        <a:buFont typeface="Arial" charset="0"/>
                        <a:buChar char="•"/>
                      </a:pPr>
                      <a:r>
                        <a:rPr lang="es-MX" i="0" baseline="0" dirty="0" smtClean="0">
                          <a:solidFill>
                            <a:sysClr val="windowText" lastClr="000000"/>
                          </a:solidFill>
                        </a:rPr>
                        <a:t>El gasto administrativo se redujo de 44% a 13% del total. </a:t>
                      </a:r>
                    </a:p>
                  </a:txBody>
                  <a:tcPr/>
                </a:tc>
              </a:tr>
              <a:tr h="1410043">
                <a:tc>
                  <a:txBody>
                    <a:bodyPr/>
                    <a:lstStyle/>
                    <a:p>
                      <a:r>
                        <a:rPr lang="es-MX" dirty="0" smtClean="0">
                          <a:solidFill>
                            <a:sysClr val="windowText" lastClr="000000"/>
                          </a:solidFill>
                        </a:rPr>
                        <a:t>Inversión</a:t>
                      </a:r>
                      <a:r>
                        <a:rPr lang="es-MX" baseline="0" dirty="0" smtClean="0">
                          <a:solidFill>
                            <a:sysClr val="windowText" lastClr="000000"/>
                          </a:solidFill>
                        </a:rPr>
                        <a:t> pública </a:t>
                      </a:r>
                      <a:endParaRPr lang="es-MX" dirty="0">
                        <a:solidFill>
                          <a:sysClr val="windowText" lastClr="000000"/>
                        </a:solidFill>
                      </a:endParaRPr>
                    </a:p>
                  </a:txBody>
                  <a:tcPr/>
                </a:tc>
                <a:tc>
                  <a:txBody>
                    <a:bodyPr/>
                    <a:lstStyle/>
                    <a:p>
                      <a:pPr>
                        <a:buFont typeface="Arial" charset="0"/>
                        <a:buChar char="•"/>
                      </a:pPr>
                      <a:r>
                        <a:rPr lang="es-MX" dirty="0" smtClean="0">
                          <a:solidFill>
                            <a:sysClr val="windowText" lastClr="000000"/>
                          </a:solidFill>
                        </a:rPr>
                        <a:t>Orientada a</a:t>
                      </a:r>
                      <a:r>
                        <a:rPr lang="es-MX" baseline="0" dirty="0" smtClean="0">
                          <a:solidFill>
                            <a:sysClr val="windowText" lastClr="000000"/>
                          </a:solidFill>
                        </a:rPr>
                        <a:t> la industria y a lo social. </a:t>
                      </a:r>
                    </a:p>
                    <a:p>
                      <a:pPr>
                        <a:buFont typeface="Arial" charset="0"/>
                        <a:buChar char="•"/>
                      </a:pPr>
                      <a:r>
                        <a:rPr lang="es-MX" baseline="0" dirty="0" smtClean="0">
                          <a:solidFill>
                            <a:sysClr val="windowText" lastClr="000000"/>
                          </a:solidFill>
                        </a:rPr>
                        <a:t>La inversión pública en industria pasó de 7.4% en 1940 a 40.1% en 1970.</a:t>
                      </a:r>
                    </a:p>
                    <a:p>
                      <a:pPr>
                        <a:buFont typeface="Arial" charset="0"/>
                        <a:buChar char="•"/>
                      </a:pPr>
                      <a:r>
                        <a:rPr lang="es-MX" baseline="0" dirty="0" smtClean="0">
                          <a:solidFill>
                            <a:sysClr val="windowText" lastClr="000000"/>
                          </a:solidFill>
                        </a:rPr>
                        <a:t>La inversión social paso de 9.6% del total al 25.2%. </a:t>
                      </a:r>
                    </a:p>
                    <a:p>
                      <a:pPr>
                        <a:buFont typeface="Arial" charset="0"/>
                        <a:buNone/>
                      </a:pPr>
                      <a:endParaRPr lang="es-MX" b="1" i="1" dirty="0">
                        <a:solidFill>
                          <a:srgbClr val="FF0000"/>
                        </a:solidFill>
                      </a:endParaRPr>
                    </a:p>
                  </a:txBody>
                  <a:tcPr/>
                </a:tc>
              </a:tr>
            </a:tbl>
          </a:graphicData>
        </a:graphic>
      </p:graphicFrame>
    </p:spTree>
  </p:cSld>
  <p:clrMapOvr>
    <a:masterClrMapping/>
  </p:clrMapOvr>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0" y="71414"/>
            <a:ext cx="9144000" cy="1785950"/>
          </a:xfrm>
        </p:spPr>
        <p:txBody>
          <a:bodyPr>
            <a:normAutofit/>
          </a:bodyPr>
          <a:lstStyle/>
          <a:p>
            <a:r>
              <a:rPr lang="es-MX" dirty="0" smtClean="0">
                <a:solidFill>
                  <a:srgbClr val="FF0000"/>
                </a:solidFill>
              </a:rPr>
              <a:t>Evolución del proceso de sustitución de importaciones </a:t>
            </a:r>
          </a:p>
        </p:txBody>
      </p:sp>
      <p:sp>
        <p:nvSpPr>
          <p:cNvPr id="3" name="Content Placeholder 2"/>
          <p:cNvSpPr>
            <a:spLocks noGrp="1"/>
          </p:cNvSpPr>
          <p:nvPr>
            <p:ph idx="1"/>
          </p:nvPr>
        </p:nvSpPr>
        <p:spPr>
          <a:xfrm>
            <a:off x="485804" y="2357430"/>
            <a:ext cx="8229600" cy="2857520"/>
          </a:xfrm>
        </p:spPr>
        <p:txBody>
          <a:bodyPr>
            <a:normAutofit fontScale="92500" lnSpcReduction="10000"/>
          </a:bodyPr>
          <a:lstStyle/>
          <a:p>
            <a:pPr>
              <a:buFont typeface="Arial" charset="0"/>
              <a:buChar char="•"/>
            </a:pPr>
            <a:r>
              <a:rPr lang="es-MX" sz="2400" dirty="0" smtClean="0"/>
              <a:t>No todo el período de oro de la industrialización es igual</a:t>
            </a:r>
          </a:p>
          <a:p>
            <a:pPr>
              <a:buFont typeface="Arial" charset="0"/>
              <a:buChar char="•"/>
            </a:pPr>
            <a:r>
              <a:rPr lang="es-MX" sz="2400" dirty="0" smtClean="0"/>
              <a:t>A lo largo de las diferentes etapas se observan diferentes motores que explican el crecimiento al tiempo que se observan factores de desaceleración que al final explicarán el desgaste del modelo de sustitución de importaciones</a:t>
            </a:r>
          </a:p>
          <a:p>
            <a:pPr>
              <a:buNone/>
            </a:pPr>
            <a:r>
              <a:rPr lang="es-MX" sz="2400" dirty="0" smtClean="0"/>
              <a:t>		- El boom de la guerra (1941-1945)</a:t>
            </a:r>
          </a:p>
          <a:p>
            <a:pPr>
              <a:buNone/>
            </a:pPr>
            <a:r>
              <a:rPr lang="es-MX" sz="2400" dirty="0" smtClean="0"/>
              <a:t>		- Crecimiento con ciclos de inflación-devaluación (1946-1955)</a:t>
            </a:r>
          </a:p>
          <a:p>
            <a:pPr>
              <a:buNone/>
            </a:pPr>
            <a:r>
              <a:rPr lang="es-MX" sz="2400" dirty="0" smtClean="0"/>
              <a:t>		- Desarrollo con estabilidad macroeconómica (1956-1970)</a:t>
            </a:r>
          </a:p>
          <a:p>
            <a:pPr>
              <a:buNone/>
            </a:pPr>
            <a:endParaRPr lang="es-MX" sz="2800" dirty="0" smtClean="0"/>
          </a:p>
        </p:txBody>
      </p:sp>
    </p:spTree>
  </p:cSld>
  <p:clrMapOvr>
    <a:masterClrMapping/>
  </p:clrMapOvr>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0" y="-214338"/>
            <a:ext cx="9144000" cy="1000132"/>
          </a:xfrm>
        </p:spPr>
        <p:txBody>
          <a:bodyPr>
            <a:normAutofit/>
          </a:bodyPr>
          <a:lstStyle/>
          <a:p>
            <a:r>
              <a:rPr lang="es-MX" sz="4000" dirty="0" smtClean="0">
                <a:solidFill>
                  <a:srgbClr val="FF0000"/>
                </a:solidFill>
              </a:rPr>
              <a:t>El boom de la guerra (1941-1945)</a:t>
            </a:r>
          </a:p>
        </p:txBody>
      </p:sp>
      <p:graphicFrame>
        <p:nvGraphicFramePr>
          <p:cNvPr id="5" name="Table 4"/>
          <p:cNvGraphicFramePr>
            <a:graphicFrameLocks noGrp="1"/>
          </p:cNvGraphicFramePr>
          <p:nvPr/>
        </p:nvGraphicFramePr>
        <p:xfrm>
          <a:off x="357158" y="941964"/>
          <a:ext cx="8286808" cy="5701746"/>
        </p:xfrm>
        <a:graphic>
          <a:graphicData uri="http://schemas.openxmlformats.org/drawingml/2006/table">
            <a:tbl>
              <a:tblPr firstRow="1" bandRow="1">
                <a:tableStyleId>{5C22544A-7EE6-4342-B048-85BDC9FD1C3A}</a:tableStyleId>
              </a:tblPr>
              <a:tblGrid>
                <a:gridCol w="2687613"/>
                <a:gridCol w="5599195"/>
              </a:tblGrid>
              <a:tr h="476054">
                <a:tc>
                  <a:txBody>
                    <a:bodyPr/>
                    <a:lstStyle/>
                    <a:p>
                      <a:pPr algn="ctr"/>
                      <a:r>
                        <a:rPr lang="es-MX" sz="1200" b="1" dirty="0" smtClean="0">
                          <a:solidFill>
                            <a:schemeClr val="lt1"/>
                          </a:solidFill>
                        </a:rPr>
                        <a:t>Elemento</a:t>
                      </a:r>
                      <a:endParaRPr lang="es-MX" sz="1200" b="0" dirty="0">
                        <a:solidFill>
                          <a:sysClr val="windowText" lastClr="000000"/>
                        </a:solidFill>
                      </a:endParaRPr>
                    </a:p>
                  </a:txBody>
                  <a:tcPr/>
                </a:tc>
                <a:tc>
                  <a:txBody>
                    <a:bodyPr/>
                    <a:lstStyle/>
                    <a:p>
                      <a:pPr algn="ctr"/>
                      <a:r>
                        <a:rPr lang="es-MX" sz="1200" dirty="0" smtClean="0"/>
                        <a:t>Descripción</a:t>
                      </a:r>
                      <a:r>
                        <a:rPr lang="es-MX" sz="1200" baseline="0" dirty="0" smtClean="0"/>
                        <a:t> </a:t>
                      </a:r>
                      <a:endParaRPr lang="es-MX" sz="1200" b="0" dirty="0">
                        <a:solidFill>
                          <a:sysClr val="windowText" lastClr="000000"/>
                        </a:solidFill>
                      </a:endParaRPr>
                    </a:p>
                  </a:txBody>
                  <a:tcPr/>
                </a:tc>
              </a:tr>
              <a:tr h="470812">
                <a:tc>
                  <a:txBody>
                    <a:bodyPr/>
                    <a:lstStyle/>
                    <a:p>
                      <a:r>
                        <a:rPr lang="es-MX" sz="1200" dirty="0" smtClean="0">
                          <a:solidFill>
                            <a:sysClr val="windowText" lastClr="000000"/>
                          </a:solidFill>
                        </a:rPr>
                        <a:t>Crecimiento</a:t>
                      </a:r>
                      <a:r>
                        <a:rPr lang="es-MX" sz="1200" baseline="0" dirty="0" smtClean="0">
                          <a:solidFill>
                            <a:sysClr val="windowText" lastClr="000000"/>
                          </a:solidFill>
                        </a:rPr>
                        <a:t> del PIB</a:t>
                      </a:r>
                    </a:p>
                  </a:txBody>
                  <a:tcPr/>
                </a:tc>
                <a:tc>
                  <a:txBody>
                    <a:bodyPr/>
                    <a:lstStyle/>
                    <a:p>
                      <a:pPr>
                        <a:buFont typeface="Arial" charset="0"/>
                        <a:buChar char="•"/>
                      </a:pPr>
                      <a:r>
                        <a:rPr lang="es-MX" sz="1200" b="0" i="0" baseline="0" dirty="0" smtClean="0">
                          <a:solidFill>
                            <a:schemeClr val="tx1"/>
                          </a:solidFill>
                        </a:rPr>
                        <a:t>6% anual </a:t>
                      </a:r>
                    </a:p>
                    <a:p>
                      <a:pPr>
                        <a:buFont typeface="Arial" charset="0"/>
                        <a:buChar char="•"/>
                      </a:pPr>
                      <a:r>
                        <a:rPr lang="es-MX" sz="1200" b="0" i="0" baseline="0" dirty="0" smtClean="0">
                          <a:solidFill>
                            <a:schemeClr val="tx1"/>
                          </a:solidFill>
                        </a:rPr>
                        <a:t>3.2% anual per-</a:t>
                      </a:r>
                      <a:r>
                        <a:rPr lang="es-MX" sz="1200" b="0" i="0" baseline="0" dirty="0" err="1" smtClean="0">
                          <a:solidFill>
                            <a:schemeClr val="tx1"/>
                          </a:solidFill>
                        </a:rPr>
                        <a:t>capita</a:t>
                      </a:r>
                      <a:endParaRPr lang="es-MX" sz="1200" b="0" i="0" dirty="0">
                        <a:solidFill>
                          <a:schemeClr val="tx1"/>
                        </a:solidFill>
                      </a:endParaRPr>
                    </a:p>
                  </a:txBody>
                  <a:tcPr/>
                </a:tc>
              </a:tr>
              <a:tr h="263179">
                <a:tc>
                  <a:txBody>
                    <a:bodyPr/>
                    <a:lstStyle/>
                    <a:p>
                      <a:r>
                        <a:rPr lang="es-MX" sz="1200" dirty="0" smtClean="0">
                          <a:solidFill>
                            <a:sysClr val="windowText" lastClr="000000"/>
                          </a:solidFill>
                        </a:rPr>
                        <a:t>Producción manufacturera</a:t>
                      </a:r>
                      <a:endParaRPr lang="es-MX" sz="1200" dirty="0">
                        <a:solidFill>
                          <a:sysClr val="windowText" lastClr="000000"/>
                        </a:solidFill>
                      </a:endParaRPr>
                    </a:p>
                  </a:txBody>
                  <a:tcPr/>
                </a:tc>
                <a:tc>
                  <a:txBody>
                    <a:bodyPr/>
                    <a:lstStyle/>
                    <a:p>
                      <a:pPr>
                        <a:buFont typeface="Arial" charset="0"/>
                        <a:buChar char="•"/>
                      </a:pPr>
                      <a:r>
                        <a:rPr lang="es-MX" sz="1200" b="0" i="0" baseline="0" dirty="0" smtClean="0">
                          <a:solidFill>
                            <a:schemeClr val="tx1"/>
                          </a:solidFill>
                        </a:rPr>
                        <a:t>10.2% por año se constituye como el motor de crecimiento</a:t>
                      </a:r>
                      <a:endParaRPr lang="es-MX" sz="1200" b="0" i="0" dirty="0">
                        <a:solidFill>
                          <a:schemeClr val="tx1"/>
                        </a:solidFill>
                      </a:endParaRPr>
                    </a:p>
                  </a:txBody>
                  <a:tcPr/>
                </a:tc>
              </a:tr>
              <a:tr h="263179">
                <a:tc>
                  <a:txBody>
                    <a:bodyPr/>
                    <a:lstStyle/>
                    <a:p>
                      <a:r>
                        <a:rPr lang="es-MX" sz="1200" baseline="0" dirty="0" smtClean="0">
                          <a:solidFill>
                            <a:sysClr val="windowText" lastClr="000000"/>
                          </a:solidFill>
                        </a:rPr>
                        <a:t>Producción agropecuaria</a:t>
                      </a:r>
                      <a:endParaRPr lang="es-MX" sz="1200" dirty="0"/>
                    </a:p>
                  </a:txBody>
                  <a:tcPr/>
                </a:tc>
                <a:tc>
                  <a:txBody>
                    <a:bodyPr/>
                    <a:lstStyle/>
                    <a:p>
                      <a:pPr>
                        <a:buFont typeface="Arial" charset="0"/>
                        <a:buChar char="•"/>
                      </a:pPr>
                      <a:r>
                        <a:rPr lang="es-MX" sz="1200" b="0" i="0" dirty="0" smtClean="0">
                          <a:solidFill>
                            <a:schemeClr val="tx1"/>
                          </a:solidFill>
                        </a:rPr>
                        <a:t>3.3% por año</a:t>
                      </a:r>
                      <a:endParaRPr lang="es-MX" sz="1200" b="0" i="0" dirty="0">
                        <a:solidFill>
                          <a:schemeClr val="tx1"/>
                        </a:solidFill>
                      </a:endParaRPr>
                    </a:p>
                  </a:txBody>
                  <a:tcPr/>
                </a:tc>
              </a:tr>
              <a:tr h="994453">
                <a:tc>
                  <a:txBody>
                    <a:bodyPr/>
                    <a:lstStyle/>
                    <a:p>
                      <a:r>
                        <a:rPr lang="es-MX" sz="1200" dirty="0" smtClean="0">
                          <a:solidFill>
                            <a:sysClr val="windowText" lastClr="000000"/>
                          </a:solidFill>
                        </a:rPr>
                        <a:t>Motor del crecimiento </a:t>
                      </a:r>
                      <a:endParaRPr lang="es-MX" sz="1200" dirty="0">
                        <a:solidFill>
                          <a:sysClr val="windowText" lastClr="000000"/>
                        </a:solidFill>
                      </a:endParaRPr>
                    </a:p>
                  </a:txBody>
                  <a:tcPr/>
                </a:tc>
                <a:tc>
                  <a:txBody>
                    <a:bodyPr/>
                    <a:lstStyle/>
                    <a:p>
                      <a:pPr>
                        <a:buFont typeface="Arial" charset="0"/>
                        <a:buChar char="•"/>
                      </a:pPr>
                      <a:r>
                        <a:rPr lang="es-MX" sz="1200" b="0" i="0" baseline="0" dirty="0" smtClean="0">
                          <a:solidFill>
                            <a:schemeClr val="tx1"/>
                          </a:solidFill>
                        </a:rPr>
                        <a:t>Producción manufacturera dirigida por la demanda externa (exportaciones) más que por la sustitución de importaciones</a:t>
                      </a:r>
                    </a:p>
                    <a:p>
                      <a:pPr>
                        <a:buFont typeface="Arial" charset="0"/>
                        <a:buChar char="•"/>
                      </a:pPr>
                      <a:r>
                        <a:rPr lang="es-MX" sz="1200" b="0" i="0" baseline="0" dirty="0" smtClean="0">
                          <a:solidFill>
                            <a:schemeClr val="tx1"/>
                          </a:solidFill>
                        </a:rPr>
                        <a:t>Diferente al resto de LA  </a:t>
                      </a:r>
                    </a:p>
                    <a:p>
                      <a:pPr>
                        <a:buFont typeface="Arial" charset="0"/>
                        <a:buChar char="•"/>
                      </a:pPr>
                      <a:r>
                        <a:rPr lang="es-MX" sz="1200" b="0" i="0" baseline="0" dirty="0" smtClean="0">
                          <a:solidFill>
                            <a:schemeClr val="tx1"/>
                          </a:solidFill>
                        </a:rPr>
                        <a:t>A pesar de la apreciación del tipo de cambio</a:t>
                      </a:r>
                    </a:p>
                    <a:p>
                      <a:pPr>
                        <a:buFont typeface="Arial" charset="0"/>
                        <a:buChar char="•"/>
                      </a:pPr>
                      <a:r>
                        <a:rPr lang="es-MX" sz="1200" b="0" i="0" baseline="0" dirty="0" smtClean="0">
                          <a:solidFill>
                            <a:schemeClr val="tx1"/>
                          </a:solidFill>
                        </a:rPr>
                        <a:t>Exportaciones manufactureras pasaron del 7% a casi al 40%. Sobre todo textiles</a:t>
                      </a:r>
                    </a:p>
                  </a:txBody>
                  <a:tcPr/>
                </a:tc>
              </a:tr>
              <a:tr h="438632">
                <a:tc>
                  <a:txBody>
                    <a:bodyPr/>
                    <a:lstStyle/>
                    <a:p>
                      <a:r>
                        <a:rPr lang="es-MX" sz="1200" dirty="0" smtClean="0">
                          <a:solidFill>
                            <a:sysClr val="windowText" lastClr="000000"/>
                          </a:solidFill>
                        </a:rPr>
                        <a:t>Importaciones </a:t>
                      </a:r>
                      <a:endParaRPr lang="es-MX" sz="1200" dirty="0">
                        <a:solidFill>
                          <a:sysClr val="windowText" lastClr="000000"/>
                        </a:solidFill>
                      </a:endParaRPr>
                    </a:p>
                  </a:txBody>
                  <a:tcPr/>
                </a:tc>
                <a:tc>
                  <a:txBody>
                    <a:bodyPr/>
                    <a:lstStyle/>
                    <a:p>
                      <a:pPr>
                        <a:buFont typeface="Arial" charset="0"/>
                        <a:buChar char="•"/>
                      </a:pPr>
                      <a:r>
                        <a:rPr lang="es-MX" sz="1200" b="0" i="0" baseline="0" dirty="0" smtClean="0">
                          <a:solidFill>
                            <a:schemeClr val="tx1"/>
                          </a:solidFill>
                        </a:rPr>
                        <a:t>Crecieron pero se rezagaron las importaciones de textiles, químicos y vehículos lo que generó oportunidades para productores nacionales </a:t>
                      </a:r>
                    </a:p>
                  </a:txBody>
                  <a:tcPr/>
                </a:tc>
              </a:tr>
              <a:tr h="789538">
                <a:tc>
                  <a:txBody>
                    <a:bodyPr/>
                    <a:lstStyle/>
                    <a:p>
                      <a:r>
                        <a:rPr lang="es-MX" sz="1200" dirty="0" smtClean="0"/>
                        <a:t>Estímulos públicos</a:t>
                      </a:r>
                      <a:r>
                        <a:rPr lang="es-MX" sz="1200" baseline="0" dirty="0" smtClean="0"/>
                        <a:t> a la industria</a:t>
                      </a:r>
                      <a:endParaRPr lang="es-MX" sz="1200" dirty="0"/>
                    </a:p>
                  </a:txBody>
                  <a:tcPr/>
                </a:tc>
                <a:tc>
                  <a:txBody>
                    <a:bodyPr/>
                    <a:lstStyle/>
                    <a:p>
                      <a:pPr>
                        <a:buFont typeface="Arial" charset="0"/>
                        <a:buChar char="•"/>
                      </a:pPr>
                      <a:r>
                        <a:rPr lang="es-MX" sz="1200" b="0" i="0" dirty="0" smtClean="0">
                          <a:solidFill>
                            <a:schemeClr val="tx1"/>
                          </a:solidFill>
                        </a:rPr>
                        <a:t>Inversión pública creció</a:t>
                      </a:r>
                      <a:r>
                        <a:rPr lang="es-MX" sz="1200" b="0" i="0" baseline="0" dirty="0" smtClean="0">
                          <a:solidFill>
                            <a:schemeClr val="tx1"/>
                          </a:solidFill>
                        </a:rPr>
                        <a:t> a un 14%  anual llevando a un boom de la construcción acompañado también de inversión privada</a:t>
                      </a:r>
                    </a:p>
                    <a:p>
                      <a:pPr>
                        <a:buFont typeface="Arial" charset="0"/>
                        <a:buChar char="•"/>
                      </a:pPr>
                      <a:r>
                        <a:rPr lang="es-MX" sz="1200" b="0" i="0" baseline="0" dirty="0" smtClean="0">
                          <a:solidFill>
                            <a:schemeClr val="tx1"/>
                          </a:solidFill>
                        </a:rPr>
                        <a:t>Se duplicaron las vialidades y las áreas de riego</a:t>
                      </a:r>
                    </a:p>
                    <a:p>
                      <a:pPr marL="0" marR="0" indent="0" algn="l" defTabSz="914400" rtl="0" eaLnBrk="1" fontAlgn="auto" latinLnBrk="0" hangingPunct="1">
                        <a:lnSpc>
                          <a:spcPct val="100000"/>
                        </a:lnSpc>
                        <a:spcBef>
                          <a:spcPts val="0"/>
                        </a:spcBef>
                        <a:spcAft>
                          <a:spcPts val="0"/>
                        </a:spcAft>
                        <a:buClrTx/>
                        <a:buSzTx/>
                        <a:buFont typeface="Arial" charset="0"/>
                        <a:buChar char="•"/>
                        <a:tabLst/>
                        <a:defRPr/>
                      </a:pPr>
                      <a:r>
                        <a:rPr lang="es-MX" sz="1200" b="0" i="0" baseline="0" dirty="0" smtClean="0">
                          <a:solidFill>
                            <a:schemeClr val="tx1"/>
                          </a:solidFill>
                        </a:rPr>
                        <a:t>Inversión pública en industrias manufactureras</a:t>
                      </a:r>
                      <a:endParaRPr lang="es-MX" sz="1200" b="0" i="0" dirty="0" smtClean="0">
                        <a:solidFill>
                          <a:schemeClr val="tx1"/>
                        </a:solidFill>
                      </a:endParaRPr>
                    </a:p>
                  </a:txBody>
                  <a:tcPr/>
                </a:tc>
              </a:tr>
              <a:tr h="789538">
                <a:tc>
                  <a:txBody>
                    <a:bodyPr/>
                    <a:lstStyle/>
                    <a:p>
                      <a:r>
                        <a:rPr lang="es-MX" sz="1200" dirty="0" smtClean="0"/>
                        <a:t>Otras cosas</a:t>
                      </a:r>
                      <a:endParaRPr lang="es-MX" sz="1200" dirty="0"/>
                    </a:p>
                  </a:txBody>
                  <a:tcPr/>
                </a:tc>
                <a:tc>
                  <a:txBody>
                    <a:bodyPr/>
                    <a:lstStyle/>
                    <a:p>
                      <a:pPr>
                        <a:buFont typeface="Arial" charset="0"/>
                        <a:buChar char="•"/>
                      </a:pPr>
                      <a:r>
                        <a:rPr lang="es-MX" sz="1200" b="0" i="0" dirty="0" smtClean="0">
                          <a:solidFill>
                            <a:schemeClr val="tx1"/>
                          </a:solidFill>
                        </a:rPr>
                        <a:t>Nuevo</a:t>
                      </a:r>
                      <a:r>
                        <a:rPr lang="es-MX" sz="1200" b="0" i="0" baseline="0" dirty="0" smtClean="0">
                          <a:solidFill>
                            <a:schemeClr val="tx1"/>
                          </a:solidFill>
                        </a:rPr>
                        <a:t> grupo de empresario industrialistas: pequeñas plantas manufactureras, con capital local y orientadas hacia el mercado doméstico y con un enfoque proteccionista</a:t>
                      </a:r>
                    </a:p>
                    <a:p>
                      <a:pPr>
                        <a:buFont typeface="Arial" charset="0"/>
                        <a:buChar char="•"/>
                      </a:pPr>
                      <a:r>
                        <a:rPr lang="es-MX" sz="1200" b="0" i="0" baseline="0" dirty="0" smtClean="0">
                          <a:solidFill>
                            <a:schemeClr val="tx1"/>
                          </a:solidFill>
                        </a:rPr>
                        <a:t>Reforzada por la migración derivada de la guerra: capital y/o habilidades</a:t>
                      </a:r>
                    </a:p>
                    <a:p>
                      <a:pPr>
                        <a:buFont typeface="Arial" charset="0"/>
                        <a:buChar char="•"/>
                      </a:pPr>
                      <a:r>
                        <a:rPr lang="es-MX" sz="1200" b="0" i="0" baseline="0" dirty="0" smtClean="0">
                          <a:solidFill>
                            <a:schemeClr val="tx1"/>
                          </a:solidFill>
                        </a:rPr>
                        <a:t>Desplazamiento de inversión en la agricultura</a:t>
                      </a:r>
                    </a:p>
                  </a:txBody>
                  <a:tcPr/>
                </a:tc>
              </a:tr>
              <a:tr h="630119">
                <a:tc>
                  <a:txBody>
                    <a:bodyPr/>
                    <a:lstStyle/>
                    <a:p>
                      <a:r>
                        <a:rPr lang="es-MX" sz="1200" dirty="0" smtClean="0"/>
                        <a:t>Inflación</a:t>
                      </a:r>
                      <a:endParaRPr lang="es-MX" sz="1200" dirty="0"/>
                    </a:p>
                  </a:txBody>
                  <a:tcPr/>
                </a:tc>
                <a:tc>
                  <a:txBody>
                    <a:bodyPr/>
                    <a:lstStyle/>
                    <a:p>
                      <a:pPr>
                        <a:buFont typeface="Arial" charset="0"/>
                        <a:buChar char="•"/>
                      </a:pPr>
                      <a:r>
                        <a:rPr lang="es-MX" sz="1200" b="0" i="0" baseline="0" dirty="0" smtClean="0">
                          <a:solidFill>
                            <a:schemeClr val="tx1"/>
                          </a:solidFill>
                        </a:rPr>
                        <a:t>Presiones inflacionarias derivadas de la guerra : escasez de algunos bienes e impacto de excedentes del comercio y entrada de capitales (políticas monetarias incipientes), aumentos salariales</a:t>
                      </a:r>
                    </a:p>
                  </a:txBody>
                  <a:tcPr/>
                </a:tc>
              </a:tr>
              <a:tr h="438632">
                <a:tc>
                  <a:txBody>
                    <a:bodyPr/>
                    <a:lstStyle/>
                    <a:p>
                      <a:r>
                        <a:rPr lang="es-MX" sz="1200" dirty="0" smtClean="0"/>
                        <a:t>Distribución del ingreso</a:t>
                      </a:r>
                      <a:endParaRPr lang="es-MX" sz="1200" dirty="0"/>
                    </a:p>
                  </a:txBody>
                  <a:tcPr/>
                </a:tc>
                <a:tc>
                  <a:txBody>
                    <a:bodyPr/>
                    <a:lstStyle/>
                    <a:p>
                      <a:pPr>
                        <a:buFont typeface="Arial" charset="0"/>
                        <a:buChar char="•"/>
                      </a:pPr>
                      <a:r>
                        <a:rPr lang="es-MX" sz="1200" b="0" i="0" baseline="0" dirty="0" smtClean="0">
                          <a:solidFill>
                            <a:schemeClr val="tx1"/>
                          </a:solidFill>
                        </a:rPr>
                        <a:t>Deterioro: los salarios pasaron de 29.1% del PIB a 22.6%</a:t>
                      </a:r>
                    </a:p>
                    <a:p>
                      <a:pPr>
                        <a:buFont typeface="Arial" charset="0"/>
                        <a:buChar char="•"/>
                      </a:pPr>
                      <a:r>
                        <a:rPr lang="es-MX" sz="1200" b="0" i="0" baseline="0" dirty="0" smtClean="0">
                          <a:solidFill>
                            <a:schemeClr val="tx1"/>
                          </a:solidFill>
                        </a:rPr>
                        <a:t>Oferta de trabajo proveniente de la agricultura e inexistencia de sindicatos fuertes  </a:t>
                      </a:r>
                    </a:p>
                  </a:txBody>
                  <a:tcPr/>
                </a:tc>
              </a:tr>
            </a:tbl>
          </a:graphicData>
        </a:graphic>
      </p:graphicFrame>
    </p:spTree>
  </p:cSld>
  <p:clrMapOvr>
    <a:masterClrMapping/>
  </p:clrMapOvr>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0" y="-24"/>
            <a:ext cx="9144000" cy="857256"/>
          </a:xfrm>
        </p:spPr>
        <p:txBody>
          <a:bodyPr>
            <a:noAutofit/>
          </a:bodyPr>
          <a:lstStyle/>
          <a:p>
            <a:r>
              <a:rPr lang="es-MX" sz="2800" dirty="0" smtClean="0">
                <a:solidFill>
                  <a:srgbClr val="FF0000"/>
                </a:solidFill>
              </a:rPr>
              <a:t>Crecimiento con ciclos de devaluación e inflación (1946-1955)</a:t>
            </a:r>
          </a:p>
        </p:txBody>
      </p:sp>
      <p:graphicFrame>
        <p:nvGraphicFramePr>
          <p:cNvPr id="5" name="Table 4"/>
          <p:cNvGraphicFramePr>
            <a:graphicFrameLocks noGrp="1"/>
          </p:cNvGraphicFramePr>
          <p:nvPr/>
        </p:nvGraphicFramePr>
        <p:xfrm>
          <a:off x="357158" y="1452780"/>
          <a:ext cx="8286808" cy="5048054"/>
        </p:xfrm>
        <a:graphic>
          <a:graphicData uri="http://schemas.openxmlformats.org/drawingml/2006/table">
            <a:tbl>
              <a:tblPr firstRow="1" bandRow="1">
                <a:tableStyleId>{5C22544A-7EE6-4342-B048-85BDC9FD1C3A}</a:tableStyleId>
              </a:tblPr>
              <a:tblGrid>
                <a:gridCol w="2687613"/>
                <a:gridCol w="5599195"/>
              </a:tblGrid>
              <a:tr h="476054">
                <a:tc>
                  <a:txBody>
                    <a:bodyPr/>
                    <a:lstStyle/>
                    <a:p>
                      <a:pPr algn="ctr"/>
                      <a:r>
                        <a:rPr lang="es-MX" sz="1200" b="1" dirty="0" smtClean="0">
                          <a:solidFill>
                            <a:schemeClr val="lt1"/>
                          </a:solidFill>
                        </a:rPr>
                        <a:t>Elemento</a:t>
                      </a:r>
                      <a:endParaRPr lang="es-MX" sz="1200" b="0" dirty="0">
                        <a:solidFill>
                          <a:sysClr val="windowText" lastClr="000000"/>
                        </a:solidFill>
                      </a:endParaRPr>
                    </a:p>
                  </a:txBody>
                  <a:tcPr/>
                </a:tc>
                <a:tc>
                  <a:txBody>
                    <a:bodyPr/>
                    <a:lstStyle/>
                    <a:p>
                      <a:pPr algn="ctr"/>
                      <a:r>
                        <a:rPr lang="es-MX" sz="1200" dirty="0" smtClean="0"/>
                        <a:t>Descripción</a:t>
                      </a:r>
                      <a:r>
                        <a:rPr lang="es-MX" sz="1200" baseline="0" dirty="0" smtClean="0"/>
                        <a:t> </a:t>
                      </a:r>
                      <a:endParaRPr lang="es-MX" sz="1200" b="0" dirty="0">
                        <a:solidFill>
                          <a:sysClr val="windowText" lastClr="000000"/>
                        </a:solidFill>
                      </a:endParaRPr>
                    </a:p>
                  </a:txBody>
                  <a:tcPr/>
                </a:tc>
              </a:tr>
              <a:tr h="263179">
                <a:tc>
                  <a:txBody>
                    <a:bodyPr/>
                    <a:lstStyle/>
                    <a:p>
                      <a:r>
                        <a:rPr lang="es-MX" sz="1200" dirty="0" smtClean="0">
                          <a:solidFill>
                            <a:sysClr val="windowText" lastClr="000000"/>
                          </a:solidFill>
                        </a:rPr>
                        <a:t>Producción manufacturera</a:t>
                      </a:r>
                      <a:endParaRPr lang="es-MX" sz="1200" dirty="0">
                        <a:solidFill>
                          <a:sysClr val="windowText" lastClr="000000"/>
                        </a:solidFill>
                      </a:endParaRPr>
                    </a:p>
                  </a:txBody>
                  <a:tcPr/>
                </a:tc>
                <a:tc>
                  <a:txBody>
                    <a:bodyPr/>
                    <a:lstStyle/>
                    <a:p>
                      <a:pPr>
                        <a:buFont typeface="Arial" charset="0"/>
                        <a:buNone/>
                      </a:pPr>
                      <a:r>
                        <a:rPr lang="es-MX" sz="1200" b="0" i="0" dirty="0" smtClean="0">
                          <a:solidFill>
                            <a:schemeClr val="tx1"/>
                          </a:solidFill>
                        </a:rPr>
                        <a:t>*</a:t>
                      </a:r>
                      <a:r>
                        <a:rPr lang="es-MX" sz="1200" b="0" i="0" baseline="0" dirty="0" smtClean="0">
                          <a:solidFill>
                            <a:schemeClr val="tx1"/>
                          </a:solidFill>
                        </a:rPr>
                        <a:t> 6.3% anual</a:t>
                      </a:r>
                      <a:endParaRPr lang="es-MX" sz="1200" b="0" i="0" dirty="0">
                        <a:solidFill>
                          <a:schemeClr val="tx1"/>
                        </a:solidFill>
                      </a:endParaRPr>
                    </a:p>
                  </a:txBody>
                  <a:tcPr/>
                </a:tc>
              </a:tr>
              <a:tr h="263179">
                <a:tc>
                  <a:txBody>
                    <a:bodyPr/>
                    <a:lstStyle/>
                    <a:p>
                      <a:r>
                        <a:rPr lang="es-MX" sz="1200" baseline="0" dirty="0" smtClean="0">
                          <a:solidFill>
                            <a:sysClr val="windowText" lastClr="000000"/>
                          </a:solidFill>
                        </a:rPr>
                        <a:t>Producción agropecuaria</a:t>
                      </a:r>
                      <a:endParaRPr lang="es-MX" sz="1200" dirty="0"/>
                    </a:p>
                  </a:txBody>
                  <a:tcPr/>
                </a:tc>
                <a:tc>
                  <a:txBody>
                    <a:bodyPr/>
                    <a:lstStyle/>
                    <a:p>
                      <a:pPr>
                        <a:buFont typeface="Arial" charset="0"/>
                        <a:buChar char="•"/>
                      </a:pPr>
                      <a:r>
                        <a:rPr lang="es-MX" sz="1200" b="0" i="0" dirty="0" smtClean="0">
                          <a:solidFill>
                            <a:schemeClr val="tx1"/>
                          </a:solidFill>
                        </a:rPr>
                        <a:t> Importante</a:t>
                      </a:r>
                      <a:r>
                        <a:rPr lang="es-MX" sz="1200" b="0" i="0" baseline="0" dirty="0" smtClean="0">
                          <a:solidFill>
                            <a:schemeClr val="tx1"/>
                          </a:solidFill>
                        </a:rPr>
                        <a:t> crecimiento de cultivos 5.7% anual y ganadero 3.7% anual. </a:t>
                      </a:r>
                    </a:p>
                    <a:p>
                      <a:pPr>
                        <a:buFontTx/>
                        <a:buChar char="-"/>
                      </a:pPr>
                      <a:r>
                        <a:rPr lang="es-MX" sz="1200" b="0" i="0" baseline="0" dirty="0" smtClean="0">
                          <a:solidFill>
                            <a:schemeClr val="tx1"/>
                          </a:solidFill>
                        </a:rPr>
                        <a:t>Incremento en el área cultivable</a:t>
                      </a:r>
                      <a:r>
                        <a:rPr lang="es-MX" sz="1200" b="0" i="0" baseline="0" dirty="0">
                          <a:solidFill>
                            <a:schemeClr val="tx1"/>
                          </a:solidFill>
                        </a:rPr>
                        <a:t> </a:t>
                      </a:r>
                      <a:r>
                        <a:rPr lang="es-MX" sz="1200" b="0" i="0" baseline="0" dirty="0" smtClean="0">
                          <a:solidFill>
                            <a:schemeClr val="tx1"/>
                          </a:solidFill>
                        </a:rPr>
                        <a:t>tanto secano como de riego. Incremento del área cultivable por la reforma agraria</a:t>
                      </a:r>
                    </a:p>
                    <a:p>
                      <a:pPr>
                        <a:buFontTx/>
                        <a:buChar char="-"/>
                      </a:pPr>
                      <a:r>
                        <a:rPr lang="es-MX" sz="1200" b="0" i="0" baseline="0" dirty="0" smtClean="0">
                          <a:solidFill>
                            <a:schemeClr val="tx1"/>
                          </a:solidFill>
                        </a:rPr>
                        <a:t>Incremento en rendimientos por ha por mejoras en semillas, fertilizantes, pesticidas y maquinaria. Neutralizó el efecto de la baja en los precios agrícolas</a:t>
                      </a:r>
                    </a:p>
                    <a:p>
                      <a:pPr>
                        <a:buFontTx/>
                        <a:buChar char="-"/>
                      </a:pPr>
                      <a:r>
                        <a:rPr lang="es-MX" sz="1200" b="0" i="0" baseline="0" dirty="0" smtClean="0">
                          <a:solidFill>
                            <a:schemeClr val="tx1"/>
                          </a:solidFill>
                        </a:rPr>
                        <a:t>Introducción de cultivos de mayor valor en áreas de riego</a:t>
                      </a:r>
                    </a:p>
                    <a:p>
                      <a:pPr>
                        <a:buFont typeface="Arial" charset="0"/>
                        <a:buChar char="•"/>
                      </a:pPr>
                      <a:r>
                        <a:rPr lang="es-MX" sz="1200" b="0" i="0" baseline="0" dirty="0" smtClean="0">
                          <a:solidFill>
                            <a:schemeClr val="tx1"/>
                          </a:solidFill>
                        </a:rPr>
                        <a:t>Contribución a la industrialización: </a:t>
                      </a:r>
                    </a:p>
                    <a:p>
                      <a:pPr>
                        <a:buFontTx/>
                        <a:buChar char="-"/>
                      </a:pPr>
                      <a:r>
                        <a:rPr lang="es-MX" sz="1200" b="0" i="0" baseline="0" dirty="0" smtClean="0">
                          <a:solidFill>
                            <a:schemeClr val="tx1"/>
                          </a:solidFill>
                        </a:rPr>
                        <a:t>alimentos para la creciente población</a:t>
                      </a:r>
                    </a:p>
                    <a:p>
                      <a:pPr>
                        <a:buFontTx/>
                        <a:buChar char="-"/>
                      </a:pPr>
                      <a:r>
                        <a:rPr lang="es-MX" sz="1200" b="0" i="0" baseline="0" dirty="0" smtClean="0">
                          <a:solidFill>
                            <a:schemeClr val="tx1"/>
                          </a:solidFill>
                        </a:rPr>
                        <a:t>Provisión de materias primas y generación de divisas que servían para importar bienes necesarios para la industrialización</a:t>
                      </a:r>
                    </a:p>
                    <a:p>
                      <a:pPr>
                        <a:buFontTx/>
                        <a:buChar char="-"/>
                      </a:pPr>
                      <a:r>
                        <a:rPr lang="es-MX" sz="1200" b="0" i="0" baseline="0" dirty="0" smtClean="0">
                          <a:solidFill>
                            <a:schemeClr val="tx1"/>
                          </a:solidFill>
                        </a:rPr>
                        <a:t>Aumentar la oferta de mano de obra  que estuviera dispuesta a trabajar a bajos salarios para cumplir con la demanda creciente de la industria y los servicios</a:t>
                      </a:r>
                    </a:p>
                    <a:p>
                      <a:pPr>
                        <a:buFontTx/>
                        <a:buChar char="-"/>
                      </a:pPr>
                      <a:r>
                        <a:rPr lang="es-MX" sz="1200" b="0" i="0" baseline="0" dirty="0" smtClean="0">
                          <a:solidFill>
                            <a:schemeClr val="tx1"/>
                          </a:solidFill>
                        </a:rPr>
                        <a:t>Generación de ahorro a canalizar por el sistema bancario hacia infraestructura e inversión en industria</a:t>
                      </a:r>
                    </a:p>
                    <a:p>
                      <a:pPr>
                        <a:buFontTx/>
                        <a:buChar char="-"/>
                      </a:pPr>
                      <a:r>
                        <a:rPr lang="es-MX" sz="1200" b="0" i="0" baseline="0" dirty="0" smtClean="0">
                          <a:solidFill>
                            <a:schemeClr val="tx1"/>
                          </a:solidFill>
                        </a:rPr>
                        <a:t>Términos de intercambio favorables a la industria</a:t>
                      </a:r>
                    </a:p>
                    <a:p>
                      <a:pPr>
                        <a:buFontTx/>
                        <a:buChar char="-"/>
                      </a:pPr>
                      <a:r>
                        <a:rPr lang="es-MX" sz="1200" b="0" i="0" baseline="0" dirty="0" smtClean="0">
                          <a:solidFill>
                            <a:schemeClr val="tx1"/>
                          </a:solidFill>
                        </a:rPr>
                        <a:t>Expansión dl mercado para la producción industrial a través de una pequeña clase media rural</a:t>
                      </a:r>
                    </a:p>
                  </a:txBody>
                  <a:tcPr/>
                </a:tc>
              </a:tr>
              <a:tr h="625785">
                <a:tc>
                  <a:txBody>
                    <a:bodyPr/>
                    <a:lstStyle/>
                    <a:p>
                      <a:r>
                        <a:rPr lang="es-MX" sz="1200" dirty="0" smtClean="0">
                          <a:solidFill>
                            <a:sysClr val="windowText" lastClr="000000"/>
                          </a:solidFill>
                        </a:rPr>
                        <a:t>Motor del crecimiento </a:t>
                      </a:r>
                      <a:endParaRPr lang="es-MX" sz="1200" dirty="0">
                        <a:solidFill>
                          <a:sysClr val="windowText" lastClr="000000"/>
                        </a:solidFill>
                      </a:endParaRPr>
                    </a:p>
                  </a:txBody>
                  <a:tcPr/>
                </a:tc>
                <a:tc>
                  <a:txBody>
                    <a:bodyPr/>
                    <a:lstStyle/>
                    <a:p>
                      <a:pPr>
                        <a:buFont typeface="Arial" charset="0"/>
                        <a:buChar char="•"/>
                      </a:pPr>
                      <a:r>
                        <a:rPr lang="es-MX" sz="1200" b="0" i="0" baseline="0" dirty="0" smtClean="0">
                          <a:solidFill>
                            <a:schemeClr val="tx1"/>
                          </a:solidFill>
                        </a:rPr>
                        <a:t> Sustitución de importaciones: factores domésticos, industrialización impulsada por protección comercial </a:t>
                      </a:r>
                    </a:p>
                    <a:p>
                      <a:pPr>
                        <a:buFont typeface="Arial" charset="0"/>
                        <a:buNone/>
                      </a:pPr>
                      <a:r>
                        <a:rPr lang="es-MX" sz="1200" b="0" i="0" baseline="0" dirty="0" smtClean="0">
                          <a:solidFill>
                            <a:schemeClr val="tx1"/>
                          </a:solidFill>
                        </a:rPr>
                        <a:t>* Pierde terreno el impulso por exportaciones</a:t>
                      </a:r>
                    </a:p>
                  </a:txBody>
                  <a:tcPr/>
                </a:tc>
              </a:tr>
              <a:tr h="438632">
                <a:tc>
                  <a:txBody>
                    <a:bodyPr/>
                    <a:lstStyle/>
                    <a:p>
                      <a:r>
                        <a:rPr lang="es-MX" sz="1200" dirty="0" smtClean="0">
                          <a:solidFill>
                            <a:sysClr val="windowText" lastClr="000000"/>
                          </a:solidFill>
                        </a:rPr>
                        <a:t>Importaciones </a:t>
                      </a:r>
                      <a:endParaRPr lang="es-MX" sz="1200" dirty="0">
                        <a:solidFill>
                          <a:sysClr val="windowText" lastClr="000000"/>
                        </a:solidFill>
                      </a:endParaRPr>
                    </a:p>
                  </a:txBody>
                  <a:tcPr/>
                </a:tc>
                <a:tc>
                  <a:txBody>
                    <a:bodyPr/>
                    <a:lstStyle/>
                    <a:p>
                      <a:pPr>
                        <a:buFont typeface="Arial" charset="0"/>
                        <a:buChar char="•"/>
                      </a:pPr>
                      <a:r>
                        <a:rPr lang="es-MX" sz="1200" b="0" i="0" baseline="0" dirty="0" smtClean="0">
                          <a:solidFill>
                            <a:schemeClr val="tx1"/>
                          </a:solidFill>
                        </a:rPr>
                        <a:t>Sustitución de importaciones  de bienes de consumo</a:t>
                      </a:r>
                    </a:p>
                    <a:p>
                      <a:pPr>
                        <a:buFont typeface="Arial" charset="0"/>
                        <a:buChar char="•"/>
                      </a:pPr>
                      <a:r>
                        <a:rPr lang="es-MX" sz="1200" b="0" i="0" baseline="0" dirty="0" smtClean="0">
                          <a:solidFill>
                            <a:schemeClr val="tx1"/>
                          </a:solidFill>
                        </a:rPr>
                        <a:t>Aumento de importaciones de bienes de capital</a:t>
                      </a:r>
                    </a:p>
                  </a:txBody>
                  <a:tcPr/>
                </a:tc>
              </a:tr>
            </a:tbl>
          </a:graphicData>
        </a:graphic>
      </p:graphicFrame>
    </p:spTree>
  </p:cSld>
  <p:clrMapOvr>
    <a:masterClrMapping/>
  </p:clrMapOvr>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5" name="Table 4"/>
          <p:cNvGraphicFramePr>
            <a:graphicFrameLocks noGrp="1"/>
          </p:cNvGraphicFramePr>
          <p:nvPr/>
        </p:nvGraphicFramePr>
        <p:xfrm>
          <a:off x="357158" y="1733648"/>
          <a:ext cx="8286808" cy="4695748"/>
        </p:xfrm>
        <a:graphic>
          <a:graphicData uri="http://schemas.openxmlformats.org/drawingml/2006/table">
            <a:tbl>
              <a:tblPr firstRow="1" bandRow="1">
                <a:tableStyleId>{5C22544A-7EE6-4342-B048-85BDC9FD1C3A}</a:tableStyleId>
              </a:tblPr>
              <a:tblGrid>
                <a:gridCol w="2687613"/>
                <a:gridCol w="5599195"/>
              </a:tblGrid>
              <a:tr h="476054">
                <a:tc>
                  <a:txBody>
                    <a:bodyPr/>
                    <a:lstStyle/>
                    <a:p>
                      <a:pPr algn="ctr"/>
                      <a:r>
                        <a:rPr lang="es-MX" sz="1200" b="1" dirty="0" smtClean="0">
                          <a:solidFill>
                            <a:schemeClr val="lt1"/>
                          </a:solidFill>
                        </a:rPr>
                        <a:t>Elemento</a:t>
                      </a:r>
                      <a:endParaRPr lang="es-MX" sz="1200" b="0" dirty="0">
                        <a:solidFill>
                          <a:sysClr val="windowText" lastClr="000000"/>
                        </a:solidFill>
                      </a:endParaRPr>
                    </a:p>
                  </a:txBody>
                  <a:tcPr/>
                </a:tc>
                <a:tc>
                  <a:txBody>
                    <a:bodyPr/>
                    <a:lstStyle/>
                    <a:p>
                      <a:pPr algn="ctr"/>
                      <a:r>
                        <a:rPr lang="es-MX" sz="1200" dirty="0" smtClean="0"/>
                        <a:t>Descripción</a:t>
                      </a:r>
                      <a:r>
                        <a:rPr lang="es-MX" sz="1200" baseline="0" dirty="0" smtClean="0"/>
                        <a:t> </a:t>
                      </a:r>
                      <a:endParaRPr lang="es-MX" sz="1200" b="0" dirty="0">
                        <a:solidFill>
                          <a:sysClr val="windowText" lastClr="000000"/>
                        </a:solidFill>
                      </a:endParaRPr>
                    </a:p>
                  </a:txBody>
                  <a:tcPr/>
                </a:tc>
              </a:tr>
              <a:tr h="595516">
                <a:tc>
                  <a:txBody>
                    <a:bodyPr/>
                    <a:lstStyle/>
                    <a:p>
                      <a:r>
                        <a:rPr lang="es-MX" sz="1200" dirty="0" smtClean="0"/>
                        <a:t>Estímulos públicos</a:t>
                      </a:r>
                      <a:r>
                        <a:rPr lang="es-MX" sz="1200" baseline="0" dirty="0" smtClean="0"/>
                        <a:t> a la industria</a:t>
                      </a:r>
                      <a:endParaRPr lang="es-MX" sz="1200" dirty="0"/>
                    </a:p>
                  </a:txBody>
                  <a:tcPr/>
                </a:tc>
                <a:tc>
                  <a:txBody>
                    <a:bodyPr/>
                    <a:lstStyle/>
                    <a:p>
                      <a:pPr>
                        <a:buFont typeface="Arial" charset="0"/>
                        <a:buChar char="•"/>
                      </a:pPr>
                      <a:r>
                        <a:rPr lang="es-MX" sz="1200" b="0" i="0" dirty="0" smtClean="0">
                          <a:solidFill>
                            <a:schemeClr val="tx1"/>
                          </a:solidFill>
                        </a:rPr>
                        <a:t>Incremento de</a:t>
                      </a:r>
                      <a:r>
                        <a:rPr lang="es-MX" sz="1200" b="0" i="0" baseline="0" dirty="0" smtClean="0">
                          <a:solidFill>
                            <a:schemeClr val="tx1"/>
                          </a:solidFill>
                        </a:rPr>
                        <a:t> tarifas a bienes de consumo</a:t>
                      </a:r>
                    </a:p>
                    <a:p>
                      <a:pPr>
                        <a:buFont typeface="Arial" charset="0"/>
                        <a:buChar char="•"/>
                      </a:pPr>
                      <a:r>
                        <a:rPr lang="es-MX" sz="1200" b="0" i="0" baseline="0" dirty="0" smtClean="0">
                          <a:solidFill>
                            <a:schemeClr val="tx1"/>
                          </a:solidFill>
                        </a:rPr>
                        <a:t>Sin restricciones fuertes los bienes de capital y las materias primas</a:t>
                      </a:r>
                      <a:endParaRPr lang="es-MX" sz="1200" b="0" i="0" dirty="0" smtClean="0">
                        <a:solidFill>
                          <a:schemeClr val="tx1"/>
                        </a:solidFill>
                      </a:endParaRPr>
                    </a:p>
                  </a:txBody>
                  <a:tcPr/>
                </a:tc>
              </a:tr>
              <a:tr h="789538">
                <a:tc>
                  <a:txBody>
                    <a:bodyPr/>
                    <a:lstStyle/>
                    <a:p>
                      <a:r>
                        <a:rPr lang="es-MX" sz="1200" dirty="0" smtClean="0"/>
                        <a:t>Otras cosas</a:t>
                      </a:r>
                      <a:endParaRPr lang="es-MX" sz="1200" dirty="0"/>
                    </a:p>
                  </a:txBody>
                  <a:tcPr/>
                </a:tc>
                <a:tc>
                  <a:txBody>
                    <a:bodyPr/>
                    <a:lstStyle/>
                    <a:p>
                      <a:pPr>
                        <a:buFont typeface="Arial" charset="0"/>
                        <a:buChar char="•"/>
                      </a:pPr>
                      <a:r>
                        <a:rPr lang="es-MX" sz="1200" b="0" i="0" baseline="0" dirty="0" smtClean="0">
                          <a:solidFill>
                            <a:schemeClr val="tx1"/>
                          </a:solidFill>
                        </a:rPr>
                        <a:t>Inversión extranjera posterior a la postguerra</a:t>
                      </a:r>
                    </a:p>
                    <a:p>
                      <a:pPr>
                        <a:buFont typeface="Arial" charset="0"/>
                        <a:buChar char="•"/>
                      </a:pPr>
                      <a:r>
                        <a:rPr lang="es-MX" sz="1200" b="0" i="0" baseline="0" dirty="0" smtClean="0">
                          <a:solidFill>
                            <a:schemeClr val="tx1"/>
                          </a:solidFill>
                        </a:rPr>
                        <a:t>Empresario diferente: produce manufacturas y no se dedica a comprar bonos del gobierno o de empresas </a:t>
                      </a:r>
                    </a:p>
                  </a:txBody>
                  <a:tcPr/>
                </a:tc>
              </a:tr>
              <a:tr h="257007">
                <a:tc>
                  <a:txBody>
                    <a:bodyPr/>
                    <a:lstStyle/>
                    <a:p>
                      <a:r>
                        <a:rPr lang="es-MX" sz="1200" dirty="0" smtClean="0">
                          <a:solidFill>
                            <a:sysClr val="windowText" lastClr="000000"/>
                          </a:solidFill>
                        </a:rPr>
                        <a:t>Evidencia de desgaste</a:t>
                      </a:r>
                    </a:p>
                  </a:txBody>
                  <a:tcPr/>
                </a:tc>
                <a:tc>
                  <a:txBody>
                    <a:bodyPr/>
                    <a:lstStyle/>
                    <a:p>
                      <a:pPr>
                        <a:buFont typeface="Arial" charset="0"/>
                        <a:buChar char="•"/>
                      </a:pPr>
                      <a:r>
                        <a:rPr lang="es-MX" sz="1200" b="0" i="0" dirty="0" smtClean="0">
                          <a:solidFill>
                            <a:schemeClr val="tx1"/>
                          </a:solidFill>
                        </a:rPr>
                        <a:t>Dualidad en la agricultura:</a:t>
                      </a:r>
                      <a:r>
                        <a:rPr lang="es-MX" sz="1200" b="0" i="0" baseline="0" dirty="0" smtClean="0">
                          <a:solidFill>
                            <a:schemeClr val="tx1"/>
                          </a:solidFill>
                        </a:rPr>
                        <a:t> brecha entre producción privada en el norte y noroeste y producción ejidal en el centro y sur.  </a:t>
                      </a:r>
                    </a:p>
                    <a:p>
                      <a:pPr>
                        <a:buFont typeface="Arial" charset="0"/>
                        <a:buNone/>
                      </a:pPr>
                      <a:r>
                        <a:rPr lang="es-MX" sz="1200" b="0" i="0" baseline="0" dirty="0" smtClean="0">
                          <a:solidFill>
                            <a:schemeClr val="tx1"/>
                          </a:solidFill>
                        </a:rPr>
                        <a:t>Norte-Noroeste: exportación y beneficiados por inversión en riego y avances tecnológicos</a:t>
                      </a:r>
                    </a:p>
                    <a:p>
                      <a:pPr>
                        <a:buFont typeface="Arial" charset="0"/>
                        <a:buNone/>
                      </a:pPr>
                      <a:r>
                        <a:rPr lang="es-MX" sz="1200" b="0" i="0" baseline="0" dirty="0" smtClean="0">
                          <a:solidFill>
                            <a:schemeClr val="tx1"/>
                          </a:solidFill>
                        </a:rPr>
                        <a:t>Centro-Sur: orientado al mercado doméstico, métodos tradicionales. Crecimiento de la población presionó la tenencia de la tierra. </a:t>
                      </a:r>
                    </a:p>
                    <a:p>
                      <a:pPr>
                        <a:buFont typeface="Arial" charset="0"/>
                        <a:buNone/>
                      </a:pPr>
                      <a:r>
                        <a:rPr lang="es-MX" sz="1200" b="0" i="0" baseline="0" dirty="0" smtClean="0">
                          <a:solidFill>
                            <a:schemeClr val="tx1"/>
                          </a:solidFill>
                        </a:rPr>
                        <a:t>Pero todos los tipos de agricultura  crecen. </a:t>
                      </a:r>
                    </a:p>
                    <a:p>
                      <a:pPr>
                        <a:buFont typeface="Arial" charset="0"/>
                        <a:buChar char="•"/>
                      </a:pPr>
                      <a:r>
                        <a:rPr lang="es-MX" sz="1200" b="0" i="0" baseline="0" dirty="0" smtClean="0">
                          <a:solidFill>
                            <a:schemeClr val="tx1"/>
                          </a:solidFill>
                        </a:rPr>
                        <a:t>Se empiezan a enfrentar déficits comerciales: reducción de la demanda de la demanda externa por el fin de la 2ª Guerra Mundial y caída en los términos de intercambio después de la Guerra de </a:t>
                      </a:r>
                      <a:r>
                        <a:rPr lang="es-MX" sz="1200" b="0" i="0" baseline="0" dirty="0" err="1" smtClean="0">
                          <a:solidFill>
                            <a:schemeClr val="tx1"/>
                          </a:solidFill>
                        </a:rPr>
                        <a:t>Korea</a:t>
                      </a:r>
                      <a:r>
                        <a:rPr lang="es-MX" sz="1200" b="0" i="0" baseline="0" dirty="0" smtClean="0">
                          <a:solidFill>
                            <a:schemeClr val="tx1"/>
                          </a:solidFill>
                        </a:rPr>
                        <a:t>. </a:t>
                      </a:r>
                    </a:p>
                    <a:p>
                      <a:pPr marL="263525" indent="-263525">
                        <a:buFont typeface="Arial" charset="0"/>
                        <a:buNone/>
                      </a:pPr>
                      <a:r>
                        <a:rPr lang="es-MX" sz="1200" b="0" i="0" baseline="0" dirty="0" smtClean="0">
                          <a:solidFill>
                            <a:schemeClr val="tx1"/>
                          </a:solidFill>
                        </a:rPr>
                        <a:t>     - Pero se contaba con los instrumentos  y recursos para impulsar la recuperación económica a través  de devaluación (crecimiento de exportaciones) y aumento de gasto público (aumento de demanda interna) </a:t>
                      </a:r>
                    </a:p>
                    <a:p>
                      <a:pPr marL="263525" indent="-263525">
                        <a:buFont typeface="Arial" charset="0"/>
                        <a:buNone/>
                      </a:pPr>
                      <a:r>
                        <a:rPr lang="es-MX" sz="1200" b="0" i="0" baseline="0" dirty="0" smtClean="0">
                          <a:solidFill>
                            <a:schemeClr val="tx1"/>
                          </a:solidFill>
                        </a:rPr>
                        <a:t>     - Impuesto inflacionario ante la ausencia de reformas en el lado de los ingresos fiscales: Inflación promedio anual de 9.3% </a:t>
                      </a:r>
                    </a:p>
                  </a:txBody>
                  <a:tcPr/>
                </a:tc>
              </a:tr>
            </a:tbl>
          </a:graphicData>
        </a:graphic>
      </p:graphicFrame>
      <p:sp>
        <p:nvSpPr>
          <p:cNvPr id="6" name="Title 1"/>
          <p:cNvSpPr txBox="1">
            <a:spLocks/>
          </p:cNvSpPr>
          <p:nvPr/>
        </p:nvSpPr>
        <p:spPr>
          <a:xfrm>
            <a:off x="0" y="357166"/>
            <a:ext cx="9144000" cy="857256"/>
          </a:xfrm>
          <a:prstGeom prst="rect">
            <a:avLst/>
          </a:prstGeom>
        </p:spPr>
        <p:txBody>
          <a:bodyPr vert="horz" lIns="91440" tIns="45720" rIns="91440" bIns="45720" rtlCol="0" anchor="ctr">
            <a:noAutofit/>
          </a:bodyPr>
          <a:lstStyle/>
          <a:p>
            <a:pPr marL="0" marR="0" lvl="0" indent="0" algn="ctr" defTabSz="914400" rtl="0" eaLnBrk="1" fontAlgn="auto" latinLnBrk="0" hangingPunct="1">
              <a:lnSpc>
                <a:spcPct val="100000"/>
              </a:lnSpc>
              <a:spcBef>
                <a:spcPct val="0"/>
              </a:spcBef>
              <a:spcAft>
                <a:spcPts val="0"/>
              </a:spcAft>
              <a:buClrTx/>
              <a:buSzTx/>
              <a:buFontTx/>
              <a:buNone/>
              <a:tabLst/>
              <a:defRPr/>
            </a:pPr>
            <a:r>
              <a:rPr kumimoji="0" lang="es-MX" sz="2800" b="0" i="0" u="none" strike="noStrike" kern="1200" cap="none" spc="0" normalizeH="0" baseline="0" noProof="0" dirty="0" smtClean="0">
                <a:ln>
                  <a:noFill/>
                </a:ln>
                <a:solidFill>
                  <a:srgbClr val="FF0000"/>
                </a:solidFill>
                <a:effectLst/>
                <a:uLnTx/>
                <a:uFillTx/>
                <a:latin typeface="+mj-lt"/>
                <a:ea typeface="+mj-ea"/>
                <a:cs typeface="+mj-cs"/>
              </a:rPr>
              <a:t>Crecimiento con ciclos de devaluación e inflación </a:t>
            </a:r>
          </a:p>
          <a:p>
            <a:pPr marL="0" marR="0" lvl="0" indent="0" algn="ctr" defTabSz="914400" rtl="0" eaLnBrk="1" fontAlgn="auto" latinLnBrk="0" hangingPunct="1">
              <a:lnSpc>
                <a:spcPct val="100000"/>
              </a:lnSpc>
              <a:spcBef>
                <a:spcPct val="0"/>
              </a:spcBef>
              <a:spcAft>
                <a:spcPts val="0"/>
              </a:spcAft>
              <a:buClrTx/>
              <a:buSzTx/>
              <a:buFontTx/>
              <a:buNone/>
              <a:tabLst/>
              <a:defRPr/>
            </a:pPr>
            <a:r>
              <a:rPr kumimoji="0" lang="es-MX" sz="2800" b="0" i="0" u="none" strike="noStrike" kern="1200" cap="none" spc="0" normalizeH="0" baseline="0" noProof="0" dirty="0" smtClean="0">
                <a:ln>
                  <a:noFill/>
                </a:ln>
                <a:solidFill>
                  <a:srgbClr val="FF0000"/>
                </a:solidFill>
                <a:effectLst/>
                <a:uLnTx/>
                <a:uFillTx/>
                <a:latin typeface="+mj-lt"/>
                <a:ea typeface="+mj-ea"/>
                <a:cs typeface="+mj-cs"/>
              </a:rPr>
              <a:t>(1946-1955)…2</a:t>
            </a:r>
          </a:p>
        </p:txBody>
      </p:sp>
    </p:spTree>
  </p:cSld>
  <p:clrMapOvr>
    <a:masterClrMapping/>
  </p:clrMapOvr>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0" y="214290"/>
            <a:ext cx="9144000" cy="857256"/>
          </a:xfrm>
        </p:spPr>
        <p:txBody>
          <a:bodyPr>
            <a:noAutofit/>
          </a:bodyPr>
          <a:lstStyle/>
          <a:p>
            <a:r>
              <a:rPr lang="es-MX" sz="2800" dirty="0" smtClean="0">
                <a:solidFill>
                  <a:srgbClr val="FF0000"/>
                </a:solidFill>
              </a:rPr>
              <a:t> Desarrollo con estabilidad macroeconómica    </a:t>
            </a:r>
            <a:br>
              <a:rPr lang="es-MX" sz="2800" dirty="0" smtClean="0">
                <a:solidFill>
                  <a:srgbClr val="FF0000"/>
                </a:solidFill>
              </a:rPr>
            </a:br>
            <a:r>
              <a:rPr lang="es-MX" sz="2800" dirty="0" smtClean="0">
                <a:solidFill>
                  <a:srgbClr val="FF0000"/>
                </a:solidFill>
              </a:rPr>
              <a:t>(1956-1970)</a:t>
            </a:r>
          </a:p>
        </p:txBody>
      </p:sp>
      <p:graphicFrame>
        <p:nvGraphicFramePr>
          <p:cNvPr id="5" name="Table 4"/>
          <p:cNvGraphicFramePr>
            <a:graphicFrameLocks noGrp="1"/>
          </p:cNvGraphicFramePr>
          <p:nvPr/>
        </p:nvGraphicFramePr>
        <p:xfrm>
          <a:off x="357158" y="1126258"/>
          <a:ext cx="8286808" cy="4668750"/>
        </p:xfrm>
        <a:graphic>
          <a:graphicData uri="http://schemas.openxmlformats.org/drawingml/2006/table">
            <a:tbl>
              <a:tblPr firstRow="1" bandRow="1">
                <a:tableStyleId>{5C22544A-7EE6-4342-B048-85BDC9FD1C3A}</a:tableStyleId>
              </a:tblPr>
              <a:tblGrid>
                <a:gridCol w="2687613"/>
                <a:gridCol w="5599195"/>
              </a:tblGrid>
              <a:tr h="476054">
                <a:tc>
                  <a:txBody>
                    <a:bodyPr/>
                    <a:lstStyle/>
                    <a:p>
                      <a:pPr algn="ctr"/>
                      <a:r>
                        <a:rPr lang="es-MX" sz="1200" b="1" dirty="0" smtClean="0">
                          <a:solidFill>
                            <a:schemeClr val="lt1"/>
                          </a:solidFill>
                        </a:rPr>
                        <a:t>Elemento</a:t>
                      </a:r>
                      <a:endParaRPr lang="es-MX" sz="1200" b="0" dirty="0">
                        <a:solidFill>
                          <a:sysClr val="windowText" lastClr="000000"/>
                        </a:solidFill>
                      </a:endParaRPr>
                    </a:p>
                  </a:txBody>
                  <a:tcPr/>
                </a:tc>
                <a:tc>
                  <a:txBody>
                    <a:bodyPr/>
                    <a:lstStyle/>
                    <a:p>
                      <a:pPr algn="ctr"/>
                      <a:r>
                        <a:rPr lang="es-MX" sz="1200" dirty="0" smtClean="0"/>
                        <a:t>Descripción</a:t>
                      </a:r>
                      <a:r>
                        <a:rPr lang="es-MX" sz="1200" baseline="0" dirty="0" smtClean="0"/>
                        <a:t> </a:t>
                      </a:r>
                      <a:endParaRPr lang="es-MX" sz="1200" b="0" dirty="0">
                        <a:solidFill>
                          <a:sysClr val="windowText" lastClr="000000"/>
                        </a:solidFill>
                      </a:endParaRPr>
                    </a:p>
                  </a:txBody>
                  <a:tcPr/>
                </a:tc>
              </a:tr>
              <a:tr h="470812">
                <a:tc>
                  <a:txBody>
                    <a:bodyPr/>
                    <a:lstStyle/>
                    <a:p>
                      <a:r>
                        <a:rPr lang="es-MX" sz="1200" dirty="0" smtClean="0">
                          <a:solidFill>
                            <a:sysClr val="windowText" lastClr="000000"/>
                          </a:solidFill>
                        </a:rPr>
                        <a:t>Crecimiento</a:t>
                      </a:r>
                      <a:r>
                        <a:rPr lang="es-MX" sz="1200" baseline="0" dirty="0" smtClean="0">
                          <a:solidFill>
                            <a:sysClr val="windowText" lastClr="000000"/>
                          </a:solidFill>
                        </a:rPr>
                        <a:t> del PIB y otros datos</a:t>
                      </a:r>
                    </a:p>
                  </a:txBody>
                  <a:tcPr/>
                </a:tc>
                <a:tc>
                  <a:txBody>
                    <a:bodyPr/>
                    <a:lstStyle/>
                    <a:p>
                      <a:pPr>
                        <a:buFont typeface="Arial" charset="0"/>
                        <a:buChar char="•"/>
                      </a:pPr>
                      <a:r>
                        <a:rPr lang="es-MX" sz="1200" b="0" i="0" dirty="0" smtClean="0">
                          <a:solidFill>
                            <a:schemeClr val="tx1"/>
                          </a:solidFill>
                        </a:rPr>
                        <a:t>6.7% anual </a:t>
                      </a:r>
                    </a:p>
                    <a:p>
                      <a:pPr>
                        <a:buFont typeface="Arial" charset="0"/>
                        <a:buChar char="•"/>
                      </a:pPr>
                      <a:r>
                        <a:rPr lang="es-MX" sz="1200" b="0" i="0" dirty="0" smtClean="0">
                          <a:solidFill>
                            <a:schemeClr val="tx1"/>
                          </a:solidFill>
                        </a:rPr>
                        <a:t> inflación 3%</a:t>
                      </a:r>
                      <a:r>
                        <a:rPr lang="es-MX" sz="1200" b="0" i="0" baseline="0" dirty="0" smtClean="0">
                          <a:solidFill>
                            <a:schemeClr val="tx1"/>
                          </a:solidFill>
                        </a:rPr>
                        <a:t> anual</a:t>
                      </a:r>
                      <a:endParaRPr lang="es-MX" sz="1200" b="0" i="0" dirty="0">
                        <a:solidFill>
                          <a:schemeClr val="tx1"/>
                        </a:solidFill>
                      </a:endParaRPr>
                    </a:p>
                  </a:txBody>
                  <a:tcPr/>
                </a:tc>
              </a:tr>
              <a:tr h="263179">
                <a:tc>
                  <a:txBody>
                    <a:bodyPr/>
                    <a:lstStyle/>
                    <a:p>
                      <a:r>
                        <a:rPr lang="es-MX" sz="1200" dirty="0" smtClean="0">
                          <a:solidFill>
                            <a:sysClr val="windowText" lastClr="000000"/>
                          </a:solidFill>
                        </a:rPr>
                        <a:t>Producción manufacturera</a:t>
                      </a:r>
                      <a:endParaRPr lang="es-MX" sz="1200" dirty="0">
                        <a:solidFill>
                          <a:sysClr val="windowText" lastClr="000000"/>
                        </a:solidFill>
                      </a:endParaRPr>
                    </a:p>
                  </a:txBody>
                  <a:tcPr/>
                </a:tc>
                <a:tc>
                  <a:txBody>
                    <a:bodyPr/>
                    <a:lstStyle/>
                    <a:p>
                      <a:pPr>
                        <a:buFont typeface="Arial" charset="0"/>
                        <a:buNone/>
                      </a:pPr>
                      <a:r>
                        <a:rPr lang="es-MX" sz="1200" b="0" i="0" dirty="0" smtClean="0">
                          <a:solidFill>
                            <a:schemeClr val="tx1"/>
                          </a:solidFill>
                        </a:rPr>
                        <a:t>* 9% de crecimiento promedio anual</a:t>
                      </a:r>
                    </a:p>
                    <a:p>
                      <a:pPr>
                        <a:buFont typeface="Arial" charset="0"/>
                        <a:buNone/>
                      </a:pPr>
                      <a:r>
                        <a:rPr lang="es-MX" sz="1200" b="0" i="0" dirty="0" smtClean="0">
                          <a:solidFill>
                            <a:schemeClr val="tx1"/>
                          </a:solidFill>
                        </a:rPr>
                        <a:t>* Paso del</a:t>
                      </a:r>
                      <a:r>
                        <a:rPr lang="es-MX" sz="1200" b="0" i="0" baseline="0" dirty="0" smtClean="0">
                          <a:solidFill>
                            <a:schemeClr val="tx1"/>
                          </a:solidFill>
                        </a:rPr>
                        <a:t> 17.5% de la producción total al 23.3%</a:t>
                      </a:r>
                      <a:endParaRPr lang="es-MX" sz="1200" b="0" i="0" dirty="0">
                        <a:solidFill>
                          <a:schemeClr val="tx1"/>
                        </a:solidFill>
                      </a:endParaRPr>
                    </a:p>
                  </a:txBody>
                  <a:tcPr/>
                </a:tc>
              </a:tr>
              <a:tr h="263179">
                <a:tc>
                  <a:txBody>
                    <a:bodyPr/>
                    <a:lstStyle/>
                    <a:p>
                      <a:r>
                        <a:rPr lang="es-MX" sz="1200" baseline="0" dirty="0" smtClean="0">
                          <a:solidFill>
                            <a:sysClr val="windowText" lastClr="000000"/>
                          </a:solidFill>
                        </a:rPr>
                        <a:t>Producción agropecuaria</a:t>
                      </a:r>
                      <a:endParaRPr lang="es-MX" sz="1200" dirty="0"/>
                    </a:p>
                  </a:txBody>
                  <a:tcPr/>
                </a:tc>
                <a:tc>
                  <a:txBody>
                    <a:bodyPr/>
                    <a:lstStyle/>
                    <a:p>
                      <a:pPr>
                        <a:buFont typeface="Arial" charset="0"/>
                        <a:buChar char="•"/>
                      </a:pPr>
                      <a:r>
                        <a:rPr lang="es-MX" sz="1200" b="0" i="0" baseline="0" dirty="0" smtClean="0">
                          <a:solidFill>
                            <a:schemeClr val="tx1"/>
                          </a:solidFill>
                        </a:rPr>
                        <a:t> Por debajo del crecimiento de la población</a:t>
                      </a:r>
                    </a:p>
                  </a:txBody>
                  <a:tcPr/>
                </a:tc>
              </a:tr>
              <a:tr h="338604">
                <a:tc>
                  <a:txBody>
                    <a:bodyPr/>
                    <a:lstStyle/>
                    <a:p>
                      <a:r>
                        <a:rPr lang="es-MX" sz="1200" dirty="0" smtClean="0">
                          <a:solidFill>
                            <a:sysClr val="windowText" lastClr="000000"/>
                          </a:solidFill>
                        </a:rPr>
                        <a:t>Motor del crecimiento </a:t>
                      </a:r>
                      <a:endParaRPr lang="es-MX" sz="1200" dirty="0">
                        <a:solidFill>
                          <a:sysClr val="windowText" lastClr="000000"/>
                        </a:solidFill>
                      </a:endParaRPr>
                    </a:p>
                  </a:txBody>
                  <a:tcPr/>
                </a:tc>
                <a:tc>
                  <a:txBody>
                    <a:bodyPr/>
                    <a:lstStyle/>
                    <a:p>
                      <a:pPr>
                        <a:buFont typeface="Arial" charset="0"/>
                        <a:buChar char="•"/>
                      </a:pPr>
                      <a:r>
                        <a:rPr lang="es-MX" sz="1200" b="0" i="0" baseline="0" dirty="0" smtClean="0">
                          <a:solidFill>
                            <a:schemeClr val="tx1"/>
                          </a:solidFill>
                        </a:rPr>
                        <a:t> Mercado doméstico </a:t>
                      </a:r>
                    </a:p>
                  </a:txBody>
                  <a:tcPr/>
                </a:tc>
              </a:tr>
              <a:tr h="438632">
                <a:tc>
                  <a:txBody>
                    <a:bodyPr/>
                    <a:lstStyle/>
                    <a:p>
                      <a:r>
                        <a:rPr lang="es-MX" sz="1200" dirty="0" smtClean="0">
                          <a:solidFill>
                            <a:sysClr val="windowText" lastClr="000000"/>
                          </a:solidFill>
                        </a:rPr>
                        <a:t>Importaciones </a:t>
                      </a:r>
                      <a:endParaRPr lang="es-MX" sz="1200" dirty="0">
                        <a:solidFill>
                          <a:sysClr val="windowText" lastClr="000000"/>
                        </a:solidFill>
                      </a:endParaRPr>
                    </a:p>
                  </a:txBody>
                  <a:tcPr/>
                </a:tc>
                <a:tc>
                  <a:txBody>
                    <a:bodyPr/>
                    <a:lstStyle/>
                    <a:p>
                      <a:pPr>
                        <a:buFont typeface="Arial" charset="0"/>
                        <a:buChar char="•"/>
                      </a:pPr>
                      <a:r>
                        <a:rPr lang="es-MX" sz="1200" b="0" i="0" baseline="0" dirty="0" smtClean="0">
                          <a:solidFill>
                            <a:schemeClr val="tx1"/>
                          </a:solidFill>
                        </a:rPr>
                        <a:t>Sustitución de importaciones en bienes pesados, intermedios y bienes de consumo durables: industria automotriz, maquinaria , aparatos eléctricos, químicos  </a:t>
                      </a:r>
                    </a:p>
                  </a:txBody>
                  <a:tcPr/>
                </a:tc>
              </a:tr>
              <a:tr h="438632">
                <a:tc>
                  <a:txBody>
                    <a:bodyPr/>
                    <a:lstStyle/>
                    <a:p>
                      <a:r>
                        <a:rPr lang="es-MX" sz="1200" dirty="0" smtClean="0">
                          <a:solidFill>
                            <a:sysClr val="windowText" lastClr="000000"/>
                          </a:solidFill>
                        </a:rPr>
                        <a:t>Exportaciones</a:t>
                      </a:r>
                      <a:endParaRPr lang="es-MX" sz="1200" dirty="0">
                        <a:solidFill>
                          <a:sysClr val="windowText" lastClr="000000"/>
                        </a:solidFill>
                      </a:endParaRPr>
                    </a:p>
                  </a:txBody>
                  <a:tcPr/>
                </a:tc>
                <a:tc>
                  <a:txBody>
                    <a:bodyPr/>
                    <a:lstStyle/>
                    <a:p>
                      <a:pPr>
                        <a:buFont typeface="Arial" charset="0"/>
                        <a:buChar char="•"/>
                      </a:pPr>
                      <a:r>
                        <a:rPr lang="es-MX" sz="1200" b="0" i="0" baseline="0" dirty="0" smtClean="0">
                          <a:solidFill>
                            <a:schemeClr val="tx1"/>
                          </a:solidFill>
                        </a:rPr>
                        <a:t>Aumento de las exportaciones de los bienes anteriores a través de  transnacionales y maquiladoras</a:t>
                      </a:r>
                    </a:p>
                  </a:txBody>
                  <a:tcPr/>
                </a:tc>
              </a:tr>
              <a:tr h="457199">
                <a:tc>
                  <a:txBody>
                    <a:bodyPr/>
                    <a:lstStyle/>
                    <a:p>
                      <a:r>
                        <a:rPr lang="es-MX" sz="1200" dirty="0" smtClean="0"/>
                        <a:t>Estímulos públicos</a:t>
                      </a:r>
                      <a:r>
                        <a:rPr lang="es-MX" sz="1200" baseline="0" dirty="0" smtClean="0"/>
                        <a:t> a la industria</a:t>
                      </a:r>
                      <a:endParaRPr lang="es-MX" sz="1200" dirty="0"/>
                    </a:p>
                  </a:txBody>
                  <a:tcPr/>
                </a:tc>
                <a:tc>
                  <a:txBody>
                    <a:bodyPr/>
                    <a:lstStyle/>
                    <a:p>
                      <a:pPr>
                        <a:buFont typeface="Arial" charset="0"/>
                        <a:buChar char="•"/>
                      </a:pPr>
                      <a:r>
                        <a:rPr lang="es-MX" sz="1200" b="0" i="0" dirty="0" smtClean="0">
                          <a:solidFill>
                            <a:schemeClr val="tx1"/>
                          </a:solidFill>
                        </a:rPr>
                        <a:t>Al</a:t>
                      </a:r>
                      <a:r>
                        <a:rPr lang="es-MX" sz="1200" b="0" i="0" baseline="0" dirty="0" smtClean="0">
                          <a:solidFill>
                            <a:schemeClr val="tx1"/>
                          </a:solidFill>
                        </a:rPr>
                        <a:t> objetivo de la industrialización se incorpora el de estabilidad de precios y de balanza de pagos</a:t>
                      </a:r>
                    </a:p>
                    <a:p>
                      <a:pPr>
                        <a:buFont typeface="Arial" charset="0"/>
                        <a:buChar char="•"/>
                      </a:pPr>
                      <a:r>
                        <a:rPr lang="es-MX" sz="1200" b="0" i="0" baseline="0" dirty="0" smtClean="0">
                          <a:solidFill>
                            <a:schemeClr val="tx1"/>
                          </a:solidFill>
                        </a:rPr>
                        <a:t>Los factores que facilitaron  la reducción de la inflación: </a:t>
                      </a:r>
                    </a:p>
                    <a:p>
                      <a:pPr marL="274638" indent="-274638">
                        <a:buFont typeface="Arial" charset="0"/>
                        <a:buNone/>
                      </a:pPr>
                      <a:r>
                        <a:rPr lang="es-MX" sz="1200" b="0" i="0" baseline="0" dirty="0" smtClean="0">
                          <a:solidFill>
                            <a:schemeClr val="tx1"/>
                          </a:solidFill>
                        </a:rPr>
                        <a:t>     - Crecimiento de la producción agrícola, al inicio del período, reducción de precios    agrícolas</a:t>
                      </a:r>
                    </a:p>
                    <a:p>
                      <a:pPr>
                        <a:buFont typeface="Arial" charset="0"/>
                        <a:buNone/>
                      </a:pPr>
                      <a:r>
                        <a:rPr lang="es-MX" sz="1200" b="0" i="0" baseline="0" dirty="0" smtClean="0">
                          <a:solidFill>
                            <a:schemeClr val="tx1"/>
                          </a:solidFill>
                        </a:rPr>
                        <a:t>     - Debilidad de indización salarial (ajuste cada dos años)</a:t>
                      </a:r>
                    </a:p>
                    <a:p>
                      <a:pPr>
                        <a:buFont typeface="Arial" charset="0"/>
                        <a:buNone/>
                      </a:pPr>
                      <a:r>
                        <a:rPr lang="es-MX" sz="1200" b="0" i="0" baseline="0" dirty="0" smtClean="0">
                          <a:solidFill>
                            <a:schemeClr val="tx1"/>
                          </a:solidFill>
                        </a:rPr>
                        <a:t>     - Inversión pública </a:t>
                      </a:r>
                    </a:p>
                    <a:p>
                      <a:pPr marL="276225" indent="-276225">
                        <a:buFont typeface="Arial" charset="0"/>
                        <a:buNone/>
                      </a:pPr>
                      <a:r>
                        <a:rPr lang="es-MX" sz="1200" b="0" i="0" dirty="0" smtClean="0">
                          <a:solidFill>
                            <a:schemeClr val="tx1"/>
                          </a:solidFill>
                        </a:rPr>
                        <a:t>     - Reforma financiera:</a:t>
                      </a:r>
                      <a:r>
                        <a:rPr lang="es-MX" sz="1200" b="0" i="0" baseline="0" dirty="0" smtClean="0">
                          <a:solidFill>
                            <a:schemeClr val="tx1"/>
                          </a:solidFill>
                        </a:rPr>
                        <a:t> recursos obligatorios al sector público vía reservas bancarias    (solución al déficit fiscal)</a:t>
                      </a:r>
                    </a:p>
                  </a:txBody>
                  <a:tcPr/>
                </a:tc>
              </a:tr>
            </a:tbl>
          </a:graphicData>
        </a:graphic>
      </p:graphicFrame>
    </p:spTree>
  </p:cSld>
  <p:clrMapOvr>
    <a:masterClrMapping/>
  </p:clrMapOvr>
  <p:timing>
    <p:tnLst>
      <p:par>
        <p:cTn id="1" dur="indefinite" restart="never" nodeType="tmRoot"/>
      </p:par>
    </p:tn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5" name="Table 4"/>
          <p:cNvGraphicFramePr>
            <a:graphicFrameLocks noGrp="1"/>
          </p:cNvGraphicFramePr>
          <p:nvPr/>
        </p:nvGraphicFramePr>
        <p:xfrm>
          <a:off x="357158" y="1682502"/>
          <a:ext cx="8286808" cy="3643032"/>
        </p:xfrm>
        <a:graphic>
          <a:graphicData uri="http://schemas.openxmlformats.org/drawingml/2006/table">
            <a:tbl>
              <a:tblPr firstRow="1" bandRow="1">
                <a:tableStyleId>{5C22544A-7EE6-4342-B048-85BDC9FD1C3A}</a:tableStyleId>
              </a:tblPr>
              <a:tblGrid>
                <a:gridCol w="2687613"/>
                <a:gridCol w="5599195"/>
              </a:tblGrid>
              <a:tr h="476054">
                <a:tc>
                  <a:txBody>
                    <a:bodyPr/>
                    <a:lstStyle/>
                    <a:p>
                      <a:pPr algn="ctr"/>
                      <a:r>
                        <a:rPr lang="es-MX" sz="1200" b="1" dirty="0" smtClean="0">
                          <a:solidFill>
                            <a:schemeClr val="lt1"/>
                          </a:solidFill>
                        </a:rPr>
                        <a:t>Elemento</a:t>
                      </a:r>
                      <a:endParaRPr lang="es-MX" sz="1200" b="0" dirty="0">
                        <a:solidFill>
                          <a:sysClr val="windowText" lastClr="000000"/>
                        </a:solidFill>
                      </a:endParaRPr>
                    </a:p>
                  </a:txBody>
                  <a:tcPr/>
                </a:tc>
                <a:tc>
                  <a:txBody>
                    <a:bodyPr/>
                    <a:lstStyle/>
                    <a:p>
                      <a:pPr algn="ctr"/>
                      <a:r>
                        <a:rPr lang="es-MX" sz="1200" dirty="0" smtClean="0"/>
                        <a:t>Descripción</a:t>
                      </a:r>
                      <a:r>
                        <a:rPr lang="es-MX" sz="1200" baseline="0" dirty="0" smtClean="0"/>
                        <a:t> </a:t>
                      </a:r>
                      <a:endParaRPr lang="es-MX" sz="1200" b="0" dirty="0">
                        <a:solidFill>
                          <a:sysClr val="windowText" lastClr="000000"/>
                        </a:solidFill>
                      </a:endParaRPr>
                    </a:p>
                  </a:txBody>
                  <a:tcPr/>
                </a:tc>
              </a:tr>
              <a:tr h="789538">
                <a:tc>
                  <a:txBody>
                    <a:bodyPr/>
                    <a:lstStyle/>
                    <a:p>
                      <a:r>
                        <a:rPr lang="es-MX" sz="1200" dirty="0" smtClean="0"/>
                        <a:t>Otras cosas</a:t>
                      </a:r>
                      <a:endParaRPr lang="es-MX" sz="1200" dirty="0"/>
                    </a:p>
                  </a:txBody>
                  <a:tcPr/>
                </a:tc>
                <a:tc>
                  <a:txBody>
                    <a:bodyPr/>
                    <a:lstStyle/>
                    <a:p>
                      <a:pPr>
                        <a:buFont typeface="Arial" charset="0"/>
                        <a:buChar char="•"/>
                      </a:pPr>
                      <a:r>
                        <a:rPr lang="es-MX" sz="1200" b="0" i="0" baseline="0" dirty="0" smtClean="0">
                          <a:solidFill>
                            <a:schemeClr val="tx1"/>
                          </a:solidFill>
                        </a:rPr>
                        <a:t>Ausencia de shocks externos: sin impactos positivos o negativos de guerras ni shocks agrícolas negativos </a:t>
                      </a:r>
                    </a:p>
                  </a:txBody>
                  <a:tcPr/>
                </a:tc>
              </a:tr>
              <a:tr h="789538">
                <a:tc>
                  <a:txBody>
                    <a:bodyPr/>
                    <a:lstStyle/>
                    <a:p>
                      <a:r>
                        <a:rPr lang="es-MX" sz="1200" dirty="0" smtClean="0"/>
                        <a:t>Distribución</a:t>
                      </a:r>
                      <a:r>
                        <a:rPr lang="es-MX" sz="1200" baseline="0" dirty="0" smtClean="0"/>
                        <a:t> del ingreso</a:t>
                      </a:r>
                      <a:endParaRPr lang="es-MX" sz="1200" dirty="0"/>
                    </a:p>
                  </a:txBody>
                  <a:tcPr/>
                </a:tc>
                <a:tc>
                  <a:txBody>
                    <a:bodyPr/>
                    <a:lstStyle/>
                    <a:p>
                      <a:pPr>
                        <a:buFont typeface="Arial" charset="0"/>
                        <a:buChar char="•"/>
                      </a:pPr>
                      <a:r>
                        <a:rPr lang="es-MX" sz="1200" b="0" i="0" baseline="0" dirty="0" smtClean="0">
                          <a:solidFill>
                            <a:schemeClr val="tx1"/>
                          </a:solidFill>
                        </a:rPr>
                        <a:t>Salarios reales crecieron al 4.5% anual </a:t>
                      </a:r>
                    </a:p>
                    <a:p>
                      <a:pPr>
                        <a:buFont typeface="Arial" charset="0"/>
                        <a:buChar char="•"/>
                      </a:pPr>
                      <a:r>
                        <a:rPr lang="es-MX" sz="1200" b="0" i="0" baseline="0" dirty="0" smtClean="0">
                          <a:solidFill>
                            <a:schemeClr val="tx1"/>
                          </a:solidFill>
                        </a:rPr>
                        <a:t>Reducción de la pobreza alimentaria paso del 64.3% al 24.3% de la población</a:t>
                      </a:r>
                    </a:p>
                    <a:p>
                      <a:pPr>
                        <a:buFont typeface="Arial" charset="0"/>
                        <a:buChar char="•"/>
                      </a:pPr>
                      <a:r>
                        <a:rPr lang="es-MX" sz="1200" b="0" i="0" baseline="0" dirty="0" smtClean="0">
                          <a:solidFill>
                            <a:schemeClr val="tx1"/>
                          </a:solidFill>
                        </a:rPr>
                        <a:t>Emergencia de una clase media: aumento del uso de televisión (17.5 a 58.5 por cada mil), teléfonos (14.1 a 29.6), automóviles (12.9 a 24.1).   </a:t>
                      </a:r>
                    </a:p>
                  </a:txBody>
                  <a:tcPr/>
                </a:tc>
              </a:tr>
              <a:tr h="257007">
                <a:tc>
                  <a:txBody>
                    <a:bodyPr/>
                    <a:lstStyle/>
                    <a:p>
                      <a:r>
                        <a:rPr lang="es-MX" sz="1200" dirty="0" smtClean="0">
                          <a:solidFill>
                            <a:sysClr val="windowText" lastClr="000000"/>
                          </a:solidFill>
                        </a:rPr>
                        <a:t>Evidencia de desgaste</a:t>
                      </a:r>
                    </a:p>
                  </a:txBody>
                  <a:tcPr/>
                </a:tc>
                <a:tc>
                  <a:txBody>
                    <a:bodyPr/>
                    <a:lstStyle/>
                    <a:p>
                      <a:pPr>
                        <a:buFont typeface="Arial" charset="0"/>
                        <a:buChar char="•"/>
                      </a:pPr>
                      <a:r>
                        <a:rPr lang="es-MX" sz="1200" b="0" i="0" baseline="0" dirty="0" smtClean="0">
                          <a:solidFill>
                            <a:schemeClr val="tx1"/>
                          </a:solidFill>
                        </a:rPr>
                        <a:t>Declinación de la producción agrícola por debajo del aumento de la población </a:t>
                      </a:r>
                    </a:p>
                    <a:p>
                      <a:pPr>
                        <a:buFont typeface="Arial" charset="0"/>
                        <a:buNone/>
                      </a:pPr>
                      <a:r>
                        <a:rPr lang="es-MX" sz="1200" b="0" i="0" baseline="0" dirty="0" smtClean="0">
                          <a:solidFill>
                            <a:schemeClr val="tx1"/>
                          </a:solidFill>
                        </a:rPr>
                        <a:t>     - caída en la inversión pública en el agro</a:t>
                      </a:r>
                    </a:p>
                    <a:p>
                      <a:pPr marL="274638" indent="-274638">
                        <a:buFont typeface="Arial" charset="0"/>
                        <a:buNone/>
                      </a:pPr>
                      <a:r>
                        <a:rPr lang="es-MX" sz="1200" b="0" i="0" baseline="0" dirty="0" smtClean="0">
                          <a:solidFill>
                            <a:schemeClr val="tx1"/>
                          </a:solidFill>
                        </a:rPr>
                        <a:t>     - reducción de precios de bienes agrícolas en relación con precios de bienes industriales</a:t>
                      </a:r>
                    </a:p>
                    <a:p>
                      <a:pPr marL="274638" indent="-274638">
                        <a:buFont typeface="Arial" charset="0"/>
                        <a:buNone/>
                      </a:pPr>
                      <a:r>
                        <a:rPr lang="es-MX" sz="1200" b="0" i="0" baseline="0" dirty="0" smtClean="0">
                          <a:solidFill>
                            <a:schemeClr val="tx1"/>
                          </a:solidFill>
                        </a:rPr>
                        <a:t>     - crédito público al agro escaso y reduciendo su participación en el crédito público total </a:t>
                      </a:r>
                    </a:p>
                    <a:p>
                      <a:pPr marL="274638" indent="-274638">
                        <a:buFont typeface="Arial" charset="0"/>
                        <a:buNone/>
                      </a:pPr>
                      <a:r>
                        <a:rPr lang="es-MX" sz="1200" b="0" i="0" baseline="0" dirty="0" smtClean="0">
                          <a:solidFill>
                            <a:schemeClr val="tx1"/>
                          </a:solidFill>
                        </a:rPr>
                        <a:t>     - reducción de impacto de la reforma agraria: distribución de tierras menos productivas</a:t>
                      </a:r>
                    </a:p>
                  </a:txBody>
                  <a:tcPr/>
                </a:tc>
              </a:tr>
            </a:tbl>
          </a:graphicData>
        </a:graphic>
      </p:graphicFrame>
      <p:sp>
        <p:nvSpPr>
          <p:cNvPr id="7" name="Title 1"/>
          <p:cNvSpPr>
            <a:spLocks noGrp="1"/>
          </p:cNvSpPr>
          <p:nvPr>
            <p:ph type="title"/>
          </p:nvPr>
        </p:nvSpPr>
        <p:spPr/>
        <p:txBody>
          <a:bodyPr>
            <a:noAutofit/>
          </a:bodyPr>
          <a:lstStyle/>
          <a:p>
            <a:r>
              <a:rPr lang="es-MX" sz="2800" dirty="0" smtClean="0">
                <a:solidFill>
                  <a:srgbClr val="FF0000"/>
                </a:solidFill>
              </a:rPr>
              <a:t> Desarrollo con estabilidad macroeconómica    </a:t>
            </a:r>
            <a:br>
              <a:rPr lang="es-MX" sz="2800" dirty="0" smtClean="0">
                <a:solidFill>
                  <a:srgbClr val="FF0000"/>
                </a:solidFill>
              </a:rPr>
            </a:br>
            <a:r>
              <a:rPr lang="es-MX" sz="2800" dirty="0" smtClean="0">
                <a:solidFill>
                  <a:srgbClr val="FF0000"/>
                </a:solidFill>
              </a:rPr>
              <a:t>(1956-1970)…2</a:t>
            </a:r>
          </a:p>
        </p:txBody>
      </p:sp>
    </p:spTree>
  </p:cSld>
  <p:clrMapOvr>
    <a:masterClrMapping/>
  </p:clrMapOvr>
  <p:timing>
    <p:tnLst>
      <p:par>
        <p:cTn id="1" dur="indefinite" restart="never" nodeType="tmRoot"/>
      </p:par>
    </p:tn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0" y="71414"/>
            <a:ext cx="9144000" cy="1214446"/>
          </a:xfrm>
        </p:spPr>
        <p:txBody>
          <a:bodyPr>
            <a:normAutofit/>
          </a:bodyPr>
          <a:lstStyle/>
          <a:p>
            <a:r>
              <a:rPr lang="es-MX" sz="3600" dirty="0" smtClean="0">
                <a:solidFill>
                  <a:srgbClr val="FF0000"/>
                </a:solidFill>
              </a:rPr>
              <a:t>Evaluación del modelo de sustitución de importaciones </a:t>
            </a:r>
          </a:p>
        </p:txBody>
      </p:sp>
      <p:sp>
        <p:nvSpPr>
          <p:cNvPr id="3" name="Content Placeholder 2"/>
          <p:cNvSpPr>
            <a:spLocks noGrp="1"/>
          </p:cNvSpPr>
          <p:nvPr>
            <p:ph idx="1"/>
          </p:nvPr>
        </p:nvSpPr>
        <p:spPr>
          <a:xfrm>
            <a:off x="485804" y="1214422"/>
            <a:ext cx="8229600" cy="3857652"/>
          </a:xfrm>
        </p:spPr>
        <p:txBody>
          <a:bodyPr>
            <a:normAutofit fontScale="92500" lnSpcReduction="10000"/>
          </a:bodyPr>
          <a:lstStyle/>
          <a:p>
            <a:pPr>
              <a:buFont typeface="Arial" charset="0"/>
              <a:buChar char="•"/>
            </a:pPr>
            <a:r>
              <a:rPr lang="es-MX" sz="2400" dirty="0" smtClean="0"/>
              <a:t>Proceso típico de sustitución de importaciones liderado por una política industrial estatal</a:t>
            </a:r>
          </a:p>
          <a:p>
            <a:pPr>
              <a:buFont typeface="Arial" charset="0"/>
              <a:buChar char="•"/>
            </a:pPr>
            <a:r>
              <a:rPr lang="es-MX" sz="2400" dirty="0" smtClean="0"/>
              <a:t>La industria respondió con gran dinamismo basado en: </a:t>
            </a:r>
          </a:p>
          <a:p>
            <a:pPr marL="1074738">
              <a:buNone/>
            </a:pPr>
            <a:r>
              <a:rPr lang="es-MX" sz="2400" dirty="0" smtClean="0"/>
              <a:t>	- Acumulación de capital: comparable con lo que paso en el sudeste asiático</a:t>
            </a:r>
          </a:p>
          <a:p>
            <a:pPr marL="1074738">
              <a:buNone/>
            </a:pPr>
            <a:r>
              <a:rPr lang="es-MX" sz="2400" dirty="0" smtClean="0"/>
              <a:t>	- Sin embargo, la productividad del trabajo no mostro tal dinamismo. Productividad bajo en general y muy diferente entre sectores de baja y gran escala. </a:t>
            </a:r>
          </a:p>
          <a:p>
            <a:pPr marL="1074738">
              <a:buNone/>
            </a:pPr>
            <a:r>
              <a:rPr lang="es-MX" sz="2400" dirty="0" smtClean="0"/>
              <a:t>	- La contribución de la manufactura al aumento en productividad se debe a un efecto asignación más que a una productividad generalizada. </a:t>
            </a:r>
          </a:p>
          <a:p>
            <a:pPr>
              <a:buNone/>
            </a:pPr>
            <a:endParaRPr lang="es-MX" sz="2800" dirty="0" smtClean="0"/>
          </a:p>
        </p:txBody>
      </p:sp>
    </p:spTree>
  </p:cSld>
  <p:clrMapOvr>
    <a:masterClrMapping/>
  </p:clrMapOvr>
  <p:timing>
    <p:tnLst>
      <p:par>
        <p:cTn id="1" dur="indefinite" restart="never" nodeType="tmRoot"/>
      </p:par>
    </p:tnLst>
  </p:timing>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0" y="71414"/>
            <a:ext cx="9144000" cy="1214446"/>
          </a:xfrm>
        </p:spPr>
        <p:txBody>
          <a:bodyPr>
            <a:normAutofit/>
          </a:bodyPr>
          <a:lstStyle/>
          <a:p>
            <a:r>
              <a:rPr lang="es-MX" sz="3600" dirty="0" smtClean="0">
                <a:solidFill>
                  <a:srgbClr val="FF0000"/>
                </a:solidFill>
              </a:rPr>
              <a:t>Obstáculos que no se removieron </a:t>
            </a:r>
          </a:p>
        </p:txBody>
      </p:sp>
      <p:sp>
        <p:nvSpPr>
          <p:cNvPr id="3" name="Content Placeholder 2"/>
          <p:cNvSpPr>
            <a:spLocks noGrp="1"/>
          </p:cNvSpPr>
          <p:nvPr>
            <p:ph idx="1"/>
          </p:nvPr>
        </p:nvSpPr>
        <p:spPr>
          <a:xfrm>
            <a:off x="485804" y="1214422"/>
            <a:ext cx="8229600" cy="5429288"/>
          </a:xfrm>
        </p:spPr>
        <p:txBody>
          <a:bodyPr>
            <a:normAutofit fontScale="92500"/>
          </a:bodyPr>
          <a:lstStyle/>
          <a:p>
            <a:pPr>
              <a:buFont typeface="Arial" charset="0"/>
              <a:buChar char="•"/>
            </a:pPr>
            <a:r>
              <a:rPr lang="es-MX" sz="2400" dirty="0" smtClean="0"/>
              <a:t>Mala distribución del ingreso: </a:t>
            </a:r>
          </a:p>
          <a:p>
            <a:pPr>
              <a:buNone/>
            </a:pPr>
            <a:r>
              <a:rPr lang="es-MX" sz="2400" dirty="0" smtClean="0"/>
              <a:t> 		- 1968: 40% más pobre 11% del ingreso</a:t>
            </a:r>
          </a:p>
          <a:p>
            <a:pPr>
              <a:buNone/>
            </a:pPr>
            <a:r>
              <a:rPr lang="es-MX" sz="2400" dirty="0" smtClean="0"/>
              <a:t>			10% más rico     42% del ingreso</a:t>
            </a:r>
          </a:p>
          <a:p>
            <a:pPr>
              <a:buNone/>
            </a:pPr>
            <a:r>
              <a:rPr lang="es-MX" sz="2400" dirty="0" smtClean="0"/>
              <a:t>		-1970: 24% de malnutrición</a:t>
            </a:r>
          </a:p>
          <a:p>
            <a:pPr>
              <a:buNone/>
            </a:pPr>
            <a:r>
              <a:rPr lang="es-MX" sz="2400" dirty="0" smtClean="0"/>
              <a:t>		             45% sin acceso a salud</a:t>
            </a:r>
          </a:p>
          <a:p>
            <a:pPr marL="1619250" indent="-1619250">
              <a:buNone/>
            </a:pPr>
            <a:r>
              <a:rPr lang="es-MX" sz="2400" dirty="0" smtClean="0"/>
              <a:t>     		22% de la población de 14 años o más analfabetos  	o sin terminar primaria</a:t>
            </a:r>
          </a:p>
          <a:p>
            <a:pPr>
              <a:buFont typeface="Arial" charset="0"/>
              <a:buChar char="•"/>
            </a:pPr>
            <a:r>
              <a:rPr lang="es-MX" sz="2400" dirty="0" smtClean="0"/>
              <a:t>Abandono de agricultura, problemas evidentes después de 1965. </a:t>
            </a:r>
          </a:p>
          <a:p>
            <a:pPr>
              <a:buNone/>
            </a:pPr>
            <a:r>
              <a:rPr lang="es-MX" sz="2400" dirty="0" smtClean="0"/>
              <a:t>		- Términos de intercambio adversos</a:t>
            </a:r>
          </a:p>
          <a:p>
            <a:pPr>
              <a:buNone/>
            </a:pPr>
            <a:r>
              <a:rPr lang="es-MX" sz="2400" dirty="0" smtClean="0"/>
              <a:t>		- Baja en la inversión pública y en crédito</a:t>
            </a:r>
          </a:p>
          <a:p>
            <a:pPr>
              <a:buFont typeface="Arial" charset="0"/>
              <a:buChar char="•"/>
            </a:pPr>
            <a:r>
              <a:rPr lang="es-MX" sz="2400" dirty="0" smtClean="0"/>
              <a:t>Poco estimulo al potencial exportador: exportaciones como % del PIB de 7.3% en 1945 a 3.6% en 1970</a:t>
            </a:r>
          </a:p>
          <a:p>
            <a:pPr>
              <a:buNone/>
            </a:pPr>
            <a:r>
              <a:rPr lang="es-MX" sz="2400" dirty="0" smtClean="0"/>
              <a:t>		- Protección comercial y apreciación del tipo de cambio</a:t>
            </a:r>
          </a:p>
          <a:p>
            <a:pPr>
              <a:buNone/>
            </a:pPr>
            <a:endParaRPr lang="es-MX" sz="2400" dirty="0" smtClean="0"/>
          </a:p>
          <a:p>
            <a:pPr>
              <a:buNone/>
            </a:pPr>
            <a:endParaRPr lang="es-MX" sz="2800" dirty="0" smtClean="0"/>
          </a:p>
        </p:txBody>
      </p:sp>
    </p:spTree>
  </p:cSld>
  <p:clrMapOvr>
    <a:masterClrMapping/>
  </p:clrMapOvr>
  <p:timing>
    <p:tnLst>
      <p:par>
        <p:cTn id="1" dur="indefinite" restart="never" nodeType="tmRoot"/>
      </p:par>
    </p:tnLst>
  </p:timing>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0" y="71414"/>
            <a:ext cx="9144000" cy="1214446"/>
          </a:xfrm>
        </p:spPr>
        <p:txBody>
          <a:bodyPr>
            <a:normAutofit/>
          </a:bodyPr>
          <a:lstStyle/>
          <a:p>
            <a:r>
              <a:rPr lang="es-MX" sz="3600" dirty="0" smtClean="0">
                <a:solidFill>
                  <a:srgbClr val="FF0000"/>
                </a:solidFill>
              </a:rPr>
              <a:t>Obstáculos que no se removieron…2 </a:t>
            </a:r>
          </a:p>
        </p:txBody>
      </p:sp>
      <p:sp>
        <p:nvSpPr>
          <p:cNvPr id="3" name="Content Placeholder 2"/>
          <p:cNvSpPr>
            <a:spLocks noGrp="1"/>
          </p:cNvSpPr>
          <p:nvPr>
            <p:ph idx="1"/>
          </p:nvPr>
        </p:nvSpPr>
        <p:spPr>
          <a:xfrm>
            <a:off x="485804" y="1214422"/>
            <a:ext cx="8229600" cy="5429288"/>
          </a:xfrm>
        </p:spPr>
        <p:txBody>
          <a:bodyPr>
            <a:normAutofit fontScale="92500" lnSpcReduction="20000"/>
          </a:bodyPr>
          <a:lstStyle/>
          <a:p>
            <a:pPr>
              <a:buFont typeface="Arial" charset="0"/>
              <a:buChar char="•"/>
            </a:pPr>
            <a:r>
              <a:rPr lang="es-MX" sz="2400" dirty="0" smtClean="0"/>
              <a:t>Sustitución de importaciones sin desarrollo en bienes de capital.  </a:t>
            </a:r>
          </a:p>
          <a:p>
            <a:pPr marL="1071563" indent="-1071563">
              <a:buNone/>
            </a:pPr>
            <a:r>
              <a:rPr lang="es-MX" sz="2400" dirty="0" smtClean="0"/>
              <a:t> 	- Máquinas y herramientas con un contenido de importaciones del 90%, en Brasil 20%</a:t>
            </a:r>
          </a:p>
          <a:p>
            <a:pPr>
              <a:buFont typeface="Arial" charset="0"/>
              <a:buChar char="•"/>
            </a:pPr>
            <a:r>
              <a:rPr lang="es-MX" sz="2400" dirty="0" smtClean="0"/>
              <a:t>Protección industrial</a:t>
            </a:r>
          </a:p>
          <a:p>
            <a:pPr marL="1071563" indent="-1071563">
              <a:buNone/>
            </a:pPr>
            <a:r>
              <a:rPr lang="es-MX" sz="2400" dirty="0" smtClean="0"/>
              <a:t>	- no fue temporal para estimular nuevas empresas o industrias tendió a ser permanente. </a:t>
            </a:r>
          </a:p>
          <a:p>
            <a:pPr>
              <a:buFont typeface="Arial" charset="0"/>
              <a:buChar char="•"/>
            </a:pPr>
            <a:r>
              <a:rPr lang="es-MX" sz="2400" dirty="0" smtClean="0"/>
              <a:t>Sin reforma fiscal y precios de bienes y servicios públicos congelados: </a:t>
            </a:r>
          </a:p>
          <a:p>
            <a:pPr>
              <a:buNone/>
            </a:pPr>
            <a:r>
              <a:rPr lang="es-MX" sz="2400" dirty="0" smtClean="0"/>
              <a:t>		- Carga fiscal más baja de América Latina</a:t>
            </a:r>
          </a:p>
          <a:p>
            <a:pPr>
              <a:buNone/>
            </a:pPr>
            <a:r>
              <a:rPr lang="es-MX" sz="2400" dirty="0" smtClean="0"/>
              <a:t>		- Sistema regresivo: carga en ingresos laborales y no en 	ingresos a la propiedad</a:t>
            </a:r>
          </a:p>
          <a:p>
            <a:pPr>
              <a:buNone/>
            </a:pPr>
            <a:r>
              <a:rPr lang="es-MX" sz="2400" dirty="0" smtClean="0"/>
              <a:t>	Consecuencias:</a:t>
            </a:r>
          </a:p>
          <a:p>
            <a:pPr>
              <a:buNone/>
            </a:pPr>
            <a:r>
              <a:rPr lang="es-MX" sz="2400" dirty="0" smtClean="0"/>
              <a:t>		- Restricción de gasto social frente a una población creciente 	¿educación y salud?</a:t>
            </a:r>
          </a:p>
          <a:p>
            <a:pPr>
              <a:buNone/>
            </a:pPr>
            <a:r>
              <a:rPr lang="es-MX" sz="2400" dirty="0" smtClean="0"/>
              <a:t>		- Finanzas públicas débiles y dependientes de deuda externa</a:t>
            </a:r>
          </a:p>
          <a:p>
            <a:pPr>
              <a:buNone/>
            </a:pPr>
            <a:r>
              <a:rPr lang="es-MX" sz="2400" dirty="0" smtClean="0"/>
              <a:t>		- Balanza de pagos vulnerable a flujos de capital. </a:t>
            </a:r>
          </a:p>
          <a:p>
            <a:pPr>
              <a:buNone/>
            </a:pPr>
            <a:r>
              <a:rPr lang="es-MX" sz="2400" dirty="0" smtClean="0"/>
              <a:t>	</a:t>
            </a:r>
          </a:p>
          <a:p>
            <a:pPr>
              <a:buNone/>
            </a:pPr>
            <a:endParaRPr lang="es-MX" sz="2400" dirty="0" smtClean="0"/>
          </a:p>
          <a:p>
            <a:pPr>
              <a:buNone/>
            </a:pPr>
            <a:endParaRPr lang="es-MX" sz="2800" dirty="0" smtClean="0"/>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s-MX" dirty="0" smtClean="0">
                <a:solidFill>
                  <a:srgbClr val="FF0000"/>
                </a:solidFill>
              </a:rPr>
              <a:t>Antecedentes</a:t>
            </a:r>
            <a:endParaRPr lang="es-MX" dirty="0">
              <a:solidFill>
                <a:srgbClr val="FF0000"/>
              </a:solidFill>
            </a:endParaRPr>
          </a:p>
        </p:txBody>
      </p:sp>
      <p:sp>
        <p:nvSpPr>
          <p:cNvPr id="3" name="Content Placeholder 2"/>
          <p:cNvSpPr>
            <a:spLocks noGrp="1"/>
          </p:cNvSpPr>
          <p:nvPr>
            <p:ph idx="1"/>
          </p:nvPr>
        </p:nvSpPr>
        <p:spPr/>
        <p:txBody>
          <a:bodyPr>
            <a:normAutofit/>
          </a:bodyPr>
          <a:lstStyle/>
          <a:p>
            <a:r>
              <a:rPr lang="es-MX" dirty="0" smtClean="0"/>
              <a:t>Entre 1920 y 1932 el gobierno había seguido una política económica ortodoxa (pro-cíclica)</a:t>
            </a:r>
          </a:p>
          <a:p>
            <a:pPr>
              <a:buNone/>
            </a:pPr>
            <a:r>
              <a:rPr lang="es-MX" sz="2400" dirty="0" smtClean="0"/>
              <a:t>	- se dejo que la oferta monetaria se contrajera</a:t>
            </a:r>
            <a:endParaRPr lang="es-MX" sz="2400" b="1" i="1" dirty="0" smtClean="0">
              <a:solidFill>
                <a:srgbClr val="FF0000"/>
              </a:solidFill>
            </a:endParaRPr>
          </a:p>
          <a:p>
            <a:pPr>
              <a:buNone/>
            </a:pPr>
            <a:r>
              <a:rPr lang="es-MX" sz="2400" dirty="0" smtClean="0"/>
              <a:t>	- se buscaba un balance fiscal e incluso excedentes al reducir el empleo público, reducción de salario de empleados públicos y aumento de impuestos</a:t>
            </a:r>
          </a:p>
          <a:p>
            <a:r>
              <a:rPr lang="es-MX" dirty="0" smtClean="0"/>
              <a:t>A partir de 1933 cambio radical de la política económica: de contra-cíclica a pro-cíclica</a:t>
            </a:r>
          </a:p>
        </p:txBody>
      </p:sp>
    </p:spTree>
  </p:cSld>
  <p:clrMapOvr>
    <a:masterClrMapping/>
  </p:clrMapOvr>
  <p:timing>
    <p:tnLst>
      <p:par>
        <p:cTn id="1" dur="indefinite" restart="never" nodeType="tmRoot"/>
      </p:par>
    </p:tn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0" y="71414"/>
            <a:ext cx="9144000" cy="1214446"/>
          </a:xfrm>
        </p:spPr>
        <p:txBody>
          <a:bodyPr>
            <a:normAutofit fontScale="90000"/>
          </a:bodyPr>
          <a:lstStyle/>
          <a:p>
            <a:r>
              <a:rPr lang="es-MX" sz="3600" dirty="0" smtClean="0">
                <a:solidFill>
                  <a:srgbClr val="FF0000"/>
                </a:solidFill>
              </a:rPr>
              <a:t>México en comparación internacional: PIB </a:t>
            </a:r>
            <a:r>
              <a:rPr lang="es-MX" sz="3600" dirty="0" err="1" smtClean="0">
                <a:solidFill>
                  <a:srgbClr val="FF0000"/>
                </a:solidFill>
              </a:rPr>
              <a:t>percapita</a:t>
            </a:r>
            <a:r>
              <a:rPr lang="es-MX" sz="3600" dirty="0" smtClean="0">
                <a:solidFill>
                  <a:srgbClr val="FF0000"/>
                </a:solidFill>
              </a:rPr>
              <a:t> de México como porcentaje del PIB </a:t>
            </a:r>
            <a:r>
              <a:rPr lang="es-MX" sz="3600" dirty="0" err="1" smtClean="0">
                <a:solidFill>
                  <a:srgbClr val="FF0000"/>
                </a:solidFill>
              </a:rPr>
              <a:t>percapita</a:t>
            </a:r>
            <a:r>
              <a:rPr lang="es-MX" sz="3600" dirty="0" smtClean="0">
                <a:solidFill>
                  <a:srgbClr val="FF0000"/>
                </a:solidFill>
              </a:rPr>
              <a:t> de otros países </a:t>
            </a:r>
          </a:p>
        </p:txBody>
      </p:sp>
      <p:sp>
        <p:nvSpPr>
          <p:cNvPr id="3" name="Content Placeholder 2"/>
          <p:cNvSpPr>
            <a:spLocks noGrp="1"/>
          </p:cNvSpPr>
          <p:nvPr>
            <p:ph idx="1"/>
          </p:nvPr>
        </p:nvSpPr>
        <p:spPr>
          <a:xfrm>
            <a:off x="485804" y="1214422"/>
            <a:ext cx="8229600" cy="5429288"/>
          </a:xfrm>
        </p:spPr>
        <p:txBody>
          <a:bodyPr>
            <a:normAutofit/>
          </a:bodyPr>
          <a:lstStyle/>
          <a:p>
            <a:pPr>
              <a:buNone/>
            </a:pPr>
            <a:r>
              <a:rPr lang="es-MX" sz="2400" dirty="0" smtClean="0"/>
              <a:t>	</a:t>
            </a:r>
          </a:p>
          <a:p>
            <a:pPr>
              <a:buNone/>
            </a:pPr>
            <a:endParaRPr lang="es-MX" sz="2400" dirty="0" smtClean="0"/>
          </a:p>
          <a:p>
            <a:pPr>
              <a:buNone/>
            </a:pPr>
            <a:endParaRPr lang="es-MX" sz="2800" dirty="0" smtClean="0"/>
          </a:p>
        </p:txBody>
      </p:sp>
      <p:graphicFrame>
        <p:nvGraphicFramePr>
          <p:cNvPr id="4" name="Table 3"/>
          <p:cNvGraphicFramePr>
            <a:graphicFrameLocks noGrp="1"/>
          </p:cNvGraphicFramePr>
          <p:nvPr/>
        </p:nvGraphicFramePr>
        <p:xfrm>
          <a:off x="1714480" y="1536712"/>
          <a:ext cx="5814240" cy="3606800"/>
        </p:xfrm>
        <a:graphic>
          <a:graphicData uri="http://schemas.openxmlformats.org/drawingml/2006/table">
            <a:tbl>
              <a:tblPr firstRow="1" bandRow="1">
                <a:tableStyleId>{5C22544A-7EE6-4342-B048-85BDC9FD1C3A}</a:tableStyleId>
              </a:tblPr>
              <a:tblGrid>
                <a:gridCol w="1162848"/>
                <a:gridCol w="1162848"/>
                <a:gridCol w="1162848"/>
                <a:gridCol w="1162848"/>
                <a:gridCol w="1162848"/>
              </a:tblGrid>
              <a:tr h="370840">
                <a:tc>
                  <a:txBody>
                    <a:bodyPr/>
                    <a:lstStyle/>
                    <a:p>
                      <a:pPr algn="ctr"/>
                      <a:r>
                        <a:rPr lang="es-MX" dirty="0" smtClean="0"/>
                        <a:t>País</a:t>
                      </a:r>
                      <a:endParaRPr lang="es-MX" dirty="0"/>
                    </a:p>
                  </a:txBody>
                  <a:tcPr/>
                </a:tc>
                <a:tc>
                  <a:txBody>
                    <a:bodyPr/>
                    <a:lstStyle/>
                    <a:p>
                      <a:pPr algn="ctr"/>
                      <a:r>
                        <a:rPr lang="es-MX" dirty="0" smtClean="0"/>
                        <a:t>1910</a:t>
                      </a:r>
                      <a:endParaRPr lang="es-MX" dirty="0"/>
                    </a:p>
                  </a:txBody>
                  <a:tcPr/>
                </a:tc>
                <a:tc>
                  <a:txBody>
                    <a:bodyPr/>
                    <a:lstStyle/>
                    <a:p>
                      <a:pPr algn="ctr"/>
                      <a:r>
                        <a:rPr lang="es-MX" dirty="0" smtClean="0"/>
                        <a:t>1926</a:t>
                      </a:r>
                      <a:endParaRPr lang="es-MX" dirty="0"/>
                    </a:p>
                  </a:txBody>
                  <a:tcPr/>
                </a:tc>
                <a:tc>
                  <a:txBody>
                    <a:bodyPr/>
                    <a:lstStyle/>
                    <a:p>
                      <a:pPr algn="ctr"/>
                      <a:r>
                        <a:rPr lang="es-MX" dirty="0" smtClean="0"/>
                        <a:t>1940</a:t>
                      </a:r>
                      <a:endParaRPr lang="es-MX" dirty="0"/>
                    </a:p>
                  </a:txBody>
                  <a:tcPr/>
                </a:tc>
                <a:tc>
                  <a:txBody>
                    <a:bodyPr/>
                    <a:lstStyle/>
                    <a:p>
                      <a:pPr algn="ctr"/>
                      <a:r>
                        <a:rPr lang="es-MX" dirty="0" smtClean="0"/>
                        <a:t>1970</a:t>
                      </a:r>
                      <a:endParaRPr lang="es-MX" dirty="0"/>
                    </a:p>
                  </a:txBody>
                  <a:tcPr/>
                </a:tc>
              </a:tr>
              <a:tr h="370840">
                <a:tc>
                  <a:txBody>
                    <a:bodyPr/>
                    <a:lstStyle/>
                    <a:p>
                      <a:r>
                        <a:rPr lang="es-MX" dirty="0" smtClean="0"/>
                        <a:t>Brasil</a:t>
                      </a:r>
                      <a:endParaRPr lang="es-MX" dirty="0"/>
                    </a:p>
                  </a:txBody>
                  <a:tcPr/>
                </a:tc>
                <a:tc>
                  <a:txBody>
                    <a:bodyPr/>
                    <a:lstStyle/>
                    <a:p>
                      <a:pPr algn="r"/>
                      <a:r>
                        <a:rPr lang="es-MX" dirty="0" smtClean="0"/>
                        <a:t>220.3</a:t>
                      </a:r>
                      <a:endParaRPr lang="es-MX" dirty="0"/>
                    </a:p>
                  </a:txBody>
                  <a:tcPr/>
                </a:tc>
                <a:tc>
                  <a:txBody>
                    <a:bodyPr/>
                    <a:lstStyle/>
                    <a:p>
                      <a:pPr algn="r"/>
                      <a:r>
                        <a:rPr lang="es-MX" dirty="0" smtClean="0"/>
                        <a:t>197.5</a:t>
                      </a:r>
                      <a:endParaRPr lang="es-MX" dirty="0"/>
                    </a:p>
                  </a:txBody>
                  <a:tcPr/>
                </a:tc>
                <a:tc>
                  <a:txBody>
                    <a:bodyPr/>
                    <a:lstStyle/>
                    <a:p>
                      <a:pPr algn="r"/>
                      <a:r>
                        <a:rPr lang="es-MX" dirty="0" smtClean="0"/>
                        <a:t>148.2</a:t>
                      </a:r>
                      <a:endParaRPr lang="es-MX" dirty="0"/>
                    </a:p>
                  </a:txBody>
                  <a:tcPr/>
                </a:tc>
                <a:tc>
                  <a:txBody>
                    <a:bodyPr/>
                    <a:lstStyle/>
                    <a:p>
                      <a:pPr algn="r"/>
                      <a:r>
                        <a:rPr lang="es-MX" dirty="0" smtClean="0"/>
                        <a:t>141.3</a:t>
                      </a:r>
                      <a:endParaRPr lang="es-MX" dirty="0"/>
                    </a:p>
                  </a:txBody>
                  <a:tcPr/>
                </a:tc>
              </a:tr>
              <a:tr h="370840">
                <a:tc>
                  <a:txBody>
                    <a:bodyPr/>
                    <a:lstStyle/>
                    <a:p>
                      <a:r>
                        <a:rPr lang="es-MX" dirty="0" smtClean="0"/>
                        <a:t>Perú</a:t>
                      </a:r>
                      <a:endParaRPr lang="es-MX" dirty="0"/>
                    </a:p>
                  </a:txBody>
                  <a:tcPr/>
                </a:tc>
                <a:tc>
                  <a:txBody>
                    <a:bodyPr/>
                    <a:lstStyle/>
                    <a:p>
                      <a:pPr algn="r"/>
                      <a:r>
                        <a:rPr lang="es-MX" dirty="0" smtClean="0"/>
                        <a:t>173.7</a:t>
                      </a:r>
                      <a:endParaRPr lang="es-MX" dirty="0"/>
                    </a:p>
                  </a:txBody>
                  <a:tcPr/>
                </a:tc>
                <a:tc>
                  <a:txBody>
                    <a:bodyPr/>
                    <a:lstStyle/>
                    <a:p>
                      <a:pPr algn="r"/>
                      <a:r>
                        <a:rPr lang="es-MX" dirty="0" smtClean="0"/>
                        <a:t>156.5</a:t>
                      </a:r>
                      <a:endParaRPr lang="es-MX" dirty="0"/>
                    </a:p>
                  </a:txBody>
                  <a:tcPr/>
                </a:tc>
                <a:tc>
                  <a:txBody>
                    <a:bodyPr/>
                    <a:lstStyle/>
                    <a:p>
                      <a:pPr algn="r"/>
                      <a:r>
                        <a:rPr lang="es-MX" dirty="0" smtClean="0"/>
                        <a:t>101.6</a:t>
                      </a:r>
                      <a:endParaRPr lang="es-MX" dirty="0"/>
                    </a:p>
                  </a:txBody>
                  <a:tcPr/>
                </a:tc>
                <a:tc>
                  <a:txBody>
                    <a:bodyPr/>
                    <a:lstStyle/>
                    <a:p>
                      <a:pPr algn="r"/>
                      <a:r>
                        <a:rPr lang="es-MX" dirty="0" smtClean="0"/>
                        <a:t>113.5</a:t>
                      </a:r>
                      <a:endParaRPr lang="es-MX" dirty="0"/>
                    </a:p>
                  </a:txBody>
                  <a:tcPr/>
                </a:tc>
              </a:tr>
              <a:tr h="370840">
                <a:tc>
                  <a:txBody>
                    <a:bodyPr/>
                    <a:lstStyle/>
                    <a:p>
                      <a:r>
                        <a:rPr lang="es-MX" dirty="0" smtClean="0"/>
                        <a:t>Colombia</a:t>
                      </a:r>
                      <a:endParaRPr lang="es-MX" dirty="0"/>
                    </a:p>
                  </a:txBody>
                  <a:tcPr/>
                </a:tc>
                <a:tc>
                  <a:txBody>
                    <a:bodyPr/>
                    <a:lstStyle/>
                    <a:p>
                      <a:pPr algn="r"/>
                      <a:r>
                        <a:rPr lang="es-MX" dirty="0" smtClean="0"/>
                        <a:t>145.8</a:t>
                      </a:r>
                      <a:endParaRPr lang="es-MX" dirty="0"/>
                    </a:p>
                  </a:txBody>
                  <a:tcPr/>
                </a:tc>
                <a:tc>
                  <a:txBody>
                    <a:bodyPr/>
                    <a:lstStyle/>
                    <a:p>
                      <a:pPr algn="r"/>
                      <a:r>
                        <a:rPr lang="es-MX" dirty="0" smtClean="0"/>
                        <a:t>148.6</a:t>
                      </a:r>
                      <a:endParaRPr lang="es-MX" dirty="0"/>
                    </a:p>
                  </a:txBody>
                  <a:tcPr/>
                </a:tc>
                <a:tc>
                  <a:txBody>
                    <a:bodyPr/>
                    <a:lstStyle/>
                    <a:p>
                      <a:pPr algn="r"/>
                      <a:r>
                        <a:rPr lang="es-MX" dirty="0" smtClean="0"/>
                        <a:t>97.7</a:t>
                      </a:r>
                      <a:endParaRPr lang="es-MX" dirty="0"/>
                    </a:p>
                  </a:txBody>
                  <a:tcPr/>
                </a:tc>
                <a:tc>
                  <a:txBody>
                    <a:bodyPr/>
                    <a:lstStyle/>
                    <a:p>
                      <a:pPr algn="r"/>
                      <a:r>
                        <a:rPr lang="es-MX" dirty="0" smtClean="0"/>
                        <a:t>139.6</a:t>
                      </a:r>
                      <a:endParaRPr lang="es-MX" dirty="0"/>
                    </a:p>
                  </a:txBody>
                  <a:tcPr/>
                </a:tc>
              </a:tr>
              <a:tr h="370840">
                <a:tc>
                  <a:txBody>
                    <a:bodyPr/>
                    <a:lstStyle/>
                    <a:p>
                      <a:r>
                        <a:rPr lang="es-MX" dirty="0" smtClean="0"/>
                        <a:t>Chile</a:t>
                      </a:r>
                      <a:endParaRPr lang="es-MX" dirty="0"/>
                    </a:p>
                  </a:txBody>
                  <a:tcPr/>
                </a:tc>
                <a:tc>
                  <a:txBody>
                    <a:bodyPr/>
                    <a:lstStyle/>
                    <a:p>
                      <a:pPr algn="r"/>
                      <a:r>
                        <a:rPr lang="es-MX" dirty="0" smtClean="0"/>
                        <a:t>68.5</a:t>
                      </a:r>
                      <a:endParaRPr lang="es-MX" dirty="0"/>
                    </a:p>
                  </a:txBody>
                  <a:tcPr/>
                </a:tc>
                <a:tc>
                  <a:txBody>
                    <a:bodyPr/>
                    <a:lstStyle/>
                    <a:p>
                      <a:pPr algn="r"/>
                      <a:r>
                        <a:rPr lang="es-MX" dirty="0" smtClean="0"/>
                        <a:t>72.0</a:t>
                      </a:r>
                      <a:endParaRPr lang="es-MX" dirty="0"/>
                    </a:p>
                  </a:txBody>
                  <a:tcPr/>
                </a:tc>
                <a:tc>
                  <a:txBody>
                    <a:bodyPr/>
                    <a:lstStyle/>
                    <a:p>
                      <a:pPr algn="r"/>
                      <a:r>
                        <a:rPr lang="es-MX" dirty="0" smtClean="0"/>
                        <a:t>56.8</a:t>
                      </a:r>
                      <a:endParaRPr lang="es-MX" dirty="0"/>
                    </a:p>
                  </a:txBody>
                  <a:tcPr/>
                </a:tc>
                <a:tc>
                  <a:txBody>
                    <a:bodyPr/>
                    <a:lstStyle/>
                    <a:p>
                      <a:pPr algn="r"/>
                      <a:r>
                        <a:rPr lang="es-MX" dirty="0" smtClean="0"/>
                        <a:t>81.6</a:t>
                      </a:r>
                      <a:endParaRPr lang="es-MX" dirty="0"/>
                    </a:p>
                  </a:txBody>
                  <a:tcPr/>
                </a:tc>
              </a:tr>
              <a:tr h="370840">
                <a:tc>
                  <a:txBody>
                    <a:bodyPr/>
                    <a:lstStyle/>
                    <a:p>
                      <a:r>
                        <a:rPr lang="es-MX" dirty="0" smtClean="0"/>
                        <a:t>Uruguay</a:t>
                      </a:r>
                      <a:endParaRPr lang="es-MX" dirty="0"/>
                    </a:p>
                  </a:txBody>
                  <a:tcPr/>
                </a:tc>
                <a:tc>
                  <a:txBody>
                    <a:bodyPr/>
                    <a:lstStyle/>
                    <a:p>
                      <a:pPr algn="r"/>
                      <a:r>
                        <a:rPr lang="es-MX" dirty="0" smtClean="0"/>
                        <a:t>54.0</a:t>
                      </a:r>
                      <a:endParaRPr lang="es-MX" dirty="0"/>
                    </a:p>
                  </a:txBody>
                  <a:tcPr/>
                </a:tc>
                <a:tc>
                  <a:txBody>
                    <a:bodyPr/>
                    <a:lstStyle/>
                    <a:p>
                      <a:pPr algn="r"/>
                      <a:r>
                        <a:rPr lang="es-MX" dirty="0" smtClean="0"/>
                        <a:t>58.6</a:t>
                      </a:r>
                      <a:endParaRPr lang="es-MX" dirty="0"/>
                    </a:p>
                  </a:txBody>
                  <a:tcPr/>
                </a:tc>
                <a:tc>
                  <a:txBody>
                    <a:bodyPr/>
                    <a:lstStyle/>
                    <a:p>
                      <a:pPr algn="r"/>
                      <a:r>
                        <a:rPr lang="es-MX" dirty="0" smtClean="0"/>
                        <a:t>50.6</a:t>
                      </a:r>
                      <a:endParaRPr lang="es-MX" dirty="0"/>
                    </a:p>
                  </a:txBody>
                  <a:tcPr/>
                </a:tc>
                <a:tc>
                  <a:txBody>
                    <a:bodyPr/>
                    <a:lstStyle/>
                    <a:p>
                      <a:pPr algn="r"/>
                      <a:r>
                        <a:rPr lang="es-MX" dirty="0" smtClean="0"/>
                        <a:t>83.3</a:t>
                      </a:r>
                      <a:endParaRPr lang="es-MX" dirty="0"/>
                    </a:p>
                  </a:txBody>
                  <a:tcPr/>
                </a:tc>
              </a:tr>
              <a:tr h="370840">
                <a:tc>
                  <a:txBody>
                    <a:bodyPr/>
                    <a:lstStyle/>
                    <a:p>
                      <a:r>
                        <a:rPr lang="es-MX" dirty="0" smtClean="0"/>
                        <a:t>Venezuela</a:t>
                      </a:r>
                      <a:endParaRPr lang="es-MX" dirty="0"/>
                    </a:p>
                  </a:txBody>
                  <a:tcPr/>
                </a:tc>
                <a:tc>
                  <a:txBody>
                    <a:bodyPr/>
                    <a:lstStyle/>
                    <a:p>
                      <a:pPr algn="r"/>
                      <a:r>
                        <a:rPr lang="es-MX" dirty="0" smtClean="0"/>
                        <a:t>191.2</a:t>
                      </a:r>
                      <a:endParaRPr lang="es-MX" dirty="0"/>
                    </a:p>
                  </a:txBody>
                  <a:tcPr/>
                </a:tc>
                <a:tc>
                  <a:txBody>
                    <a:bodyPr/>
                    <a:lstStyle/>
                    <a:p>
                      <a:pPr algn="r"/>
                      <a:r>
                        <a:rPr lang="es-MX" dirty="0" smtClean="0"/>
                        <a:t>80.1</a:t>
                      </a:r>
                      <a:endParaRPr lang="es-MX" dirty="0"/>
                    </a:p>
                  </a:txBody>
                  <a:tcPr/>
                </a:tc>
                <a:tc>
                  <a:txBody>
                    <a:bodyPr/>
                    <a:lstStyle/>
                    <a:p>
                      <a:pPr algn="r"/>
                      <a:r>
                        <a:rPr lang="es-MX" dirty="0" smtClean="0"/>
                        <a:t>45.8</a:t>
                      </a:r>
                      <a:endParaRPr lang="es-MX" dirty="0"/>
                    </a:p>
                  </a:txBody>
                  <a:tcPr/>
                </a:tc>
                <a:tc>
                  <a:txBody>
                    <a:bodyPr/>
                    <a:lstStyle/>
                    <a:p>
                      <a:pPr algn="r"/>
                      <a:r>
                        <a:rPr lang="es-MX" dirty="0" smtClean="0"/>
                        <a:t>40.5</a:t>
                      </a:r>
                      <a:endParaRPr lang="es-MX" dirty="0"/>
                    </a:p>
                  </a:txBody>
                  <a:tcPr/>
                </a:tc>
              </a:tr>
              <a:tr h="370840">
                <a:tc>
                  <a:txBody>
                    <a:bodyPr/>
                    <a:lstStyle/>
                    <a:p>
                      <a:r>
                        <a:rPr lang="es-MX" dirty="0" smtClean="0"/>
                        <a:t>Argentina</a:t>
                      </a:r>
                      <a:endParaRPr lang="es-MX" dirty="0"/>
                    </a:p>
                  </a:txBody>
                  <a:tcPr/>
                </a:tc>
                <a:tc>
                  <a:txBody>
                    <a:bodyPr/>
                    <a:lstStyle/>
                    <a:p>
                      <a:pPr algn="r"/>
                      <a:r>
                        <a:rPr lang="es-MX" dirty="0" smtClean="0"/>
                        <a:t>44.3</a:t>
                      </a:r>
                      <a:endParaRPr lang="es-MX" dirty="0"/>
                    </a:p>
                  </a:txBody>
                  <a:tcPr/>
                </a:tc>
                <a:tc>
                  <a:txBody>
                    <a:bodyPr/>
                    <a:lstStyle/>
                    <a:p>
                      <a:pPr algn="r"/>
                      <a:r>
                        <a:rPr lang="es-MX" dirty="0" smtClean="0"/>
                        <a:t>49.8</a:t>
                      </a:r>
                      <a:endParaRPr lang="es-MX" dirty="0"/>
                    </a:p>
                  </a:txBody>
                  <a:tcPr/>
                </a:tc>
                <a:tc>
                  <a:txBody>
                    <a:bodyPr/>
                    <a:lstStyle/>
                    <a:p>
                      <a:pPr algn="r"/>
                      <a:r>
                        <a:rPr lang="es-MX" dirty="0" smtClean="0"/>
                        <a:t>44.5</a:t>
                      </a:r>
                      <a:endParaRPr lang="es-MX" dirty="0"/>
                    </a:p>
                  </a:txBody>
                  <a:tcPr/>
                </a:tc>
                <a:tc>
                  <a:txBody>
                    <a:bodyPr/>
                    <a:lstStyle/>
                    <a:p>
                      <a:pPr algn="r"/>
                      <a:r>
                        <a:rPr lang="es-MX" dirty="0" smtClean="0"/>
                        <a:t>59.2</a:t>
                      </a:r>
                      <a:endParaRPr lang="es-MX" dirty="0"/>
                    </a:p>
                  </a:txBody>
                  <a:tcPr/>
                </a:tc>
              </a:tr>
              <a:tr h="370840">
                <a:tc>
                  <a:txBody>
                    <a:bodyPr/>
                    <a:lstStyle/>
                    <a:p>
                      <a:r>
                        <a:rPr lang="es-MX" dirty="0" smtClean="0"/>
                        <a:t>Estados</a:t>
                      </a:r>
                      <a:r>
                        <a:rPr lang="es-MX" baseline="0" dirty="0" smtClean="0"/>
                        <a:t> Unidos</a:t>
                      </a:r>
                      <a:endParaRPr lang="es-MX" dirty="0"/>
                    </a:p>
                  </a:txBody>
                  <a:tcPr/>
                </a:tc>
                <a:tc>
                  <a:txBody>
                    <a:bodyPr/>
                    <a:lstStyle/>
                    <a:p>
                      <a:pPr algn="r"/>
                      <a:r>
                        <a:rPr lang="es-MX" dirty="0" smtClean="0"/>
                        <a:t>34.1</a:t>
                      </a:r>
                      <a:endParaRPr lang="es-MX" dirty="0"/>
                    </a:p>
                  </a:txBody>
                  <a:tcPr/>
                </a:tc>
                <a:tc>
                  <a:txBody>
                    <a:bodyPr/>
                    <a:lstStyle/>
                    <a:p>
                      <a:pPr algn="r"/>
                      <a:r>
                        <a:rPr lang="es-MX" smtClean="0"/>
                        <a:t>30.2</a:t>
                      </a:r>
                      <a:endParaRPr lang="es-MX" dirty="0"/>
                    </a:p>
                  </a:txBody>
                  <a:tcPr/>
                </a:tc>
                <a:tc>
                  <a:txBody>
                    <a:bodyPr/>
                    <a:lstStyle/>
                    <a:p>
                      <a:pPr algn="r"/>
                      <a:r>
                        <a:rPr lang="es-MX" dirty="0" smtClean="0"/>
                        <a:t>26.4</a:t>
                      </a:r>
                      <a:endParaRPr lang="es-MX" dirty="0"/>
                    </a:p>
                  </a:txBody>
                  <a:tcPr/>
                </a:tc>
                <a:tc>
                  <a:txBody>
                    <a:bodyPr/>
                    <a:lstStyle/>
                    <a:p>
                      <a:pPr algn="r"/>
                      <a:r>
                        <a:rPr lang="es-MX" dirty="0" smtClean="0"/>
                        <a:t>28.7</a:t>
                      </a:r>
                      <a:endParaRPr lang="es-MX" dirty="0"/>
                    </a:p>
                  </a:txBody>
                  <a:tcPr/>
                </a:tc>
              </a:tr>
            </a:tbl>
          </a:graphicData>
        </a:graphic>
      </p:graphicFrame>
      <p:sp>
        <p:nvSpPr>
          <p:cNvPr id="5" name="Text Box 58"/>
          <p:cNvSpPr txBox="1">
            <a:spLocks noChangeArrowheads="1"/>
          </p:cNvSpPr>
          <p:nvPr/>
        </p:nvSpPr>
        <p:spPr bwMode="auto">
          <a:xfrm>
            <a:off x="1714480" y="5143512"/>
            <a:ext cx="5400675" cy="228600"/>
          </a:xfrm>
          <a:prstGeom prst="rect">
            <a:avLst/>
          </a:prstGeom>
          <a:noFill/>
          <a:ln w="9525">
            <a:noFill/>
            <a:miter lim="800000"/>
            <a:headEnd/>
            <a:tailEnd/>
          </a:ln>
          <a:effectLst/>
        </p:spPr>
        <p:txBody>
          <a:bodyPr>
            <a:spAutoFit/>
          </a:bodyPr>
          <a:lstStyle/>
          <a:p>
            <a:pPr>
              <a:spcBef>
                <a:spcPct val="50000"/>
              </a:spcBef>
            </a:pPr>
            <a:r>
              <a:rPr lang="es-CL" sz="900" dirty="0"/>
              <a:t>Moreno-</a:t>
            </a:r>
            <a:r>
              <a:rPr lang="es-CL" sz="900" dirty="0" err="1"/>
              <a:t>Brid</a:t>
            </a:r>
            <a:r>
              <a:rPr lang="es-CL" sz="900" dirty="0"/>
              <a:t> J.C and </a:t>
            </a:r>
            <a:r>
              <a:rPr lang="es-CL" sz="900" dirty="0" err="1"/>
              <a:t>J.Ros</a:t>
            </a:r>
            <a:r>
              <a:rPr lang="es-CL" sz="900" dirty="0"/>
              <a:t>, 2007</a:t>
            </a:r>
            <a:endParaRPr lang="es-ES" sz="900" dirty="0"/>
          </a:p>
        </p:txBody>
      </p:sp>
    </p:spTree>
  </p:cSld>
  <p:clrMapOvr>
    <a:masterClrMapping/>
  </p:clrMapOvr>
  <p:timing>
    <p:tnLst>
      <p:par>
        <p:cTn id="1" dur="indefinite" restart="never" nodeType="tmRoot"/>
      </p:par>
    </p:tnLst>
  </p:timing>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5058" name="1 Título"/>
          <p:cNvSpPr>
            <a:spLocks noGrp="1"/>
          </p:cNvSpPr>
          <p:nvPr>
            <p:ph type="title" idx="4294967295"/>
          </p:nvPr>
        </p:nvSpPr>
        <p:spPr>
          <a:xfrm>
            <a:off x="457200" y="-24"/>
            <a:ext cx="8229600" cy="1143000"/>
          </a:xfrm>
        </p:spPr>
        <p:txBody>
          <a:bodyPr/>
          <a:lstStyle/>
          <a:p>
            <a:r>
              <a:rPr lang="es-MX" dirty="0" smtClean="0">
                <a:solidFill>
                  <a:srgbClr val="FF0000"/>
                </a:solidFill>
              </a:rPr>
              <a:t>Fuentes</a:t>
            </a:r>
            <a:endParaRPr lang="es-ES" dirty="0" smtClean="0">
              <a:solidFill>
                <a:srgbClr val="FF0000"/>
              </a:solidFill>
            </a:endParaRPr>
          </a:p>
        </p:txBody>
      </p:sp>
      <p:sp>
        <p:nvSpPr>
          <p:cNvPr id="4" name="TextBox 3"/>
          <p:cNvSpPr txBox="1"/>
          <p:nvPr/>
        </p:nvSpPr>
        <p:spPr>
          <a:xfrm>
            <a:off x="1071538" y="1357298"/>
            <a:ext cx="7715304" cy="646331"/>
          </a:xfrm>
          <a:prstGeom prst="rect">
            <a:avLst/>
          </a:prstGeom>
          <a:noFill/>
        </p:spPr>
        <p:txBody>
          <a:bodyPr wrap="square" rtlCol="0">
            <a:spAutoFit/>
          </a:bodyPr>
          <a:lstStyle/>
          <a:p>
            <a:pPr marL="342900" indent="-342900">
              <a:buAutoNum type="arabicPeriod"/>
            </a:pPr>
            <a:r>
              <a:rPr lang="es-CL" dirty="0" smtClean="0"/>
              <a:t>Moreno-</a:t>
            </a:r>
            <a:r>
              <a:rPr lang="es-CL" dirty="0" err="1" smtClean="0"/>
              <a:t>Brid</a:t>
            </a:r>
            <a:r>
              <a:rPr lang="es-CL" dirty="0" smtClean="0"/>
              <a:t> J.C and </a:t>
            </a:r>
            <a:r>
              <a:rPr lang="es-CL" dirty="0" err="1" smtClean="0"/>
              <a:t>J.Ros</a:t>
            </a:r>
            <a:r>
              <a:rPr lang="es-CL" dirty="0" smtClean="0"/>
              <a:t>, (2007), </a:t>
            </a:r>
            <a:r>
              <a:rPr lang="en-US" dirty="0" smtClean="0"/>
              <a:t>Mexico’s Economic Development in Historical Perspective</a:t>
            </a:r>
            <a:endParaRPr lang="es-MX" dirty="0"/>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s-MX" dirty="0" smtClean="0">
                <a:solidFill>
                  <a:srgbClr val="FF0000"/>
                </a:solidFill>
              </a:rPr>
              <a:t>Características de la política contra-cíclica</a:t>
            </a:r>
            <a:endParaRPr lang="es-MX" dirty="0">
              <a:solidFill>
                <a:srgbClr val="FF0000"/>
              </a:solidFill>
            </a:endParaRPr>
          </a:p>
        </p:txBody>
      </p:sp>
      <p:graphicFrame>
        <p:nvGraphicFramePr>
          <p:cNvPr id="5" name="Table 4"/>
          <p:cNvGraphicFramePr>
            <a:graphicFrameLocks noGrp="1"/>
          </p:cNvGraphicFramePr>
          <p:nvPr/>
        </p:nvGraphicFramePr>
        <p:xfrm>
          <a:off x="928662" y="1540210"/>
          <a:ext cx="7572428" cy="5212080"/>
        </p:xfrm>
        <a:graphic>
          <a:graphicData uri="http://schemas.openxmlformats.org/drawingml/2006/table">
            <a:tbl>
              <a:tblPr firstRow="1" bandRow="1">
                <a:tableStyleId>{5C22544A-7EE6-4342-B048-85BDC9FD1C3A}</a:tableStyleId>
              </a:tblPr>
              <a:tblGrid>
                <a:gridCol w="2428892"/>
                <a:gridCol w="5143536"/>
              </a:tblGrid>
              <a:tr h="370840">
                <a:tc>
                  <a:txBody>
                    <a:bodyPr/>
                    <a:lstStyle/>
                    <a:p>
                      <a:pPr algn="ctr"/>
                      <a:r>
                        <a:rPr lang="es-MX" dirty="0" smtClean="0"/>
                        <a:t>Área</a:t>
                      </a:r>
                      <a:r>
                        <a:rPr lang="es-MX" baseline="0" dirty="0" smtClean="0"/>
                        <a:t> de política económica</a:t>
                      </a:r>
                      <a:endParaRPr lang="es-MX" dirty="0"/>
                    </a:p>
                  </a:txBody>
                  <a:tcPr/>
                </a:tc>
                <a:tc>
                  <a:txBody>
                    <a:bodyPr/>
                    <a:lstStyle/>
                    <a:p>
                      <a:pPr algn="ctr"/>
                      <a:r>
                        <a:rPr lang="es-MX" dirty="0" smtClean="0"/>
                        <a:t>Políticas</a:t>
                      </a:r>
                      <a:r>
                        <a:rPr lang="es-MX" baseline="0" dirty="0" smtClean="0"/>
                        <a:t> utilizadas</a:t>
                      </a:r>
                      <a:endParaRPr lang="es-MX" dirty="0"/>
                    </a:p>
                  </a:txBody>
                  <a:tcPr/>
                </a:tc>
              </a:tr>
              <a:tr h="370840">
                <a:tc>
                  <a:txBody>
                    <a:bodyPr/>
                    <a:lstStyle/>
                    <a:p>
                      <a:r>
                        <a:rPr lang="es-MX" dirty="0" smtClean="0"/>
                        <a:t>Política monetaria</a:t>
                      </a:r>
                      <a:endParaRPr lang="es-MX" dirty="0"/>
                    </a:p>
                  </a:txBody>
                  <a:tcPr/>
                </a:tc>
                <a:tc>
                  <a:txBody>
                    <a:bodyPr/>
                    <a:lstStyle/>
                    <a:p>
                      <a:pPr>
                        <a:buFontTx/>
                        <a:buChar char="-"/>
                      </a:pPr>
                      <a:r>
                        <a:rPr lang="es-MX" dirty="0" smtClean="0"/>
                        <a:t>Expansiva: bajo</a:t>
                      </a:r>
                      <a:r>
                        <a:rPr lang="es-MX" baseline="0" dirty="0" smtClean="0"/>
                        <a:t> la acción del gobierno la oferta monetaria creció 31% en 1932 y 15% en 1933</a:t>
                      </a:r>
                    </a:p>
                    <a:p>
                      <a:pPr>
                        <a:buFontTx/>
                        <a:buChar char="-"/>
                      </a:pPr>
                      <a:r>
                        <a:rPr lang="es-MX" baseline="0" dirty="0" smtClean="0"/>
                        <a:t>Tasa de interés pasó del 12% en 1931 al 8% en 1932</a:t>
                      </a:r>
                    </a:p>
                    <a:p>
                      <a:pPr>
                        <a:buFontTx/>
                        <a:buChar char="-"/>
                      </a:pPr>
                      <a:r>
                        <a:rPr lang="es-MX" baseline="0" dirty="0" smtClean="0"/>
                        <a:t> Tipo de cambio : depreciación (1932-1933) y 1938 impulsando las exportaciones </a:t>
                      </a:r>
                    </a:p>
                    <a:p>
                      <a:pPr>
                        <a:buFontTx/>
                        <a:buNone/>
                      </a:pPr>
                      <a:r>
                        <a:rPr lang="es-MX" baseline="0" dirty="0" smtClean="0"/>
                        <a:t>    * Entre 1929 y 1939 el precio relativo de los bienes de consumo importados vs similares productos nacionales subió en 91%</a:t>
                      </a:r>
                    </a:p>
                    <a:p>
                      <a:pPr>
                        <a:buFontTx/>
                        <a:buNone/>
                      </a:pPr>
                      <a:r>
                        <a:rPr lang="es-MX" b="1" baseline="0" dirty="0" smtClean="0">
                          <a:solidFill>
                            <a:srgbClr val="00B0F0"/>
                          </a:solidFill>
                        </a:rPr>
                        <a:t>     * Se detonó un proceso de sustitución de importaciones </a:t>
                      </a:r>
                    </a:p>
                    <a:p>
                      <a:pPr>
                        <a:buFontTx/>
                        <a:buNone/>
                      </a:pPr>
                      <a:r>
                        <a:rPr lang="es-MX" b="1" baseline="0" dirty="0" smtClean="0">
                          <a:solidFill>
                            <a:srgbClr val="00B0F0"/>
                          </a:solidFill>
                        </a:rPr>
                        <a:t>     * Dado que se detonó a partir de la depreciación del tipo de cambio se trata de una sustitución de importaciones dirigido por la demanda. </a:t>
                      </a:r>
                    </a:p>
                  </a:txBody>
                  <a:tcPr/>
                </a:tc>
              </a:tr>
              <a:tr h="370840">
                <a:tc>
                  <a:txBody>
                    <a:bodyPr/>
                    <a:lstStyle/>
                    <a:p>
                      <a:r>
                        <a:rPr lang="es-MX" dirty="0" smtClean="0"/>
                        <a:t>Política fiscal </a:t>
                      </a:r>
                      <a:endParaRPr lang="es-MX" dirty="0"/>
                    </a:p>
                  </a:txBody>
                  <a:tcPr/>
                </a:tc>
                <a:tc>
                  <a:txBody>
                    <a:bodyPr/>
                    <a:lstStyle/>
                    <a:p>
                      <a:r>
                        <a:rPr lang="es-MX" dirty="0" smtClean="0"/>
                        <a:t>-</a:t>
                      </a:r>
                      <a:r>
                        <a:rPr lang="es-MX" baseline="0" dirty="0" smtClean="0"/>
                        <a:t> Se permitieron déficits fiscales, 0.6% en 1933. </a:t>
                      </a:r>
                    </a:p>
                    <a:p>
                      <a:r>
                        <a:rPr lang="es-MX" baseline="0" dirty="0" smtClean="0"/>
                        <a:t>- Entre 1934-1940 los déficits se usaron para financiar inversión productiva y social.   </a:t>
                      </a:r>
                      <a:endParaRPr lang="es-MX" dirty="0"/>
                    </a:p>
                  </a:txBody>
                  <a:tcPr/>
                </a:tc>
              </a:tr>
            </a:tbl>
          </a:graphicData>
        </a:graphic>
      </p:graphicFrame>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s-MX" dirty="0" smtClean="0">
                <a:solidFill>
                  <a:srgbClr val="FF0000"/>
                </a:solidFill>
              </a:rPr>
              <a:t>Características de la política contra-cíclica…2</a:t>
            </a:r>
            <a:endParaRPr lang="es-MX" dirty="0">
              <a:solidFill>
                <a:srgbClr val="FF0000"/>
              </a:solidFill>
            </a:endParaRPr>
          </a:p>
        </p:txBody>
      </p:sp>
      <p:graphicFrame>
        <p:nvGraphicFramePr>
          <p:cNvPr id="5" name="Table 4"/>
          <p:cNvGraphicFramePr>
            <a:graphicFrameLocks noGrp="1"/>
          </p:cNvGraphicFramePr>
          <p:nvPr/>
        </p:nvGraphicFramePr>
        <p:xfrm>
          <a:off x="928662" y="1540210"/>
          <a:ext cx="7572428" cy="1920240"/>
        </p:xfrm>
        <a:graphic>
          <a:graphicData uri="http://schemas.openxmlformats.org/drawingml/2006/table">
            <a:tbl>
              <a:tblPr firstRow="1" bandRow="1">
                <a:tableStyleId>{5C22544A-7EE6-4342-B048-85BDC9FD1C3A}</a:tableStyleId>
              </a:tblPr>
              <a:tblGrid>
                <a:gridCol w="2428892"/>
                <a:gridCol w="5143536"/>
              </a:tblGrid>
              <a:tr h="370840">
                <a:tc>
                  <a:txBody>
                    <a:bodyPr/>
                    <a:lstStyle/>
                    <a:p>
                      <a:pPr algn="ctr"/>
                      <a:r>
                        <a:rPr lang="es-MX" dirty="0" smtClean="0"/>
                        <a:t>Área</a:t>
                      </a:r>
                      <a:r>
                        <a:rPr lang="es-MX" baseline="0" dirty="0" smtClean="0"/>
                        <a:t> de política económica</a:t>
                      </a:r>
                      <a:endParaRPr lang="es-MX" dirty="0"/>
                    </a:p>
                  </a:txBody>
                  <a:tcPr/>
                </a:tc>
                <a:tc>
                  <a:txBody>
                    <a:bodyPr/>
                    <a:lstStyle/>
                    <a:p>
                      <a:pPr algn="ctr"/>
                      <a:r>
                        <a:rPr lang="es-MX" dirty="0" smtClean="0"/>
                        <a:t>Políticas</a:t>
                      </a:r>
                      <a:r>
                        <a:rPr lang="es-MX" baseline="0" dirty="0" smtClean="0"/>
                        <a:t> utilizadas</a:t>
                      </a:r>
                      <a:endParaRPr lang="es-MX" dirty="0"/>
                    </a:p>
                  </a:txBody>
                  <a:tcPr/>
                </a:tc>
              </a:tr>
              <a:tr h="370840">
                <a:tc>
                  <a:txBody>
                    <a:bodyPr/>
                    <a:lstStyle/>
                    <a:p>
                      <a:r>
                        <a:rPr lang="es-MX" dirty="0" smtClean="0"/>
                        <a:t>Política</a:t>
                      </a:r>
                      <a:r>
                        <a:rPr lang="es-MX" baseline="0" dirty="0" smtClean="0"/>
                        <a:t> comercial</a:t>
                      </a:r>
                      <a:endParaRPr lang="es-MX" dirty="0"/>
                    </a:p>
                  </a:txBody>
                  <a:tcPr/>
                </a:tc>
                <a:tc>
                  <a:txBody>
                    <a:bodyPr/>
                    <a:lstStyle/>
                    <a:p>
                      <a:r>
                        <a:rPr lang="es-MX" dirty="0" smtClean="0"/>
                        <a:t>-</a:t>
                      </a:r>
                      <a:r>
                        <a:rPr lang="es-MX" baseline="0" dirty="0" smtClean="0"/>
                        <a:t> A partir de 1930 incremento del nivel de las tarifas a productos de exportación </a:t>
                      </a:r>
                    </a:p>
                  </a:txBody>
                  <a:tcPr/>
                </a:tc>
              </a:tr>
              <a:tr h="370840">
                <a:tc>
                  <a:txBody>
                    <a:bodyPr/>
                    <a:lstStyle/>
                    <a:p>
                      <a:r>
                        <a:rPr lang="es-MX" dirty="0" smtClean="0"/>
                        <a:t>Política</a:t>
                      </a:r>
                      <a:r>
                        <a:rPr lang="es-MX" baseline="0" dirty="0" smtClean="0"/>
                        <a:t> de deuda </a:t>
                      </a:r>
                      <a:endParaRPr lang="es-MX" dirty="0"/>
                    </a:p>
                  </a:txBody>
                  <a:tcPr/>
                </a:tc>
                <a:tc>
                  <a:txBody>
                    <a:bodyPr/>
                    <a:lstStyle/>
                    <a:p>
                      <a:r>
                        <a:rPr lang="es-MX" dirty="0" smtClean="0"/>
                        <a:t>-</a:t>
                      </a:r>
                      <a:r>
                        <a:rPr lang="es-MX" baseline="0" dirty="0" smtClean="0"/>
                        <a:t> Durante todos los años 30 México permaneció en default con su deuda externa</a:t>
                      </a:r>
                      <a:endParaRPr lang="es-MX" dirty="0"/>
                    </a:p>
                  </a:txBody>
                  <a:tcPr/>
                </a:tc>
              </a:tr>
            </a:tbl>
          </a:graphicData>
        </a:graphic>
      </p:graphicFrame>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71414"/>
            <a:ext cx="8229600" cy="1143000"/>
          </a:xfrm>
        </p:spPr>
        <p:txBody>
          <a:bodyPr>
            <a:normAutofit fontScale="90000"/>
          </a:bodyPr>
          <a:lstStyle/>
          <a:p>
            <a:r>
              <a:rPr lang="es-MX" dirty="0" smtClean="0">
                <a:solidFill>
                  <a:srgbClr val="FF0000"/>
                </a:solidFill>
              </a:rPr>
              <a:t>Diferente impacto de las crisis externas dependiendo el tipo de política</a:t>
            </a:r>
            <a:endParaRPr lang="es-MX" dirty="0">
              <a:solidFill>
                <a:srgbClr val="FF0000"/>
              </a:solidFill>
            </a:endParaRPr>
          </a:p>
        </p:txBody>
      </p:sp>
      <p:sp>
        <p:nvSpPr>
          <p:cNvPr id="3" name="Content Placeholder 2"/>
          <p:cNvSpPr>
            <a:spLocks noGrp="1"/>
          </p:cNvSpPr>
          <p:nvPr>
            <p:ph idx="1"/>
          </p:nvPr>
        </p:nvSpPr>
        <p:spPr>
          <a:xfrm>
            <a:off x="457200" y="1285860"/>
            <a:ext cx="8229600" cy="1643074"/>
          </a:xfrm>
        </p:spPr>
        <p:txBody>
          <a:bodyPr>
            <a:normAutofit fontScale="70000" lnSpcReduction="20000"/>
          </a:bodyPr>
          <a:lstStyle/>
          <a:p>
            <a:r>
              <a:rPr lang="es-MX" dirty="0" smtClean="0"/>
              <a:t>Recesión de EU en 1937 y salida de capitales en 1938 (año de expropiación petrolera). </a:t>
            </a:r>
          </a:p>
          <a:p>
            <a:r>
              <a:rPr lang="es-MX" dirty="0" smtClean="0"/>
              <a:t>Magnitud similar a la Gran Depresión pero el impacto fue mucho menor</a:t>
            </a:r>
          </a:p>
          <a:p>
            <a:pPr algn="ctr">
              <a:buNone/>
            </a:pPr>
            <a:r>
              <a:rPr lang="es-MX" b="1" dirty="0" smtClean="0">
                <a:solidFill>
                  <a:srgbClr val="FFC000"/>
                </a:solidFill>
              </a:rPr>
              <a:t>Comparación entre la Gran Depresión y la recesión de 1938</a:t>
            </a:r>
            <a:endParaRPr lang="es-MX" dirty="0" smtClean="0"/>
          </a:p>
          <a:p>
            <a:endParaRPr lang="es-MX" dirty="0" smtClean="0"/>
          </a:p>
        </p:txBody>
      </p:sp>
      <p:graphicFrame>
        <p:nvGraphicFramePr>
          <p:cNvPr id="4" name="Table 3"/>
          <p:cNvGraphicFramePr>
            <a:graphicFrameLocks noGrp="1"/>
          </p:cNvGraphicFramePr>
          <p:nvPr/>
        </p:nvGraphicFramePr>
        <p:xfrm>
          <a:off x="1524000" y="2928934"/>
          <a:ext cx="6096000" cy="2763520"/>
        </p:xfrm>
        <a:graphic>
          <a:graphicData uri="http://schemas.openxmlformats.org/drawingml/2006/table">
            <a:tbl>
              <a:tblPr firstRow="1" bandRow="1">
                <a:tableStyleId>{08FB837D-C827-4EFA-A057-4D05807E0F7C}</a:tableStyleId>
              </a:tblPr>
              <a:tblGrid>
                <a:gridCol w="3119438"/>
                <a:gridCol w="1500198"/>
                <a:gridCol w="1476364"/>
              </a:tblGrid>
              <a:tr h="370840">
                <a:tc>
                  <a:txBody>
                    <a:bodyPr/>
                    <a:lstStyle/>
                    <a:p>
                      <a:pPr algn="ctr"/>
                      <a:r>
                        <a:rPr lang="es-MX" b="0" dirty="0" smtClean="0"/>
                        <a:t>Concepto</a:t>
                      </a:r>
                      <a:endParaRPr lang="es-MX" b="0" dirty="0"/>
                    </a:p>
                  </a:txBody>
                  <a:tcPr/>
                </a:tc>
                <a:tc>
                  <a:txBody>
                    <a:bodyPr/>
                    <a:lstStyle/>
                    <a:p>
                      <a:pPr algn="ctr"/>
                      <a:r>
                        <a:rPr lang="es-MX" b="0" dirty="0" smtClean="0"/>
                        <a:t>Depresión        1929-1932</a:t>
                      </a:r>
                      <a:endParaRPr lang="es-MX" b="0" dirty="0"/>
                    </a:p>
                  </a:txBody>
                  <a:tcPr/>
                </a:tc>
                <a:tc>
                  <a:txBody>
                    <a:bodyPr/>
                    <a:lstStyle/>
                    <a:p>
                      <a:pPr algn="ctr"/>
                      <a:r>
                        <a:rPr lang="es-MX" b="0" dirty="0" smtClean="0"/>
                        <a:t>Recesión                      1938</a:t>
                      </a:r>
                      <a:endParaRPr lang="es-MX" b="0" dirty="0"/>
                    </a:p>
                  </a:txBody>
                  <a:tcPr/>
                </a:tc>
              </a:tr>
              <a:tr h="370840">
                <a:tc>
                  <a:txBody>
                    <a:bodyPr/>
                    <a:lstStyle/>
                    <a:p>
                      <a:r>
                        <a:rPr lang="es-MX" dirty="0" smtClean="0"/>
                        <a:t>Exportaciones</a:t>
                      </a:r>
                      <a:endParaRPr lang="es-MX" dirty="0"/>
                    </a:p>
                  </a:txBody>
                  <a:tcPr/>
                </a:tc>
                <a:tc>
                  <a:txBody>
                    <a:bodyPr/>
                    <a:lstStyle/>
                    <a:p>
                      <a:pPr algn="ctr"/>
                      <a:r>
                        <a:rPr lang="es-MX" dirty="0" smtClean="0"/>
                        <a:t>-29.5</a:t>
                      </a:r>
                      <a:endParaRPr lang="es-MX" dirty="0"/>
                    </a:p>
                  </a:txBody>
                  <a:tcPr/>
                </a:tc>
                <a:tc>
                  <a:txBody>
                    <a:bodyPr/>
                    <a:lstStyle/>
                    <a:p>
                      <a:pPr algn="ctr"/>
                      <a:r>
                        <a:rPr lang="es-MX" dirty="0" smtClean="0"/>
                        <a:t>-25.2</a:t>
                      </a:r>
                      <a:endParaRPr lang="es-MX" dirty="0"/>
                    </a:p>
                  </a:txBody>
                  <a:tcPr/>
                </a:tc>
              </a:tr>
              <a:tr h="370840">
                <a:tc>
                  <a:txBody>
                    <a:bodyPr/>
                    <a:lstStyle/>
                    <a:p>
                      <a:r>
                        <a:rPr lang="es-MX" dirty="0" smtClean="0"/>
                        <a:t>Términos de intercambio</a:t>
                      </a:r>
                      <a:endParaRPr lang="es-MX" dirty="0"/>
                    </a:p>
                  </a:txBody>
                  <a:tcPr/>
                </a:tc>
                <a:tc>
                  <a:txBody>
                    <a:bodyPr/>
                    <a:lstStyle/>
                    <a:p>
                      <a:pPr algn="ctr"/>
                      <a:r>
                        <a:rPr lang="es-MX" dirty="0" smtClean="0"/>
                        <a:t>-7.5</a:t>
                      </a:r>
                      <a:endParaRPr lang="es-MX" dirty="0"/>
                    </a:p>
                  </a:txBody>
                  <a:tcPr/>
                </a:tc>
                <a:tc>
                  <a:txBody>
                    <a:bodyPr/>
                    <a:lstStyle/>
                    <a:p>
                      <a:pPr algn="ctr"/>
                      <a:r>
                        <a:rPr lang="es-MX" dirty="0" smtClean="0"/>
                        <a:t>-23.5</a:t>
                      </a:r>
                      <a:endParaRPr lang="es-MX" dirty="0"/>
                    </a:p>
                  </a:txBody>
                  <a:tcPr/>
                </a:tc>
              </a:tr>
              <a:tr h="370840">
                <a:tc>
                  <a:txBody>
                    <a:bodyPr/>
                    <a:lstStyle/>
                    <a:p>
                      <a:r>
                        <a:rPr lang="es-MX" dirty="0" smtClean="0"/>
                        <a:t>Poder de compra de las exportaciones</a:t>
                      </a:r>
                      <a:endParaRPr lang="es-MX" dirty="0"/>
                    </a:p>
                  </a:txBody>
                  <a:tcPr/>
                </a:tc>
                <a:tc>
                  <a:txBody>
                    <a:bodyPr/>
                    <a:lstStyle/>
                    <a:p>
                      <a:pPr algn="ctr"/>
                      <a:r>
                        <a:rPr lang="es-MX" dirty="0" smtClean="0"/>
                        <a:t>-22.8</a:t>
                      </a:r>
                      <a:endParaRPr lang="es-MX" dirty="0"/>
                    </a:p>
                  </a:txBody>
                  <a:tcPr/>
                </a:tc>
                <a:tc>
                  <a:txBody>
                    <a:bodyPr/>
                    <a:lstStyle/>
                    <a:p>
                      <a:pPr algn="ctr"/>
                      <a:r>
                        <a:rPr lang="es-MX" dirty="0" smtClean="0"/>
                        <a:t>-22.2</a:t>
                      </a:r>
                      <a:endParaRPr lang="es-MX" dirty="0"/>
                    </a:p>
                  </a:txBody>
                  <a:tcPr/>
                </a:tc>
              </a:tr>
              <a:tr h="370840">
                <a:tc>
                  <a:txBody>
                    <a:bodyPr/>
                    <a:lstStyle/>
                    <a:p>
                      <a:r>
                        <a:rPr lang="es-MX" dirty="0" smtClean="0"/>
                        <a:t>Oferta</a:t>
                      </a:r>
                      <a:r>
                        <a:rPr lang="es-MX" baseline="0" dirty="0" smtClean="0"/>
                        <a:t> monetaria</a:t>
                      </a:r>
                      <a:endParaRPr lang="es-MX" dirty="0"/>
                    </a:p>
                  </a:txBody>
                  <a:tcPr/>
                </a:tc>
                <a:tc>
                  <a:txBody>
                    <a:bodyPr/>
                    <a:lstStyle/>
                    <a:p>
                      <a:pPr algn="ctr"/>
                      <a:r>
                        <a:rPr lang="es-MX" dirty="0" smtClean="0"/>
                        <a:t>-18.4</a:t>
                      </a:r>
                      <a:endParaRPr lang="es-MX" dirty="0"/>
                    </a:p>
                  </a:txBody>
                  <a:tcPr/>
                </a:tc>
                <a:tc>
                  <a:txBody>
                    <a:bodyPr/>
                    <a:lstStyle/>
                    <a:p>
                      <a:pPr algn="ctr"/>
                      <a:r>
                        <a:rPr lang="es-MX" dirty="0" smtClean="0"/>
                        <a:t>10.8</a:t>
                      </a:r>
                      <a:endParaRPr lang="es-MX" dirty="0"/>
                    </a:p>
                  </a:txBody>
                  <a:tcPr/>
                </a:tc>
              </a:tr>
              <a:tr h="370840">
                <a:tc>
                  <a:txBody>
                    <a:bodyPr/>
                    <a:lstStyle/>
                    <a:p>
                      <a:r>
                        <a:rPr lang="es-MX" dirty="0" smtClean="0"/>
                        <a:t>PIB</a:t>
                      </a:r>
                      <a:endParaRPr lang="es-MX" dirty="0"/>
                    </a:p>
                  </a:txBody>
                  <a:tcPr/>
                </a:tc>
                <a:tc>
                  <a:txBody>
                    <a:bodyPr/>
                    <a:lstStyle/>
                    <a:p>
                      <a:pPr algn="ctr"/>
                      <a:r>
                        <a:rPr lang="es-MX" dirty="0" smtClean="0"/>
                        <a:t>-6.3</a:t>
                      </a:r>
                      <a:endParaRPr lang="es-MX" dirty="0"/>
                    </a:p>
                  </a:txBody>
                  <a:tcPr/>
                </a:tc>
                <a:tc>
                  <a:txBody>
                    <a:bodyPr/>
                    <a:lstStyle/>
                    <a:p>
                      <a:pPr algn="ctr"/>
                      <a:r>
                        <a:rPr lang="es-MX" dirty="0" smtClean="0"/>
                        <a:t>1.6</a:t>
                      </a:r>
                      <a:endParaRPr lang="es-MX" dirty="0"/>
                    </a:p>
                  </a:txBody>
                  <a:tcPr/>
                </a:tc>
              </a:tr>
            </a:tbl>
          </a:graphicData>
        </a:graphic>
      </p:graphicFrame>
      <p:sp>
        <p:nvSpPr>
          <p:cNvPr id="5" name="Text Box 58"/>
          <p:cNvSpPr txBox="1">
            <a:spLocks noChangeArrowheads="1"/>
          </p:cNvSpPr>
          <p:nvPr/>
        </p:nvSpPr>
        <p:spPr bwMode="auto">
          <a:xfrm>
            <a:off x="1428728" y="5786454"/>
            <a:ext cx="5400675" cy="228600"/>
          </a:xfrm>
          <a:prstGeom prst="rect">
            <a:avLst/>
          </a:prstGeom>
          <a:noFill/>
          <a:ln w="9525">
            <a:noFill/>
            <a:miter lim="800000"/>
            <a:headEnd/>
            <a:tailEnd/>
          </a:ln>
          <a:effectLst/>
        </p:spPr>
        <p:txBody>
          <a:bodyPr>
            <a:spAutoFit/>
          </a:bodyPr>
          <a:lstStyle/>
          <a:p>
            <a:pPr>
              <a:spcBef>
                <a:spcPct val="50000"/>
              </a:spcBef>
            </a:pPr>
            <a:r>
              <a:rPr lang="es-CL" sz="900" dirty="0"/>
              <a:t>Moreno-</a:t>
            </a:r>
            <a:r>
              <a:rPr lang="es-CL" sz="900" dirty="0" err="1"/>
              <a:t>Brid</a:t>
            </a:r>
            <a:r>
              <a:rPr lang="es-CL" sz="900" dirty="0"/>
              <a:t> J.C and </a:t>
            </a:r>
            <a:r>
              <a:rPr lang="es-CL" sz="900" dirty="0" err="1"/>
              <a:t>J.Ros</a:t>
            </a:r>
            <a:r>
              <a:rPr lang="es-CL" sz="900" dirty="0"/>
              <a:t>, 2007</a:t>
            </a:r>
            <a:endParaRPr lang="es-ES" sz="900" dirty="0"/>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71414"/>
            <a:ext cx="8229600" cy="1143000"/>
          </a:xfrm>
        </p:spPr>
        <p:txBody>
          <a:bodyPr>
            <a:normAutofit fontScale="90000"/>
          </a:bodyPr>
          <a:lstStyle/>
          <a:p>
            <a:r>
              <a:rPr lang="es-MX" dirty="0" smtClean="0">
                <a:solidFill>
                  <a:srgbClr val="FF0000"/>
                </a:solidFill>
              </a:rPr>
              <a:t>Diferente impacto de las crisis externas dependiendo el tipo de política</a:t>
            </a:r>
            <a:endParaRPr lang="es-MX" dirty="0">
              <a:solidFill>
                <a:srgbClr val="FF0000"/>
              </a:solidFill>
            </a:endParaRPr>
          </a:p>
        </p:txBody>
      </p:sp>
      <p:sp>
        <p:nvSpPr>
          <p:cNvPr id="3" name="Content Placeholder 2"/>
          <p:cNvSpPr>
            <a:spLocks noGrp="1"/>
          </p:cNvSpPr>
          <p:nvPr>
            <p:ph idx="1"/>
          </p:nvPr>
        </p:nvSpPr>
        <p:spPr>
          <a:xfrm>
            <a:off x="457200" y="1285860"/>
            <a:ext cx="8229600" cy="1643074"/>
          </a:xfrm>
        </p:spPr>
        <p:txBody>
          <a:bodyPr>
            <a:normAutofit fontScale="70000" lnSpcReduction="20000"/>
          </a:bodyPr>
          <a:lstStyle/>
          <a:p>
            <a:r>
              <a:rPr lang="es-MX" dirty="0" smtClean="0"/>
              <a:t>Recesión de EU en 1937 y salida de capitales en 1938 (año de expropiación petrolera). </a:t>
            </a:r>
          </a:p>
          <a:p>
            <a:r>
              <a:rPr lang="es-MX" dirty="0" smtClean="0"/>
              <a:t>Magnitud similar a la Gran Depresión pero el impacto fue mucho menor</a:t>
            </a:r>
          </a:p>
          <a:p>
            <a:pPr algn="ctr">
              <a:buNone/>
            </a:pPr>
            <a:r>
              <a:rPr lang="es-MX" b="1" dirty="0" smtClean="0">
                <a:solidFill>
                  <a:srgbClr val="FFC000"/>
                </a:solidFill>
              </a:rPr>
              <a:t>Comparación entre la Gran Depresión y la recesión de 1938</a:t>
            </a:r>
            <a:endParaRPr lang="es-MX" dirty="0" smtClean="0"/>
          </a:p>
          <a:p>
            <a:endParaRPr lang="es-MX" dirty="0" smtClean="0"/>
          </a:p>
        </p:txBody>
      </p:sp>
      <p:graphicFrame>
        <p:nvGraphicFramePr>
          <p:cNvPr id="4" name="Table 3"/>
          <p:cNvGraphicFramePr>
            <a:graphicFrameLocks noGrp="1"/>
          </p:cNvGraphicFramePr>
          <p:nvPr/>
        </p:nvGraphicFramePr>
        <p:xfrm>
          <a:off x="1524000" y="2928934"/>
          <a:ext cx="6096000" cy="2763520"/>
        </p:xfrm>
        <a:graphic>
          <a:graphicData uri="http://schemas.openxmlformats.org/drawingml/2006/table">
            <a:tbl>
              <a:tblPr firstRow="1" bandRow="1">
                <a:tableStyleId>{08FB837D-C827-4EFA-A057-4D05807E0F7C}</a:tableStyleId>
              </a:tblPr>
              <a:tblGrid>
                <a:gridCol w="3119438"/>
                <a:gridCol w="1500198"/>
                <a:gridCol w="1476364"/>
              </a:tblGrid>
              <a:tr h="370840">
                <a:tc>
                  <a:txBody>
                    <a:bodyPr/>
                    <a:lstStyle/>
                    <a:p>
                      <a:pPr algn="ctr"/>
                      <a:r>
                        <a:rPr lang="es-MX" b="0" dirty="0" smtClean="0"/>
                        <a:t>Concepto</a:t>
                      </a:r>
                      <a:endParaRPr lang="es-MX" b="0" dirty="0"/>
                    </a:p>
                  </a:txBody>
                  <a:tcPr/>
                </a:tc>
                <a:tc>
                  <a:txBody>
                    <a:bodyPr/>
                    <a:lstStyle/>
                    <a:p>
                      <a:pPr algn="ctr"/>
                      <a:r>
                        <a:rPr lang="es-MX" b="0" dirty="0" smtClean="0"/>
                        <a:t>Depresión        1929-1932</a:t>
                      </a:r>
                      <a:endParaRPr lang="es-MX" b="0" dirty="0"/>
                    </a:p>
                  </a:txBody>
                  <a:tcPr/>
                </a:tc>
                <a:tc>
                  <a:txBody>
                    <a:bodyPr/>
                    <a:lstStyle/>
                    <a:p>
                      <a:pPr algn="ctr"/>
                      <a:r>
                        <a:rPr lang="es-MX" b="0" dirty="0" smtClean="0"/>
                        <a:t>Recesión                      1938</a:t>
                      </a:r>
                      <a:endParaRPr lang="es-MX" b="0" dirty="0"/>
                    </a:p>
                  </a:txBody>
                  <a:tcPr/>
                </a:tc>
              </a:tr>
              <a:tr h="370840">
                <a:tc>
                  <a:txBody>
                    <a:bodyPr/>
                    <a:lstStyle/>
                    <a:p>
                      <a:r>
                        <a:rPr lang="es-MX" dirty="0" smtClean="0"/>
                        <a:t>Exportaciones</a:t>
                      </a:r>
                      <a:endParaRPr lang="es-MX" dirty="0"/>
                    </a:p>
                  </a:txBody>
                  <a:tcPr/>
                </a:tc>
                <a:tc>
                  <a:txBody>
                    <a:bodyPr/>
                    <a:lstStyle/>
                    <a:p>
                      <a:pPr algn="ctr"/>
                      <a:r>
                        <a:rPr lang="es-MX" dirty="0" smtClean="0"/>
                        <a:t>-29.5</a:t>
                      </a:r>
                      <a:endParaRPr lang="es-MX" dirty="0"/>
                    </a:p>
                  </a:txBody>
                  <a:tcPr/>
                </a:tc>
                <a:tc>
                  <a:txBody>
                    <a:bodyPr/>
                    <a:lstStyle/>
                    <a:p>
                      <a:pPr algn="ctr"/>
                      <a:r>
                        <a:rPr lang="es-MX" dirty="0" smtClean="0"/>
                        <a:t>-25.2</a:t>
                      </a:r>
                      <a:endParaRPr lang="es-MX" dirty="0"/>
                    </a:p>
                  </a:txBody>
                  <a:tcPr/>
                </a:tc>
              </a:tr>
              <a:tr h="370840">
                <a:tc>
                  <a:txBody>
                    <a:bodyPr/>
                    <a:lstStyle/>
                    <a:p>
                      <a:r>
                        <a:rPr lang="es-MX" dirty="0" smtClean="0"/>
                        <a:t>Términos de intercambio</a:t>
                      </a:r>
                      <a:endParaRPr lang="es-MX" dirty="0"/>
                    </a:p>
                  </a:txBody>
                  <a:tcPr/>
                </a:tc>
                <a:tc>
                  <a:txBody>
                    <a:bodyPr/>
                    <a:lstStyle/>
                    <a:p>
                      <a:pPr algn="ctr"/>
                      <a:r>
                        <a:rPr lang="es-MX" dirty="0" smtClean="0"/>
                        <a:t>-7.5</a:t>
                      </a:r>
                      <a:endParaRPr lang="es-MX" dirty="0"/>
                    </a:p>
                  </a:txBody>
                  <a:tcPr/>
                </a:tc>
                <a:tc>
                  <a:txBody>
                    <a:bodyPr/>
                    <a:lstStyle/>
                    <a:p>
                      <a:pPr algn="ctr"/>
                      <a:r>
                        <a:rPr lang="es-MX" dirty="0" smtClean="0"/>
                        <a:t>-23.5</a:t>
                      </a:r>
                      <a:endParaRPr lang="es-MX" dirty="0"/>
                    </a:p>
                  </a:txBody>
                  <a:tcPr/>
                </a:tc>
              </a:tr>
              <a:tr h="370840">
                <a:tc>
                  <a:txBody>
                    <a:bodyPr/>
                    <a:lstStyle/>
                    <a:p>
                      <a:r>
                        <a:rPr lang="es-MX" dirty="0" smtClean="0"/>
                        <a:t>Poder de compra de las exportaciones</a:t>
                      </a:r>
                      <a:endParaRPr lang="es-MX" dirty="0"/>
                    </a:p>
                  </a:txBody>
                  <a:tcPr/>
                </a:tc>
                <a:tc>
                  <a:txBody>
                    <a:bodyPr/>
                    <a:lstStyle/>
                    <a:p>
                      <a:pPr algn="ctr"/>
                      <a:r>
                        <a:rPr lang="es-MX" dirty="0" smtClean="0"/>
                        <a:t>-22.8</a:t>
                      </a:r>
                      <a:endParaRPr lang="es-MX" dirty="0"/>
                    </a:p>
                  </a:txBody>
                  <a:tcPr/>
                </a:tc>
                <a:tc>
                  <a:txBody>
                    <a:bodyPr/>
                    <a:lstStyle/>
                    <a:p>
                      <a:pPr algn="ctr"/>
                      <a:r>
                        <a:rPr lang="es-MX" dirty="0" smtClean="0"/>
                        <a:t>-22.2</a:t>
                      </a:r>
                      <a:endParaRPr lang="es-MX" dirty="0"/>
                    </a:p>
                  </a:txBody>
                  <a:tcPr/>
                </a:tc>
              </a:tr>
              <a:tr h="370840">
                <a:tc>
                  <a:txBody>
                    <a:bodyPr/>
                    <a:lstStyle/>
                    <a:p>
                      <a:r>
                        <a:rPr lang="es-MX" dirty="0" smtClean="0"/>
                        <a:t>Oferta</a:t>
                      </a:r>
                      <a:r>
                        <a:rPr lang="es-MX" baseline="0" dirty="0" smtClean="0"/>
                        <a:t> monetaria</a:t>
                      </a:r>
                      <a:endParaRPr lang="es-MX" dirty="0"/>
                    </a:p>
                  </a:txBody>
                  <a:tcPr/>
                </a:tc>
                <a:tc>
                  <a:txBody>
                    <a:bodyPr/>
                    <a:lstStyle/>
                    <a:p>
                      <a:pPr algn="ctr"/>
                      <a:r>
                        <a:rPr lang="es-MX" dirty="0" smtClean="0"/>
                        <a:t>-18.4</a:t>
                      </a:r>
                      <a:endParaRPr lang="es-MX" dirty="0"/>
                    </a:p>
                  </a:txBody>
                  <a:tcPr/>
                </a:tc>
                <a:tc>
                  <a:txBody>
                    <a:bodyPr/>
                    <a:lstStyle/>
                    <a:p>
                      <a:pPr algn="ctr"/>
                      <a:r>
                        <a:rPr lang="es-MX" dirty="0" smtClean="0"/>
                        <a:t>10.8</a:t>
                      </a:r>
                      <a:endParaRPr lang="es-MX" dirty="0"/>
                    </a:p>
                  </a:txBody>
                  <a:tcPr/>
                </a:tc>
              </a:tr>
              <a:tr h="370840">
                <a:tc>
                  <a:txBody>
                    <a:bodyPr/>
                    <a:lstStyle/>
                    <a:p>
                      <a:r>
                        <a:rPr lang="es-MX" dirty="0" smtClean="0"/>
                        <a:t>PIB</a:t>
                      </a:r>
                      <a:endParaRPr lang="es-MX" dirty="0"/>
                    </a:p>
                  </a:txBody>
                  <a:tcPr/>
                </a:tc>
                <a:tc>
                  <a:txBody>
                    <a:bodyPr/>
                    <a:lstStyle/>
                    <a:p>
                      <a:pPr algn="ctr"/>
                      <a:r>
                        <a:rPr lang="es-MX" dirty="0" smtClean="0"/>
                        <a:t>-6.3</a:t>
                      </a:r>
                      <a:endParaRPr lang="es-MX" dirty="0"/>
                    </a:p>
                  </a:txBody>
                  <a:tcPr/>
                </a:tc>
                <a:tc>
                  <a:txBody>
                    <a:bodyPr/>
                    <a:lstStyle/>
                    <a:p>
                      <a:pPr algn="ctr"/>
                      <a:r>
                        <a:rPr lang="es-MX" dirty="0" smtClean="0"/>
                        <a:t>1.6</a:t>
                      </a:r>
                      <a:endParaRPr lang="es-MX" dirty="0"/>
                    </a:p>
                  </a:txBody>
                  <a:tcPr/>
                </a:tc>
              </a:tr>
            </a:tbl>
          </a:graphicData>
        </a:graphic>
      </p:graphicFrame>
      <p:sp>
        <p:nvSpPr>
          <p:cNvPr id="5" name="Text Box 58"/>
          <p:cNvSpPr txBox="1">
            <a:spLocks noChangeArrowheads="1"/>
          </p:cNvSpPr>
          <p:nvPr/>
        </p:nvSpPr>
        <p:spPr bwMode="auto">
          <a:xfrm>
            <a:off x="1428728" y="5786454"/>
            <a:ext cx="5400675" cy="228600"/>
          </a:xfrm>
          <a:prstGeom prst="rect">
            <a:avLst/>
          </a:prstGeom>
          <a:noFill/>
          <a:ln w="9525">
            <a:noFill/>
            <a:miter lim="800000"/>
            <a:headEnd/>
            <a:tailEnd/>
          </a:ln>
          <a:effectLst/>
        </p:spPr>
        <p:txBody>
          <a:bodyPr>
            <a:spAutoFit/>
          </a:bodyPr>
          <a:lstStyle/>
          <a:p>
            <a:pPr>
              <a:spcBef>
                <a:spcPct val="50000"/>
              </a:spcBef>
            </a:pPr>
            <a:r>
              <a:rPr lang="es-CL" sz="900" dirty="0"/>
              <a:t>Moreno-</a:t>
            </a:r>
            <a:r>
              <a:rPr lang="es-CL" sz="900" dirty="0" err="1"/>
              <a:t>Brid</a:t>
            </a:r>
            <a:r>
              <a:rPr lang="es-CL" sz="900" dirty="0"/>
              <a:t> J.C and </a:t>
            </a:r>
            <a:r>
              <a:rPr lang="es-CL" sz="900" dirty="0" err="1"/>
              <a:t>J.Ros</a:t>
            </a:r>
            <a:r>
              <a:rPr lang="es-CL" sz="900" dirty="0"/>
              <a:t>, 2007</a:t>
            </a:r>
            <a:endParaRPr lang="es-ES" sz="900" dirty="0"/>
          </a:p>
        </p:txBody>
      </p: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s-MX" dirty="0" smtClean="0">
                <a:solidFill>
                  <a:srgbClr val="FF0000"/>
                </a:solidFill>
              </a:rPr>
              <a:t>Qué fue diferente</a:t>
            </a:r>
            <a:endParaRPr lang="es-MX" dirty="0">
              <a:solidFill>
                <a:srgbClr val="FF0000"/>
              </a:solidFill>
            </a:endParaRPr>
          </a:p>
        </p:txBody>
      </p:sp>
      <p:sp>
        <p:nvSpPr>
          <p:cNvPr id="3" name="Content Placeholder 2"/>
          <p:cNvSpPr>
            <a:spLocks noGrp="1"/>
          </p:cNvSpPr>
          <p:nvPr>
            <p:ph idx="1"/>
          </p:nvPr>
        </p:nvSpPr>
        <p:spPr/>
        <p:txBody>
          <a:bodyPr>
            <a:normAutofit lnSpcReduction="10000"/>
          </a:bodyPr>
          <a:lstStyle/>
          <a:p>
            <a:r>
              <a:rPr lang="es-MX" dirty="0" smtClean="0"/>
              <a:t>Contexto internacional</a:t>
            </a:r>
          </a:p>
          <a:p>
            <a:pPr>
              <a:buNone/>
            </a:pPr>
            <a:r>
              <a:rPr lang="es-MX" sz="2400" dirty="0" smtClean="0"/>
              <a:t>	- Recuperación de los términos de intercambio de dos productos importantes: plata y petróleo</a:t>
            </a:r>
          </a:p>
          <a:p>
            <a:pPr>
              <a:buNone/>
            </a:pPr>
            <a:r>
              <a:rPr lang="es-MX" sz="2400" dirty="0" smtClean="0"/>
              <a:t>			Permitió poner fin al ciclo perverso: reducción 		del stock monetario, de los ingresos fiscales y del  		gasto público y del producto total. </a:t>
            </a:r>
          </a:p>
          <a:p>
            <a:r>
              <a:rPr lang="es-MX" dirty="0" smtClean="0"/>
              <a:t>Diversificación de las exportaciones: productos alimenticios, frutas tropicales, minerales a diferencia de países como Colombia y Chile que eran </a:t>
            </a:r>
            <a:r>
              <a:rPr lang="es-MX" dirty="0" err="1" smtClean="0"/>
              <a:t>monoexportadores</a:t>
            </a:r>
            <a:endParaRPr lang="es-MX" dirty="0" smtClean="0"/>
          </a:p>
        </p:txBody>
      </p:sp>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s-MX" dirty="0" smtClean="0">
                <a:solidFill>
                  <a:srgbClr val="FF0000"/>
                </a:solidFill>
              </a:rPr>
              <a:t>Qué fue diferente…1</a:t>
            </a:r>
            <a:endParaRPr lang="es-MX" dirty="0">
              <a:solidFill>
                <a:srgbClr val="FF0000"/>
              </a:solidFill>
            </a:endParaRPr>
          </a:p>
        </p:txBody>
      </p:sp>
      <p:sp>
        <p:nvSpPr>
          <p:cNvPr id="3" name="Content Placeholder 2"/>
          <p:cNvSpPr>
            <a:spLocks noGrp="1"/>
          </p:cNvSpPr>
          <p:nvPr>
            <p:ph idx="1"/>
          </p:nvPr>
        </p:nvSpPr>
        <p:spPr/>
        <p:txBody>
          <a:bodyPr>
            <a:normAutofit/>
          </a:bodyPr>
          <a:lstStyle/>
          <a:p>
            <a:r>
              <a:rPr lang="es-MX" dirty="0" smtClean="0"/>
              <a:t>Manufactura sector más dinámico de la economía. Tasa de crecimiento promedio anual de 8.1% entre 1932 y 1940</a:t>
            </a:r>
          </a:p>
          <a:p>
            <a:pPr>
              <a:buNone/>
            </a:pPr>
            <a:r>
              <a:rPr lang="es-MX" dirty="0" smtClean="0"/>
              <a:t>	</a:t>
            </a:r>
            <a:r>
              <a:rPr lang="es-MX" sz="2400" dirty="0" smtClean="0"/>
              <a:t>- Oleada de empresarios con visión industrializadora que llegaron escapando de la guerra y las persecuciones: judíos europeos, libaneses, sirios </a:t>
            </a:r>
          </a:p>
          <a:p>
            <a:pPr>
              <a:buNone/>
            </a:pPr>
            <a:r>
              <a:rPr lang="es-MX" sz="2400" dirty="0" smtClean="0"/>
              <a:t>	- Desplazamiento de la inversión agropecuaria a la manufactura en parte por la Reforma Agraria</a:t>
            </a:r>
          </a:p>
          <a:p>
            <a:pPr>
              <a:buNone/>
            </a:pPr>
            <a:r>
              <a:rPr lang="es-MX" sz="2400" dirty="0" smtClean="0"/>
              <a:t>	- Gasto gubernamental en infraestructura</a:t>
            </a:r>
          </a:p>
          <a:p>
            <a:endParaRPr lang="es-MX" dirty="0" smtClean="0"/>
          </a:p>
        </p:txBody>
      </p:sp>
    </p:spTree>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Technic">
      <a:dk1>
        <a:sysClr val="windowText" lastClr="000000"/>
      </a:dk1>
      <a:lt1>
        <a:sysClr val="window" lastClr="FFFFFF"/>
      </a:lt1>
      <a:dk2>
        <a:srgbClr val="3B3B3B"/>
      </a:dk2>
      <a:lt2>
        <a:srgbClr val="D4D2D0"/>
      </a:lt2>
      <a:accent1>
        <a:srgbClr val="6EA0B0"/>
      </a:accent1>
      <a:accent2>
        <a:srgbClr val="CCAF0A"/>
      </a:accent2>
      <a:accent3>
        <a:srgbClr val="8D89A4"/>
      </a:accent3>
      <a:accent4>
        <a:srgbClr val="748560"/>
      </a:accent4>
      <a:accent5>
        <a:srgbClr val="9E9273"/>
      </a:accent5>
      <a:accent6>
        <a:srgbClr val="7E848D"/>
      </a:accent6>
      <a:hlink>
        <a:srgbClr val="00C8C3"/>
      </a:hlink>
      <a:folHlink>
        <a:srgbClr val="A116E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1093</TotalTime>
  <Words>2399</Words>
  <Application>Microsoft Office PowerPoint</Application>
  <PresentationFormat>On-screen Show (4:3)</PresentationFormat>
  <Paragraphs>391</Paragraphs>
  <Slides>31</Slides>
  <Notes>1</Notes>
  <HiddenSlides>0</HiddenSlides>
  <MMClips>0</MMClips>
  <ScaleCrop>false</ScaleCrop>
  <HeadingPairs>
    <vt:vector size="4" baseType="variant">
      <vt:variant>
        <vt:lpstr>Theme</vt:lpstr>
      </vt:variant>
      <vt:variant>
        <vt:i4>1</vt:i4>
      </vt:variant>
      <vt:variant>
        <vt:lpstr>Slide Titles</vt:lpstr>
      </vt:variant>
      <vt:variant>
        <vt:i4>31</vt:i4>
      </vt:variant>
    </vt:vector>
  </HeadingPairs>
  <TitlesOfParts>
    <vt:vector size="32" baseType="lpstr">
      <vt:lpstr>Office Theme</vt:lpstr>
      <vt:lpstr>Período de entreguerras y desarrollo estabilizador </vt:lpstr>
      <vt:lpstr>Contenido</vt:lpstr>
      <vt:lpstr>Antecedentes</vt:lpstr>
      <vt:lpstr>Características de la política contra-cíclica</vt:lpstr>
      <vt:lpstr>Características de la política contra-cíclica…2</vt:lpstr>
      <vt:lpstr>Diferente impacto de las crisis externas dependiendo el tipo de política</vt:lpstr>
      <vt:lpstr>Diferente impacto de las crisis externas dependiendo el tipo de política</vt:lpstr>
      <vt:lpstr>Qué fue diferente</vt:lpstr>
      <vt:lpstr>Qué fue diferente…1</vt:lpstr>
      <vt:lpstr>Qué fue diferente…2</vt:lpstr>
      <vt:lpstr>Consolidación de un Estado pro-desarrollo: Lázaro Cárdenas</vt:lpstr>
      <vt:lpstr>Consolidación de un Estado pro-desarrollo: Lázaro Cárdenas…2</vt:lpstr>
      <vt:lpstr>Consolidación de un Estado pro-desarrollo: Lázaro Cárdenas…3</vt:lpstr>
      <vt:lpstr>México entre 1910 y 1940</vt:lpstr>
      <vt:lpstr>Época de oro de la industrialización      1940-1970</vt:lpstr>
      <vt:lpstr>Época de oro de la industrialización      1940-1970…Resultados</vt:lpstr>
      <vt:lpstr>Estrategia general de política económica</vt:lpstr>
      <vt:lpstr>Estrategia general de política económica…2</vt:lpstr>
      <vt:lpstr>Estrategia general de política económica…3</vt:lpstr>
      <vt:lpstr>Estrategia general de política económica…4</vt:lpstr>
      <vt:lpstr>Evolución del proceso de sustitución de importaciones </vt:lpstr>
      <vt:lpstr>El boom de la guerra (1941-1945)</vt:lpstr>
      <vt:lpstr>Crecimiento con ciclos de devaluación e inflación (1946-1955)</vt:lpstr>
      <vt:lpstr>Slide 24</vt:lpstr>
      <vt:lpstr> Desarrollo con estabilidad macroeconómica     (1956-1970)</vt:lpstr>
      <vt:lpstr> Desarrollo con estabilidad macroeconómica     (1956-1970)…2</vt:lpstr>
      <vt:lpstr>Evaluación del modelo de sustitución de importaciones </vt:lpstr>
      <vt:lpstr>Obstáculos que no se removieron </vt:lpstr>
      <vt:lpstr>Obstáculos que no se removieron…2 </vt:lpstr>
      <vt:lpstr>México en comparación internacional: PIB percapita de México como porcentaje del PIB percapita de otros países </vt:lpstr>
      <vt:lpstr>Fuentes</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La revolución mexicana</dc:title>
  <dc:creator>Your User Name</dc:creator>
  <cp:lastModifiedBy>Your User Name</cp:lastModifiedBy>
  <cp:revision>315</cp:revision>
  <dcterms:created xsi:type="dcterms:W3CDTF">2009-09-30T15:09:13Z</dcterms:created>
  <dcterms:modified xsi:type="dcterms:W3CDTF">2009-10-22T16:52:13Z</dcterms:modified>
</cp:coreProperties>
</file>

<file path=docProps/thumbnail.jpeg>
</file>