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1" r:id="rId5"/>
    <p:sldId id="272" r:id="rId6"/>
    <p:sldId id="263" r:id="rId7"/>
    <p:sldId id="285" r:id="rId8"/>
    <p:sldId id="286" r:id="rId9"/>
    <p:sldId id="288" r:id="rId10"/>
    <p:sldId id="289" r:id="rId11"/>
    <p:sldId id="290" r:id="rId12"/>
    <p:sldId id="268" r:id="rId13"/>
    <p:sldId id="291" r:id="rId14"/>
    <p:sldId id="269" r:id="rId15"/>
    <p:sldId id="271" r:id="rId16"/>
    <p:sldId id="262" r:id="rId17"/>
    <p:sldId id="264" r:id="rId18"/>
    <p:sldId id="270" r:id="rId19"/>
    <p:sldId id="280" r:id="rId20"/>
    <p:sldId id="279" r:id="rId21"/>
    <p:sldId id="281" r:id="rId22"/>
    <p:sldId id="282" r:id="rId23"/>
    <p:sldId id="283" r:id="rId24"/>
    <p:sldId id="278" r:id="rId25"/>
    <p:sldId id="273" r:id="rId26"/>
    <p:sldId id="284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99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8CF7295-25CE-4120-890D-B6C72042DA8D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04D196-EE47-4F79-899D-060EFA5B43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E39593-26E5-4A63-8696-730267DC5247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81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840692D-8A58-407E-AB93-8AA0DDA00273}" type="slidenum">
              <a:rPr lang="es-ES" sz="1200">
                <a:latin typeface="Calibri" pitchFamily="34" charset="0"/>
              </a:rPr>
              <a:pPr algn="r"/>
              <a:t>10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81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840692D-8A58-407E-AB93-8AA0DDA00273}" type="slidenum">
              <a:rPr lang="es-ES" sz="1200">
                <a:latin typeface="Calibri" pitchFamily="34" charset="0"/>
              </a:rPr>
              <a:pPr algn="r"/>
              <a:t>11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765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41D0DA-FD7B-48B0-9F10-CC5446B73697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222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312FC5-2CD5-49A1-BBCF-830445E4C646}" type="slidenum">
              <a:rPr lang="es-ES" sz="1200">
                <a:latin typeface="Calibri" pitchFamily="34" charset="0"/>
              </a:rPr>
              <a:pPr algn="r"/>
              <a:t>13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969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9EA71A-2F28-4900-B969-140C98C00F93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A34BC9-B21F-497C-88C9-B8C6C2499FAD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7398F1-2FB6-4B80-A5F1-DAE92CC8E63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584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DF86AF-DE6A-483B-ADB6-734CA97C0569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69BC54-4121-4E96-AFF7-DC61479447E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78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50F698-EDF7-49B6-A443-4F1EB2DAB22E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183630-8C0B-42EB-B49A-6539B3865129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69BC54-4121-4E96-AFF7-DC61479447E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69BC54-4121-4E96-AFF7-DC61479447E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69BC54-4121-4E96-AFF7-DC61479447E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69BC54-4121-4E96-AFF7-DC61479447E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24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25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26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9C0FA2-405B-40DF-83C1-F254E0FFE79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150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B8A355-BFF3-478F-9C70-E93AE02E77E0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6B77C6-6DB8-4C21-87AA-E9989F9C6D96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343379-2E1C-4B22-8173-A2FEBD2B4DBE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B41E1-E13E-460B-A092-F625993BEE9B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52EA73-CEBE-4FE6-BF2F-88B57833337D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72852C-DBB4-4DEE-BE7C-1F0DBCE06C46}" type="slidenum">
              <a:rPr lang="es-ES" sz="1200">
                <a:latin typeface="Calibri" pitchFamily="34" charset="0"/>
              </a:rPr>
              <a:pPr algn="r"/>
              <a:t>9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17F14-3ED6-4ACA-BE0B-C70ADED33CAE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7E6D-E024-40C4-95AD-2E9BBF3067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9903D-8A15-40FE-B2FB-87AFF247BCE6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E5554-50F7-4571-AB63-1F4B9C5BF7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70647-CF9B-4A08-99D6-B1DEE0A6B3F2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FDC75-7E95-4FC2-936D-7B2EB30247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53C86-04FD-486E-9A8F-5AEFFC9838EE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7696B-F835-4382-947D-D6DB0CB379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30810-B8C2-4794-A48C-A06730DF5310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3917E-0B39-46FF-B666-4BECA7341C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858D8-60FC-4FEF-BD84-3AAB3DA9D6B5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33A3A-622E-48E1-8F74-6157DB2752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A3BD-D7E8-42F0-BB61-AD19D9E441A7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94E6-A45A-44F7-B591-B15A281B6B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05E63-F1EE-454D-8B53-EB81039265F7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ED2EE-D444-4ABF-86AF-EA73AF2F5D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3E99-162A-4A5E-BE83-84E8AD773DB9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953A9-1B39-4991-B5F9-3EE6990268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8EF83-8936-4771-9587-6CCC99A812B4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7B62-C7AB-4B2E-BFE3-57E97A8CCA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7B143-3BAA-4CEC-B9F8-35305DBAA657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2E12-B521-48AF-86A9-32F6EBA9B3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9D9206-D2AA-4A12-8D7F-E40F7A08832B}" type="datetimeFigureOut">
              <a:rPr lang="es-ES"/>
              <a:pPr>
                <a:defRPr/>
              </a:pPr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6E5A43-E64F-48C0-9BCF-C517E26429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mtClean="0"/>
              <a:t>La Independencia</a:t>
            </a:r>
            <a:endParaRPr lang="es-ES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/>
              <a:t>México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Estructura económica al final de la Colonia…</a:t>
            </a:r>
            <a:endParaRPr lang="es-ES" sz="4000" dirty="0" smtClean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23850" y="1428751"/>
            <a:ext cx="8362950" cy="3643324"/>
          </a:xfrm>
        </p:spPr>
        <p:txBody>
          <a:bodyPr>
            <a:normAutofit/>
          </a:bodyPr>
          <a:lstStyle/>
          <a:p>
            <a:pPr>
              <a:buFont typeface="Arial" charset="0"/>
              <a:buAutoNum type="arabicPeriod"/>
            </a:pPr>
            <a:r>
              <a:rPr lang="es-MX" sz="2400" dirty="0" smtClean="0"/>
              <a:t>Agricultura en haciendas y ranchos a excepción de la producción de autoconsumo 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Productos manufacturados de importación desde España 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Actividad industrial local protegido por los costos de transporte, tarifas internas y reducción de las importaciones por la guerra en Europa: textiles, azúcar 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Manufacturas: mujeres, niños, prisioneros en malas condiciones y con tecnología de la pre-revolución industrial del</a:t>
            </a:r>
            <a:endParaRPr lang="es-MX" sz="2400" dirty="0" smtClean="0">
              <a:solidFill>
                <a:schemeClr val="accent2"/>
              </a:solidFill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908175" y="5214950"/>
            <a:ext cx="6551613" cy="11906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dirty="0"/>
              <a:t>La industrialización no siguió el patrón británico de transformación de artesanías manuales en producción de manufactura en masa sino que siguió. La clase capitalista surgió de mercaderes y prestamistas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Estructura económica al final de la Colonia…</a:t>
            </a:r>
            <a:endParaRPr lang="es-ES" sz="4000" dirty="0" smtClean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23850" y="1428751"/>
            <a:ext cx="8362950" cy="29289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MX" sz="2400" dirty="0" smtClean="0"/>
              <a:t>Años de regulación excesiva de la Corona a los negocios: </a:t>
            </a:r>
          </a:p>
          <a:p>
            <a:pPr>
              <a:buFontTx/>
              <a:buChar char="-"/>
            </a:pPr>
            <a:r>
              <a:rPr lang="es-MX" sz="2400" dirty="0" smtClean="0"/>
              <a:t>Licencias para importación y exportación</a:t>
            </a:r>
          </a:p>
          <a:p>
            <a:pPr>
              <a:buFontTx/>
              <a:buChar char="-"/>
            </a:pPr>
            <a:r>
              <a:rPr lang="es-MX" sz="2400" dirty="0" smtClean="0"/>
              <a:t>Comercio interno controlado </a:t>
            </a:r>
            <a:r>
              <a:rPr lang="es-MX" sz="2400" dirty="0" smtClean="0"/>
              <a:t>casi más que el </a:t>
            </a:r>
            <a:r>
              <a:rPr lang="es-MX" sz="2400" dirty="0" smtClean="0"/>
              <a:t>externo </a:t>
            </a:r>
          </a:p>
          <a:p>
            <a:pPr>
              <a:buFontTx/>
              <a:buChar char="-"/>
            </a:pPr>
            <a:r>
              <a:rPr lang="es-MX" sz="2400" dirty="0" smtClean="0"/>
              <a:t>Monopolios locales, privilegios del comercio, exenciones fiscales</a:t>
            </a:r>
          </a:p>
          <a:p>
            <a:pPr>
              <a:buFontTx/>
              <a:buChar char="-"/>
            </a:pPr>
            <a:r>
              <a:rPr lang="es-MX" sz="2400" dirty="0" smtClean="0"/>
              <a:t>Producción controlada incluso más que el comercio: nada producido en España podía producirse en Nueva España</a:t>
            </a:r>
          </a:p>
          <a:p>
            <a:pPr>
              <a:buNone/>
            </a:pPr>
            <a:endParaRPr lang="es-MX" sz="2400" dirty="0" smtClean="0"/>
          </a:p>
          <a:p>
            <a:pPr>
              <a:buFontTx/>
              <a:buChar char="-"/>
            </a:pPr>
            <a:endParaRPr lang="es-MX" sz="2400" dirty="0" smtClean="0"/>
          </a:p>
          <a:p>
            <a:pPr>
              <a:buFont typeface="Arial" charset="0"/>
              <a:buAutoNum type="arabicPeriod"/>
            </a:pPr>
            <a:endParaRPr lang="es-MX" sz="2400" dirty="0" smtClean="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908175" y="4143380"/>
            <a:ext cx="6551613" cy="21698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 smtClean="0"/>
              <a:t>- Reducida movilidad de la fuerza de trabajo: geográfica y ocupacional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dirty="0" smtClean="0"/>
              <a:t>Distorsiones en la asignación de factores productivos 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dirty="0" smtClean="0"/>
              <a:t>Inhibió a las empresas a iniciar nuevas actividades </a:t>
            </a:r>
          </a:p>
          <a:p>
            <a:pPr>
              <a:spcBef>
                <a:spcPct val="50000"/>
              </a:spcBef>
            </a:pP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REDUCCIÓN DE LA EFICIENCIA EN LA ASIGNACIÓN, PRODUCTIVIDAD Y CRECIMIENTO DE LA ECONOMÍA 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Reformas borbónicas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6626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86122"/>
          </a:xfrm>
        </p:spPr>
        <p:txBody>
          <a:bodyPr/>
          <a:lstStyle/>
          <a:p>
            <a:r>
              <a:rPr lang="es-MX" dirty="0" smtClean="0"/>
              <a:t>Fin de monopolio comercial: transporte de navíos sueltos (1757), comercio directo entre Perú y Nueva España (1774).</a:t>
            </a:r>
          </a:p>
          <a:p>
            <a:pPr>
              <a:buFont typeface="Arial" charset="0"/>
              <a:buNone/>
            </a:pPr>
            <a:r>
              <a:rPr lang="es-MX" dirty="0" smtClean="0"/>
              <a:t>	</a:t>
            </a:r>
            <a:r>
              <a:rPr lang="es-MX" sz="2400" dirty="0" smtClean="0"/>
              <a:t>- combatir el contrabando que beneficiaba a Inglaterra y a un grupo de españoles y novohispanos</a:t>
            </a:r>
          </a:p>
          <a:p>
            <a:pPr>
              <a:buFont typeface="Arial" charset="0"/>
              <a:buNone/>
            </a:pPr>
            <a:r>
              <a:rPr lang="es-MX" sz="2400" dirty="0" smtClean="0"/>
              <a:t>	- la corona perdía: impuestos y </a:t>
            </a:r>
            <a:r>
              <a:rPr lang="es-MX" sz="2400" dirty="0" smtClean="0"/>
              <a:t>afectaba su </a:t>
            </a:r>
            <a:r>
              <a:rPr lang="es-MX" sz="2400" dirty="0" smtClean="0"/>
              <a:t>industria manufacturera</a:t>
            </a:r>
          </a:p>
          <a:p>
            <a:endParaRPr lang="es-ES" dirty="0" smtClean="0"/>
          </a:p>
        </p:txBody>
      </p:sp>
      <p:sp>
        <p:nvSpPr>
          <p:cNvPr id="26627" name="3 CuadroTexto"/>
          <p:cNvSpPr txBox="1">
            <a:spLocks noChangeArrowheads="1"/>
          </p:cNvSpPr>
          <p:nvPr/>
        </p:nvSpPr>
        <p:spPr bwMode="auto">
          <a:xfrm>
            <a:off x="3000375" y="5249886"/>
            <a:ext cx="5572125" cy="146526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MX" b="1" dirty="0">
                <a:solidFill>
                  <a:srgbClr val="FFC000"/>
                </a:solidFill>
                <a:latin typeface="Calibri" pitchFamily="34" charset="0"/>
              </a:rPr>
              <a:t>1790-1810: España duplicó el ingreso por comercio</a:t>
            </a:r>
          </a:p>
          <a:p>
            <a:pPr>
              <a:buFont typeface="Arial" charset="0"/>
              <a:buChar char="•"/>
            </a:pPr>
            <a:r>
              <a:rPr lang="es-MX" b="1" dirty="0">
                <a:solidFill>
                  <a:srgbClr val="FFC000"/>
                </a:solidFill>
                <a:latin typeface="Calibri" pitchFamily="34" charset="0"/>
              </a:rPr>
              <a:t>Nuevas rutas comerciales al interior de la Nueva España, algunas sin involucrar a la Ciudad de México, desarrollo de Guadalajara y </a:t>
            </a:r>
            <a:r>
              <a:rPr lang="es-MX" b="1" dirty="0" err="1">
                <a:solidFill>
                  <a:srgbClr val="FFC000"/>
                </a:solidFill>
                <a:latin typeface="Calibri" pitchFamily="34" charset="0"/>
              </a:rPr>
              <a:t>Veracuz</a:t>
            </a:r>
            <a:r>
              <a:rPr lang="es-MX" b="1" dirty="0">
                <a:solidFill>
                  <a:srgbClr val="FFC000"/>
                </a:solidFill>
                <a:latin typeface="Calibri" pitchFamily="34" charset="0"/>
              </a:rPr>
              <a:t> a expensas de la Ciudad de México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MX" sz="2400" smtClean="0">
                <a:solidFill>
                  <a:srgbClr val="FF0000"/>
                </a:solidFill>
              </a:rPr>
              <a:t>La minería y las reformas borbónicas </a:t>
            </a:r>
            <a:endParaRPr lang="es-ES" sz="2400" smtClean="0">
              <a:solidFill>
                <a:srgbClr val="FF0000"/>
              </a:solidFill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341438"/>
            <a:ext cx="76327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6" name="Line 6"/>
          <p:cNvSpPr>
            <a:spLocks noChangeShapeType="1"/>
          </p:cNvSpPr>
          <p:nvPr/>
        </p:nvSpPr>
        <p:spPr bwMode="auto">
          <a:xfrm flipV="1">
            <a:off x="5148263" y="4005263"/>
            <a:ext cx="0" cy="14398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3995738" y="4797425"/>
            <a:ext cx="10080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1200"/>
              <a:t>Incentivos a la minería </a:t>
            </a:r>
            <a:endParaRPr lang="es-ES" sz="1200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V="1">
            <a:off x="5580063" y="3716338"/>
            <a:ext cx="0" cy="1728787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5795963" y="4797425"/>
            <a:ext cx="1008062" cy="466725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1200"/>
              <a:t>Comercio con Perú </a:t>
            </a:r>
            <a:endParaRPr lang="es-E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title"/>
          </p:nvPr>
        </p:nvSpPr>
        <p:spPr>
          <a:xfrm>
            <a:off x="485775" y="7143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Reformas borbónicas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576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600" dirty="0" smtClean="0"/>
              <a:t>Centralización: replica de lo hecho en España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Orden y control: Consolidar una monarquía absoluta al subordinar los intereses y centralizar la administración en manos de funcionarios de la corona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Supeditar los intereses de gremios y corporaciones  a la política de la monarquía: incluido el cabildo al que se le impuso el síndico como un procurador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Década 1750 se suprimió la venta de cargos públicos </a:t>
            </a:r>
            <a:r>
              <a:rPr lang="es-MX" sz="1600" b="1" dirty="0" smtClean="0">
                <a:solidFill>
                  <a:schemeClr val="accent5"/>
                </a:solidFill>
              </a:rPr>
              <a:t>¿En este contexto que justificación podemos darle a esta medida?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Reducción del poder del virrey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Control de las finanzas de ayuntamiento y de los bienes de la comunidad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La división política del país se hizo en función de la importancia de cada territorio y se introdujo la figura del intendente: responsable político, financiero y administrativo de su territorio y que respondía al Ministro de Indias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dirty="0"/>
              <a:t>	</a:t>
            </a:r>
            <a:r>
              <a:rPr lang="es-MX" sz="1600" dirty="0" smtClean="0"/>
              <a:t>- Prohibición: un natural de América no podía ejercer oficios en su provincia de nacimiento para así debilitar sus redes clientelares entre amigos y familiares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1600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lang="es-ES" sz="1600" dirty="0"/>
          </a:p>
        </p:txBody>
      </p:sp>
      <p:sp>
        <p:nvSpPr>
          <p:cNvPr id="28675" name="4 CuadroTexto"/>
          <p:cNvSpPr txBox="1">
            <a:spLocks noChangeArrowheads="1"/>
          </p:cNvSpPr>
          <p:nvPr/>
        </p:nvSpPr>
        <p:spPr bwMode="auto">
          <a:xfrm>
            <a:off x="2928967" y="5072074"/>
            <a:ext cx="57864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MX" b="1" dirty="0">
                <a:solidFill>
                  <a:srgbClr val="0070C0"/>
                </a:solidFill>
                <a:latin typeface="Calibri" pitchFamily="34" charset="0"/>
              </a:rPr>
              <a:t>Estado eficiente: “Un vasallo útil es aquel que al defender sus bienes defiende los del rey ”</a:t>
            </a:r>
          </a:p>
          <a:p>
            <a:pPr>
              <a:buFont typeface="Arial" charset="0"/>
              <a:buChar char="•"/>
            </a:pPr>
            <a:r>
              <a:rPr lang="es-MX" b="1" dirty="0">
                <a:solidFill>
                  <a:srgbClr val="0070C0"/>
                </a:solidFill>
                <a:latin typeface="Calibri" pitchFamily="34" charset="0"/>
              </a:rPr>
              <a:t>Se estableció a nivel regional una organización jerárquica con </a:t>
            </a:r>
            <a:r>
              <a:rPr lang="es-MX" b="1" dirty="0" smtClean="0">
                <a:solidFill>
                  <a:srgbClr val="0070C0"/>
                </a:solidFill>
                <a:latin typeface="Calibri" pitchFamily="34" charset="0"/>
              </a:rPr>
              <a:t> principios </a:t>
            </a:r>
            <a:r>
              <a:rPr lang="es-MX" b="1" dirty="0">
                <a:solidFill>
                  <a:srgbClr val="0070C0"/>
                </a:solidFill>
                <a:latin typeface="Calibri" pitchFamily="34" charset="0"/>
              </a:rPr>
              <a:t>administrativos uniformes y funcionarios dependientes del ministro </a:t>
            </a:r>
          </a:p>
          <a:p>
            <a:pPr>
              <a:buFont typeface="Arial" charset="0"/>
              <a:buChar char="•"/>
            </a:pPr>
            <a:r>
              <a:rPr lang="es-MX" b="1" dirty="0">
                <a:solidFill>
                  <a:schemeClr val="accent2"/>
                </a:solidFill>
                <a:latin typeface="Calibri" pitchFamily="34" charset="0"/>
              </a:rPr>
              <a:t>AFECTADOS INTERESES PROVINCIALES Y LOCALES</a:t>
            </a:r>
          </a:p>
          <a:p>
            <a:pPr>
              <a:buFont typeface="Arial" charset="0"/>
              <a:buChar char="•"/>
            </a:pPr>
            <a:endParaRPr lang="es-MX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Título"/>
          <p:cNvSpPr>
            <a:spLocks noGrp="1"/>
          </p:cNvSpPr>
          <p:nvPr>
            <p:ph type="title"/>
          </p:nvPr>
        </p:nvSpPr>
        <p:spPr>
          <a:xfrm>
            <a:off x="485775" y="7143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Reformas borbónicas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30722" name="2 Marcador de contenido"/>
          <p:cNvSpPr>
            <a:spLocks noGrp="1"/>
          </p:cNvSpPr>
          <p:nvPr>
            <p:ph idx="1"/>
          </p:nvPr>
        </p:nvSpPr>
        <p:spPr>
          <a:xfrm>
            <a:off x="457200" y="1885960"/>
            <a:ext cx="8229600" cy="3043238"/>
          </a:xfrm>
        </p:spPr>
        <p:txBody>
          <a:bodyPr/>
          <a:lstStyle/>
          <a:p>
            <a:r>
              <a:rPr lang="es-MX" dirty="0" smtClean="0"/>
              <a:t>Incremento de la carga fiscal a las colonias para financiar el conflicto con Francia y otros países:  </a:t>
            </a:r>
          </a:p>
          <a:p>
            <a:pPr>
              <a:buFont typeface="Arial" charset="0"/>
              <a:buNone/>
            </a:pPr>
            <a:r>
              <a:rPr lang="es-MX" dirty="0" smtClean="0"/>
              <a:t>	</a:t>
            </a:r>
            <a:r>
              <a:rPr lang="es-MX" sz="2400" dirty="0" smtClean="0"/>
              <a:t>- Recaudación fiscal paso de 47.7 (1790-1799) a 67.5 millones de pesos (1800-1809)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Impacto en cada estamento de las Reformas Borbónicas I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28750"/>
          <a:ext cx="8043892" cy="5029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0973"/>
                <a:gridCol w="2010973"/>
                <a:gridCol w="2010973"/>
                <a:gridCol w="2010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Indígenas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Castas:</a:t>
                      </a:r>
                      <a:r>
                        <a:rPr lang="es-MX" sz="1200" baseline="0" dirty="0" smtClean="0"/>
                        <a:t> </a:t>
                      </a:r>
                      <a:endParaRPr lang="es-MX" sz="1200" dirty="0" smtClean="0"/>
                    </a:p>
                    <a:p>
                      <a:pPr algn="ctr"/>
                      <a:r>
                        <a:rPr lang="es-MX" sz="1200" dirty="0" smtClean="0"/>
                        <a:t>Mestizos/ mulatos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Criollos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Españoles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u="sng" dirty="0" smtClean="0"/>
                        <a:t>Movilidad social</a:t>
                      </a:r>
                      <a:endParaRPr lang="es-MX" sz="1200" u="sng" dirty="0" smtClean="0"/>
                    </a:p>
                    <a:p>
                      <a:pPr algn="ctr"/>
                      <a:r>
                        <a:rPr lang="es-MX" sz="1200" dirty="0" smtClean="0"/>
                        <a:t>Con donativos a la Corona se podía</a:t>
                      </a:r>
                      <a:r>
                        <a:rPr lang="es-MX" sz="1200" baseline="0" dirty="0" smtClean="0"/>
                        <a:t> “reputar” criollo con derecho a heredarlo</a:t>
                      </a:r>
                    </a:p>
                    <a:p>
                      <a:pPr algn="ctr"/>
                      <a:r>
                        <a:rPr lang="es-MX" sz="1200" baseline="0" dirty="0" smtClean="0"/>
                        <a:t>Pudieron acceder al cargo de teniente del subdelegado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sng" baseline="0" dirty="0" smtClean="0"/>
                        <a:t>Movilidad social</a:t>
                      </a:r>
                      <a:endParaRPr lang="es-MX" sz="1200" u="sng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 smtClean="0"/>
                        <a:t>Compra de certificados y títulos  (pureza de sangre)</a:t>
                      </a:r>
                      <a:endParaRPr lang="es-ES" sz="1200" dirty="0" smtClean="0"/>
                    </a:p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u="sng" dirty="0" smtClean="0"/>
                        <a:t>Movilidad social</a:t>
                      </a:r>
                      <a:endParaRPr lang="es-MX" sz="1200" u="sng" dirty="0" smtClean="0"/>
                    </a:p>
                    <a:p>
                      <a:pPr algn="ctr"/>
                      <a:r>
                        <a:rPr lang="es-MX" sz="1200" dirty="0" smtClean="0"/>
                        <a:t>Ser propietario,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pago a la corona</a:t>
                      </a:r>
                      <a:r>
                        <a:rPr lang="es-MX" sz="1200" baseline="0" dirty="0" smtClean="0"/>
                        <a:t> que permitía regularizar tierras en posesión pero sin título </a:t>
                      </a:r>
                      <a:endParaRPr lang="es-E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u="sng" dirty="0" smtClean="0"/>
                        <a:t>Incremento la migración española</a:t>
                      </a:r>
                      <a:r>
                        <a:rPr lang="es-MX" sz="1200" dirty="0" smtClean="0"/>
                        <a:t>:</a:t>
                      </a:r>
                      <a:r>
                        <a:rPr lang="es-MX" sz="1200" baseline="0" dirty="0" smtClean="0"/>
                        <a:t>   </a:t>
                      </a:r>
                      <a:endParaRPr lang="es-MX" sz="1200" baseline="0" dirty="0" smtClean="0"/>
                    </a:p>
                    <a:p>
                      <a:pPr algn="ctr"/>
                      <a:r>
                        <a:rPr lang="es-MX" sz="1200" baseline="0" dirty="0" smtClean="0"/>
                        <a:t>* </a:t>
                      </a:r>
                      <a:r>
                        <a:rPr lang="es-MX" sz="1200" baseline="0" dirty="0" smtClean="0"/>
                        <a:t>ruptura del monopolio comercial  (comercio un buen negocio)</a:t>
                      </a:r>
                    </a:p>
                    <a:p>
                      <a:pPr algn="ctr"/>
                      <a:r>
                        <a:rPr lang="es-MX" sz="1200" baseline="0" dirty="0" smtClean="0"/>
                        <a:t>* refuerzo de la administración colonial y eclesiástica (nuevos cargos)</a:t>
                      </a:r>
                    </a:p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Perdieron</a:t>
                      </a:r>
                      <a:r>
                        <a:rPr lang="es-MX" sz="1200" baseline="0" dirty="0" smtClean="0"/>
                        <a:t> bienes expropiados por la Corona para implementar proyectos sin éxito: Banco de San Carlos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aseline="0" dirty="0" smtClean="0"/>
                        <a:t>Expropiación de Cajas de la Iglesia: afecto a los hacendado, comerciantes y mineros porque la iglesia era quien los financiaba 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Impacto en cada estamento de las Reformas Borbónicas II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42875" y="1289050"/>
          <a:ext cx="8786876" cy="521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6719"/>
                <a:gridCol w="2196719"/>
                <a:gridCol w="2196719"/>
                <a:gridCol w="21967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Indígenas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Castas:</a:t>
                      </a:r>
                      <a:r>
                        <a:rPr lang="es-MX" sz="1200" baseline="0" dirty="0" smtClean="0"/>
                        <a:t> </a:t>
                      </a:r>
                      <a:endParaRPr lang="es-MX" sz="1200" dirty="0" smtClean="0"/>
                    </a:p>
                    <a:p>
                      <a:pPr algn="ctr"/>
                      <a:r>
                        <a:rPr lang="es-MX" sz="1200" dirty="0" smtClean="0"/>
                        <a:t>Mestizos/ mulatos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Criollos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Españoles</a:t>
                      </a:r>
                      <a:endParaRPr lang="es-E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just"/>
                      <a:r>
                        <a:rPr lang="es-MX" sz="1200" dirty="0" smtClean="0"/>
                        <a:t>“Pasaporte”:</a:t>
                      </a:r>
                      <a:r>
                        <a:rPr lang="es-MX" sz="1200" baseline="0" dirty="0" smtClean="0"/>
                        <a:t> con el fin de evitar la vagancia todas las personas debían contar con un documento de identificación expedido por la autoridad . Si no lo tenía eran capturados y se les ponía a trabajar </a:t>
                      </a:r>
                      <a:endParaRPr lang="es-E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“Pasaporte”</a:t>
                      </a:r>
                      <a:r>
                        <a:rPr lang="es-MX" sz="1200" baseline="0" dirty="0" smtClean="0"/>
                        <a:t> facilitó la práctica del peón endeudado (hacendados y pequeñas manufacturas): lo perdían por “deuda” con el patrón y no lo recuperaban hasta pagar la deuda</a:t>
                      </a:r>
                      <a:endParaRPr lang="es-ES" sz="1200" baseline="0" dirty="0" smtClean="0"/>
                    </a:p>
                    <a:p>
                      <a:pPr algn="ctr"/>
                      <a:r>
                        <a:rPr lang="es-MX" sz="1200" baseline="0" dirty="0" smtClean="0"/>
                        <a:t>Centro-Occidente</a:t>
                      </a:r>
                    </a:p>
                    <a:p>
                      <a:pPr algn="ctr"/>
                      <a:r>
                        <a:rPr lang="es-MX" sz="1200" baseline="0" dirty="0" smtClean="0"/>
                        <a:t>Norte los mestizos más libres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Muy</a:t>
                      </a:r>
                      <a:r>
                        <a:rPr lang="es-MX" sz="1200" baseline="0" dirty="0" smtClean="0"/>
                        <a:t> afectados: reducción de posiciones comerciales y políticas en los cabildos </a:t>
                      </a:r>
                    </a:p>
                    <a:p>
                      <a:pPr algn="ctr"/>
                      <a:r>
                        <a:rPr lang="es-MX" sz="1200" baseline="0" dirty="0" smtClean="0"/>
                        <a:t>SENTIMIENTOS ANTIESPAÑOLES: derechos iguales a los españoles y derecho al autogobierno 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Con la reorganización de la milicia se</a:t>
                      </a:r>
                      <a:r>
                        <a:rPr lang="es-MX" sz="1200" baseline="0" dirty="0" smtClean="0"/>
                        <a:t> reclutó a las castas. Alcanzaron un estatus que antes no tenían y una posibilidad de movilidad social. </a:t>
                      </a:r>
                    </a:p>
                    <a:p>
                      <a:pPr algn="ctr"/>
                      <a:r>
                        <a:rPr lang="es-MX" sz="1200" baseline="0" dirty="0" smtClean="0"/>
                        <a:t>Estar en el ejercito=vasallo del rey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Buscaron</a:t>
                      </a:r>
                      <a:r>
                        <a:rPr lang="es-MX" sz="1200" baseline="0" dirty="0" smtClean="0"/>
                        <a:t> reducir el monopolio de la elite criolla en el gobierno del ayuntamiento  de la ciudad: síndico como representante de los residentes del municipio y la ciudad se dividió en cuarteles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Detonadores de la independencia </a:t>
            </a:r>
            <a:endParaRPr lang="es-ES" smtClean="0">
              <a:solidFill>
                <a:srgbClr val="FF0000"/>
              </a:solidFill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929188"/>
          </a:xfrm>
        </p:spPr>
        <p:txBody>
          <a:bodyPr/>
          <a:lstStyle/>
          <a:p>
            <a:r>
              <a:rPr lang="es-MX" dirty="0" smtClean="0"/>
              <a:t>Élites criollas: deseaban gobierno propio, autonomía política con respecto al Imperio obstaculizadas por las reformas</a:t>
            </a:r>
          </a:p>
          <a:p>
            <a:r>
              <a:rPr lang="es-MX" dirty="0" smtClean="0"/>
              <a:t>Castas grupo con mayor dinámica al final de la colonia crearon una identidad</a:t>
            </a:r>
          </a:p>
          <a:p>
            <a:r>
              <a:rPr lang="es-MX" dirty="0" smtClean="0"/>
              <a:t>Aumento de la presión fiscal de la monarquía a las colonias 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Elementos externos/coyuntura o corto plazo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686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Independencia de Estados Unidos y Revolución Francesa (reacción conservadora en España)</a:t>
            </a:r>
          </a:p>
          <a:p>
            <a:r>
              <a:rPr lang="es-MX" dirty="0" smtClean="0"/>
              <a:t>Invasión </a:t>
            </a:r>
            <a:r>
              <a:rPr lang="es-MX" dirty="0" err="1" smtClean="0"/>
              <a:t>Napoléonica</a:t>
            </a:r>
            <a:r>
              <a:rPr lang="es-MX" dirty="0" smtClean="0"/>
              <a:t> </a:t>
            </a:r>
          </a:p>
          <a:p>
            <a:endParaRPr lang="es-MX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Esquema de la clase</a:t>
            </a:r>
            <a:endParaRPr lang="es-ES" smtClean="0">
              <a:solidFill>
                <a:srgbClr val="FF0000"/>
              </a:solidFill>
            </a:endParaRPr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Elementos internos o de largo plazo: cambios en la población, la economía y las reformas borbónicas</a:t>
            </a:r>
          </a:p>
          <a:p>
            <a:r>
              <a:rPr lang="es-MX" dirty="0" smtClean="0"/>
              <a:t>Elementos externos o de coyuntura</a:t>
            </a:r>
          </a:p>
          <a:p>
            <a:r>
              <a:rPr lang="es-MX" dirty="0" smtClean="0"/>
              <a:t>Desarrollo de la independencia</a:t>
            </a:r>
          </a:p>
          <a:p>
            <a:pPr>
              <a:buFont typeface="Arial" charset="0"/>
              <a:buNone/>
            </a:pPr>
            <a:r>
              <a:rPr lang="es-MX" dirty="0" smtClean="0"/>
              <a:t>	- cronología: apoyos cambiantes</a:t>
            </a:r>
          </a:p>
          <a:p>
            <a:pPr>
              <a:buFont typeface="Arial" charset="0"/>
              <a:buNone/>
            </a:pPr>
            <a:r>
              <a:rPr lang="es-MX" dirty="0" smtClean="0"/>
              <a:t>	- nueva configuración política</a:t>
            </a:r>
          </a:p>
          <a:p>
            <a:pPr>
              <a:buFont typeface="Arial" charset="0"/>
              <a:buNone/>
            </a:pPr>
            <a:r>
              <a:rPr lang="es-MX" dirty="0" smtClean="0"/>
              <a:t>	- impacto económico ¿inicio del atraso?</a:t>
            </a:r>
          </a:p>
          <a:p>
            <a:endParaRPr lang="es-MX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Cronología de la independencia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457200" y="1643084"/>
            <a:ext cx="8229600" cy="3929056"/>
          </a:xfrm>
        </p:spPr>
        <p:txBody>
          <a:bodyPr/>
          <a:lstStyle/>
          <a:p>
            <a:r>
              <a:rPr lang="es-MX" sz="2000" dirty="0" smtClean="0"/>
              <a:t>Invasión Francesa a España 1808 –destitución de Fernando VII-</a:t>
            </a:r>
          </a:p>
          <a:p>
            <a:r>
              <a:rPr lang="es-MX" sz="2000" dirty="0" smtClean="0"/>
              <a:t>Descontento al interior de la Colonia por las reformas </a:t>
            </a:r>
          </a:p>
          <a:p>
            <a:r>
              <a:rPr lang="es-MX" sz="2000" dirty="0" smtClean="0"/>
              <a:t>Ayuntamiento de la Ciudad de México declara la autonomía hasta la restitución del rey, 19 de julio 1808. Virrey interino</a:t>
            </a:r>
          </a:p>
          <a:p>
            <a:r>
              <a:rPr lang="es-MX" sz="2000" dirty="0" smtClean="0"/>
              <a:t>A favor: gremios de mercaderes, de mineros, corporaciones indias, nobleza de titulo e incluso la Universidad (autonomistas)</a:t>
            </a:r>
          </a:p>
          <a:p>
            <a:r>
              <a:rPr lang="es-MX" sz="2000" dirty="0" smtClean="0"/>
              <a:t>En contra, los gachupines (absolutistas). Golpe de Estado 16 de septiembre de 1808 y arrestaron al Virrey y a los autonomistas </a:t>
            </a:r>
          </a:p>
          <a:p>
            <a:r>
              <a:rPr lang="es-MX" sz="2000" dirty="0" smtClean="0"/>
              <a:t>Conspiraciones en contra de los gachupines, el plan:  levantamiento armado con el apoyo de indios y castas y recuperar el dominio del gobierno de la Nueva España </a:t>
            </a:r>
          </a:p>
          <a:p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Cronología de la independencia II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429156"/>
          </a:xfrm>
        </p:spPr>
        <p:txBody>
          <a:bodyPr/>
          <a:lstStyle/>
          <a:p>
            <a:r>
              <a:rPr lang="es-MX" sz="1800" dirty="0" smtClean="0"/>
              <a:t>Conspiración de Querétaro: revertir la soberanía al reino, dar representación a todos los grupos políticos a través de un congreso de ciudades que gobernara en nombre de Fernando VII</a:t>
            </a:r>
          </a:p>
          <a:p>
            <a:r>
              <a:rPr lang="es-MX" sz="1800" dirty="0" smtClean="0"/>
              <a:t>15 de Septiembre de 1810: el cura Miguel Hidalgo llama a defender el país de los españoles que querían entregarlo a los franceses; abolición del tributo personal de gran peso para indígenas y castas</a:t>
            </a:r>
          </a:p>
          <a:p>
            <a:r>
              <a:rPr lang="es-MX" sz="1800" dirty="0" smtClean="0"/>
              <a:t>Miguel Hidalgo apresado el 30 de julio de 1811 y fusilado</a:t>
            </a:r>
          </a:p>
          <a:p>
            <a:r>
              <a:rPr lang="es-MX" sz="1800" dirty="0" smtClean="0"/>
              <a:t>CRIOLLOS SIGUIERON A FAVOR DE LA INDEPENDENCIA </a:t>
            </a:r>
            <a:r>
              <a:rPr lang="es-MX" sz="1800" dirty="0" smtClean="0"/>
              <a:t>(1810-1812 más conspiraciones) pero </a:t>
            </a:r>
            <a:r>
              <a:rPr lang="es-MX" sz="1800" dirty="0" smtClean="0"/>
              <a:t>temerosos de la anarquía popular, saqueo y destrucción de </a:t>
            </a:r>
            <a:r>
              <a:rPr lang="es-MX" sz="1800" dirty="0" smtClean="0"/>
              <a:t>propiedades</a:t>
            </a:r>
            <a:endParaRPr lang="es-MX" sz="1800" dirty="0" smtClean="0"/>
          </a:p>
          <a:p>
            <a:r>
              <a:rPr lang="es-MX" sz="1800" dirty="0" smtClean="0"/>
              <a:t>En España Constitución de Cádiz (1812):  participación de las colonias a través de representantes </a:t>
            </a:r>
            <a:r>
              <a:rPr lang="es-MX" sz="1800" dirty="0" smtClean="0"/>
              <a:t>quiénes</a:t>
            </a:r>
            <a:endParaRPr lang="es-MX" sz="1800" dirty="0" smtClean="0"/>
          </a:p>
          <a:p>
            <a:r>
              <a:rPr lang="es-MX" sz="1800" dirty="0" smtClean="0"/>
              <a:t>Contenido: establecer derechos y deberes ciudadanos, la forma de gobierno, organización de los poderes y la forma de elegir representantes  </a:t>
            </a:r>
            <a:endParaRPr lang="es-E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Cronología de la independencia III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4071966"/>
          </a:xfrm>
        </p:spPr>
        <p:txBody>
          <a:bodyPr/>
          <a:lstStyle/>
          <a:p>
            <a:r>
              <a:rPr lang="es-MX" sz="1400" dirty="0" smtClean="0"/>
              <a:t>Constitución de Cádiz vigente </a:t>
            </a:r>
            <a:r>
              <a:rPr lang="es-MX" sz="1400" dirty="0" smtClean="0"/>
              <a:t>entre 1812 y 1814: reorganización política del territorio que contribuiría a la independencia: gobiernos regionales (antecedentes estados) y ayuntamientos (municipio). </a:t>
            </a:r>
          </a:p>
          <a:p>
            <a:r>
              <a:rPr lang="es-MX" sz="1400" dirty="0" smtClean="0"/>
              <a:t>Ayuntamiento con gobierno propio: se dio más autonomía a los habitantes de la Nueva </a:t>
            </a:r>
            <a:r>
              <a:rPr lang="es-MX" sz="1400" dirty="0" smtClean="0"/>
              <a:t>España. Redujeron el poder del rey</a:t>
            </a:r>
            <a:endParaRPr lang="es-MX" sz="1400" dirty="0" smtClean="0"/>
          </a:p>
          <a:p>
            <a:r>
              <a:rPr lang="es-MX" sz="1400" dirty="0" smtClean="0"/>
              <a:t>Formar un ayuntamiento: acreditar población y recursos materiales. </a:t>
            </a:r>
          </a:p>
          <a:p>
            <a:pPr marL="901700" indent="-901700">
              <a:buNone/>
            </a:pPr>
            <a:r>
              <a:rPr lang="es-MX" sz="1400" dirty="0" smtClean="0"/>
              <a:t>	Redujo el movimiento insurgente porque los pueblos necesitaban de sus pobladores de vuelta para acreditar población</a:t>
            </a:r>
          </a:p>
          <a:p>
            <a:pPr marL="901700" indent="-901700">
              <a:buNone/>
            </a:pPr>
            <a:r>
              <a:rPr lang="es-MX" sz="1400" dirty="0" smtClean="0"/>
              <a:t>	Integración  étnica: unión de cabildos de indios y de españoles</a:t>
            </a:r>
          </a:p>
          <a:p>
            <a:r>
              <a:rPr lang="es-MX" sz="1400" dirty="0" smtClean="0"/>
              <a:t>Provincias gobernadas por un Consejo: diputados electos entre miembros de la propia provincia (eliminación de la figura del intendente impuesto por la Corona)</a:t>
            </a:r>
          </a:p>
          <a:p>
            <a:r>
              <a:rPr lang="es-MX" sz="1400" dirty="0" smtClean="0"/>
              <a:t>Virrey Calleja retardó la aplicación de estas medidas porque evaluó el impacto </a:t>
            </a:r>
            <a:r>
              <a:rPr lang="es-MX" sz="1400" dirty="0" smtClean="0"/>
              <a:t>sobre la autonomía de la Nueva </a:t>
            </a:r>
            <a:r>
              <a:rPr lang="es-MX" sz="1400" dirty="0" smtClean="0"/>
              <a:t>España</a:t>
            </a:r>
          </a:p>
          <a:p>
            <a:r>
              <a:rPr lang="es-MX" sz="1400" dirty="0" smtClean="0"/>
              <a:t>José Morelos y Pavón: reconociendo la debilidad de las cortes en España (los diputados españoles no reconocían la igualdad jurídica de los americanos</a:t>
            </a:r>
            <a:r>
              <a:rPr lang="es-MX" sz="1400" dirty="0" smtClean="0"/>
              <a:t>)  convoco a un Congreso para redactar una constitución: Constitución de </a:t>
            </a:r>
            <a:r>
              <a:rPr lang="es-MX" sz="1400" dirty="0" err="1" smtClean="0"/>
              <a:t>Apatzingan</a:t>
            </a:r>
            <a:r>
              <a:rPr lang="es-MX" sz="1400" dirty="0" smtClean="0"/>
              <a:t> (1814)</a:t>
            </a:r>
            <a:endParaRPr lang="es-MX" sz="1400" dirty="0" smtClean="0"/>
          </a:p>
          <a:p>
            <a:r>
              <a:rPr lang="es-MX" sz="1400" dirty="0" smtClean="0"/>
              <a:t>Muerte </a:t>
            </a:r>
            <a:r>
              <a:rPr lang="es-MX" sz="1400" dirty="0" smtClean="0"/>
              <a:t>de Morelos impide su aplicación pero </a:t>
            </a:r>
            <a:r>
              <a:rPr lang="es-MX" sz="1400" dirty="0" smtClean="0"/>
              <a:t>muestra una nueva ide</a:t>
            </a:r>
            <a:r>
              <a:rPr lang="es-MX" sz="1400" dirty="0" smtClean="0"/>
              <a:t>a de la independencia, </a:t>
            </a:r>
            <a:r>
              <a:rPr lang="es-MX" sz="1400" dirty="0" smtClean="0"/>
              <a:t> </a:t>
            </a:r>
            <a:r>
              <a:rPr lang="es-MX" sz="1400" dirty="0" smtClean="0"/>
              <a:t>ya no buscaban restituir la Corona a Fernando VII, ahora buscaban </a:t>
            </a:r>
            <a:r>
              <a:rPr lang="es-MX" sz="1400" dirty="0" smtClean="0"/>
              <a:t>la autodeterminación.</a:t>
            </a:r>
            <a:endParaRPr lang="es-ES" sz="1400" dirty="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786314" y="4929198"/>
            <a:ext cx="4143404" cy="193899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b="1" dirty="0" smtClean="0"/>
              <a:t>Constitución de </a:t>
            </a:r>
            <a:r>
              <a:rPr lang="es-MX" sz="1200" b="1" dirty="0" err="1" smtClean="0"/>
              <a:t>Apatzingán</a:t>
            </a:r>
            <a:r>
              <a:rPr lang="es-MX" sz="1200" b="1" dirty="0" smtClean="0"/>
              <a:t>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Religión católica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Representación nacional por provincias en un Congreso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División de poderes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Igualdad jurídica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Derechos del individuo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MX" sz="1200" dirty="0" smtClean="0"/>
              <a:t>Respeto a la propiedad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Cronología de la independencia IV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2857520"/>
          </a:xfrm>
        </p:spPr>
        <p:txBody>
          <a:bodyPr/>
          <a:lstStyle/>
          <a:p>
            <a:r>
              <a:rPr lang="es-MX" sz="1800" dirty="0" smtClean="0"/>
              <a:t>Regresa Fernando VII en 1814: abolió Constitución de Cádiz y encarceló a los liberales</a:t>
            </a:r>
          </a:p>
          <a:p>
            <a:r>
              <a:rPr lang="es-MX" sz="1800" dirty="0" smtClean="0"/>
              <a:t>Virrey Calleja reprimió la Insurgencia </a:t>
            </a:r>
          </a:p>
          <a:p>
            <a:r>
              <a:rPr lang="es-MX" sz="1800" dirty="0" smtClean="0"/>
              <a:t>Supresión de las libertades constitucionales y aumentó las contribuciones forzadas incluso a </a:t>
            </a:r>
            <a:r>
              <a:rPr lang="es-MX" sz="1800" u="sng" dirty="0" smtClean="0"/>
              <a:t>criollos </a:t>
            </a:r>
            <a:r>
              <a:rPr lang="es-MX" sz="1800" u="sng" dirty="0" smtClean="0"/>
              <a:t>pro-monárquicos y a españoles</a:t>
            </a:r>
            <a:r>
              <a:rPr lang="es-MX" sz="1800" dirty="0" smtClean="0"/>
              <a:t>. Iglesia se sentía amenazada. El descontento creció.</a:t>
            </a:r>
            <a:r>
              <a:rPr lang="es-MX" sz="1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es-MX" sz="1800" dirty="0" smtClean="0"/>
              <a:t>1820:  abolición del mayorazgo, secularización de bienes de comunidades religiosas, desaparición del fuero militar </a:t>
            </a:r>
          </a:p>
          <a:p>
            <a:pPr>
              <a:buNone/>
            </a:pPr>
            <a:r>
              <a:rPr lang="es-MX" sz="1800" dirty="0" smtClean="0"/>
              <a:t>				</a:t>
            </a:r>
            <a:r>
              <a:rPr lang="es-MX" sz="1800" b="1" dirty="0" smtClean="0">
                <a:solidFill>
                  <a:schemeClr val="accent5">
                    <a:lumMod val="75000"/>
                  </a:schemeClr>
                </a:solidFill>
              </a:rPr>
              <a:t> FRACTURA DEL VIEJO ORDEN</a:t>
            </a:r>
            <a:endParaRPr lang="es-ES" sz="1800" dirty="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000496" y="3929066"/>
            <a:ext cx="5051415" cy="120032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b="1" dirty="0" smtClean="0"/>
              <a:t>Después de 10 años de iniciada la independencia: 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Se desvaneció la idea de la fidelidad de los vasallos a su rey 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Voluntad para convocar, elegir y suscribir una constitución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20717" y="5143512"/>
            <a:ext cx="5908671" cy="175432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b="1" dirty="0" smtClean="0"/>
              <a:t>Plan de Iguala 1821: acuerdo entre insurgentes, constitucionalistas, republicanos y monárquicos  para independizar México de España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Religión católica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Monarquía constitucional 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Trono se ofrecía a Fernando VII o un infante</a:t>
            </a:r>
          </a:p>
          <a:p>
            <a:pPr marL="979488">
              <a:spcBef>
                <a:spcPct val="50000"/>
              </a:spcBef>
              <a:buFontTx/>
              <a:buChar char="-"/>
            </a:pPr>
            <a:r>
              <a:rPr lang="es-MX" sz="1200" b="1" dirty="0" smtClean="0"/>
              <a:t>Mientras llegaba un miembro de la familia real: junta soberana provincial que nombraría una regencia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Inicios del rezago de México  </a:t>
            </a:r>
            <a:endParaRPr lang="es-ES" smtClean="0">
              <a:solidFill>
                <a:srgbClr val="FF0000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28662" y="1397000"/>
          <a:ext cx="7358114" cy="4119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79057"/>
                <a:gridCol w="36790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México</a:t>
                      </a:r>
                    </a:p>
                    <a:p>
                      <a:pPr algn="ctr"/>
                      <a:r>
                        <a:rPr lang="es-MX" b="1" dirty="0" smtClean="0"/>
                        <a:t>al fin de la colonia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México</a:t>
                      </a:r>
                    </a:p>
                    <a:p>
                      <a:pPr algn="ctr"/>
                      <a:r>
                        <a:rPr lang="es-MX" b="1" dirty="0" smtClean="0"/>
                        <a:t>alrededor de 1870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PIB per-</a:t>
                      </a:r>
                      <a:r>
                        <a:rPr lang="es-MX" dirty="0" err="1" smtClean="0"/>
                        <a:t>capita</a:t>
                      </a:r>
                      <a:r>
                        <a:rPr lang="es-MX" dirty="0" smtClean="0"/>
                        <a:t>  60%</a:t>
                      </a:r>
                      <a:r>
                        <a:rPr lang="es-MX" baseline="0" dirty="0" smtClean="0"/>
                        <a:t> del de EU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28%</a:t>
                      </a:r>
                      <a:r>
                        <a:rPr lang="es-MX" baseline="0" dirty="0" smtClean="0"/>
                        <a:t> del PIB de EU</a:t>
                      </a:r>
                    </a:p>
                    <a:p>
                      <a:r>
                        <a:rPr lang="es-MX" baseline="0" dirty="0" smtClean="0"/>
                        <a:t>Contracción promedio anual de 0.7%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En</a:t>
                      </a:r>
                      <a:r>
                        <a:rPr lang="es-MX" baseline="0" dirty="0" smtClean="0"/>
                        <a:t> 1820: 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PIB 14% superior al PIB</a:t>
                      </a:r>
                      <a:r>
                        <a:rPr lang="es-MX" baseline="0" dirty="0" smtClean="0"/>
                        <a:t> promedio mundial</a:t>
                      </a:r>
                    </a:p>
                    <a:p>
                      <a:r>
                        <a:rPr lang="es-MX" baseline="0" dirty="0" smtClean="0"/>
                        <a:t>Chile: 9% debajo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En 1820: </a:t>
                      </a:r>
                    </a:p>
                    <a:p>
                      <a:r>
                        <a:rPr lang="es-MX" dirty="0" smtClean="0"/>
                        <a:t>23%</a:t>
                      </a:r>
                      <a:r>
                        <a:rPr lang="es-MX" baseline="0" dirty="0" smtClean="0"/>
                        <a:t> debajo del PIB promedio mundial</a:t>
                      </a:r>
                    </a:p>
                    <a:p>
                      <a:r>
                        <a:rPr lang="es-MX" baseline="0" dirty="0" smtClean="0"/>
                        <a:t>Chile: 49% por encima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Exportaciones similares</a:t>
                      </a:r>
                      <a:r>
                        <a:rPr lang="es-MX" baseline="0" dirty="0" smtClean="0"/>
                        <a:t> a las de EU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sé recupera el nivel</a:t>
                      </a:r>
                      <a:r>
                        <a:rPr lang="es-MX" baseline="0" dirty="0" smtClean="0"/>
                        <a:t> de las exportaciones de 1810 hasta 1880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Importante</a:t>
                      </a:r>
                      <a:r>
                        <a:rPr lang="es-MX" baseline="0" dirty="0" smtClean="0"/>
                        <a:t> participación de la minería y la manufactura en el PIB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58"/>
          <p:cNvSpPr txBox="1">
            <a:spLocks noChangeArrowheads="1"/>
          </p:cNvSpPr>
          <p:nvPr/>
        </p:nvSpPr>
        <p:spPr bwMode="auto">
          <a:xfrm>
            <a:off x="957275" y="5557854"/>
            <a:ext cx="5400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900" dirty="0"/>
              <a:t>Moreno-</a:t>
            </a:r>
            <a:r>
              <a:rPr lang="es-CL" sz="900" dirty="0" err="1"/>
              <a:t>Brid</a:t>
            </a:r>
            <a:r>
              <a:rPr lang="es-CL" sz="900" dirty="0"/>
              <a:t> J.C and </a:t>
            </a:r>
            <a:r>
              <a:rPr lang="es-CL" sz="900" dirty="0" err="1"/>
              <a:t>J.Ros</a:t>
            </a:r>
            <a:r>
              <a:rPr lang="es-CL" sz="900" dirty="0"/>
              <a:t>, 2007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Inicios del rezago de México  </a:t>
            </a:r>
            <a:endParaRPr lang="es-ES" smtClean="0">
              <a:solidFill>
                <a:srgbClr val="FF0000"/>
              </a:solidFill>
            </a:endParaRPr>
          </a:p>
        </p:txBody>
      </p:sp>
      <p:sp>
        <p:nvSpPr>
          <p:cNvPr id="45059" name="2 Marcador de contenido"/>
          <p:cNvSpPr>
            <a:spLocks noGrp="1"/>
          </p:cNvSpPr>
          <p:nvPr>
            <p:ph idx="4294967295"/>
          </p:nvPr>
        </p:nvSpPr>
        <p:spPr>
          <a:xfrm>
            <a:off x="395288" y="1196975"/>
            <a:ext cx="8291512" cy="3960813"/>
          </a:xfrm>
        </p:spPr>
        <p:txBody>
          <a:bodyPr/>
          <a:lstStyle/>
          <a:p>
            <a:pPr marL="352425" indent="-352425"/>
            <a:r>
              <a:rPr lang="es-MX" sz="2800" smtClean="0"/>
              <a:t>Herencia socioeconómica e institucional de España: reacción contra la modernidad</a:t>
            </a:r>
          </a:p>
          <a:p>
            <a:pPr marL="352425" indent="-352425"/>
            <a:r>
              <a:rPr lang="es-MX" sz="2800" smtClean="0"/>
              <a:t>Problemas de dotación de factores: tierra cultivable, capital humano y físico</a:t>
            </a:r>
          </a:p>
          <a:p>
            <a:pPr marL="352425" indent="-352425"/>
            <a:r>
              <a:rPr lang="es-MX" sz="2800" smtClean="0"/>
              <a:t>Costos de transporte altos  determinados por la geografía</a:t>
            </a:r>
          </a:p>
          <a:p>
            <a:pPr marL="352425" indent="-352425"/>
            <a:r>
              <a:rPr lang="es-MX" sz="2800" smtClean="0"/>
              <a:t>Sociedad segregada y con grandes disparidades</a:t>
            </a:r>
          </a:p>
          <a:p>
            <a:pPr marL="352425" indent="-352425"/>
            <a:r>
              <a:rPr lang="es-MX" sz="2800" smtClean="0"/>
              <a:t>Inestabilidad política entre 1810-1870</a:t>
            </a:r>
          </a:p>
          <a:p>
            <a:pPr marL="352425" indent="-352425">
              <a:buFont typeface="Arial" charset="0"/>
              <a:buNone/>
            </a:pPr>
            <a:r>
              <a:rPr lang="es-CL" sz="2800" smtClean="0"/>
              <a:t>	</a:t>
            </a:r>
            <a:endParaRPr lang="es-ES" sz="2800" smtClean="0"/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1908175" y="5357826"/>
            <a:ext cx="655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dirty="0"/>
              <a:t>Dificultad para integrar el mercado domestico, para la evolución de la productividad y bajar los costos de producción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Enfermedad holandesa y España  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5059" name="2 Marcador de contenido"/>
          <p:cNvSpPr>
            <a:spLocks noGrp="1"/>
          </p:cNvSpPr>
          <p:nvPr>
            <p:ph idx="4294967295"/>
          </p:nvPr>
        </p:nvSpPr>
        <p:spPr>
          <a:xfrm>
            <a:off x="395288" y="1196975"/>
            <a:ext cx="8291512" cy="2946405"/>
          </a:xfrm>
        </p:spPr>
        <p:txBody>
          <a:bodyPr/>
          <a:lstStyle/>
          <a:p>
            <a:pPr marL="352425" indent="-352425"/>
            <a:r>
              <a:rPr lang="es-CL" sz="2800" dirty="0" smtClean="0"/>
              <a:t>España a pesar de la gran entrada de metales se quedo rezagada en relación con Inglaterra y Francia</a:t>
            </a:r>
          </a:p>
          <a:p>
            <a:pPr marL="352425" indent="-352425">
              <a:buNone/>
            </a:pPr>
            <a:r>
              <a:rPr lang="es-CL" sz="2800" dirty="0" smtClean="0"/>
              <a:t>	- constantes guerras entre países europeos</a:t>
            </a:r>
          </a:p>
          <a:p>
            <a:pPr marL="352425" indent="-352425">
              <a:buNone/>
            </a:pPr>
            <a:r>
              <a:rPr lang="es-CL" sz="2800" dirty="0" smtClean="0"/>
              <a:t>	- piratería </a:t>
            </a:r>
          </a:p>
          <a:p>
            <a:pPr marL="352425" indent="-352425">
              <a:buNone/>
            </a:pPr>
            <a:r>
              <a:rPr lang="es-CL" sz="2800" dirty="0" smtClean="0"/>
              <a:t>	- problemas de comunicación con sus posesiones</a:t>
            </a:r>
          </a:p>
          <a:p>
            <a:pPr marL="352425" indent="-352425">
              <a:buNone/>
            </a:pPr>
            <a:r>
              <a:rPr lang="es-CL" sz="2800" dirty="0" smtClean="0"/>
              <a:t>	- enfermedad holandesa </a:t>
            </a:r>
          </a:p>
          <a:p>
            <a:pPr marL="352425" indent="-352425">
              <a:buNone/>
            </a:pPr>
            <a:endParaRPr lang="es-CL" sz="2800" dirty="0" smtClean="0"/>
          </a:p>
          <a:p>
            <a:pPr marL="352425" indent="-352425">
              <a:buNone/>
            </a:pPr>
            <a:r>
              <a:rPr lang="es-CL" sz="2800" dirty="0" smtClean="0"/>
              <a:t> </a:t>
            </a:r>
            <a:endParaRPr lang="es-ES" sz="2800" dirty="0" smtClean="0"/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1908175" y="4286256"/>
            <a:ext cx="702154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 smtClean="0"/>
              <a:t>Tipo de cambio real</a:t>
            </a:r>
            <a:endParaRPr lang="es-ES" dirty="0" smtClean="0"/>
          </a:p>
          <a:p>
            <a:pPr>
              <a:spcBef>
                <a:spcPct val="50000"/>
              </a:spcBef>
            </a:pPr>
            <a:r>
              <a:rPr lang="es-ES" dirty="0" smtClean="0"/>
              <a:t>e</a:t>
            </a:r>
            <a:r>
              <a:rPr lang="es-ES" dirty="0" smtClean="0"/>
              <a:t>= (E x P*) / P </a:t>
            </a:r>
            <a:br>
              <a:rPr lang="es-ES" dirty="0" smtClean="0"/>
            </a:br>
            <a:r>
              <a:rPr lang="es-ES" dirty="0" smtClean="0"/>
              <a:t>e: tipo de cambio real</a:t>
            </a:r>
          </a:p>
          <a:p>
            <a:pPr>
              <a:spcBef>
                <a:spcPct val="50000"/>
              </a:spcBef>
            </a:pPr>
            <a:r>
              <a:rPr lang="es-MX" dirty="0" smtClean="0"/>
              <a:t>E: tipo de cambio nominal</a:t>
            </a:r>
          </a:p>
          <a:p>
            <a:pPr>
              <a:spcBef>
                <a:spcPct val="50000"/>
              </a:spcBef>
            </a:pPr>
            <a:r>
              <a:rPr lang="es-MX" dirty="0" smtClean="0"/>
              <a:t>P*: nivel de precios en el exterior</a:t>
            </a:r>
          </a:p>
          <a:p>
            <a:pPr>
              <a:spcBef>
                <a:spcPct val="50000"/>
              </a:spcBef>
            </a:pPr>
            <a:r>
              <a:rPr lang="es-MX" dirty="0" smtClean="0"/>
              <a:t>P: nivel de precios internos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Cambios en la población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Elementos internos: cambios en la población y pluralidad étnica pero regionalizada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La población ya había mostrado signos de recuperación antes de 1750. Después cambios más rápidos tanto demográficos, sociales, económicos y culturales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Perduró estructura jerárquica: derechos y privilegios: ciudades, villas, pueblos y reales de minas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Pero ya no hablamos de una sociedad sólo de españoles e indígenas. Castas </a:t>
            </a:r>
            <a:endParaRPr lang="es-MX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Nombrar cabildo sólo ciudades y pueblos sólo si eran cabeceras de indios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2800" dirty="0" smtClean="0">
                <a:solidFill>
                  <a:srgbClr val="FF0000"/>
                </a:solidFill>
              </a:rPr>
              <a:t>Cambios en la población por estamento: 2ª mitad </a:t>
            </a:r>
            <a:r>
              <a:rPr lang="es-MX" sz="2800" dirty="0" err="1" smtClean="0">
                <a:solidFill>
                  <a:srgbClr val="FF0000"/>
                </a:solidFill>
              </a:rPr>
              <a:t>s.XVIII</a:t>
            </a:r>
            <a:r>
              <a:rPr lang="es-MX" sz="2800" dirty="0" smtClean="0">
                <a:solidFill>
                  <a:srgbClr val="FF0000"/>
                </a:solidFill>
              </a:rPr>
              <a:t> </a:t>
            </a:r>
            <a:endParaRPr lang="es-ES" sz="2800" dirty="0">
              <a:solidFill>
                <a:srgbClr val="FF0000"/>
              </a:solidFill>
            </a:endParaRPr>
          </a:p>
        </p:txBody>
      </p:sp>
      <p:graphicFrame>
        <p:nvGraphicFramePr>
          <p:cNvPr id="20527" name="Group 47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043863" cy="5669280"/>
        </p:xfrm>
        <a:graphic>
          <a:graphicData uri="http://schemas.openxmlformats.org/drawingml/2006/table">
            <a:tbl>
              <a:tblPr/>
              <a:tblGrid>
                <a:gridCol w="2011363"/>
                <a:gridCol w="2011362"/>
                <a:gridCol w="2009775"/>
                <a:gridCol w="201136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Indígenas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Castas: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Mestizos/ mulatos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Criollos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Españoles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1742: 3 millones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1810: 6 millones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75% porblación rural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Defendían y buscaban más privilegios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Sus pueblos no podían tener cabildo NO representación. No eran vasallos pero regulados a partir del “pasaporte”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Defendían y buscaban más privilegios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Resistencia a epidemias: 3.6 millones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20% población: 1.3 millones. Sin estatuto ni derechos pero con obligaciones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ALTA TASA DE NATALIDAD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Concentrados en el centro-norte: la capital, distritos mineros, haciendas, ranchos y estancias de ganado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Diferencia entre españoles nacidos en España y los nacidos en la Nueva España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 varios rangos: alto, medio, bajo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Españoles de todo nivel social: español distinguido miembro de una corporación (Tribunal, Universidad) o un español miserable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La concentración de ciudades, pueblos y villas llevó al incremento en la pluralidad étnica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Cada estamento buscaba diferenciarse entre y al interior de su grupo lo que incremento la competencia y la dinámica social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Cambios en la población por región: 2ª mitad </a:t>
            </a:r>
            <a:r>
              <a:rPr lang="es-MX" dirty="0" err="1" smtClean="0">
                <a:solidFill>
                  <a:srgbClr val="FF0000"/>
                </a:solidFill>
              </a:rPr>
              <a:t>s.XVIII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28750"/>
          <a:ext cx="7758138" cy="4729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86046"/>
                <a:gridCol w="2586046"/>
                <a:gridCol w="25860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Sur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Centro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Norte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Baja</a:t>
                      </a:r>
                      <a:r>
                        <a:rPr lang="es-MX" sz="1600" baseline="0" dirty="0" smtClean="0"/>
                        <a:t> densidad de población: </a:t>
                      </a:r>
                      <a:endParaRPr lang="es-MX" sz="1600" dirty="0" smtClean="0"/>
                    </a:p>
                    <a:p>
                      <a:pPr algn="ctr"/>
                      <a:r>
                        <a:rPr lang="es-MX" sz="1600" dirty="0" smtClean="0"/>
                        <a:t>más</a:t>
                      </a:r>
                      <a:r>
                        <a:rPr lang="es-MX" sz="1600" baseline="0" dirty="0" smtClean="0"/>
                        <a:t> al sur más baja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Alta densidad:</a:t>
                      </a:r>
                    </a:p>
                    <a:p>
                      <a:pPr algn="ctr"/>
                      <a:r>
                        <a:rPr lang="es-MX" sz="1600" dirty="0" smtClean="0"/>
                        <a:t>centro-sur </a:t>
                      </a:r>
                    </a:p>
                    <a:p>
                      <a:pPr algn="ctr"/>
                      <a:r>
                        <a:rPr lang="es-MX" sz="1600" dirty="0" smtClean="0"/>
                        <a:t>centro-occidente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Baja</a:t>
                      </a:r>
                      <a:r>
                        <a:rPr lang="es-MX" sz="1600" baseline="0" dirty="0" smtClean="0"/>
                        <a:t> densidad:</a:t>
                      </a:r>
                      <a:endParaRPr lang="es-MX" sz="1600" dirty="0" smtClean="0"/>
                    </a:p>
                    <a:p>
                      <a:pPr algn="ctr"/>
                      <a:r>
                        <a:rPr lang="es-MX" sz="1600" dirty="0" smtClean="0"/>
                        <a:t>más al norte más baja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Se</a:t>
                      </a:r>
                      <a:r>
                        <a:rPr lang="es-MX" sz="1600" baseline="0" dirty="0" smtClean="0"/>
                        <a:t> fue moviendo el límite y llego a Durango  (un siglo antes San Luis Potosí)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Mayor proporción de población indígena</a:t>
                      </a:r>
                      <a:r>
                        <a:rPr lang="es-MX" sz="1600" baseline="0" dirty="0" smtClean="0"/>
                        <a:t> 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Mayor proporción</a:t>
                      </a:r>
                      <a:r>
                        <a:rPr lang="es-MX" sz="1600" baseline="0" dirty="0" smtClean="0"/>
                        <a:t> de población española y mestiza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Pocas sublevaciones</a:t>
                      </a:r>
                      <a:endParaRPr lang="es-E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Muchas sublevaciones:   *población indígena menos amparada</a:t>
                      </a:r>
                      <a:endParaRPr lang="es-MX" sz="1600" baseline="0" dirty="0" smtClean="0"/>
                    </a:p>
                    <a:p>
                      <a:pPr algn="ctr"/>
                      <a:r>
                        <a:rPr lang="es-MX" sz="1600" baseline="0" dirty="0" smtClean="0"/>
                        <a:t>*pueblos nómadas que saqueaban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Concentración</a:t>
                      </a:r>
                      <a:r>
                        <a:rPr lang="es-MX" sz="1600" baseline="0" dirty="0" smtClean="0"/>
                        <a:t> de ciudades, villas y pueblos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Cambios en la población: consecuencias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4578" name="2 Marcador de contenido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929188"/>
          </a:xfrm>
        </p:spPr>
        <p:txBody>
          <a:bodyPr/>
          <a:lstStyle/>
          <a:p>
            <a:r>
              <a:rPr lang="es-MX" smtClean="0"/>
              <a:t>Aumento en la población indígena redujo la “importancia” de asegurarse la mano de obra, se atenúo la percepción de ser sujetos de protección. </a:t>
            </a:r>
          </a:p>
          <a:p>
            <a:pPr>
              <a:buFont typeface="Arial" charset="0"/>
              <a:buNone/>
            </a:pPr>
            <a:r>
              <a:rPr lang="es-MX" smtClean="0"/>
              <a:t>	Incremento en la mano de obra mestiza</a:t>
            </a:r>
          </a:p>
          <a:p>
            <a:r>
              <a:rPr lang="es-MX" smtClean="0"/>
              <a:t>La autoridad indígena perdió poder como proveedor de fuerza de trabajo</a:t>
            </a:r>
          </a:p>
          <a:p>
            <a:r>
              <a:rPr lang="es-MX" smtClean="0"/>
              <a:t>Demanda de más tierra para los pueblos de indios  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Estructura económica al final de la Colonia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929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 smtClean="0"/>
              <a:t>No existe un mercado nacional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Centro-Occidente, ranchos y haciendas unidades económicas complejas: manufacturas, ingenios, talleres de reparación, aserraderos….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Norte, áreas productivas como islotes aisladas las zonas mineras de las zonas agrícolas y ganaderas pero interconectadas entre ellas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Relación comercial en la ruta de los metales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FF0000"/>
                </a:solidFill>
              </a:rPr>
              <a:t>Estructura económica al final de la Colonia…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51"/>
            <a:ext cx="8229600" cy="2786068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s-MX" sz="2400" dirty="0" smtClean="0"/>
              <a:t>Economía organizada alrededor de la minería, plata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S. XVIII la producción de plata creció al 1.8% promedio anual. Mayor productor del mundo 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75% de las exportaciones </a:t>
            </a:r>
          </a:p>
          <a:p>
            <a:pPr>
              <a:buFont typeface="Arial" charset="0"/>
              <a:buAutoNum type="arabicPeriod"/>
            </a:pPr>
            <a:r>
              <a:rPr lang="es-MX" sz="2400" dirty="0" smtClean="0"/>
              <a:t>Los </a:t>
            </a:r>
            <a:r>
              <a:rPr lang="es-MX" sz="2400" dirty="0" smtClean="0"/>
              <a:t>vínculos se generaban en el entorno del centro minero</a:t>
            </a:r>
          </a:p>
          <a:p>
            <a:pPr>
              <a:buFont typeface="Arial" charset="0"/>
              <a:buAutoNum type="arabicPeriod"/>
            </a:pPr>
            <a:endParaRPr lang="es-MX" sz="2400" dirty="0" smtClean="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908175" y="4214818"/>
            <a:ext cx="65516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dirty="0"/>
              <a:t>Código minero 1783: estableció un ambiente institucional sano para la minería:</a:t>
            </a:r>
          </a:p>
          <a:p>
            <a:pPr>
              <a:spcBef>
                <a:spcPct val="50000"/>
              </a:spcBef>
            </a:pPr>
            <a:r>
              <a:rPr lang="es-CL" dirty="0"/>
              <a:t>	- exenciones fiscales</a:t>
            </a:r>
          </a:p>
          <a:p>
            <a:pPr>
              <a:spcBef>
                <a:spcPct val="50000"/>
              </a:spcBef>
            </a:pPr>
            <a:r>
              <a:rPr lang="es-CL" dirty="0"/>
              <a:t>	- </a:t>
            </a:r>
            <a:r>
              <a:rPr lang="es-CL" dirty="0" smtClean="0"/>
              <a:t>tribunales </a:t>
            </a:r>
            <a:r>
              <a:rPr lang="es-CL" dirty="0"/>
              <a:t>mineros </a:t>
            </a:r>
          </a:p>
          <a:p>
            <a:pPr>
              <a:spcBef>
                <a:spcPct val="50000"/>
              </a:spcBef>
            </a:pPr>
            <a:r>
              <a:rPr lang="es-CL" dirty="0"/>
              <a:t>	- </a:t>
            </a:r>
            <a:r>
              <a:rPr lang="es-CL" dirty="0" smtClean="0"/>
              <a:t>reducción </a:t>
            </a:r>
            <a:r>
              <a:rPr lang="es-CL" dirty="0"/>
              <a:t>en el precio del mercurio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Estructura económica al final de la Colonia…</a:t>
            </a:r>
            <a:endParaRPr lang="es-ES" sz="4000" dirty="0" smtClean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1495425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es-MX" sz="2400" smtClean="0"/>
              <a:t>Con todo y la importancia de la minería no se trataba de una economía de enclave, creaba vínculos hacia delante y hacia atrás: agricultura, textiles, transporte, finanzas. Eso sí, los vínculos se generaban en el entorno del centro minero.</a:t>
            </a:r>
          </a:p>
          <a:p>
            <a:pPr marL="0" indent="0">
              <a:buFont typeface="Arial" charset="0"/>
              <a:buAutoNum type="arabicPeriod"/>
            </a:pPr>
            <a:endParaRPr lang="es-MX" sz="2400" smtClean="0"/>
          </a:p>
        </p:txBody>
      </p:sp>
      <p:graphicFrame>
        <p:nvGraphicFramePr>
          <p:cNvPr id="53305" name="Group 57"/>
          <p:cNvGraphicFramePr>
            <a:graphicFrameLocks noGrp="1"/>
          </p:cNvGraphicFramePr>
          <p:nvPr/>
        </p:nvGraphicFramePr>
        <p:xfrm>
          <a:off x="1476375" y="3068638"/>
          <a:ext cx="6096000" cy="30175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12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PIB por sector  (1800)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Agricultura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44.4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Minería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Manufactura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22.3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Construcción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Transporte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2.5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Comercio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16.7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Gobierno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Otros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06" name="Text Box 58"/>
          <p:cNvSpPr txBox="1">
            <a:spLocks noChangeArrowheads="1"/>
          </p:cNvSpPr>
          <p:nvPr/>
        </p:nvSpPr>
        <p:spPr bwMode="auto">
          <a:xfrm>
            <a:off x="1476375" y="6237288"/>
            <a:ext cx="5400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900" dirty="0"/>
              <a:t>Moreno-</a:t>
            </a:r>
            <a:r>
              <a:rPr lang="es-CL" sz="900" dirty="0" err="1"/>
              <a:t>Brid</a:t>
            </a:r>
            <a:r>
              <a:rPr lang="es-CL" sz="900" dirty="0"/>
              <a:t> J.C and </a:t>
            </a:r>
            <a:r>
              <a:rPr lang="es-CL" sz="900" dirty="0" err="1"/>
              <a:t>J.Ros</a:t>
            </a:r>
            <a:r>
              <a:rPr lang="es-CL" sz="900" dirty="0"/>
              <a:t>, 2007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2086</Words>
  <Application>Microsoft Office PowerPoint</Application>
  <PresentationFormat>Presentación en pantalla (4:3)</PresentationFormat>
  <Paragraphs>286</Paragraphs>
  <Slides>26</Slides>
  <Notes>26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La Independencia</vt:lpstr>
      <vt:lpstr>Esquema de la clase</vt:lpstr>
      <vt:lpstr>Cambios en la población</vt:lpstr>
      <vt:lpstr>Cambios en la población por estamento: 2ª mitad s.XVIII </vt:lpstr>
      <vt:lpstr>Cambios en la población por región: 2ª mitad s.XVIII </vt:lpstr>
      <vt:lpstr>Cambios en la población: consecuencias</vt:lpstr>
      <vt:lpstr>Estructura económica al final de la Colonia </vt:lpstr>
      <vt:lpstr>Estructura económica al final de la Colonia…</vt:lpstr>
      <vt:lpstr>Estructura económica al final de la Colonia…</vt:lpstr>
      <vt:lpstr>Estructura económica al final de la Colonia…</vt:lpstr>
      <vt:lpstr>Estructura económica al final de la Colonia…</vt:lpstr>
      <vt:lpstr>Reformas borbónicas</vt:lpstr>
      <vt:lpstr>La minería y las reformas borbónicas </vt:lpstr>
      <vt:lpstr>Reformas borbónicas</vt:lpstr>
      <vt:lpstr>Reformas borbónicas</vt:lpstr>
      <vt:lpstr>Impacto en cada estamento de las Reformas Borbónicas I</vt:lpstr>
      <vt:lpstr>Impacto en cada estamento de las Reformas Borbónicas II</vt:lpstr>
      <vt:lpstr>Detonadores de la independencia </vt:lpstr>
      <vt:lpstr>Elementos externos/coyuntura o corto plazo</vt:lpstr>
      <vt:lpstr>Cronología de la independencia</vt:lpstr>
      <vt:lpstr>Cronología de la independencia II</vt:lpstr>
      <vt:lpstr>Cronología de la independencia III</vt:lpstr>
      <vt:lpstr>Cronología de la independencia IV</vt:lpstr>
      <vt:lpstr>Inicios del rezago de México  </vt:lpstr>
      <vt:lpstr>Inicios del rezago de México  </vt:lpstr>
      <vt:lpstr>Enfermedad holandesa y España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Independencia</dc:title>
  <dc:creator> </dc:creator>
  <cp:lastModifiedBy> </cp:lastModifiedBy>
  <cp:revision>103</cp:revision>
  <dcterms:created xsi:type="dcterms:W3CDTF">2009-08-30T23:55:25Z</dcterms:created>
  <dcterms:modified xsi:type="dcterms:W3CDTF">2009-09-01T16:39:28Z</dcterms:modified>
</cp:coreProperties>
</file>