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5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C646B3-39B9-4D4C-ADE8-9E55FE6040DC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E9F2D4-B7D7-4B3C-8035-22FCB502F493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9F2D4-B7D7-4B3C-8035-22FCB502F493}" type="slidenum">
              <a:rPr lang="es-MX" smtClean="0"/>
              <a:t>1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s-MX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11 Forma libre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15 Forma libre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C781366A-1BC4-440B-8DCA-C93A090E467E}" type="datetimeFigureOut">
              <a:rPr lang="es-MX" smtClean="0"/>
              <a:t>03/06/2009</a:t>
            </a:fld>
            <a:endParaRPr lang="es-MX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439E2ADE-FE02-4E36-BB5E-A16B4EE27BED}" type="slidenum">
              <a:rPr lang="es-MX" smtClean="0"/>
              <a:t>‹Nº›</a:t>
            </a:fld>
            <a:endParaRPr lang="es-MX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643266" cy="2301240"/>
          </a:xfrm>
        </p:spPr>
        <p:txBody>
          <a:bodyPr/>
          <a:lstStyle/>
          <a:p>
            <a:r>
              <a:rPr lang="es-MX" dirty="0" smtClean="0"/>
              <a:t>Costos de producción: funciones y gráficas</a:t>
            </a:r>
            <a:endParaRPr lang="es-MX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357158" y="1285860"/>
            <a:ext cx="6480048" cy="1752600"/>
          </a:xfrm>
        </p:spPr>
        <p:txBody>
          <a:bodyPr>
            <a:normAutofit/>
          </a:bodyPr>
          <a:lstStyle/>
          <a:p>
            <a:r>
              <a:rPr lang="es-MX" sz="2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Ayudantía Microeconomía</a:t>
            </a:r>
            <a:endParaRPr lang="es-MX" sz="24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logo_egg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2714644" cy="12101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Conceptos:</a:t>
            </a:r>
            <a:endParaRPr lang="es-MX" b="1" u="sng" spc="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Costo total: la suma de variable total y costo fijo total.</a:t>
            </a:r>
          </a:p>
          <a:p>
            <a:pPr lvl="1"/>
            <a:r>
              <a:rPr lang="es-MX" u="sng" dirty="0" smtClean="0"/>
              <a:t>Costos fijos totales</a:t>
            </a:r>
            <a:r>
              <a:rPr lang="es-MX" dirty="0" smtClean="0"/>
              <a:t>: son aquellos costos que son irrecuperables, aquellos que no puede reducirse </a:t>
            </a:r>
          </a:p>
          <a:p>
            <a:pPr lvl="2"/>
            <a:r>
              <a:rPr lang="es-MX" dirty="0" smtClean="0"/>
              <a:t>son asociados con todos aquellos insumos fijo de la producción.</a:t>
            </a:r>
          </a:p>
          <a:p>
            <a:pPr lvl="1"/>
            <a:r>
              <a:rPr lang="es-MX" u="sng" dirty="0" smtClean="0"/>
              <a:t>Costos Variables totales</a:t>
            </a:r>
            <a:r>
              <a:rPr lang="es-MX" dirty="0" smtClean="0"/>
              <a:t>: son aquellos costos que incurre en el uso de insumos variables durante el proceso productivo</a:t>
            </a:r>
            <a:endParaRPr lang="es-MX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b="1" u="sng" spc="3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Conceptos: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Costo fijo medio: un promedio.</a:t>
            </a:r>
          </a:p>
          <a:p>
            <a:endParaRPr lang="es-MX" dirty="0" smtClean="0"/>
          </a:p>
          <a:p>
            <a:r>
              <a:rPr lang="es-MX" dirty="0" smtClean="0"/>
              <a:t>Costo variable medio: </a:t>
            </a:r>
            <a:r>
              <a:rPr lang="es-MX" dirty="0" err="1" smtClean="0"/>
              <a:t>idem</a:t>
            </a:r>
            <a:r>
              <a:rPr lang="es-MX" dirty="0" smtClean="0"/>
              <a:t> </a:t>
            </a:r>
          </a:p>
          <a:p>
            <a:endParaRPr lang="es-MX" dirty="0" smtClean="0"/>
          </a:p>
          <a:p>
            <a:r>
              <a:rPr lang="es-MX" dirty="0" smtClean="0"/>
              <a:t>costos marginal </a:t>
            </a:r>
          </a:p>
          <a:p>
            <a:pPr lvl="1"/>
            <a:endParaRPr lang="es-MX" dirty="0"/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714356"/>
            <a:ext cx="1143008" cy="14287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286512" y="2428868"/>
            <a:ext cx="928694" cy="122776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MX"/>
          </a:p>
        </p:txBody>
      </p:sp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6" y="3643314"/>
            <a:ext cx="928694" cy="12489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r>
              <a:rPr lang="es-MX" dirty="0" smtClean="0"/>
              <a:t>Cómo graficamos?</a:t>
            </a:r>
            <a:endParaRPr lang="es-MX" dirty="0"/>
          </a:p>
        </p:txBody>
      </p:sp>
      <p:cxnSp>
        <p:nvCxnSpPr>
          <p:cNvPr id="22" name="21 Conector recto de flecha"/>
          <p:cNvCxnSpPr/>
          <p:nvPr/>
        </p:nvCxnSpPr>
        <p:spPr>
          <a:xfrm>
            <a:off x="1928794" y="5857892"/>
            <a:ext cx="4784726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 de flecha"/>
          <p:cNvCxnSpPr/>
          <p:nvPr/>
        </p:nvCxnSpPr>
        <p:spPr>
          <a:xfrm rot="5400000" flipH="1" flipV="1">
            <a:off x="-147670" y="3790952"/>
            <a:ext cx="4152928" cy="1588"/>
          </a:xfrm>
          <a:prstGeom prst="straightConnector1">
            <a:avLst/>
          </a:prstGeom>
          <a:ln w="381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1928794" y="4000504"/>
            <a:ext cx="4714908" cy="1588"/>
          </a:xfrm>
          <a:prstGeom prst="line">
            <a:avLst/>
          </a:prstGeom>
          <a:ln w="3810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31 Forma libre"/>
          <p:cNvSpPr/>
          <p:nvPr/>
        </p:nvSpPr>
        <p:spPr>
          <a:xfrm>
            <a:off x="1928794" y="2071678"/>
            <a:ext cx="5090843" cy="3857652"/>
          </a:xfrm>
          <a:custGeom>
            <a:avLst/>
            <a:gdLst>
              <a:gd name="connsiteX0" fmla="*/ 0 w 5162281"/>
              <a:gd name="connsiteY0" fmla="*/ 4065430 h 4065430"/>
              <a:gd name="connsiteX1" fmla="*/ 1004552 w 5162281"/>
              <a:gd name="connsiteY1" fmla="*/ 3047999 h 4065430"/>
              <a:gd name="connsiteX2" fmla="*/ 1944710 w 5162281"/>
              <a:gd name="connsiteY2" fmla="*/ 2867695 h 4065430"/>
              <a:gd name="connsiteX3" fmla="*/ 4662152 w 5162281"/>
              <a:gd name="connsiteY3" fmla="*/ 446467 h 4065430"/>
              <a:gd name="connsiteX4" fmla="*/ 4945487 w 5162281"/>
              <a:gd name="connsiteY4" fmla="*/ 188890 h 406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2281" h="4065430">
                <a:moveTo>
                  <a:pt x="0" y="4065430"/>
                </a:moveTo>
                <a:cubicBezTo>
                  <a:pt x="340217" y="3656525"/>
                  <a:pt x="680434" y="3247621"/>
                  <a:pt x="1004552" y="3047999"/>
                </a:cubicBezTo>
                <a:cubicBezTo>
                  <a:pt x="1328670" y="2848377"/>
                  <a:pt x="1335110" y="3301284"/>
                  <a:pt x="1944710" y="2867695"/>
                </a:cubicBezTo>
                <a:cubicBezTo>
                  <a:pt x="2554310" y="2434106"/>
                  <a:pt x="4162023" y="892934"/>
                  <a:pt x="4662152" y="446467"/>
                </a:cubicBezTo>
                <a:cubicBezTo>
                  <a:pt x="5162281" y="0"/>
                  <a:pt x="5053884" y="94445"/>
                  <a:pt x="4945487" y="18889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3" name="32 Forma libre"/>
          <p:cNvSpPr/>
          <p:nvPr/>
        </p:nvSpPr>
        <p:spPr>
          <a:xfrm>
            <a:off x="1928794" y="1000108"/>
            <a:ext cx="4429156" cy="2993884"/>
          </a:xfrm>
          <a:custGeom>
            <a:avLst/>
            <a:gdLst>
              <a:gd name="connsiteX0" fmla="*/ 0 w 5162281"/>
              <a:gd name="connsiteY0" fmla="*/ 4065430 h 4065430"/>
              <a:gd name="connsiteX1" fmla="*/ 1004552 w 5162281"/>
              <a:gd name="connsiteY1" fmla="*/ 3047999 h 4065430"/>
              <a:gd name="connsiteX2" fmla="*/ 1944710 w 5162281"/>
              <a:gd name="connsiteY2" fmla="*/ 2867695 h 4065430"/>
              <a:gd name="connsiteX3" fmla="*/ 4662152 w 5162281"/>
              <a:gd name="connsiteY3" fmla="*/ 446467 h 4065430"/>
              <a:gd name="connsiteX4" fmla="*/ 4945487 w 5162281"/>
              <a:gd name="connsiteY4" fmla="*/ 188890 h 40654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62281" h="4065430">
                <a:moveTo>
                  <a:pt x="0" y="4065430"/>
                </a:moveTo>
                <a:cubicBezTo>
                  <a:pt x="340217" y="3656525"/>
                  <a:pt x="680434" y="3247621"/>
                  <a:pt x="1004552" y="3047999"/>
                </a:cubicBezTo>
                <a:cubicBezTo>
                  <a:pt x="1328670" y="2848377"/>
                  <a:pt x="1335110" y="3301284"/>
                  <a:pt x="1944710" y="2867695"/>
                </a:cubicBezTo>
                <a:cubicBezTo>
                  <a:pt x="2554310" y="2434106"/>
                  <a:pt x="4162023" y="892934"/>
                  <a:pt x="4662152" y="446467"/>
                </a:cubicBezTo>
                <a:cubicBezTo>
                  <a:pt x="5162281" y="0"/>
                  <a:pt x="5053884" y="94445"/>
                  <a:pt x="4945487" y="188890"/>
                </a:cubicBezTo>
              </a:path>
            </a:pathLst>
          </a:custGeom>
          <a:noFill/>
          <a:ln w="38100"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cxnSp>
        <p:nvCxnSpPr>
          <p:cNvPr id="35" name="34 Conector recto de flecha"/>
          <p:cNvCxnSpPr/>
          <p:nvPr/>
        </p:nvCxnSpPr>
        <p:spPr>
          <a:xfrm rot="16200000" flipH="1">
            <a:off x="4536281" y="2607463"/>
            <a:ext cx="785818" cy="714380"/>
          </a:xfrm>
          <a:prstGeom prst="straightConnector1">
            <a:avLst/>
          </a:prstGeom>
          <a:ln w="5080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36 CuadroTexto"/>
          <p:cNvSpPr txBox="1"/>
          <p:nvPr/>
        </p:nvSpPr>
        <p:spPr>
          <a:xfrm>
            <a:off x="6715140" y="400050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CFT</a:t>
            </a:r>
            <a:endParaRPr lang="es-MX" dirty="0"/>
          </a:p>
        </p:txBody>
      </p:sp>
      <p:sp>
        <p:nvSpPr>
          <p:cNvPr id="38" name="37 CuadroTexto"/>
          <p:cNvSpPr txBox="1"/>
          <p:nvPr/>
        </p:nvSpPr>
        <p:spPr>
          <a:xfrm>
            <a:off x="7072330" y="2000240"/>
            <a:ext cx="9286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CVT</a:t>
            </a:r>
            <a:endParaRPr lang="es-MX" dirty="0"/>
          </a:p>
        </p:txBody>
      </p:sp>
      <p:sp>
        <p:nvSpPr>
          <p:cNvPr id="39" name="38 CuadroTexto"/>
          <p:cNvSpPr txBox="1"/>
          <p:nvPr/>
        </p:nvSpPr>
        <p:spPr>
          <a:xfrm>
            <a:off x="6357950" y="1000108"/>
            <a:ext cx="857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dirty="0" smtClean="0"/>
              <a:t>CT</a:t>
            </a:r>
            <a:endParaRPr lang="es-MX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28596" y="285728"/>
            <a:ext cx="7467600" cy="1143000"/>
          </a:xfrm>
        </p:spPr>
        <p:txBody>
          <a:bodyPr/>
          <a:lstStyle/>
          <a:p>
            <a:r>
              <a:rPr lang="es-MX" dirty="0" smtClean="0"/>
              <a:t>Cómo graficamos?</a:t>
            </a:r>
            <a:endParaRPr lang="es-MX" dirty="0"/>
          </a:p>
        </p:txBody>
      </p:sp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285860"/>
            <a:ext cx="7715304" cy="52149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Ciertas características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Los Cmg, </a:t>
            </a:r>
            <a:r>
              <a:rPr lang="es-MX" dirty="0" err="1" smtClean="0"/>
              <a:t>Cme</a:t>
            </a:r>
            <a:r>
              <a:rPr lang="es-MX" dirty="0" smtClean="0"/>
              <a:t>, </a:t>
            </a:r>
            <a:r>
              <a:rPr lang="es-MX" dirty="0" err="1" smtClean="0"/>
              <a:t>Cvu</a:t>
            </a:r>
            <a:r>
              <a:rPr lang="es-MX" dirty="0" smtClean="0"/>
              <a:t>, poseen formas de U, esto se explica por las economías y </a:t>
            </a:r>
            <a:r>
              <a:rPr lang="es-MX" dirty="0" err="1" smtClean="0"/>
              <a:t>deseconomías</a:t>
            </a:r>
            <a:r>
              <a:rPr lang="es-MX" dirty="0" smtClean="0"/>
              <a:t> de Estado.</a:t>
            </a:r>
          </a:p>
          <a:p>
            <a:r>
              <a:rPr lang="es-MX" dirty="0" smtClean="0"/>
              <a:t>La curva </a:t>
            </a:r>
            <a:r>
              <a:rPr lang="es-MX" dirty="0" err="1" smtClean="0"/>
              <a:t>Cfu</a:t>
            </a:r>
            <a:r>
              <a:rPr lang="es-MX" dirty="0" smtClean="0"/>
              <a:t> siempre es descendente a medida que aumenta la producción.</a:t>
            </a:r>
          </a:p>
          <a:p>
            <a:r>
              <a:rPr lang="es-MX" dirty="0" smtClean="0"/>
              <a:t>La curva Cmg alcanza su pto más bajo a nivel de producción anterior a los puntos mínimos. </a:t>
            </a:r>
          </a:p>
          <a:p>
            <a:r>
              <a:rPr lang="es-MX" dirty="0" smtClean="0"/>
              <a:t>La Cmg </a:t>
            </a:r>
            <a:r>
              <a:rPr lang="es-MX" dirty="0" err="1" smtClean="0"/>
              <a:t>intersecta</a:t>
            </a:r>
            <a:r>
              <a:rPr lang="es-MX" dirty="0" smtClean="0"/>
              <a:t> a la </a:t>
            </a:r>
            <a:r>
              <a:rPr lang="es-MX" dirty="0" err="1" smtClean="0"/>
              <a:t>Cvu</a:t>
            </a:r>
            <a:r>
              <a:rPr lang="es-MX" dirty="0" smtClean="0"/>
              <a:t> y </a:t>
            </a:r>
            <a:r>
              <a:rPr lang="es-MX" dirty="0" err="1" smtClean="0"/>
              <a:t>Cme</a:t>
            </a:r>
            <a:endParaRPr lang="es-MX" dirty="0" smtClean="0"/>
          </a:p>
          <a:p>
            <a:endParaRPr lang="es-MX" dirty="0" smtClean="0"/>
          </a:p>
          <a:p>
            <a:endParaRPr lang="es-MX" dirty="0" smtClean="0"/>
          </a:p>
          <a:p>
            <a:endParaRPr lang="es-MX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Ciertas características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-500098" y="1500174"/>
            <a:ext cx="4929222" cy="4525963"/>
          </a:xfrm>
        </p:spPr>
        <p:txBody>
          <a:bodyPr/>
          <a:lstStyle/>
          <a:p>
            <a:pPr algn="ctr">
              <a:buNone/>
            </a:pPr>
            <a:r>
              <a:rPr lang="es-MX" u="sng" dirty="0" smtClean="0"/>
              <a:t> Cmg</a:t>
            </a:r>
          </a:p>
          <a:p>
            <a:endParaRPr lang="es-MX" dirty="0" smtClean="0"/>
          </a:p>
          <a:p>
            <a:pPr lvl="1"/>
            <a:r>
              <a:rPr lang="es-MX" sz="2400" dirty="0" smtClean="0"/>
              <a:t>Si Cmg &lt; </a:t>
            </a:r>
            <a:r>
              <a:rPr lang="es-MX" sz="2400" dirty="0" err="1" smtClean="0"/>
              <a:t>Cme</a:t>
            </a:r>
            <a:r>
              <a:rPr lang="es-MX" sz="2400" dirty="0" smtClean="0"/>
              <a:t> </a:t>
            </a:r>
            <a:r>
              <a:rPr lang="es-MX" sz="2400" dirty="0" smtClean="0">
                <a:sym typeface="Wingdings" pitchFamily="2" charset="2"/>
              </a:rPr>
              <a:t>decreciente</a:t>
            </a:r>
          </a:p>
          <a:p>
            <a:pPr lvl="1">
              <a:buNone/>
            </a:pPr>
            <a:endParaRPr lang="es-MX" sz="2400" dirty="0" smtClean="0"/>
          </a:p>
          <a:p>
            <a:pPr lvl="1"/>
            <a:r>
              <a:rPr lang="es-MX" sz="2400" dirty="0" smtClean="0"/>
              <a:t>Si Cmg &gt; </a:t>
            </a:r>
            <a:r>
              <a:rPr lang="es-MX" sz="2400" dirty="0" err="1" smtClean="0"/>
              <a:t>Cme</a:t>
            </a:r>
            <a:r>
              <a:rPr lang="es-MX" sz="2400" dirty="0" smtClean="0"/>
              <a:t> </a:t>
            </a:r>
            <a:r>
              <a:rPr lang="es-MX" sz="2400" dirty="0" smtClean="0">
                <a:sym typeface="Wingdings" pitchFamily="2" charset="2"/>
              </a:rPr>
              <a:t> aumenta</a:t>
            </a:r>
          </a:p>
          <a:p>
            <a:pPr lvl="1">
              <a:buNone/>
            </a:pPr>
            <a:endParaRPr lang="es-MX" sz="2400" dirty="0" smtClean="0">
              <a:sym typeface="Wingdings" pitchFamily="2" charset="2"/>
            </a:endParaRPr>
          </a:p>
          <a:p>
            <a:pPr lvl="1"/>
            <a:r>
              <a:rPr lang="es-MX" sz="2400" dirty="0" smtClean="0">
                <a:sym typeface="Wingdings" pitchFamily="2" charset="2"/>
              </a:rPr>
              <a:t>Si Cmg = </a:t>
            </a:r>
            <a:r>
              <a:rPr lang="es-MX" sz="2400" dirty="0" err="1" smtClean="0">
                <a:sym typeface="Wingdings" pitchFamily="2" charset="2"/>
              </a:rPr>
              <a:t>Cme</a:t>
            </a:r>
            <a:r>
              <a:rPr lang="es-MX" sz="2400" dirty="0" smtClean="0">
                <a:sym typeface="Wingdings" pitchFamily="2" charset="2"/>
              </a:rPr>
              <a:t>  Constante</a:t>
            </a:r>
            <a:endParaRPr lang="es-MX" sz="2400" dirty="0"/>
          </a:p>
        </p:txBody>
      </p:sp>
      <p:pic>
        <p:nvPicPr>
          <p:cNvPr id="19458" name="Picture 2" descr="C:\Users\Cristian Blanc\Pictures\image121b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142984"/>
            <a:ext cx="4333875" cy="5429288"/>
          </a:xfrm>
          <a:prstGeom prst="rect">
            <a:avLst/>
          </a:prstGeom>
          <a:noFill/>
        </p:spPr>
      </p:pic>
      <p:sp>
        <p:nvSpPr>
          <p:cNvPr id="5" name="4 CuadroTexto"/>
          <p:cNvSpPr txBox="1"/>
          <p:nvPr/>
        </p:nvSpPr>
        <p:spPr>
          <a:xfrm>
            <a:off x="1071538" y="5072074"/>
            <a:ext cx="2500330" cy="58477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s-MX" sz="3200" dirty="0" smtClean="0"/>
              <a:t>P=</a:t>
            </a:r>
            <a:r>
              <a:rPr lang="es-MX" sz="3200" dirty="0" err="1" smtClean="0"/>
              <a:t>Img</a:t>
            </a:r>
            <a:r>
              <a:rPr lang="es-MX" sz="3200" dirty="0" smtClean="0"/>
              <a:t>=Cmg</a:t>
            </a:r>
            <a:endParaRPr lang="es-MX" sz="3200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85728"/>
            <a:ext cx="8643966" cy="1143000"/>
          </a:xfrm>
        </p:spPr>
        <p:txBody>
          <a:bodyPr>
            <a:normAutofit fontScale="90000"/>
          </a:bodyPr>
          <a:lstStyle/>
          <a:p>
            <a:r>
              <a:rPr lang="es-MX" dirty="0" smtClean="0"/>
              <a:t>Ahora bien, en competencia perfecta.</a:t>
            </a:r>
            <a:endParaRPr lang="es-MX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Competencia perfecta.</a:t>
            </a:r>
          </a:p>
          <a:p>
            <a:pPr>
              <a:buNone/>
            </a:pPr>
            <a:endParaRPr lang="es-MX" dirty="0" smtClean="0"/>
          </a:p>
          <a:p>
            <a:pPr lvl="2"/>
            <a:r>
              <a:rPr lang="es-MX" dirty="0" smtClean="0"/>
              <a:t>Infinitos productores y consumidores</a:t>
            </a:r>
          </a:p>
          <a:p>
            <a:pPr lvl="2"/>
            <a:r>
              <a:rPr lang="es-MX" dirty="0" smtClean="0"/>
              <a:t>El mercado asigna el precio</a:t>
            </a:r>
          </a:p>
          <a:p>
            <a:pPr lvl="2"/>
            <a:r>
              <a:rPr lang="es-MX" dirty="0" smtClean="0"/>
              <a:t>El bien es homogéneo.</a:t>
            </a:r>
          </a:p>
          <a:p>
            <a:pPr lvl="2"/>
            <a:r>
              <a:rPr lang="es-MX" dirty="0" smtClean="0"/>
              <a:t>Perfecta información</a:t>
            </a:r>
            <a:endParaRPr lang="es-MX" dirty="0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 smtClean="0"/>
              <a:t>Cómo Graficamos?</a:t>
            </a:r>
            <a:endParaRPr lang="es-MX" dirty="0"/>
          </a:p>
        </p:txBody>
      </p:sp>
      <p:pic>
        <p:nvPicPr>
          <p:cNvPr id="4" name="Picture 2" descr="http://www.monografias.com/trabajos54/monopolio-peru/Image8112.gif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8662" y="1500174"/>
            <a:ext cx="6715172" cy="487034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écnico">
  <a:themeElements>
    <a:clrScheme name="Técnico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écnico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écnico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138</TotalTime>
  <Words>212</Words>
  <Application>Microsoft Office PowerPoint</Application>
  <PresentationFormat>Presentación en pantalla (4:3)</PresentationFormat>
  <Paragraphs>42</Paragraphs>
  <Slides>9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0" baseType="lpstr">
      <vt:lpstr>Técnico</vt:lpstr>
      <vt:lpstr>Costos de producción: funciones y gráficas</vt:lpstr>
      <vt:lpstr>Conceptos:</vt:lpstr>
      <vt:lpstr>Conceptos:</vt:lpstr>
      <vt:lpstr>Cómo graficamos?</vt:lpstr>
      <vt:lpstr>Cómo graficamos?</vt:lpstr>
      <vt:lpstr>Ciertas características</vt:lpstr>
      <vt:lpstr>Ciertas características</vt:lpstr>
      <vt:lpstr>Ahora bien, en competencia perfecta.</vt:lpstr>
      <vt:lpstr>Cómo Graficamos?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Costos de producción: funciones y gráficas</dc:title>
  <dc:creator>Cristian Blanc</dc:creator>
  <cp:lastModifiedBy>Cristian Blanc</cp:lastModifiedBy>
  <cp:revision>2</cp:revision>
  <dcterms:created xsi:type="dcterms:W3CDTF">2009-06-03T19:11:34Z</dcterms:created>
  <dcterms:modified xsi:type="dcterms:W3CDTF">2009-06-03T21:30:29Z</dcterms:modified>
</cp:coreProperties>
</file>