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15C4-884C-43DA-9F75-C21B3B6926F2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8FE2A-5424-4AA6-AAFF-65E03148D29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8FE2A-5424-4AA6-AAFF-65E03148D292}" type="slidenum">
              <a:rPr lang="es-AR" smtClean="0"/>
              <a:pPr/>
              <a:t>3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1B0200B-6AE9-4F53-9861-F2A6B1ED191A}" type="datetimeFigureOut">
              <a:rPr lang="es-AR" smtClean="0"/>
              <a:pPr/>
              <a:t>02/07/2009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A61D2B1-4242-4A56-AF7E-3848C0BED925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Teoría Administrativa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 smtClean="0"/>
              <a:t>Profesor: Cristián </a:t>
            </a:r>
            <a:r>
              <a:rPr lang="es-AR" dirty="0" err="1" smtClean="0"/>
              <a:t>Pliscoff</a:t>
            </a:r>
            <a:endParaRPr lang="es-AR" dirty="0" smtClean="0"/>
          </a:p>
          <a:p>
            <a:r>
              <a:rPr lang="es-AR" dirty="0" smtClean="0"/>
              <a:t>Ayudante: Nicollette Molina</a:t>
            </a:r>
            <a:endParaRPr lang="es-A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Organización –Autoridad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Autoridad:  </a:t>
            </a:r>
            <a:r>
              <a:rPr lang="es-AR" dirty="0" smtClean="0"/>
              <a:t>capacidad que tiene un </a:t>
            </a:r>
            <a:r>
              <a:rPr lang="es-AR" dirty="0" smtClean="0"/>
              <a:t>individuo de </a:t>
            </a:r>
            <a:r>
              <a:rPr lang="es-AR" dirty="0" smtClean="0"/>
              <a:t>dirigir a sus subordinados</a:t>
            </a:r>
            <a:r>
              <a:rPr lang="es-AR" dirty="0" smtClean="0"/>
              <a:t>.  </a:t>
            </a:r>
            <a:r>
              <a:rPr lang="es-AR" dirty="0" smtClean="0"/>
              <a:t>Implica el uso de los recursos de la organización</a:t>
            </a:r>
            <a:r>
              <a:rPr lang="es-AR" dirty="0" smtClean="0"/>
              <a:t>.</a:t>
            </a:r>
            <a:r>
              <a:rPr lang="es-AR" dirty="0" smtClean="0"/>
              <a:t> </a:t>
            </a:r>
            <a:r>
              <a:rPr lang="es-AR" dirty="0" smtClean="0"/>
              <a:t>Es </a:t>
            </a:r>
            <a:r>
              <a:rPr lang="es-AR" dirty="0" smtClean="0"/>
              <a:t>la contrapartida de </a:t>
            </a:r>
            <a:r>
              <a:rPr lang="es-AR" dirty="0" smtClean="0"/>
              <a:t>la responsabilidad</a:t>
            </a:r>
            <a:r>
              <a:rPr lang="es-AR" dirty="0" smtClean="0"/>
              <a:t>. Para dar cuenta de </a:t>
            </a:r>
            <a:r>
              <a:rPr lang="es-AR" dirty="0" smtClean="0"/>
              <a:t>las responsabilidades </a:t>
            </a:r>
            <a:r>
              <a:rPr lang="es-AR" dirty="0" smtClean="0"/>
              <a:t>que uno posee necesita un </a:t>
            </a:r>
            <a:r>
              <a:rPr lang="es-AR" dirty="0" smtClean="0"/>
              <a:t>cierto</a:t>
            </a:r>
            <a:endParaRPr lang="es-AR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Dirección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81189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La </a:t>
            </a:r>
            <a:r>
              <a:rPr lang="es-AR" dirty="0" smtClean="0"/>
              <a:t>dirección o gestión directiva se refiere </a:t>
            </a:r>
            <a:r>
              <a:rPr lang="es-AR" dirty="0" smtClean="0"/>
              <a:t>a las </a:t>
            </a:r>
            <a:r>
              <a:rPr lang="es-AR" dirty="0" smtClean="0"/>
              <a:t>actividades que lleva a cabo un </a:t>
            </a:r>
            <a:r>
              <a:rPr lang="es-AR" dirty="0" smtClean="0"/>
              <a:t>agente direccional </a:t>
            </a:r>
            <a:r>
              <a:rPr lang="es-AR" dirty="0" smtClean="0"/>
              <a:t>con la intención de cumplir </a:t>
            </a:r>
            <a:r>
              <a:rPr lang="es-AR" dirty="0" smtClean="0"/>
              <a:t>las funciones </a:t>
            </a:r>
            <a:r>
              <a:rPr lang="es-AR" dirty="0" smtClean="0"/>
              <a:t>de la administración en </a:t>
            </a:r>
            <a:r>
              <a:rPr lang="es-AR" dirty="0" smtClean="0"/>
              <a:t>una determinada </a:t>
            </a:r>
            <a:r>
              <a:rPr lang="es-AR" dirty="0" smtClean="0"/>
              <a:t>organización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dirty="0" smtClean="0"/>
              <a:t>La actividad directiva está ligada a dos conceptos: </a:t>
            </a:r>
            <a:r>
              <a:rPr lang="es-AR" dirty="0" smtClean="0"/>
              <a:t>la autoridad </a:t>
            </a:r>
            <a:r>
              <a:rPr lang="es-AR" dirty="0" smtClean="0"/>
              <a:t>y el poder.</a:t>
            </a:r>
          </a:p>
          <a:p>
            <a:pPr>
              <a:buNone/>
            </a:pPr>
            <a:r>
              <a:rPr lang="es-A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Autoridad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AR" dirty="0" smtClean="0"/>
              <a:t>se </a:t>
            </a:r>
            <a:r>
              <a:rPr lang="es-AR" dirty="0" smtClean="0"/>
              <a:t>refiere a “la potestad o facultad que</a:t>
            </a:r>
          </a:p>
          <a:p>
            <a:pPr>
              <a:buNone/>
            </a:pPr>
            <a:r>
              <a:rPr lang="es-AR" dirty="0" smtClean="0"/>
              <a:t>un grupo </a:t>
            </a:r>
            <a:r>
              <a:rPr lang="es-AR" dirty="0" smtClean="0"/>
              <a:t>o </a:t>
            </a:r>
            <a:r>
              <a:rPr lang="es-AR" dirty="0" smtClean="0"/>
              <a:t>una persona tienen en virtud de un título</a:t>
            </a:r>
          </a:p>
          <a:p>
            <a:pPr>
              <a:buNone/>
            </a:pPr>
            <a:r>
              <a:rPr lang="es-AR" dirty="0" smtClean="0"/>
              <a:t>o mérito para actuar, definir o decidir en un campo,</a:t>
            </a:r>
          </a:p>
          <a:p>
            <a:pPr>
              <a:buNone/>
            </a:pPr>
            <a:r>
              <a:rPr lang="es-AR" dirty="0" smtClean="0"/>
              <a:t>ámbito o materia, generando por esa </a:t>
            </a:r>
            <a:r>
              <a:rPr lang="es-AR" dirty="0" smtClean="0"/>
              <a:t>vía condicionamientos </a:t>
            </a:r>
            <a:r>
              <a:rPr lang="es-AR" dirty="0" smtClean="0"/>
              <a:t>de conducta a aquellos sobre </a:t>
            </a:r>
            <a:r>
              <a:rPr lang="es-AR" dirty="0" smtClean="0"/>
              <a:t>los cuales </a:t>
            </a:r>
            <a:r>
              <a:rPr lang="es-AR" dirty="0" smtClean="0"/>
              <a:t>se tiene autoridad”. (</a:t>
            </a:r>
            <a:r>
              <a:rPr lang="es-AR" dirty="0" err="1" smtClean="0"/>
              <a:t>Musso</a:t>
            </a:r>
            <a:r>
              <a:rPr lang="es-AR" dirty="0" smtClean="0"/>
              <a:t>, 2004</a:t>
            </a:r>
            <a:r>
              <a:rPr lang="es-AR" dirty="0" smtClean="0"/>
              <a:t>)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Poder</a:t>
            </a:r>
            <a:r>
              <a:rPr lang="es-AR" dirty="0" smtClean="0"/>
              <a:t> se refiere a la capacidad que tiene un actor </a:t>
            </a:r>
            <a:r>
              <a:rPr lang="es-AR" dirty="0" smtClean="0"/>
              <a:t>o sujeto </a:t>
            </a:r>
            <a:r>
              <a:rPr lang="es-AR" dirty="0" smtClean="0"/>
              <a:t>A </a:t>
            </a:r>
            <a:r>
              <a:rPr lang="es-AR" dirty="0" smtClean="0"/>
              <a:t>para hacer </a:t>
            </a:r>
            <a:r>
              <a:rPr lang="es-AR" dirty="0" smtClean="0"/>
              <a:t>que otro sujeto B haga algo, </a:t>
            </a:r>
            <a:r>
              <a:rPr lang="es-AR" dirty="0" smtClean="0"/>
              <a:t>lo cual </a:t>
            </a:r>
            <a:r>
              <a:rPr lang="es-AR" dirty="0" smtClean="0"/>
              <a:t>no habría hecho sin que A no hubiese </a:t>
            </a:r>
            <a:r>
              <a:rPr lang="es-AR" dirty="0" smtClean="0"/>
              <a:t>actuado. 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Por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lo tanto, autoridad y poder son dos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elementos fundamentales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para entender la relación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de dirección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. En una primera fase, se requiere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autoridad para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que alguien dirija. En un segundo momento,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se requiere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poder para que las decisiones del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directivo se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apliquen.</a:t>
            </a:r>
            <a:endParaRPr lang="es-AR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67494"/>
          </a:xfrm>
        </p:spPr>
        <p:txBody>
          <a:bodyPr>
            <a:normAutofit fontScale="90000"/>
          </a:bodyPr>
          <a:lstStyle/>
          <a:p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3579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Dirección y Estrategia Organizacional:</a:t>
            </a:r>
          </a:p>
          <a:p>
            <a:pPr>
              <a:buNone/>
            </a:pPr>
            <a:r>
              <a:rPr lang="es-AR" sz="2000" dirty="0" smtClean="0">
                <a:sym typeface="Wingdings" pitchFamily="2" charset="2"/>
              </a:rPr>
              <a:t></a:t>
            </a:r>
            <a:r>
              <a:rPr lang="es-AR" sz="2000" dirty="0" smtClean="0"/>
              <a:t>Quien </a:t>
            </a:r>
            <a:r>
              <a:rPr lang="es-AR" sz="2000" dirty="0" smtClean="0"/>
              <a:t>dirige debe jugar un rol fundamental en </a:t>
            </a:r>
            <a:r>
              <a:rPr lang="es-AR" sz="2000" dirty="0" smtClean="0"/>
              <a:t>la definición</a:t>
            </a:r>
            <a:r>
              <a:rPr lang="es-AR" sz="2000" dirty="0" smtClean="0"/>
              <a:t>, implementación y control de la </a:t>
            </a:r>
            <a:r>
              <a:rPr lang="es-AR" sz="2000" dirty="0" smtClean="0"/>
              <a:t>estrategia de </a:t>
            </a:r>
            <a:r>
              <a:rPr lang="es-AR" sz="2000" dirty="0" smtClean="0"/>
              <a:t>la organización, para ello:</a:t>
            </a:r>
          </a:p>
          <a:p>
            <a:r>
              <a:rPr lang="es-AR" sz="2000" dirty="0" smtClean="0"/>
              <a:t> </a:t>
            </a:r>
            <a:r>
              <a:rPr lang="es-AR" sz="2000" dirty="0" smtClean="0"/>
              <a:t>Analizará los recursos que dispone, y la forma en </a:t>
            </a:r>
            <a:r>
              <a:rPr lang="es-AR" sz="2000" dirty="0" smtClean="0"/>
              <a:t>que los </a:t>
            </a:r>
            <a:r>
              <a:rPr lang="es-AR" sz="2000" dirty="0" smtClean="0"/>
              <a:t>debe organizar para alcanzar los objetivos de </a:t>
            </a:r>
            <a:r>
              <a:rPr lang="es-AR" sz="2000" dirty="0" smtClean="0"/>
              <a:t>la organización.</a:t>
            </a:r>
          </a:p>
          <a:p>
            <a:r>
              <a:rPr lang="es-AR" sz="2000" dirty="0" smtClean="0"/>
              <a:t>Definirá </a:t>
            </a:r>
            <a:r>
              <a:rPr lang="es-AR" sz="2000" dirty="0" smtClean="0"/>
              <a:t>los constituyentes de la organización.</a:t>
            </a:r>
          </a:p>
          <a:p>
            <a:r>
              <a:rPr lang="es-AR" sz="2000" dirty="0" smtClean="0"/>
              <a:t> </a:t>
            </a:r>
            <a:r>
              <a:rPr lang="es-AR" sz="2000" dirty="0" smtClean="0"/>
              <a:t>Deberá precisar las fortalezas y debilidades de </a:t>
            </a:r>
            <a:r>
              <a:rPr lang="es-AR" sz="2000" dirty="0" smtClean="0"/>
              <a:t>la organización</a:t>
            </a:r>
            <a:r>
              <a:rPr lang="es-AR" sz="2000" dirty="0" smtClean="0"/>
              <a:t>.</a:t>
            </a:r>
          </a:p>
          <a:p>
            <a:r>
              <a:rPr lang="es-AR" sz="2000" dirty="0" smtClean="0"/>
              <a:t>Analizará </a:t>
            </a:r>
            <a:r>
              <a:rPr lang="es-AR" sz="2000" dirty="0" smtClean="0"/>
              <a:t>el entorno de la </a:t>
            </a:r>
            <a:r>
              <a:rPr lang="es-AR" sz="2000" dirty="0" smtClean="0"/>
              <a:t>organización</a:t>
            </a:r>
          </a:p>
          <a:p>
            <a:pPr>
              <a:buNone/>
            </a:pPr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Dirección y estilos de liderazgo:</a:t>
            </a:r>
          </a:p>
          <a:p>
            <a:r>
              <a:rPr lang="es-AR" sz="2000" dirty="0" smtClean="0"/>
              <a:t> </a:t>
            </a:r>
            <a:r>
              <a:rPr lang="es-AR" sz="2000" dirty="0" smtClean="0"/>
              <a:t>Tres tipos más comunes de liderazgo y dirección:</a:t>
            </a:r>
          </a:p>
          <a:p>
            <a:r>
              <a:rPr lang="es-AR" sz="2000" dirty="0" smtClean="0"/>
              <a:t> </a:t>
            </a:r>
            <a:r>
              <a:rPr lang="es-AR" sz="2000" b="1" dirty="0" smtClean="0"/>
              <a:t>Autoritario</a:t>
            </a:r>
            <a:r>
              <a:rPr lang="es-AR" sz="2000" b="1" dirty="0" smtClean="0"/>
              <a:t>:  </a:t>
            </a:r>
            <a:r>
              <a:rPr lang="es-AR" sz="2000" dirty="0" smtClean="0"/>
              <a:t>El líder dirige a los subordinados o al grupo de</a:t>
            </a:r>
          </a:p>
          <a:p>
            <a:r>
              <a:rPr lang="es-AR" sz="2000" dirty="0" smtClean="0"/>
              <a:t>acuerdo a sus ideas, normas o criterios.</a:t>
            </a:r>
          </a:p>
          <a:p>
            <a:r>
              <a:rPr lang="es-AR" sz="2000" b="1" dirty="0" smtClean="0"/>
              <a:t>Democrático </a:t>
            </a:r>
            <a:r>
              <a:rPr lang="es-AR" sz="2000" dirty="0" smtClean="0"/>
              <a:t>El líder o directivo toma decisiones tomando </a:t>
            </a:r>
            <a:r>
              <a:rPr lang="es-AR" sz="2000" dirty="0" smtClean="0"/>
              <a:t>en consideración </a:t>
            </a:r>
            <a:r>
              <a:rPr lang="es-AR" sz="2000" dirty="0" smtClean="0"/>
              <a:t>las ideas y criterios de los</a:t>
            </a:r>
          </a:p>
          <a:p>
            <a:r>
              <a:rPr lang="es-AR" sz="2000" dirty="0" smtClean="0"/>
              <a:t>subordinados.</a:t>
            </a:r>
          </a:p>
          <a:p>
            <a:r>
              <a:rPr lang="es-AR" sz="2000" b="1" dirty="0" smtClean="0"/>
              <a:t>Laissez </a:t>
            </a:r>
            <a:r>
              <a:rPr lang="es-AR" sz="2000" b="1" dirty="0" smtClean="0"/>
              <a:t>faire o dejar hacer</a:t>
            </a:r>
            <a:r>
              <a:rPr lang="es-AR" sz="2000" b="1" dirty="0" smtClean="0"/>
              <a:t>. </a:t>
            </a:r>
            <a:r>
              <a:rPr lang="es-AR" sz="2000" dirty="0" smtClean="0"/>
              <a:t>El Directivo define criterios y deja que </a:t>
            </a:r>
            <a:r>
              <a:rPr lang="es-AR" sz="2000" dirty="0" err="1" smtClean="0"/>
              <a:t>lossubordinados</a:t>
            </a:r>
            <a:r>
              <a:rPr lang="es-AR" sz="2000" dirty="0" smtClean="0"/>
              <a:t> </a:t>
            </a:r>
            <a:r>
              <a:rPr lang="es-AR" sz="2000" dirty="0" smtClean="0"/>
              <a:t>ejecuten o hagan lo planeado.</a:t>
            </a:r>
            <a:endParaRPr lang="es-AR" sz="19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Liderazgo, nuevos enfoques: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6901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AR" dirty="0" smtClean="0"/>
              <a:t>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Teoría de los rasgos del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líder: </a:t>
            </a:r>
            <a:r>
              <a:rPr lang="es-AR" dirty="0" smtClean="0"/>
              <a:t>Un </a:t>
            </a:r>
            <a:r>
              <a:rPr lang="es-AR" dirty="0" smtClean="0"/>
              <a:t>buen líder se caracteriza por ciertos rasgos.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Teoría de las conductas del líder</a:t>
            </a:r>
            <a:r>
              <a:rPr lang="es-AR" dirty="0" smtClean="0"/>
              <a:t>: </a:t>
            </a:r>
            <a:r>
              <a:rPr lang="es-AR" dirty="0" smtClean="0"/>
              <a:t>Un buen líder se caracteriza por </a:t>
            </a:r>
            <a:r>
              <a:rPr lang="es-AR" dirty="0" smtClean="0"/>
              <a:t>ciertas conductas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Teoría situacional o </a:t>
            </a:r>
            <a:r>
              <a:rPr lang="es-AR" b="1" dirty="0" err="1" smtClean="0">
                <a:solidFill>
                  <a:schemeClr val="accent1">
                    <a:lumMod val="75000"/>
                  </a:schemeClr>
                </a:solidFill>
              </a:rPr>
              <a:t>contingencial</a:t>
            </a:r>
            <a:r>
              <a:rPr lang="es-AR" dirty="0" smtClean="0"/>
              <a:t>: La </a:t>
            </a:r>
            <a:r>
              <a:rPr lang="es-AR" dirty="0" smtClean="0"/>
              <a:t>situación define el éxito o fracaso del líder.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Teoría transaccional y transformacional</a:t>
            </a:r>
            <a:r>
              <a:rPr lang="es-AR" dirty="0" smtClean="0"/>
              <a:t>:  </a:t>
            </a:r>
            <a:r>
              <a:rPr lang="es-AR" dirty="0" smtClean="0"/>
              <a:t>Es el subordinado quien ayuda al éxito del </a:t>
            </a:r>
            <a:r>
              <a:rPr lang="es-AR" dirty="0" smtClean="0"/>
              <a:t>líder, a </a:t>
            </a:r>
            <a:r>
              <a:rPr lang="es-AR" dirty="0" smtClean="0"/>
              <a:t>través de algo que hace y por lo cual </a:t>
            </a:r>
            <a:r>
              <a:rPr lang="es-AR" dirty="0" smtClean="0"/>
              <a:t>recibe premio</a:t>
            </a:r>
            <a:r>
              <a:rPr lang="es-AR" dirty="0" smtClean="0"/>
              <a:t>, ya sea de corto a largo plazo.</a:t>
            </a:r>
            <a:endParaRPr lang="es-A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PRINCIPIOS DE LA DIRECCION</a:t>
            </a:r>
            <a:br>
              <a:rPr lang="es-AR" b="1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142984"/>
            <a:ext cx="8786842" cy="51689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1.-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la armonía del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objetivo: </a:t>
            </a:r>
            <a:r>
              <a:rPr lang="es-AR" dirty="0" smtClean="0"/>
              <a:t>La </a:t>
            </a:r>
            <a:r>
              <a:rPr lang="es-AR" dirty="0" smtClean="0"/>
              <a:t>dirección será eficiente en tanto se encamine hacia el logro de </a:t>
            </a:r>
            <a:r>
              <a:rPr lang="es-AR" dirty="0" smtClean="0"/>
              <a:t>los objetivos </a:t>
            </a:r>
            <a:r>
              <a:rPr lang="es-AR" dirty="0" smtClean="0"/>
              <a:t>generales de la empresa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2.-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la impersonalidad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mando</a:t>
            </a:r>
            <a:r>
              <a:rPr lang="es-AR" b="1" dirty="0" smtClean="0"/>
              <a:t>: </a:t>
            </a:r>
            <a:r>
              <a:rPr lang="es-AR" dirty="0" smtClean="0"/>
              <a:t>Se </a:t>
            </a:r>
            <a:r>
              <a:rPr lang="es-AR" dirty="0" smtClean="0"/>
              <a:t>refiere a que la autoridad y su ejercicio, surgen como una necesidad </a:t>
            </a:r>
            <a:r>
              <a:rPr lang="es-AR" dirty="0" smtClean="0"/>
              <a:t>de la </a:t>
            </a:r>
            <a:r>
              <a:rPr lang="es-AR" dirty="0" smtClean="0"/>
              <a:t>organización para obtener ciertos resultados.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3.-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la supervisión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directa:  </a:t>
            </a:r>
            <a:r>
              <a:rPr lang="es-AR" dirty="0" smtClean="0"/>
              <a:t>Se </a:t>
            </a:r>
            <a:r>
              <a:rPr lang="es-AR" dirty="0" smtClean="0"/>
              <a:t>refiere al apoyo y comunicación que debe proporcionar el dirigente a </a:t>
            </a:r>
            <a:r>
              <a:rPr lang="es-AR" dirty="0" smtClean="0"/>
              <a:t>sus subordinados </a:t>
            </a:r>
            <a:r>
              <a:rPr lang="es-AR" dirty="0" smtClean="0"/>
              <a:t>durante la ejecución de los planes, de tal manera que </a:t>
            </a:r>
            <a:r>
              <a:rPr lang="es-AR" dirty="0" smtClean="0"/>
              <a:t>estos se </a:t>
            </a:r>
            <a:r>
              <a:rPr lang="es-AR" dirty="0" smtClean="0"/>
              <a:t>realicen con mayor facilidad.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4.-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la vía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jerárquica: </a:t>
            </a:r>
            <a:r>
              <a:rPr lang="es-AR" dirty="0" smtClean="0"/>
              <a:t>Postula </a:t>
            </a:r>
            <a:r>
              <a:rPr lang="es-AR" dirty="0" smtClean="0"/>
              <a:t>la importancia de respetar los canales de información </a:t>
            </a:r>
            <a:r>
              <a:rPr lang="es-AR" dirty="0" smtClean="0"/>
              <a:t>establecidos por </a:t>
            </a:r>
            <a:r>
              <a:rPr lang="es-AR" dirty="0" smtClean="0"/>
              <a:t>la organización formal, de tal manera que al emitirse una orden </a:t>
            </a:r>
            <a:r>
              <a:rPr lang="es-AR" dirty="0" smtClean="0"/>
              <a:t>sea transmitida </a:t>
            </a:r>
            <a:r>
              <a:rPr lang="es-AR" dirty="0" smtClean="0"/>
              <a:t>a través de los niveles jerárquicos correspondiente, con el fin </a:t>
            </a:r>
            <a:r>
              <a:rPr lang="es-AR" dirty="0" smtClean="0"/>
              <a:t>de evitar conflictos.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5.-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la resolución del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conflicto: </a:t>
            </a:r>
            <a:r>
              <a:rPr lang="es-AR" dirty="0" smtClean="0"/>
              <a:t>Indica </a:t>
            </a:r>
            <a:r>
              <a:rPr lang="es-AR" dirty="0" smtClean="0"/>
              <a:t>la necesidad de resolver los problemas que surjan </a:t>
            </a:r>
            <a:r>
              <a:rPr lang="es-AR" dirty="0" smtClean="0"/>
              <a:t>durante la </a:t>
            </a:r>
            <a:r>
              <a:rPr lang="es-AR" dirty="0" smtClean="0"/>
              <a:t>gestión administrativa a partir del momento en que aparezcan</a:t>
            </a:r>
            <a:r>
              <a:rPr lang="es-AR" dirty="0" smtClean="0"/>
              <a:t>.</a:t>
            </a:r>
            <a:r>
              <a:rPr lang="es-AR" b="1" dirty="0" smtClean="0"/>
              <a:t> </a:t>
            </a:r>
            <a:endParaRPr lang="es-AR" b="1" dirty="0" smtClean="0"/>
          </a:p>
          <a:p>
            <a:pPr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6.- Aprovechamiento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del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conflicto</a:t>
            </a:r>
            <a:r>
              <a:rPr lang="es-AR" b="1" dirty="0" smtClean="0"/>
              <a:t>: </a:t>
            </a:r>
            <a:r>
              <a:rPr lang="es-AR" dirty="0" smtClean="0"/>
              <a:t>El </a:t>
            </a:r>
            <a:r>
              <a:rPr lang="es-AR" dirty="0" smtClean="0"/>
              <a:t>conflicto es un problema u obstáculo que </a:t>
            </a:r>
            <a:r>
              <a:rPr lang="es-AR" dirty="0" smtClean="0"/>
              <a:t>se antepone </a:t>
            </a:r>
            <a:r>
              <a:rPr lang="es-AR" dirty="0" smtClean="0"/>
              <a:t>al logro de las metas de </a:t>
            </a:r>
            <a:r>
              <a:rPr lang="es-AR" dirty="0" smtClean="0"/>
              <a:t>la organización</a:t>
            </a:r>
            <a:r>
              <a:rPr lang="es-AR" dirty="0" smtClean="0"/>
              <a:t>, que ofrece al </a:t>
            </a:r>
            <a:r>
              <a:rPr lang="es-AR" dirty="0" smtClean="0"/>
              <a:t>administrador la posibilidad </a:t>
            </a:r>
            <a:r>
              <a:rPr lang="es-AR" dirty="0" smtClean="0"/>
              <a:t>de visualizar nuevas estrategias </a:t>
            </a:r>
            <a:r>
              <a:rPr lang="es-AR" dirty="0" smtClean="0"/>
              <a:t>y emprender </a:t>
            </a:r>
            <a:r>
              <a:rPr lang="es-AR" dirty="0" smtClean="0"/>
              <a:t>diversas alternativas.</a:t>
            </a:r>
            <a:endParaRPr lang="es-AR" dirty="0" smtClean="0"/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PROCESO DE DIRECCION</a:t>
            </a:r>
            <a:br>
              <a:rPr lang="es-AR" b="1" dirty="0" smtClean="0"/>
            </a:br>
            <a:r>
              <a:rPr lang="es-AR" b="1" dirty="0" smtClean="0"/>
              <a:t>ADOPCIÓN </a:t>
            </a:r>
            <a:r>
              <a:rPr lang="es-AR" b="1" dirty="0" smtClean="0"/>
              <a:t>DE DECISIONES</a:t>
            </a:r>
            <a:br>
              <a:rPr lang="es-AR" b="1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564357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AR" b="1" dirty="0" smtClean="0"/>
              <a:t>I ADOPCIÓN DE </a:t>
            </a:r>
            <a:r>
              <a:rPr lang="es-AR" b="1" dirty="0" smtClean="0"/>
              <a:t>DECISIONES</a:t>
            </a:r>
          </a:p>
          <a:p>
            <a:pPr>
              <a:buNone/>
            </a:pPr>
            <a:r>
              <a:rPr lang="es-AR" b="1" dirty="0" smtClean="0"/>
              <a:t>1</a:t>
            </a:r>
            <a:r>
              <a:rPr lang="es-AR" b="1" dirty="0" smtClean="0"/>
              <a:t>. </a:t>
            </a:r>
            <a:r>
              <a:rPr lang="es-AR" b="1" dirty="0" smtClean="0"/>
              <a:t>Información: </a:t>
            </a:r>
            <a:r>
              <a:rPr lang="es-AR" dirty="0" smtClean="0"/>
              <a:t>Se </a:t>
            </a:r>
            <a:r>
              <a:rPr lang="es-AR" dirty="0" smtClean="0"/>
              <a:t>deberá adquirir información de toda la organización, </a:t>
            </a:r>
            <a:r>
              <a:rPr lang="es-AR" dirty="0" smtClean="0"/>
              <a:t>del entorno</a:t>
            </a:r>
            <a:r>
              <a:rPr lang="es-AR" dirty="0" smtClean="0"/>
              <a:t>, del problema a solucionar, etc. El directivo </a:t>
            </a:r>
            <a:r>
              <a:rPr lang="es-AR" dirty="0" smtClean="0"/>
              <a:t>debe interiorizarse </a:t>
            </a:r>
            <a:r>
              <a:rPr lang="es-AR" dirty="0" smtClean="0"/>
              <a:t>del sistema formal y del sistema </a:t>
            </a:r>
            <a:r>
              <a:rPr lang="es-AR" dirty="0" smtClean="0"/>
              <a:t>informal. Aquí </a:t>
            </a:r>
            <a:r>
              <a:rPr lang="es-AR" dirty="0" smtClean="0"/>
              <a:t>se requieren habilidades del directivo para obtener </a:t>
            </a:r>
            <a:r>
              <a:rPr lang="es-AR" dirty="0" smtClean="0"/>
              <a:t>la información </a:t>
            </a:r>
            <a:r>
              <a:rPr lang="es-AR" dirty="0" smtClean="0"/>
              <a:t>adecuada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b="1" dirty="0" smtClean="0"/>
              <a:t>2. </a:t>
            </a:r>
            <a:r>
              <a:rPr lang="es-AR" b="1" dirty="0" smtClean="0"/>
              <a:t>Decisión: </a:t>
            </a:r>
            <a:r>
              <a:rPr lang="es-AR" dirty="0" smtClean="0"/>
              <a:t>Una </a:t>
            </a:r>
            <a:r>
              <a:rPr lang="es-AR" dirty="0" smtClean="0"/>
              <a:t>decisión es la elección de un curso de acción entre varias alternativas y </a:t>
            </a:r>
            <a:r>
              <a:rPr lang="es-AR" dirty="0" smtClean="0"/>
              <a:t>la responsabilidad </a:t>
            </a:r>
            <a:r>
              <a:rPr lang="es-AR" dirty="0" smtClean="0"/>
              <a:t>más importante del administrador es la toma de </a:t>
            </a:r>
            <a:r>
              <a:rPr lang="es-AR" dirty="0" smtClean="0"/>
              <a:t>decisiones:</a:t>
            </a:r>
          </a:p>
          <a:p>
            <a:pPr>
              <a:buNone/>
            </a:pPr>
            <a:r>
              <a:rPr lang="es-AR" b="1" dirty="0" smtClean="0"/>
              <a:t> 	a</a:t>
            </a:r>
            <a:r>
              <a:rPr lang="es-AR" b="1" dirty="0" smtClean="0"/>
              <a:t>) Definir el problema </a:t>
            </a:r>
            <a:endParaRPr lang="es-AR" dirty="0" smtClean="0"/>
          </a:p>
          <a:p>
            <a:pPr>
              <a:buNone/>
            </a:pPr>
            <a:r>
              <a:rPr lang="es-AR" b="1" dirty="0" smtClean="0"/>
              <a:t>	b</a:t>
            </a:r>
            <a:r>
              <a:rPr lang="es-AR" b="1" dirty="0" smtClean="0"/>
              <a:t>) Analizar </a:t>
            </a:r>
            <a:r>
              <a:rPr lang="es-AR" b="1" dirty="0" smtClean="0"/>
              <a:t>problema</a:t>
            </a:r>
          </a:p>
          <a:p>
            <a:pPr>
              <a:buNone/>
            </a:pPr>
            <a:r>
              <a:rPr lang="es-AR" b="1" dirty="0" smtClean="0"/>
              <a:t>	</a:t>
            </a:r>
            <a:r>
              <a:rPr lang="es-AR" b="1" dirty="0" smtClean="0"/>
              <a:t>c</a:t>
            </a:r>
            <a:r>
              <a:rPr lang="es-AR" b="1" dirty="0" smtClean="0"/>
              <a:t>) Evaluar las </a:t>
            </a:r>
            <a:r>
              <a:rPr lang="es-AR" b="1" dirty="0" smtClean="0"/>
              <a:t>alternativas</a:t>
            </a:r>
          </a:p>
          <a:p>
            <a:pPr>
              <a:buNone/>
            </a:pPr>
            <a:r>
              <a:rPr lang="es-AR" b="1" dirty="0" smtClean="0"/>
              <a:t>     d</a:t>
            </a:r>
            <a:r>
              <a:rPr lang="es-AR" b="1" dirty="0" smtClean="0"/>
              <a:t>) Elegir entre </a:t>
            </a:r>
            <a:r>
              <a:rPr lang="es-AR" b="1" dirty="0" smtClean="0"/>
              <a:t>alternativas</a:t>
            </a:r>
          </a:p>
          <a:p>
            <a:pPr>
              <a:buNone/>
            </a:pPr>
            <a:r>
              <a:rPr lang="es-AR" b="1" dirty="0" smtClean="0"/>
              <a:t>3</a:t>
            </a:r>
            <a:r>
              <a:rPr lang="es-AR" b="1" dirty="0" smtClean="0"/>
              <a:t>. Establecer el plan de </a:t>
            </a:r>
            <a:r>
              <a:rPr lang="es-AR" b="1" dirty="0" smtClean="0"/>
              <a:t>acción: </a:t>
            </a:r>
            <a:r>
              <a:rPr lang="es-AR" dirty="0" smtClean="0"/>
              <a:t>Para </a:t>
            </a:r>
            <a:r>
              <a:rPr lang="es-AR" dirty="0" smtClean="0"/>
              <a:t>implementar la mejor </a:t>
            </a:r>
            <a:r>
              <a:rPr lang="es-AR" dirty="0" smtClean="0"/>
              <a:t>alternativa</a:t>
            </a:r>
          </a:p>
          <a:p>
            <a:pPr>
              <a:buNone/>
            </a:pPr>
            <a:r>
              <a:rPr lang="es-AR" b="1" dirty="0" smtClean="0"/>
              <a:t>4. Comunicación de la </a:t>
            </a:r>
            <a:r>
              <a:rPr lang="es-AR" b="1" dirty="0" smtClean="0"/>
              <a:t>decisión: </a:t>
            </a:r>
            <a:r>
              <a:rPr lang="es-AR" dirty="0" smtClean="0"/>
              <a:t>Se </a:t>
            </a:r>
            <a:r>
              <a:rPr lang="es-AR" dirty="0" smtClean="0"/>
              <a:t>deben considerar mecanismos </a:t>
            </a:r>
            <a:r>
              <a:rPr lang="es-AR" dirty="0" smtClean="0"/>
              <a:t>de comunicación adecuados, la </a:t>
            </a:r>
            <a:r>
              <a:rPr lang="es-AR" dirty="0" smtClean="0"/>
              <a:t>ya que toma de decisiones consiste en un procesos </a:t>
            </a:r>
            <a:r>
              <a:rPr lang="es-AR" dirty="0" smtClean="0"/>
              <a:t>subjetivo que </a:t>
            </a:r>
            <a:r>
              <a:rPr lang="es-AR" dirty="0" smtClean="0"/>
              <a:t>sólo conoce la persona que decide o sus </a:t>
            </a:r>
            <a:r>
              <a:rPr lang="es-AR" dirty="0" smtClean="0"/>
              <a:t>colaboradores cercanos</a:t>
            </a:r>
            <a:r>
              <a:rPr lang="es-AR" dirty="0" smtClean="0"/>
              <a:t>. Esta comunicación implica un proceso complejo </a:t>
            </a:r>
            <a:r>
              <a:rPr lang="es-AR" dirty="0" smtClean="0"/>
              <a:t>de comunicaciones </a:t>
            </a:r>
            <a:r>
              <a:rPr lang="es-AR" dirty="0" smtClean="0"/>
              <a:t>interpersonales</a:t>
            </a:r>
            <a:r>
              <a:rPr lang="es-AR" dirty="0" smtClean="0"/>
              <a:t>.</a:t>
            </a:r>
          </a:p>
          <a:p>
            <a:pPr>
              <a:buNone/>
            </a:pPr>
            <a:endParaRPr lang="es-AR" b="1" dirty="0" smtClean="0"/>
          </a:p>
          <a:p>
            <a:pPr>
              <a:buNone/>
            </a:pPr>
            <a:endParaRPr lang="es-AR" b="1" dirty="0" smtClean="0"/>
          </a:p>
          <a:p>
            <a:pPr>
              <a:buNone/>
            </a:pPr>
            <a:endParaRPr lang="es-AR" b="1" dirty="0" smtClean="0"/>
          </a:p>
          <a:p>
            <a:endParaRPr lang="es-A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547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AR" b="1" dirty="0" smtClean="0"/>
              <a:t> II IMPLEMENTACIÓN Y EJECUCIÓN DE LAS DECISIONES </a:t>
            </a:r>
            <a:r>
              <a:rPr lang="es-AR" dirty="0" smtClean="0"/>
              <a:t>La ejecución consiste en desarrollar todas las actividades tendientes a concretar las decisiones.</a:t>
            </a:r>
            <a:r>
              <a:rPr lang="es-AR" b="1" dirty="0" smtClean="0"/>
              <a:t> </a:t>
            </a:r>
          </a:p>
          <a:p>
            <a:pPr>
              <a:buNone/>
            </a:pPr>
            <a:r>
              <a:rPr lang="es-AR" b="1" dirty="0" smtClean="0"/>
              <a:t>1.Implementación de la decisión: </a:t>
            </a:r>
            <a:r>
              <a:rPr lang="es-AR" dirty="0" smtClean="0"/>
              <a:t>Consiste en dotar a las personas y a la organización de todos los requerimientos y condiciones necesarias para ejecutar la decisión.</a:t>
            </a:r>
            <a:endParaRPr lang="es-AR" b="1" dirty="0" smtClean="0"/>
          </a:p>
          <a:p>
            <a:r>
              <a:rPr lang="es-AR" b="1" dirty="0" smtClean="0"/>
              <a:t>2</a:t>
            </a:r>
            <a:r>
              <a:rPr lang="es-AR" b="1" dirty="0" smtClean="0"/>
              <a:t>. Monitoreo de la decisión</a:t>
            </a:r>
            <a:r>
              <a:rPr lang="es-AR" b="1" dirty="0" smtClean="0"/>
              <a:t>:</a:t>
            </a:r>
            <a:r>
              <a:rPr lang="es-AR" dirty="0" smtClean="0"/>
              <a:t> </a:t>
            </a:r>
            <a:r>
              <a:rPr lang="es-AR" dirty="0" smtClean="0"/>
              <a:t>Observar que se estén dando lo esperado a través de </a:t>
            </a:r>
            <a:r>
              <a:rPr lang="es-AR" dirty="0" smtClean="0"/>
              <a:t>la implementación. Cotejar </a:t>
            </a:r>
            <a:r>
              <a:rPr lang="es-AR" dirty="0" smtClean="0"/>
              <a:t>que se esté llevando a cabo el itinerario o agenda programada</a:t>
            </a:r>
            <a:r>
              <a:rPr lang="es-AR" dirty="0" smtClean="0"/>
              <a:t>.  </a:t>
            </a:r>
            <a:r>
              <a:rPr lang="es-AR" dirty="0" smtClean="0"/>
              <a:t>Si el plan establecido no está dando los resultados esperados </a:t>
            </a:r>
            <a:r>
              <a:rPr lang="es-AR" dirty="0" smtClean="0"/>
              <a:t>habrá que </a:t>
            </a:r>
            <a:r>
              <a:rPr lang="es-AR" dirty="0" smtClean="0"/>
              <a:t>revisar el </a:t>
            </a:r>
            <a:r>
              <a:rPr lang="es-AR" dirty="0" smtClean="0"/>
              <a:t>plan.</a:t>
            </a:r>
            <a:r>
              <a:rPr lang="es-AR" dirty="0" smtClean="0"/>
              <a:t> </a:t>
            </a:r>
            <a:endParaRPr lang="es-AR" dirty="0" smtClean="0"/>
          </a:p>
          <a:p>
            <a:r>
              <a:rPr lang="es-AR" dirty="0" smtClean="0"/>
              <a:t>Problemas </a:t>
            </a:r>
            <a:r>
              <a:rPr lang="es-AR" dirty="0" smtClean="0"/>
              <a:t>en la toma de decisiones:</a:t>
            </a:r>
          </a:p>
          <a:p>
            <a:r>
              <a:rPr lang="es-AR" dirty="0" smtClean="0"/>
              <a:t> </a:t>
            </a:r>
            <a:r>
              <a:rPr lang="es-AR" dirty="0" smtClean="0"/>
              <a:t>Incapacidad de reconocer el problema.</a:t>
            </a:r>
          </a:p>
          <a:p>
            <a:r>
              <a:rPr lang="es-AR" dirty="0" smtClean="0"/>
              <a:t> </a:t>
            </a:r>
            <a:r>
              <a:rPr lang="es-AR" dirty="0" smtClean="0"/>
              <a:t>Diferencias de interpretación según el observador</a:t>
            </a:r>
            <a:r>
              <a:rPr lang="es-AR" dirty="0" smtClean="0"/>
              <a:t>.(</a:t>
            </a:r>
            <a:r>
              <a:rPr lang="es-AR" dirty="0" err="1" smtClean="0"/>
              <a:t>etc</a:t>
            </a:r>
            <a:r>
              <a:rPr lang="es-AR" dirty="0" smtClean="0"/>
              <a:t>)</a:t>
            </a:r>
            <a:endParaRPr lang="es-AR" dirty="0" smtClean="0"/>
          </a:p>
          <a:p>
            <a:pPr>
              <a:buNone/>
            </a:pPr>
            <a:r>
              <a:rPr lang="es-AR" dirty="0" smtClean="0"/>
              <a:t>.</a:t>
            </a:r>
            <a:endParaRPr lang="es-AR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Proceso de control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AR" dirty="0" smtClean="0"/>
              <a:t>Se </a:t>
            </a:r>
            <a:r>
              <a:rPr lang="es-AR" dirty="0" smtClean="0"/>
              <a:t>refiere al proceso de generación </a:t>
            </a:r>
            <a:r>
              <a:rPr lang="es-AR" dirty="0" smtClean="0"/>
              <a:t>de información </a:t>
            </a:r>
            <a:r>
              <a:rPr lang="es-AR" dirty="0" smtClean="0"/>
              <a:t>para la toma de </a:t>
            </a:r>
            <a:r>
              <a:rPr lang="es-AR" dirty="0" smtClean="0"/>
              <a:t>decisiones respecto </a:t>
            </a:r>
            <a:r>
              <a:rPr lang="es-AR" dirty="0" smtClean="0"/>
              <a:t>del logro de los objetivos</a:t>
            </a:r>
            <a:r>
              <a:rPr lang="es-AR" dirty="0" smtClean="0"/>
              <a:t>.  </a:t>
            </a:r>
            <a:r>
              <a:rPr lang="es-AR" dirty="0" smtClean="0"/>
              <a:t>Implica el monitoreo de las actividades que </a:t>
            </a:r>
            <a:r>
              <a:rPr lang="es-AR" dirty="0" smtClean="0"/>
              <a:t>se están llevando a cabo y su relación con lo planificado.  </a:t>
            </a:r>
            <a:r>
              <a:rPr lang="es-AR" dirty="0" smtClean="0"/>
              <a:t>Opera a través del análisis de la realidad, </a:t>
            </a:r>
            <a:r>
              <a:rPr lang="es-AR" dirty="0" smtClean="0"/>
              <a:t>e implica </a:t>
            </a:r>
            <a:r>
              <a:rPr lang="es-AR" dirty="0" smtClean="0"/>
              <a:t>un juicio de valor respecto de </a:t>
            </a:r>
            <a:r>
              <a:rPr lang="es-AR" dirty="0" smtClean="0"/>
              <a:t>lo desarrollado.</a:t>
            </a:r>
            <a:r>
              <a:rPr lang="es-AR" dirty="0" smtClean="0"/>
              <a:t> </a:t>
            </a:r>
            <a:endParaRPr lang="es-AR" dirty="0" smtClean="0"/>
          </a:p>
          <a:p>
            <a:pPr>
              <a:buNone/>
            </a:pPr>
            <a:r>
              <a:rPr lang="es-AR" dirty="0" smtClean="0"/>
              <a:t>Eficacia </a:t>
            </a:r>
            <a:r>
              <a:rPr lang="es-AR" dirty="0" smtClean="0"/>
              <a:t>de los sistemas de control:</a:t>
            </a:r>
          </a:p>
          <a:p>
            <a:r>
              <a:rPr lang="es-AR" dirty="0" smtClean="0"/>
              <a:t> </a:t>
            </a:r>
            <a:r>
              <a:rPr lang="es-AR" dirty="0" smtClean="0"/>
              <a:t>Enfoque en los puntos estratégicos:</a:t>
            </a:r>
          </a:p>
          <a:p>
            <a:r>
              <a:rPr lang="es-AR" dirty="0" smtClean="0"/>
              <a:t>Donde </a:t>
            </a:r>
            <a:r>
              <a:rPr lang="es-AR" dirty="0" smtClean="0"/>
              <a:t>controlar.</a:t>
            </a:r>
          </a:p>
          <a:p>
            <a:r>
              <a:rPr lang="es-AR" dirty="0" smtClean="0"/>
              <a:t> </a:t>
            </a:r>
            <a:r>
              <a:rPr lang="es-AR" dirty="0" smtClean="0"/>
              <a:t>Precisión</a:t>
            </a:r>
          </a:p>
          <a:p>
            <a:r>
              <a:rPr lang="es-AR" dirty="0" smtClean="0"/>
              <a:t> </a:t>
            </a:r>
            <a:r>
              <a:rPr lang="es-AR" dirty="0" smtClean="0"/>
              <a:t>Cómo se controlará.</a:t>
            </a:r>
          </a:p>
          <a:p>
            <a:r>
              <a:rPr lang="es-AR" dirty="0" smtClean="0"/>
              <a:t> </a:t>
            </a:r>
            <a:r>
              <a:rPr lang="es-AR" dirty="0" smtClean="0"/>
              <a:t>Rapidez</a:t>
            </a:r>
          </a:p>
          <a:p>
            <a:r>
              <a:rPr lang="es-AR" dirty="0" smtClean="0"/>
              <a:t> </a:t>
            </a:r>
            <a:r>
              <a:rPr lang="es-AR" dirty="0" smtClean="0"/>
              <a:t>Oportunidad</a:t>
            </a:r>
          </a:p>
          <a:p>
            <a:r>
              <a:rPr lang="es-AR" dirty="0" smtClean="0"/>
              <a:t> </a:t>
            </a:r>
            <a:r>
              <a:rPr lang="es-AR" dirty="0" smtClean="0"/>
              <a:t>Objetividad</a:t>
            </a:r>
          </a:p>
          <a:p>
            <a:r>
              <a:rPr lang="es-AR" dirty="0" smtClean="0"/>
              <a:t> </a:t>
            </a:r>
            <a:r>
              <a:rPr lang="es-AR" dirty="0" smtClean="0"/>
              <a:t>Datos por sobre opiniones</a:t>
            </a:r>
          </a:p>
          <a:p>
            <a:r>
              <a:rPr lang="es-AR" dirty="0" smtClean="0"/>
              <a:t> </a:t>
            </a:r>
            <a:r>
              <a:rPr lang="es-AR" dirty="0" smtClean="0"/>
              <a:t>Economía</a:t>
            </a:r>
          </a:p>
          <a:p>
            <a:r>
              <a:rPr lang="es-AR" dirty="0" smtClean="0"/>
              <a:t> </a:t>
            </a:r>
            <a:r>
              <a:rPr lang="es-AR" dirty="0" smtClean="0"/>
              <a:t>Costo del control</a:t>
            </a:r>
          </a:p>
          <a:p>
            <a:r>
              <a:rPr lang="es-AR" dirty="0" smtClean="0"/>
              <a:t> </a:t>
            </a:r>
            <a:r>
              <a:rPr lang="es-AR" dirty="0" smtClean="0"/>
              <a:t>Aceptación de las personas</a:t>
            </a:r>
          </a:p>
          <a:p>
            <a:r>
              <a:rPr lang="es-AR" dirty="0" smtClean="0"/>
              <a:t> </a:t>
            </a:r>
            <a:r>
              <a:rPr lang="es-AR" dirty="0" smtClean="0"/>
              <a:t>No generar resistencias</a:t>
            </a:r>
          </a:p>
          <a:p>
            <a:r>
              <a:rPr lang="es-AR" dirty="0" smtClean="0"/>
              <a:t> </a:t>
            </a:r>
            <a:r>
              <a:rPr lang="es-AR" dirty="0" err="1" smtClean="0"/>
              <a:t>Enfasis</a:t>
            </a:r>
            <a:r>
              <a:rPr lang="es-AR" dirty="0" smtClean="0"/>
              <a:t> en la </a:t>
            </a:r>
            <a:r>
              <a:rPr lang="es-AR" dirty="0" smtClean="0"/>
              <a:t>excepción</a:t>
            </a:r>
            <a:endParaRPr lang="es-AR" dirty="0" smtClean="0"/>
          </a:p>
          <a:p>
            <a:r>
              <a:rPr lang="es-AR" dirty="0" smtClean="0"/>
              <a:t> </a:t>
            </a:r>
            <a:r>
              <a:rPr lang="es-AR" dirty="0" smtClean="0"/>
              <a:t>Eventuales excepciones deben ser tomadas en cuenta.</a:t>
            </a:r>
          </a:p>
          <a:p>
            <a:pPr>
              <a:buNone/>
            </a:pPr>
            <a:endParaRPr lang="es-AR" dirty="0" smtClean="0"/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Análisis </a:t>
            </a:r>
            <a:r>
              <a:rPr lang="es-AR" dirty="0" err="1" smtClean="0"/>
              <a:t>Kaplan</a:t>
            </a:r>
            <a:r>
              <a:rPr lang="es-AR" dirty="0" smtClean="0"/>
              <a:t> y </a:t>
            </a:r>
            <a:r>
              <a:rPr lang="es-AR" dirty="0" err="1" smtClean="0"/>
              <a:t>Norton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AR" dirty="0" smtClean="0"/>
              <a:t>La </a:t>
            </a:r>
            <a:r>
              <a:rPr lang="es-AR" dirty="0" smtClean="0"/>
              <a:t>función de control se hace más compleja,</a:t>
            </a:r>
          </a:p>
          <a:p>
            <a:pPr>
              <a:buNone/>
            </a:pPr>
            <a:r>
              <a:rPr lang="es-AR" dirty="0" smtClean="0"/>
              <a:t>por:</a:t>
            </a:r>
          </a:p>
          <a:p>
            <a:r>
              <a:rPr lang="es-AR" dirty="0" smtClean="0"/>
              <a:t> </a:t>
            </a:r>
            <a:r>
              <a:rPr lang="es-AR" dirty="0" smtClean="0"/>
              <a:t>Funciones cruzadas.</a:t>
            </a:r>
          </a:p>
          <a:p>
            <a:r>
              <a:rPr lang="es-AR" dirty="0" smtClean="0"/>
              <a:t> </a:t>
            </a:r>
            <a:r>
              <a:rPr lang="es-AR" dirty="0" smtClean="0"/>
              <a:t>Los vínculos con los clientes y proveedores.</a:t>
            </a:r>
          </a:p>
          <a:p>
            <a:r>
              <a:rPr lang="es-AR" dirty="0" smtClean="0"/>
              <a:t> </a:t>
            </a:r>
            <a:r>
              <a:rPr lang="es-AR" dirty="0" smtClean="0"/>
              <a:t>La segmentación de los clientes.</a:t>
            </a:r>
          </a:p>
          <a:p>
            <a:r>
              <a:rPr lang="es-AR" dirty="0" smtClean="0"/>
              <a:t> </a:t>
            </a:r>
            <a:r>
              <a:rPr lang="es-AR" dirty="0" smtClean="0"/>
              <a:t>Escala global</a:t>
            </a:r>
          </a:p>
          <a:p>
            <a:r>
              <a:rPr lang="es-AR" dirty="0" smtClean="0"/>
              <a:t>Innovación</a:t>
            </a:r>
            <a:r>
              <a:rPr lang="es-AR" dirty="0" smtClean="0"/>
              <a:t>.</a:t>
            </a:r>
          </a:p>
          <a:p>
            <a:r>
              <a:rPr lang="es-AR" dirty="0" smtClean="0"/>
              <a:t>Empleados </a:t>
            </a:r>
            <a:r>
              <a:rPr lang="es-AR" dirty="0" smtClean="0"/>
              <a:t>de nivel</a:t>
            </a:r>
            <a:r>
              <a:rPr lang="es-AR" dirty="0" smtClean="0"/>
              <a:t>.</a:t>
            </a:r>
          </a:p>
          <a:p>
            <a:r>
              <a:rPr lang="es-AR" dirty="0" smtClean="0"/>
              <a:t>La función de control se basa en los </a:t>
            </a:r>
            <a:r>
              <a:rPr lang="es-AR" dirty="0" smtClean="0"/>
              <a:t>informes financieros</a:t>
            </a:r>
            <a:r>
              <a:rPr lang="es-AR" dirty="0" smtClean="0"/>
              <a:t>.</a:t>
            </a:r>
          </a:p>
          <a:p>
            <a:r>
              <a:rPr lang="es-AR" dirty="0" smtClean="0"/>
              <a:t>Son </a:t>
            </a:r>
            <a:r>
              <a:rPr lang="es-AR" dirty="0" smtClean="0"/>
              <a:t>propios de una realidad de la economía</a:t>
            </a:r>
          </a:p>
          <a:p>
            <a:r>
              <a:rPr lang="es-AR" dirty="0" smtClean="0"/>
              <a:t>industrial.</a:t>
            </a:r>
          </a:p>
          <a:p>
            <a:r>
              <a:rPr lang="es-AR" dirty="0" smtClean="0"/>
              <a:t> </a:t>
            </a:r>
            <a:r>
              <a:rPr lang="es-AR" dirty="0" smtClean="0"/>
              <a:t>No incorpora los intangibles.</a:t>
            </a:r>
          </a:p>
          <a:p>
            <a:r>
              <a:rPr lang="es-AR" dirty="0" smtClean="0"/>
              <a:t>Se </a:t>
            </a:r>
            <a:r>
              <a:rPr lang="es-AR" dirty="0" smtClean="0"/>
              <a:t>basa en un concepto de stock más que de</a:t>
            </a:r>
          </a:p>
          <a:p>
            <a:r>
              <a:rPr lang="es-AR" dirty="0" smtClean="0"/>
              <a:t>flujo.</a:t>
            </a:r>
            <a:endParaRPr lang="es-A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Análisis </a:t>
            </a:r>
            <a:r>
              <a:rPr lang="es-AR" dirty="0" err="1" smtClean="0"/>
              <a:t>Kaplan</a:t>
            </a:r>
            <a:r>
              <a:rPr lang="es-AR" dirty="0" smtClean="0"/>
              <a:t> y </a:t>
            </a:r>
            <a:r>
              <a:rPr lang="es-AR" dirty="0" err="1" smtClean="0"/>
              <a:t>Norton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AR" dirty="0" smtClean="0"/>
              <a:t>“El CMI contempla los indicadores financieros</a:t>
            </a:r>
          </a:p>
          <a:p>
            <a:pPr>
              <a:buNone/>
            </a:pPr>
            <a:r>
              <a:rPr lang="es-AR" dirty="0" smtClean="0"/>
              <a:t>de la actuación pasada con medidas de los</a:t>
            </a:r>
          </a:p>
          <a:p>
            <a:pPr>
              <a:buNone/>
            </a:pPr>
            <a:r>
              <a:rPr lang="es-AR" dirty="0" smtClean="0"/>
              <a:t>inductores de actuación futura. Los objetivos</a:t>
            </a:r>
          </a:p>
          <a:p>
            <a:pPr>
              <a:buNone/>
            </a:pPr>
            <a:r>
              <a:rPr lang="es-AR" dirty="0" smtClean="0"/>
              <a:t>e indicadores de cuadro de mando se derivan</a:t>
            </a:r>
          </a:p>
          <a:p>
            <a:pPr>
              <a:buNone/>
            </a:pPr>
            <a:r>
              <a:rPr lang="es-AR" dirty="0" smtClean="0"/>
              <a:t>de la visión y estrategia de una </a:t>
            </a:r>
            <a:r>
              <a:rPr lang="es-AR" dirty="0" smtClean="0"/>
              <a:t>organización; y </a:t>
            </a:r>
            <a:r>
              <a:rPr lang="es-AR" dirty="0" smtClean="0"/>
              <a:t>contemplan la actuación de la organización</a:t>
            </a:r>
          </a:p>
          <a:p>
            <a:pPr>
              <a:buNone/>
            </a:pPr>
            <a:r>
              <a:rPr lang="es-AR" dirty="0" smtClean="0"/>
              <a:t>desde cuatro perspectivas: la financiera, la</a:t>
            </a:r>
          </a:p>
          <a:p>
            <a:pPr>
              <a:buNone/>
            </a:pPr>
            <a:r>
              <a:rPr lang="es-AR" dirty="0" smtClean="0"/>
              <a:t>del cliente, la del proceso interno y la de</a:t>
            </a:r>
          </a:p>
          <a:p>
            <a:pPr>
              <a:buNone/>
            </a:pPr>
            <a:r>
              <a:rPr lang="es-AR" dirty="0" smtClean="0"/>
              <a:t>formación y crecimiento” (p.21)</a:t>
            </a:r>
            <a:endParaRPr lang="es-A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Planificación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607219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AR" dirty="0" smtClean="0"/>
              <a:t>Consiste en:</a:t>
            </a:r>
          </a:p>
          <a:p>
            <a:r>
              <a:rPr lang="es-AR" dirty="0" smtClean="0">
                <a:sym typeface="Wingdings" pitchFamily="2" charset="2"/>
              </a:rPr>
              <a:t> </a:t>
            </a:r>
            <a:r>
              <a:rPr lang="es-AR" dirty="0" smtClean="0"/>
              <a:t>Definir objetivos o resultados a alcanzar, al igual que los medios para realizarlos.</a:t>
            </a:r>
          </a:p>
          <a:p>
            <a:endParaRPr lang="es-AR" dirty="0" smtClean="0"/>
          </a:p>
          <a:p>
            <a:r>
              <a:rPr lang="es-AR" dirty="0" smtClean="0">
                <a:sym typeface="Wingdings" pitchFamily="2" charset="2"/>
              </a:rPr>
              <a:t> </a:t>
            </a:r>
            <a:r>
              <a:rPr lang="es-AR" dirty="0" smtClean="0"/>
              <a:t>Imaginar una situación futura y trabajar para</a:t>
            </a:r>
          </a:p>
          <a:p>
            <a:pPr>
              <a:buNone/>
            </a:pPr>
            <a:r>
              <a:rPr lang="es-AR" dirty="0" smtClean="0"/>
              <a:t>construirla.</a:t>
            </a:r>
          </a:p>
          <a:p>
            <a:pPr>
              <a:buNone/>
            </a:pPr>
            <a:r>
              <a:rPr lang="es-AR" b="1" u="sng" dirty="0" smtClean="0"/>
              <a:t>Objetivos y/o metas:</a:t>
            </a:r>
          </a:p>
          <a:p>
            <a:r>
              <a:rPr lang="es-AR" dirty="0" smtClean="0"/>
              <a:t>Los </a:t>
            </a:r>
            <a:r>
              <a:rPr lang="es-AR" b="1" dirty="0" smtClean="0"/>
              <a:t>objetivos</a:t>
            </a:r>
            <a:r>
              <a:rPr lang="es-AR" dirty="0" smtClean="0"/>
              <a:t> son los resultados deseados. Son fines,</a:t>
            </a:r>
          </a:p>
          <a:p>
            <a:r>
              <a:rPr lang="es-AR" dirty="0" smtClean="0"/>
              <a:t>propósitos, intenciones o estados futuros que</a:t>
            </a:r>
          </a:p>
          <a:p>
            <a:r>
              <a:rPr lang="es-AR" dirty="0" smtClean="0"/>
              <a:t>organizaciones pretenden alcanzar mediante la</a:t>
            </a:r>
          </a:p>
          <a:p>
            <a:r>
              <a:rPr lang="es-AR" dirty="0" smtClean="0"/>
              <a:t>utilización de esfuerzos y recursos.</a:t>
            </a:r>
          </a:p>
          <a:p>
            <a:pPr>
              <a:buNone/>
            </a:pPr>
            <a:r>
              <a:rPr lang="es-AR" dirty="0" smtClean="0"/>
              <a:t>   </a:t>
            </a:r>
            <a:r>
              <a:rPr lang="es-AR" b="1" dirty="0" smtClean="0"/>
              <a:t> Meta</a:t>
            </a:r>
            <a:r>
              <a:rPr lang="es-AR" dirty="0" smtClean="0"/>
              <a:t>: es un objetivo definido en términos</a:t>
            </a:r>
          </a:p>
          <a:p>
            <a:r>
              <a:rPr lang="es-AR" dirty="0" smtClean="0"/>
              <a:t>cuantificables.</a:t>
            </a:r>
            <a:r>
              <a:rPr lang="es-AR" b="1" dirty="0" smtClean="0"/>
              <a:t> Planes temporales:</a:t>
            </a:r>
          </a:p>
          <a:p>
            <a:r>
              <a:rPr lang="es-AR" dirty="0" smtClean="0"/>
              <a:t>Se refieren al logro de un objetivo definido en</a:t>
            </a:r>
          </a:p>
          <a:p>
            <a:r>
              <a:rPr lang="es-AR" dirty="0" smtClean="0"/>
              <a:t>un tiempo o situación. Son pensados de forma</a:t>
            </a:r>
          </a:p>
          <a:p>
            <a:r>
              <a:rPr lang="es-AR" dirty="0" smtClean="0"/>
              <a:t>que culminan en un período preciso.</a:t>
            </a:r>
          </a:p>
          <a:p>
            <a:r>
              <a:rPr lang="es-AR" dirty="0" smtClean="0"/>
              <a:t>Planes permanentes:</a:t>
            </a:r>
          </a:p>
          <a:p>
            <a:pPr>
              <a:buNone/>
            </a:pPr>
            <a:r>
              <a:rPr lang="es-AR" dirty="0" smtClean="0"/>
              <a:t>        </a:t>
            </a:r>
            <a:r>
              <a:rPr lang="es-AR" b="1" dirty="0" smtClean="0">
                <a:sym typeface="Wingdings" pitchFamily="2" charset="2"/>
              </a:rPr>
              <a:t> </a:t>
            </a:r>
            <a:r>
              <a:rPr lang="es-AR" b="1" dirty="0" smtClean="0"/>
              <a:t>Políticas: </a:t>
            </a:r>
            <a:r>
              <a:rPr lang="es-AR" dirty="0" smtClean="0"/>
              <a:t>directrices que definen en términos</a:t>
            </a:r>
          </a:p>
          <a:p>
            <a:r>
              <a:rPr lang="es-AR" dirty="0" smtClean="0"/>
              <a:t>generales cursos de acción a seguir cuando</a:t>
            </a:r>
          </a:p>
          <a:p>
            <a:r>
              <a:rPr lang="es-AR" dirty="0" smtClean="0"/>
              <a:t>se presenta un problema determinado.</a:t>
            </a:r>
          </a:p>
          <a:p>
            <a:r>
              <a:rPr lang="es-AR" dirty="0" smtClean="0"/>
              <a:t>   </a:t>
            </a:r>
            <a:r>
              <a:rPr lang="es-AR" b="1" dirty="0" smtClean="0">
                <a:sym typeface="Wingdings" pitchFamily="2" charset="2"/>
              </a:rPr>
              <a:t> </a:t>
            </a:r>
            <a:r>
              <a:rPr lang="es-AR" b="1" dirty="0" smtClean="0"/>
              <a:t>Procedimientos: </a:t>
            </a:r>
            <a:r>
              <a:rPr lang="es-AR" dirty="0" smtClean="0"/>
              <a:t>descripciones detalladas de</a:t>
            </a:r>
          </a:p>
          <a:p>
            <a:r>
              <a:rPr lang="es-AR" dirty="0" smtClean="0"/>
              <a:t>secuencias de actividades que se deben llevar</a:t>
            </a:r>
          </a:p>
          <a:p>
            <a:r>
              <a:rPr lang="es-AR" dirty="0" smtClean="0"/>
              <a:t>a cabo para cumplir un objetivo determinado.</a:t>
            </a:r>
          </a:p>
          <a:p>
            <a:endParaRPr lang="es-AR" dirty="0" smtClean="0"/>
          </a:p>
          <a:p>
            <a:endParaRPr lang="es-AR" dirty="0" smtClean="0"/>
          </a:p>
          <a:p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6572264" y="1214422"/>
            <a:ext cx="2571736" cy="5214974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Relación</a:t>
            </a:r>
            <a:r>
              <a:rPr lang="es-A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s-AR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Planificación – Control</a:t>
            </a:r>
          </a:p>
          <a:p>
            <a:pPr>
              <a:buNone/>
            </a:pPr>
            <a:r>
              <a:rPr lang="es-AR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Planeación</a:t>
            </a:r>
            <a:r>
              <a:rPr lang="es-A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s-AR" dirty="0" smtClean="0">
                <a:sym typeface="Wingdings" pitchFamily="2" charset="2"/>
              </a:rPr>
              <a:t> Nuevos Planes/Instrumentos</a:t>
            </a:r>
          </a:p>
          <a:p>
            <a:pPr>
              <a:buNone/>
            </a:pPr>
            <a:r>
              <a:rPr lang="es-AR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Wingdings" pitchFamily="2" charset="2"/>
              </a:rPr>
              <a:t>Control</a:t>
            </a:r>
            <a:r>
              <a:rPr lang="es-AR" dirty="0" smtClean="0">
                <a:sym typeface="Wingdings" pitchFamily="2" charset="2"/>
              </a:rPr>
              <a:t>: Comparación de los planes con los resultados.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4">
                    <a:lumMod val="60000"/>
                    <a:lumOff val="40000"/>
                  </a:schemeClr>
                </a:solidFill>
                <a:sym typeface="Wingdings" pitchFamily="2" charset="2"/>
              </a:rPr>
              <a:t>Relación: </a:t>
            </a:r>
          </a:p>
          <a:p>
            <a:pPr>
              <a:buNone/>
            </a:pPr>
            <a:r>
              <a:rPr lang="es-AR" b="1" dirty="0" smtClean="0">
                <a:solidFill>
                  <a:schemeClr val="accent4">
                    <a:lumMod val="60000"/>
                    <a:lumOff val="40000"/>
                  </a:schemeClr>
                </a:solidFill>
                <a:sym typeface="Wingdings" pitchFamily="2" charset="2"/>
              </a:rPr>
              <a:t>Desviación indeseable Acción correctiva</a:t>
            </a:r>
            <a:fld id="{4EA6A70E-423E-4F0C-82A3-BE29E98DBD38}" type="slidenum">
              <a:rPr lang="es-AR" b="1" smtClean="0">
                <a:solidFill>
                  <a:schemeClr val="accent4">
                    <a:lumMod val="60000"/>
                    <a:lumOff val="40000"/>
                  </a:schemeClr>
                </a:solidFill>
                <a:sym typeface="Wingdings" pitchFamily="2" charset="2"/>
              </a:rPr>
              <a:pPr>
                <a:buNone/>
              </a:pPr>
              <a:t>2</a:t>
            </a:fld>
            <a:endParaRPr lang="es-AR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Análisis </a:t>
            </a:r>
            <a:r>
              <a:rPr lang="es-AR" dirty="0" err="1" smtClean="0"/>
              <a:t>Kaplan</a:t>
            </a:r>
            <a:r>
              <a:rPr lang="es-AR" dirty="0" smtClean="0"/>
              <a:t> y </a:t>
            </a:r>
            <a:r>
              <a:rPr lang="es-AR" dirty="0" err="1" smtClean="0"/>
              <a:t>Norton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AR" dirty="0" smtClean="0"/>
              <a:t>• Clarificar la estrategia y conseguir el consenso sobre ella,</a:t>
            </a:r>
          </a:p>
          <a:p>
            <a:r>
              <a:rPr lang="es-AR" dirty="0" smtClean="0"/>
              <a:t>• Comunicar la estrategia a toda la organización,</a:t>
            </a:r>
          </a:p>
          <a:p>
            <a:r>
              <a:rPr lang="es-AR" dirty="0" smtClean="0"/>
              <a:t>• Alinear los objetivos personales y departamentales con la</a:t>
            </a:r>
          </a:p>
          <a:p>
            <a:r>
              <a:rPr lang="es-AR" dirty="0" smtClean="0"/>
              <a:t>estrategia,</a:t>
            </a:r>
          </a:p>
          <a:p>
            <a:r>
              <a:rPr lang="es-AR" dirty="0" smtClean="0"/>
              <a:t>• Vincular los objetivos estratégicos con los objetivos a largo</a:t>
            </a:r>
          </a:p>
          <a:p>
            <a:r>
              <a:rPr lang="es-AR" dirty="0" smtClean="0"/>
              <a:t>plazo y los presupuestos anuales,</a:t>
            </a:r>
          </a:p>
          <a:p>
            <a:r>
              <a:rPr lang="es-AR" dirty="0" smtClean="0"/>
              <a:t>• Identificar y alinear las iniciativas estratégicas,</a:t>
            </a:r>
          </a:p>
          <a:p>
            <a:r>
              <a:rPr lang="es-AR" dirty="0" smtClean="0"/>
              <a:t>• Realizar revisiones estratégicas periódicas y sistemáticas, y</a:t>
            </a:r>
          </a:p>
          <a:p>
            <a:r>
              <a:rPr lang="es-AR" dirty="0" smtClean="0"/>
              <a:t>• Obtener </a:t>
            </a:r>
            <a:r>
              <a:rPr lang="es-AR" dirty="0" err="1" smtClean="0"/>
              <a:t>feedback</a:t>
            </a:r>
            <a:r>
              <a:rPr lang="es-AR" dirty="0" smtClean="0"/>
              <a:t> para aprender sobre la estrategia y </a:t>
            </a:r>
            <a:r>
              <a:rPr lang="es-AR" dirty="0" smtClean="0"/>
              <a:t>mejorarla. </a:t>
            </a:r>
            <a:r>
              <a:rPr lang="es-AR" dirty="0" err="1" smtClean="0"/>
              <a:t>Kaplan</a:t>
            </a:r>
            <a:r>
              <a:rPr lang="es-AR" dirty="0" smtClean="0"/>
              <a:t> </a:t>
            </a:r>
            <a:r>
              <a:rPr lang="es-AR" dirty="0" smtClean="0"/>
              <a:t>y </a:t>
            </a:r>
            <a:r>
              <a:rPr lang="es-AR" dirty="0" err="1" smtClean="0"/>
              <a:t>Norton</a:t>
            </a:r>
            <a:r>
              <a:rPr lang="es-AR" dirty="0" smtClean="0"/>
              <a:t> (2000:32 y 33)</a:t>
            </a:r>
            <a:endParaRPr lang="es-A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Análisis </a:t>
            </a:r>
            <a:r>
              <a:rPr lang="es-AR" dirty="0" err="1" smtClean="0"/>
              <a:t>Kaplan</a:t>
            </a:r>
            <a:r>
              <a:rPr lang="es-AR" dirty="0" smtClean="0"/>
              <a:t> y </a:t>
            </a:r>
            <a:r>
              <a:rPr lang="es-AR" dirty="0" err="1" smtClean="0"/>
              <a:t>Norton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“Las 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</a:rPr>
              <a:t>cuatro perspectivas </a:t>
            </a:r>
            <a:r>
              <a:rPr lang="es-AR" dirty="0" smtClean="0"/>
              <a:t>del cuadro de </a:t>
            </a:r>
            <a:r>
              <a:rPr lang="es-AR" dirty="0" smtClean="0"/>
              <a:t>mando permiten </a:t>
            </a:r>
            <a:r>
              <a:rPr lang="es-AR" dirty="0" smtClean="0"/>
              <a:t>un 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</a:rPr>
              <a:t>equilibrio entre los objetivos 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</a:rPr>
              <a:t>a corto </a:t>
            </a:r>
            <a:r>
              <a:rPr lang="es-AR" dirty="0" smtClean="0">
                <a:solidFill>
                  <a:schemeClr val="accent1">
                    <a:lumMod val="75000"/>
                  </a:schemeClr>
                </a:solidFill>
              </a:rPr>
              <a:t>y largo plazo</a:t>
            </a:r>
            <a:r>
              <a:rPr lang="es-AR" dirty="0" smtClean="0"/>
              <a:t>, entre los </a:t>
            </a:r>
            <a:r>
              <a:rPr lang="es-AR" dirty="0" smtClean="0"/>
              <a:t>resultados deseados </a:t>
            </a:r>
            <a:r>
              <a:rPr lang="es-AR" dirty="0" smtClean="0"/>
              <a:t>y los inductores de actuación </a:t>
            </a:r>
            <a:r>
              <a:rPr lang="es-AR" dirty="0" smtClean="0"/>
              <a:t>de esos </a:t>
            </a:r>
            <a:r>
              <a:rPr lang="es-AR" dirty="0" smtClean="0"/>
              <a:t>resultados, y entre las </a:t>
            </a:r>
            <a:r>
              <a:rPr lang="es-AR" dirty="0" smtClean="0"/>
              <a:t>medidas objetivas</a:t>
            </a:r>
            <a:r>
              <a:rPr lang="es-AR" dirty="0" smtClean="0"/>
              <a:t>, más duras, y las más suaves </a:t>
            </a:r>
            <a:r>
              <a:rPr lang="es-AR" dirty="0" smtClean="0"/>
              <a:t>y subjetivas</a:t>
            </a:r>
            <a:r>
              <a:rPr lang="es-AR" dirty="0" smtClean="0"/>
              <a:t>.” </a:t>
            </a:r>
            <a:r>
              <a:rPr lang="es-AR" dirty="0" err="1" smtClean="0"/>
              <a:t>Kaplan</a:t>
            </a:r>
            <a:r>
              <a:rPr lang="es-AR" dirty="0" smtClean="0"/>
              <a:t> y </a:t>
            </a:r>
            <a:r>
              <a:rPr lang="es-AR" dirty="0" err="1" smtClean="0"/>
              <a:t>Norton</a:t>
            </a:r>
            <a:r>
              <a:rPr lang="es-AR" dirty="0" smtClean="0"/>
              <a:t> (2000:39)</a:t>
            </a:r>
            <a:endParaRPr lang="es-A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¿ Cambio </a:t>
            </a:r>
            <a:r>
              <a:rPr lang="es-AR" dirty="0" smtClean="0"/>
              <a:t>de un paradigma?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AR" dirty="0" smtClean="0"/>
              <a:t>El paradigma es una forma de “ver” </a:t>
            </a:r>
            <a:r>
              <a:rPr lang="es-AR" dirty="0" smtClean="0"/>
              <a:t>un fenómeno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dirty="0" smtClean="0"/>
              <a:t>Acarrea </a:t>
            </a:r>
            <a:r>
              <a:rPr lang="es-AR" dirty="0" smtClean="0"/>
              <a:t>el cuestionamiento de las </a:t>
            </a:r>
            <a:r>
              <a:rPr lang="es-AR" dirty="0" smtClean="0"/>
              <a:t>formas en que se </a:t>
            </a:r>
            <a:r>
              <a:rPr lang="es-AR" dirty="0" smtClean="0"/>
              <a:t>hacen las cosas.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dirty="0" smtClean="0"/>
              <a:t>En Teoría Administrativa ha llevado a </a:t>
            </a:r>
            <a:r>
              <a:rPr lang="es-AR" dirty="0" smtClean="0"/>
              <a:t>repensar los </a:t>
            </a:r>
            <a:r>
              <a:rPr lang="es-AR" dirty="0" smtClean="0"/>
              <a:t>conceptos fundamentales de la gestión</a:t>
            </a:r>
            <a:r>
              <a:rPr lang="es-AR" dirty="0" smtClean="0"/>
              <a:t>.</a:t>
            </a:r>
            <a:r>
              <a:rPr lang="es-AR" dirty="0" smtClean="0"/>
              <a:t> </a:t>
            </a:r>
            <a:endParaRPr lang="es-AR" dirty="0" smtClean="0"/>
          </a:p>
          <a:p>
            <a:r>
              <a:rPr lang="es-AR" dirty="0" smtClean="0"/>
              <a:t>Expresiones </a:t>
            </a:r>
            <a:r>
              <a:rPr lang="es-AR" dirty="0" smtClean="0"/>
              <a:t>del nuevo </a:t>
            </a:r>
            <a:r>
              <a:rPr lang="es-AR" dirty="0" smtClean="0"/>
              <a:t>paradigma:</a:t>
            </a:r>
          </a:p>
          <a:p>
            <a:r>
              <a:rPr lang="es-AR" dirty="0" smtClean="0"/>
              <a:t>L a </a:t>
            </a:r>
            <a:r>
              <a:rPr lang="es-AR" dirty="0" smtClean="0"/>
              <a:t>racionalidad cuestionada:</a:t>
            </a:r>
          </a:p>
          <a:p>
            <a:pPr lvl="2"/>
            <a:r>
              <a:rPr lang="es-AR" dirty="0" smtClean="0"/>
              <a:t>Se </a:t>
            </a:r>
            <a:r>
              <a:rPr lang="es-AR" dirty="0" smtClean="0"/>
              <a:t>cuestiona la lógica del paradigma moderno</a:t>
            </a:r>
          </a:p>
          <a:p>
            <a:pPr lvl="2"/>
            <a:r>
              <a:rPr lang="es-AR" dirty="0" smtClean="0"/>
              <a:t>de la relación medios fines.</a:t>
            </a:r>
          </a:p>
          <a:p>
            <a:r>
              <a:rPr lang="es-AR" dirty="0" smtClean="0"/>
              <a:t>Se </a:t>
            </a:r>
            <a:r>
              <a:rPr lang="es-AR" dirty="0" smtClean="0"/>
              <a:t>pasa de la competencia a la </a:t>
            </a:r>
            <a:r>
              <a:rPr lang="es-AR" dirty="0" smtClean="0"/>
              <a:t>colaboración, como </a:t>
            </a:r>
            <a:r>
              <a:rPr lang="es-AR" dirty="0" smtClean="0"/>
              <a:t>principio </a:t>
            </a:r>
            <a:r>
              <a:rPr lang="es-AR" dirty="0" err="1" smtClean="0"/>
              <a:t>estructurante</a:t>
            </a:r>
            <a:r>
              <a:rPr lang="es-AR" dirty="0" smtClean="0"/>
              <a:t> de la gestión.</a:t>
            </a:r>
          </a:p>
          <a:p>
            <a:r>
              <a:rPr lang="es-AR" dirty="0" smtClean="0"/>
              <a:t> </a:t>
            </a:r>
            <a:r>
              <a:rPr lang="es-AR" dirty="0" smtClean="0"/>
              <a:t>La relación con el medio no se explica </a:t>
            </a:r>
            <a:r>
              <a:rPr lang="es-AR" dirty="0" smtClean="0"/>
              <a:t>como un </a:t>
            </a:r>
            <a:r>
              <a:rPr lang="es-AR" dirty="0" smtClean="0"/>
              <a:t>juego de suma cero.</a:t>
            </a:r>
          </a:p>
          <a:p>
            <a:r>
              <a:rPr lang="es-AR" dirty="0" smtClean="0"/>
              <a:t> </a:t>
            </a:r>
            <a:r>
              <a:rPr lang="es-AR" dirty="0" smtClean="0"/>
              <a:t>El individuo deja de entenderse como un actor</a:t>
            </a:r>
          </a:p>
          <a:p>
            <a:r>
              <a:rPr lang="es-AR" dirty="0" err="1" smtClean="0"/>
              <a:t>maximizador</a:t>
            </a:r>
            <a:r>
              <a:rPr lang="es-AR" dirty="0" smtClean="0"/>
              <a:t> de beneficios.</a:t>
            </a:r>
            <a:endParaRPr lang="es-AR" dirty="0" smtClean="0"/>
          </a:p>
          <a:p>
            <a:pPr>
              <a:buNone/>
            </a:pPr>
            <a:endParaRPr lang="es-AR" dirty="0" smtClean="0"/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El nuevo paradigma en la gestión: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5720" y="1722437"/>
            <a:ext cx="4210080" cy="4525963"/>
          </a:xfrm>
        </p:spPr>
        <p:txBody>
          <a:bodyPr>
            <a:normAutofit fontScale="92500" lnSpcReduction="20000"/>
          </a:bodyPr>
          <a:lstStyle/>
          <a:p>
            <a:r>
              <a:rPr lang="es-AR" dirty="0" smtClean="0"/>
              <a:t>Promover el consumo a </a:t>
            </a:r>
            <a:r>
              <a:rPr lang="es-AR" dirty="0" smtClean="0"/>
              <a:t>todo costo</a:t>
            </a:r>
          </a:p>
          <a:p>
            <a:r>
              <a:rPr lang="es-AR" dirty="0" smtClean="0"/>
              <a:t>Ajustar </a:t>
            </a:r>
            <a:r>
              <a:rPr lang="es-AR" dirty="0" smtClean="0"/>
              <a:t>la gente a los </a:t>
            </a:r>
            <a:r>
              <a:rPr lang="es-AR" dirty="0" smtClean="0"/>
              <a:t>trabajos Objetivos impuestos.</a:t>
            </a:r>
          </a:p>
          <a:p>
            <a:r>
              <a:rPr lang="es-AR" dirty="0" smtClean="0"/>
              <a:t>D</a:t>
            </a:r>
            <a:r>
              <a:rPr lang="es-AR" dirty="0" smtClean="0"/>
              <a:t>ecisiones desde </a:t>
            </a:r>
            <a:r>
              <a:rPr lang="es-AR" dirty="0" smtClean="0"/>
              <a:t>arriba </a:t>
            </a:r>
            <a:r>
              <a:rPr lang="es-AR" dirty="0" smtClean="0"/>
              <a:t>hacia abajo</a:t>
            </a:r>
          </a:p>
          <a:p>
            <a:r>
              <a:rPr lang="es-AR" dirty="0" smtClean="0"/>
              <a:t>La </a:t>
            </a:r>
            <a:r>
              <a:rPr lang="es-AR" dirty="0" smtClean="0"/>
              <a:t>organización funciona </a:t>
            </a:r>
            <a:r>
              <a:rPr lang="es-AR" dirty="0" smtClean="0"/>
              <a:t>como </a:t>
            </a:r>
            <a:r>
              <a:rPr lang="es-AR" dirty="0" smtClean="0"/>
              <a:t>un reloj </a:t>
            </a:r>
          </a:p>
          <a:p>
            <a:r>
              <a:rPr lang="es-AR" dirty="0" smtClean="0"/>
              <a:t>Cuantitativo</a:t>
            </a:r>
          </a:p>
          <a:p>
            <a:r>
              <a:rPr lang="es-AR" dirty="0" smtClean="0"/>
              <a:t>Tecnología descontrolada</a:t>
            </a:r>
          </a:p>
          <a:p>
            <a:endParaRPr lang="es-AR" dirty="0" smtClean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AR" dirty="0" smtClean="0"/>
              <a:t>Apropiarse del </a:t>
            </a:r>
            <a:r>
              <a:rPr lang="es-AR" dirty="0" smtClean="0"/>
              <a:t>consumo</a:t>
            </a:r>
          </a:p>
          <a:p>
            <a:r>
              <a:rPr lang="es-AR" dirty="0" smtClean="0"/>
              <a:t>Ajustar </a:t>
            </a:r>
            <a:r>
              <a:rPr lang="es-AR" dirty="0" smtClean="0"/>
              <a:t>el trabajo a la gente</a:t>
            </a:r>
          </a:p>
          <a:p>
            <a:r>
              <a:rPr lang="es-AR" dirty="0" smtClean="0"/>
              <a:t>Se estimula la autonomía y </a:t>
            </a:r>
            <a:r>
              <a:rPr lang="es-AR" dirty="0" smtClean="0"/>
              <a:t>la participación</a:t>
            </a:r>
            <a:endParaRPr lang="es-AR" dirty="0" smtClean="0"/>
          </a:p>
          <a:p>
            <a:r>
              <a:rPr lang="es-AR" dirty="0" smtClean="0"/>
              <a:t>Reconocimiento de </a:t>
            </a:r>
            <a:r>
              <a:rPr lang="es-AR" dirty="0" smtClean="0"/>
              <a:t>la incertidumbre</a:t>
            </a:r>
          </a:p>
          <a:p>
            <a:r>
              <a:rPr lang="es-AR" dirty="0" smtClean="0"/>
              <a:t>Cuantitativo y </a:t>
            </a:r>
            <a:r>
              <a:rPr lang="es-AR" dirty="0" smtClean="0"/>
              <a:t>cualitativo</a:t>
            </a:r>
          </a:p>
          <a:p>
            <a:r>
              <a:rPr lang="es-AR" dirty="0" smtClean="0"/>
              <a:t>Apropiación </a:t>
            </a:r>
            <a:r>
              <a:rPr lang="es-AR" dirty="0" smtClean="0"/>
              <a:t>de la tecnología</a:t>
            </a:r>
            <a:endParaRPr lang="es-A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Teoría Administrativa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 smtClean="0"/>
              <a:t>Profesor: Cristián </a:t>
            </a:r>
            <a:r>
              <a:rPr lang="es-AR" dirty="0" err="1" smtClean="0"/>
              <a:t>Pliscoff</a:t>
            </a:r>
            <a:endParaRPr lang="es-AR" dirty="0" smtClean="0"/>
          </a:p>
          <a:p>
            <a:r>
              <a:rPr lang="es-AR" dirty="0" smtClean="0"/>
              <a:t>Ayudante: Nicollette Molina</a:t>
            </a:r>
            <a:endParaRPr lang="es-A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Planificación Estratégica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6215082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AR" dirty="0" smtClean="0"/>
              <a:t>Responde a la necesidad de sobrevivencia.</a:t>
            </a:r>
          </a:p>
          <a:p>
            <a:pPr>
              <a:buNone/>
            </a:pPr>
            <a:r>
              <a:rPr lang="es-AR" dirty="0" smtClean="0"/>
              <a:t>Se refiere al reconocimiento de los ambientes inestables e impredecibles.</a:t>
            </a:r>
          </a:p>
          <a:p>
            <a:pPr>
              <a:buNone/>
            </a:pPr>
            <a:r>
              <a:rPr lang="es-AR" dirty="0" smtClean="0"/>
              <a:t>Supone una proyección de la organización en el futuro.</a:t>
            </a:r>
          </a:p>
          <a:p>
            <a:pPr>
              <a:buNone/>
            </a:pPr>
            <a:r>
              <a:rPr lang="es-AR" dirty="0" smtClean="0"/>
              <a:t> Asume una idea de adaptación a un medio</a:t>
            </a:r>
          </a:p>
          <a:p>
            <a:pPr>
              <a:buNone/>
            </a:pPr>
            <a:r>
              <a:rPr lang="es-AR" dirty="0" smtClean="0"/>
              <a:t>en constante evolución.</a:t>
            </a:r>
          </a:p>
          <a:p>
            <a:pPr>
              <a:buNone/>
            </a:pPr>
            <a:r>
              <a:rPr lang="es-AR" dirty="0" smtClean="0"/>
              <a:t>Implica objetivos y medios para lograrlos.</a:t>
            </a:r>
          </a:p>
          <a:p>
            <a:pPr>
              <a:buNone/>
            </a:pPr>
            <a:r>
              <a:rPr lang="es-AR" dirty="0" smtClean="0"/>
              <a:t>Marca un cambio con la planificación racional del modelo clásico de administración. </a:t>
            </a:r>
          </a:p>
          <a:p>
            <a:pPr algn="ctr">
              <a:buNone/>
            </a:pPr>
            <a:r>
              <a:rPr lang="es-AR" b="1" dirty="0" smtClean="0"/>
              <a:t>Es un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proceso</a:t>
            </a:r>
            <a:r>
              <a:rPr lang="es-AR" b="1" dirty="0" smtClean="0"/>
              <a:t> de definición de los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lineamientos</a:t>
            </a:r>
          </a:p>
          <a:p>
            <a:pPr algn="ctr">
              <a:buNone/>
            </a:pP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estratégicos</a:t>
            </a:r>
            <a:r>
              <a:rPr lang="es-AR" b="1" dirty="0" smtClean="0"/>
              <a:t> de una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organización</a:t>
            </a:r>
            <a:r>
              <a:rPr lang="es-AR" b="1" dirty="0" smtClean="0"/>
              <a:t>, junto con los medio necesarios para alcanzar el logro de estos</a:t>
            </a:r>
          </a:p>
          <a:p>
            <a:pPr algn="ctr">
              <a:buNone/>
            </a:pPr>
            <a:r>
              <a:rPr lang="es-AR" b="1" dirty="0" smtClean="0"/>
              <a:t>medios,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basado en un análisis de la situación actual y futura </a:t>
            </a:r>
            <a:r>
              <a:rPr lang="es-AR" b="1" dirty="0" smtClean="0"/>
              <a:t>a la que se enfrentará la organización.</a:t>
            </a:r>
          </a:p>
          <a:p>
            <a:pPr algn="ctr">
              <a:buNone/>
            </a:pPr>
            <a:endParaRPr lang="es-AR" b="1" dirty="0" smtClean="0"/>
          </a:p>
          <a:p>
            <a:r>
              <a:rPr lang="es-AR" b="1" dirty="0" smtClean="0"/>
              <a:t>Proceso P.E </a:t>
            </a:r>
            <a:r>
              <a:rPr lang="es-AR" b="1" dirty="0" smtClean="0">
                <a:sym typeface="Wingdings" pitchFamily="2" charset="2"/>
              </a:rPr>
              <a:t></a:t>
            </a:r>
            <a:r>
              <a:rPr lang="es-AR" dirty="0" smtClean="0"/>
              <a:t> externo </a:t>
            </a:r>
          </a:p>
          <a:p>
            <a:pPr>
              <a:buNone/>
            </a:pP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2857488" y="5286388"/>
            <a:ext cx="1643074" cy="1285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Análisis  de la situación estratégica</a:t>
            </a:r>
          </a:p>
          <a:p>
            <a:pPr algn="ctr"/>
            <a:r>
              <a:rPr lang="es-AR" dirty="0" smtClean="0"/>
              <a:t>(</a:t>
            </a:r>
            <a:r>
              <a:rPr lang="es-AR" dirty="0" err="1" smtClean="0"/>
              <a:t>Ext</a:t>
            </a:r>
            <a:r>
              <a:rPr lang="es-AR" dirty="0" smtClean="0"/>
              <a:t>/</a:t>
            </a:r>
            <a:r>
              <a:rPr lang="es-AR" dirty="0" err="1" smtClean="0"/>
              <a:t>Int</a:t>
            </a:r>
            <a:r>
              <a:rPr lang="es-AR" dirty="0" smtClean="0"/>
              <a:t>)</a:t>
            </a:r>
            <a:endParaRPr lang="es-AR" dirty="0"/>
          </a:p>
        </p:txBody>
      </p:sp>
      <p:sp>
        <p:nvSpPr>
          <p:cNvPr id="6" name="5 Elipse"/>
          <p:cNvSpPr/>
          <p:nvPr/>
        </p:nvSpPr>
        <p:spPr>
          <a:xfrm>
            <a:off x="4500562" y="5357826"/>
            <a:ext cx="157163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err="1" smtClean="0"/>
              <a:t>Def</a:t>
            </a:r>
            <a:r>
              <a:rPr lang="es-AR" dirty="0" smtClean="0"/>
              <a:t>. </a:t>
            </a:r>
            <a:r>
              <a:rPr lang="es-AR" dirty="0" err="1" smtClean="0"/>
              <a:t>Obj</a:t>
            </a:r>
            <a:r>
              <a:rPr lang="es-AR" dirty="0" smtClean="0"/>
              <a:t> /</a:t>
            </a:r>
            <a:r>
              <a:rPr lang="es-AR" dirty="0" err="1" smtClean="0"/>
              <a:t>Estrtgs</a:t>
            </a:r>
            <a:endParaRPr lang="es-AR" dirty="0"/>
          </a:p>
        </p:txBody>
      </p:sp>
      <p:sp>
        <p:nvSpPr>
          <p:cNvPr id="7" name="6 Rectángulo redondeado"/>
          <p:cNvSpPr/>
          <p:nvPr/>
        </p:nvSpPr>
        <p:spPr>
          <a:xfrm>
            <a:off x="6143636" y="5357826"/>
            <a:ext cx="135732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err="1" smtClean="0"/>
              <a:t>Estrtgs</a:t>
            </a:r>
            <a:r>
              <a:rPr lang="es-AR" dirty="0" smtClean="0"/>
              <a:t> </a:t>
            </a:r>
            <a:r>
              <a:rPr lang="es-AR" dirty="0" err="1" smtClean="0"/>
              <a:t>Func</a:t>
            </a:r>
            <a:r>
              <a:rPr lang="es-AR" dirty="0" smtClean="0"/>
              <a:t>/ </a:t>
            </a:r>
            <a:r>
              <a:rPr lang="es-AR" dirty="0" err="1" smtClean="0"/>
              <a:t>Op</a:t>
            </a:r>
            <a:endParaRPr lang="es-AR" dirty="0"/>
          </a:p>
        </p:txBody>
      </p:sp>
      <p:sp>
        <p:nvSpPr>
          <p:cNvPr id="9" name="8 Rectángulo redondeado"/>
          <p:cNvSpPr/>
          <p:nvPr/>
        </p:nvSpPr>
        <p:spPr>
          <a:xfrm>
            <a:off x="7572396" y="5357826"/>
            <a:ext cx="1571604" cy="714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/>
              <a:t>Ejecución y</a:t>
            </a:r>
          </a:p>
          <a:p>
            <a:r>
              <a:rPr lang="es-AR" dirty="0"/>
              <a:t>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6117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Análisis de la situación estratégica: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 fontScale="70000" lnSpcReduction="20000"/>
          </a:bodyPr>
          <a:lstStyle/>
          <a:p>
            <a:endParaRPr lang="es-AR" dirty="0" smtClean="0"/>
          </a:p>
          <a:p>
            <a:pPr>
              <a:buNone/>
            </a:pPr>
            <a:r>
              <a:rPr lang="es-AR" b="1" dirty="0" smtClean="0"/>
              <a:t>Misión: </a:t>
            </a:r>
            <a:r>
              <a:rPr lang="es-AR" dirty="0" smtClean="0"/>
              <a:t>es el reflejo de la percepción de oportunidades y amenazas, de los valores de la organización y de su vocación. La vocación comprende las áreas en que la firma tiene facilidad para actuar y, a su vez, es el reflejo de las competencias y recursos de las personas de la organización.” (Amaru, 2009:185)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b="1" dirty="0" smtClean="0"/>
              <a:t>FODA</a:t>
            </a:r>
          </a:p>
          <a:p>
            <a:pPr>
              <a:buNone/>
            </a:pPr>
            <a:r>
              <a:rPr lang="es-AR" b="1" dirty="0" smtClean="0"/>
              <a:t>Fortalezas: </a:t>
            </a:r>
            <a:r>
              <a:rPr lang="es-AR" dirty="0" smtClean="0"/>
              <a:t>Elementos internos que ayudan al éxito de la organización.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b="1" dirty="0" smtClean="0"/>
              <a:t>Debilidades: </a:t>
            </a:r>
            <a:r>
              <a:rPr lang="es-AR" dirty="0" smtClean="0"/>
              <a:t>Elementos de la propia organización que dificultan el logro de los objetivos</a:t>
            </a:r>
          </a:p>
          <a:p>
            <a:pPr>
              <a:buNone/>
            </a:pPr>
            <a:r>
              <a:rPr lang="es-AR" b="1" dirty="0" smtClean="0"/>
              <a:t>Oportunidades:</a:t>
            </a:r>
            <a:r>
              <a:rPr lang="es-AR" dirty="0" smtClean="0"/>
              <a:t> Características o factores del medio que pueden ayudar a la organización a alcanzar sus objetivos.</a:t>
            </a:r>
          </a:p>
          <a:p>
            <a:pPr>
              <a:buNone/>
            </a:pPr>
            <a:r>
              <a:rPr lang="es-AR" b="1" dirty="0" smtClean="0"/>
              <a:t>Amenazas: </a:t>
            </a:r>
            <a:r>
              <a:rPr lang="es-AR" dirty="0" smtClean="0"/>
              <a:t>Características, factores o situaciones del medio que pueden poner en peligro el desarrollo de la organización, haciendo difícil el logro de sus objetivos.</a:t>
            </a:r>
            <a:endParaRPr lang="es-A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5719"/>
          </a:xfrm>
        </p:spPr>
        <p:txBody>
          <a:bodyPr>
            <a:normAutofit fontScale="90000"/>
          </a:bodyPr>
          <a:lstStyle/>
          <a:p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0"/>
            <a:ext cx="8686800" cy="6454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AR" b="1" u="sng" dirty="0" smtClean="0"/>
              <a:t>La planificación operativa</a:t>
            </a:r>
            <a:r>
              <a:rPr lang="es-AR" b="1" dirty="0" smtClean="0"/>
              <a:t>: </a:t>
            </a:r>
            <a:r>
              <a:rPr lang="es-AR" dirty="0" smtClean="0"/>
              <a:t>es la actividad de</a:t>
            </a:r>
          </a:p>
          <a:p>
            <a:pPr>
              <a:buNone/>
            </a:pPr>
            <a:r>
              <a:rPr lang="es-AR" dirty="0" smtClean="0"/>
              <a:t>traducir los objetivos organizacionales en</a:t>
            </a:r>
          </a:p>
          <a:p>
            <a:pPr>
              <a:buNone/>
            </a:pPr>
            <a:r>
              <a:rPr lang="es-AR" dirty="0" smtClean="0"/>
              <a:t>Asignaciones de actividades y recursos.</a:t>
            </a:r>
          </a:p>
          <a:p>
            <a:pPr>
              <a:buNone/>
            </a:pPr>
            <a:endParaRPr lang="es-AR" dirty="0"/>
          </a:p>
        </p:txBody>
      </p:sp>
      <p:sp>
        <p:nvSpPr>
          <p:cNvPr id="4" name="3 Rectángulo redondeado"/>
          <p:cNvSpPr/>
          <p:nvPr/>
        </p:nvSpPr>
        <p:spPr>
          <a:xfrm>
            <a:off x="0" y="1643050"/>
            <a:ext cx="2571768" cy="32861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b="1" dirty="0" smtClean="0"/>
              <a:t>Etapas</a:t>
            </a:r>
          </a:p>
          <a:p>
            <a:r>
              <a:rPr lang="es-AR" dirty="0" smtClean="0"/>
              <a:t>1. </a:t>
            </a:r>
            <a:r>
              <a:rPr lang="es-AR" dirty="0"/>
              <a:t>Análisis de los objetivos</a:t>
            </a:r>
          </a:p>
          <a:p>
            <a:r>
              <a:rPr lang="es-AR" dirty="0"/>
              <a:t>2. Planificación del uso del tiempo</a:t>
            </a:r>
          </a:p>
          <a:p>
            <a:r>
              <a:rPr lang="es-AR" dirty="0"/>
              <a:t>3. Planificación de los recursos</a:t>
            </a:r>
          </a:p>
          <a:p>
            <a:r>
              <a:rPr lang="es-AR" dirty="0"/>
              <a:t>4. Evaluación de los riesgos</a:t>
            </a:r>
          </a:p>
          <a:p>
            <a:r>
              <a:rPr lang="es-AR" dirty="0"/>
              <a:t>5. Previsión de los medios de control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2857488" y="1643050"/>
            <a:ext cx="6286512" cy="5214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b="1" dirty="0" smtClean="0"/>
              <a:t>Planificación</a:t>
            </a:r>
            <a:r>
              <a:rPr lang="es-AR" b="1" dirty="0"/>
              <a:t>, la incertidumbre y el riesgo</a:t>
            </a:r>
            <a:r>
              <a:rPr lang="es-AR" dirty="0" smtClean="0"/>
              <a:t>: </a:t>
            </a:r>
            <a:r>
              <a:rPr lang="es-AR" dirty="0"/>
              <a:t>La planificación es una necesidad.</a:t>
            </a:r>
          </a:p>
          <a:p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dirty="0"/>
              <a:t>La </a:t>
            </a:r>
            <a:r>
              <a:rPr lang="es-AR" b="1" dirty="0"/>
              <a:t>volatilidad del medio </a:t>
            </a:r>
            <a:r>
              <a:rPr lang="es-AR" dirty="0"/>
              <a:t>debe ser incluida </a:t>
            </a:r>
            <a:r>
              <a:rPr lang="es-AR" dirty="0" smtClean="0"/>
              <a:t>en los </a:t>
            </a:r>
            <a:r>
              <a:rPr lang="es-AR" dirty="0"/>
              <a:t>procesos de planificación.</a:t>
            </a:r>
          </a:p>
          <a:p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La </a:t>
            </a:r>
            <a:r>
              <a:rPr lang="es-AR" b="1" dirty="0"/>
              <a:t>planificación opera en dos planos, el de </a:t>
            </a:r>
            <a:r>
              <a:rPr lang="es-AR" b="1" dirty="0" smtClean="0"/>
              <a:t>lo ideal </a:t>
            </a:r>
            <a:r>
              <a:rPr lang="es-AR" b="1" dirty="0"/>
              <a:t>y el de lo probable</a:t>
            </a:r>
            <a:r>
              <a:rPr lang="es-AR" dirty="0"/>
              <a:t>.</a:t>
            </a:r>
          </a:p>
          <a:p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dirty="0"/>
              <a:t>El plano de lo ideal es la planificación</a:t>
            </a:r>
          </a:p>
          <a:p>
            <a:r>
              <a:rPr lang="es-AR" dirty="0"/>
              <a:t>operativa óptima. Se hace lo que se planea.</a:t>
            </a:r>
          </a:p>
          <a:p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dirty="0"/>
              <a:t>El plano probable es aquel que da cuenta de</a:t>
            </a:r>
          </a:p>
          <a:p>
            <a:r>
              <a:rPr lang="es-AR" dirty="0"/>
              <a:t>las situaciones eventuales que pueden</a:t>
            </a:r>
          </a:p>
          <a:p>
            <a:r>
              <a:rPr lang="es-AR" dirty="0"/>
              <a:t>ocurrir</a:t>
            </a:r>
            <a:r>
              <a:rPr lang="es-AR" dirty="0" smtClean="0"/>
              <a:t>.</a:t>
            </a:r>
            <a:r>
              <a:rPr lang="es-AR" dirty="0"/>
              <a:t> </a:t>
            </a:r>
            <a:endParaRPr lang="es-AR" dirty="0" smtClean="0"/>
          </a:p>
          <a:p>
            <a:r>
              <a:rPr lang="es-AR" dirty="0" smtClean="0"/>
              <a:t>En </a:t>
            </a:r>
            <a:r>
              <a:rPr lang="es-AR" dirty="0"/>
              <a:t>la planificación operativa deben reconocerse </a:t>
            </a:r>
            <a:r>
              <a:rPr lang="es-AR" dirty="0" smtClean="0"/>
              <a:t>los posibles </a:t>
            </a:r>
            <a:r>
              <a:rPr lang="es-AR" dirty="0"/>
              <a:t>riesgos que pudiesen hacer necesaria </a:t>
            </a:r>
            <a:r>
              <a:rPr lang="es-AR" dirty="0" smtClean="0"/>
              <a:t>la modificación </a:t>
            </a:r>
            <a:r>
              <a:rPr lang="es-AR" dirty="0"/>
              <a:t>de lo planificado.</a:t>
            </a:r>
          </a:p>
          <a:p>
            <a:r>
              <a:rPr lang="es-AR" dirty="0" smtClean="0"/>
              <a:t> </a:t>
            </a:r>
            <a:r>
              <a:rPr lang="es-AR" b="1" dirty="0"/>
              <a:t>La evaluación de los riesgos puede implicar la</a:t>
            </a:r>
          </a:p>
          <a:p>
            <a:r>
              <a:rPr lang="es-AR" b="1" dirty="0"/>
              <a:t>definición de recursos alternativos en caso que se</a:t>
            </a:r>
          </a:p>
          <a:p>
            <a:r>
              <a:rPr lang="es-AR" b="1" dirty="0"/>
              <a:t>cumpla o se den los riesgos planificados</a:t>
            </a:r>
            <a:r>
              <a:rPr lang="es-AR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Proceso de control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b="1" dirty="0" smtClean="0"/>
              <a:t>Se refiere al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proceso de generación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de información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para la toma de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decisiones </a:t>
            </a:r>
            <a:r>
              <a:rPr lang="es-AR" b="1" dirty="0" smtClean="0"/>
              <a:t>respecto </a:t>
            </a:r>
            <a:r>
              <a:rPr lang="es-AR" b="1" dirty="0" smtClean="0"/>
              <a:t>del logro de los </a:t>
            </a:r>
            <a:r>
              <a:rPr lang="es-AR" b="1" dirty="0" smtClean="0"/>
              <a:t>objetivos. Implica </a:t>
            </a:r>
            <a:r>
              <a:rPr lang="es-AR" b="1" dirty="0" smtClean="0"/>
              <a:t>el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monitoreo de las actividades que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se están </a:t>
            </a:r>
            <a:r>
              <a:rPr lang="es-AR" b="1" dirty="0" smtClean="0">
                <a:solidFill>
                  <a:schemeClr val="accent1">
                    <a:lumMod val="75000"/>
                  </a:schemeClr>
                </a:solidFill>
              </a:rPr>
              <a:t>llevando a cabo </a:t>
            </a:r>
            <a:r>
              <a:rPr lang="es-AR" b="1" dirty="0" smtClean="0"/>
              <a:t>y su relación con </a:t>
            </a:r>
            <a:r>
              <a:rPr lang="es-AR" b="1" dirty="0" smtClean="0"/>
              <a:t>lo planificado.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Opera </a:t>
            </a:r>
            <a:r>
              <a:rPr lang="es-AR" dirty="0" smtClean="0"/>
              <a:t>a través del análisis de la realidad, </a:t>
            </a:r>
            <a:r>
              <a:rPr lang="es-AR" dirty="0" smtClean="0"/>
              <a:t>e implica </a:t>
            </a:r>
            <a:r>
              <a:rPr lang="es-AR" dirty="0" smtClean="0"/>
              <a:t>un juicio de valor respecto de </a:t>
            </a:r>
            <a:r>
              <a:rPr lang="es-AR" dirty="0" smtClean="0"/>
              <a:t>lo desarrollado.</a:t>
            </a:r>
          </a:p>
          <a:p>
            <a:pPr>
              <a:buNone/>
            </a:pPr>
            <a:r>
              <a:rPr lang="es-AR" b="1" dirty="0" smtClean="0">
                <a:sym typeface="Wingdings" pitchFamily="2" charset="2"/>
              </a:rPr>
              <a:t> </a:t>
            </a:r>
            <a:r>
              <a:rPr lang="es-AR" b="1" dirty="0" smtClean="0"/>
              <a:t>Generación </a:t>
            </a:r>
            <a:r>
              <a:rPr lang="es-AR" b="1" dirty="0" smtClean="0"/>
              <a:t>de información </a:t>
            </a:r>
            <a:r>
              <a:rPr lang="es-AR" b="1" dirty="0" smtClean="0"/>
              <a:t>sobre:</a:t>
            </a:r>
          </a:p>
          <a:p>
            <a:pPr>
              <a:buNone/>
            </a:pPr>
            <a:r>
              <a:rPr lang="es-AR" dirty="0" smtClean="0"/>
              <a:t>	</a:t>
            </a:r>
            <a:r>
              <a:rPr lang="es-AR" dirty="0" smtClean="0"/>
              <a:t>-Cuáles </a:t>
            </a:r>
            <a:r>
              <a:rPr lang="es-AR" dirty="0" smtClean="0"/>
              <a:t>son los objetivos que se </a:t>
            </a:r>
            <a:r>
              <a:rPr lang="es-AR" dirty="0" smtClean="0"/>
              <a:t>están alcanzando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dirty="0" smtClean="0"/>
              <a:t>	-El </a:t>
            </a:r>
            <a:r>
              <a:rPr lang="es-AR" dirty="0" smtClean="0"/>
              <a:t>desempeño mismo de la organización.</a:t>
            </a:r>
          </a:p>
          <a:p>
            <a:pPr>
              <a:buNone/>
            </a:pPr>
            <a:r>
              <a:rPr lang="es-AR" dirty="0" smtClean="0"/>
              <a:t>    - Riesgos </a:t>
            </a:r>
            <a:r>
              <a:rPr lang="es-AR" dirty="0" smtClean="0"/>
              <a:t>y oportunidades en el trayecto.</a:t>
            </a:r>
          </a:p>
          <a:p>
            <a:pPr>
              <a:buNone/>
            </a:pPr>
            <a:r>
              <a:rPr lang="es-AR" dirty="0" smtClean="0"/>
              <a:t>    - Caminos </a:t>
            </a:r>
            <a:r>
              <a:rPr lang="es-AR" dirty="0" smtClean="0"/>
              <a:t>eventuales para responder a </a:t>
            </a:r>
            <a:r>
              <a:rPr lang="es-AR" dirty="0" smtClean="0"/>
              <a:t>los potenciales </a:t>
            </a:r>
            <a:r>
              <a:rPr lang="es-AR" dirty="0" smtClean="0"/>
              <a:t>problemas o riesgos.</a:t>
            </a:r>
          </a:p>
          <a:p>
            <a:pPr>
              <a:buNone/>
            </a:pPr>
            <a:r>
              <a:rPr lang="es-AR" dirty="0" smtClean="0"/>
              <a:t>    - Potenciales </a:t>
            </a:r>
            <a:r>
              <a:rPr lang="es-AR" dirty="0" smtClean="0"/>
              <a:t>cambios en los objetivos</a:t>
            </a:r>
            <a:r>
              <a:rPr lang="es-AR" dirty="0" smtClean="0"/>
              <a:t>.</a:t>
            </a:r>
          </a:p>
          <a:p>
            <a:r>
              <a:rPr lang="es-AR" dirty="0" smtClean="0"/>
              <a:t>Tipos d control en la organización</a:t>
            </a:r>
            <a:r>
              <a:rPr lang="es-AR" dirty="0" smtClean="0"/>
              <a:t>:-</a:t>
            </a:r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/>
          <a:lstStyle/>
          <a:p>
            <a:r>
              <a:rPr lang="es-AR" dirty="0" smtClean="0"/>
              <a:t>Tipos de Control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endParaRPr lang="es-AR" dirty="0"/>
          </a:p>
        </p:txBody>
      </p:sp>
      <p:sp>
        <p:nvSpPr>
          <p:cNvPr id="4" name="3 Rectángulo redondeado"/>
          <p:cNvSpPr/>
          <p:nvPr/>
        </p:nvSpPr>
        <p:spPr>
          <a:xfrm>
            <a:off x="857224" y="2000240"/>
            <a:ext cx="3643338" cy="3500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b="1" dirty="0" smtClean="0"/>
              <a:t>Control Estratégico:</a:t>
            </a:r>
          </a:p>
          <a:p>
            <a:endParaRPr lang="es-AR" dirty="0" smtClean="0"/>
          </a:p>
          <a:p>
            <a:r>
              <a:rPr lang="es-AR" dirty="0" smtClean="0"/>
              <a:t>-Grado de realización de la misión y</a:t>
            </a:r>
          </a:p>
          <a:p>
            <a:r>
              <a:rPr lang="es-AR" dirty="0" smtClean="0"/>
              <a:t>objetivos estratégicos de la organización.</a:t>
            </a:r>
          </a:p>
          <a:p>
            <a:r>
              <a:rPr lang="es-AR" dirty="0" smtClean="0"/>
              <a:t>- Adecuación de los planes al ambiente</a:t>
            </a:r>
          </a:p>
          <a:p>
            <a:r>
              <a:rPr lang="es-AR" dirty="0" smtClean="0"/>
              <a:t>externo.</a:t>
            </a:r>
          </a:p>
          <a:p>
            <a:r>
              <a:rPr lang="es-AR" dirty="0" smtClean="0"/>
              <a:t>-Características de la competencia o</a:t>
            </a:r>
          </a:p>
          <a:p>
            <a:r>
              <a:rPr lang="es-AR" dirty="0" smtClean="0"/>
              <a:t>ambiente externo.</a:t>
            </a:r>
            <a:endParaRPr lang="es-AR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5286380" y="2428868"/>
            <a:ext cx="3357586" cy="2357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b="1" dirty="0" smtClean="0"/>
              <a:t>Control en las áreas funcionales:</a:t>
            </a:r>
          </a:p>
          <a:p>
            <a:r>
              <a:rPr lang="es-AR" dirty="0" smtClean="0"/>
              <a:t>-</a:t>
            </a:r>
            <a:r>
              <a:rPr lang="es-AR" dirty="0" smtClean="0"/>
              <a:t>Cantidad </a:t>
            </a:r>
            <a:r>
              <a:rPr lang="es-AR" dirty="0" smtClean="0"/>
              <a:t>y calidad de los productos y</a:t>
            </a:r>
          </a:p>
          <a:p>
            <a:r>
              <a:rPr lang="es-AR" dirty="0" smtClean="0"/>
              <a:t>servicios entregados</a:t>
            </a:r>
          </a:p>
          <a:p>
            <a:r>
              <a:rPr lang="es-AR" dirty="0" smtClean="0"/>
              <a:t>- Índices de desempeño de los recursos</a:t>
            </a:r>
          </a:p>
          <a:p>
            <a:r>
              <a:rPr lang="es-AR" dirty="0" smtClean="0"/>
              <a:t>humanos.</a:t>
            </a:r>
            <a:endParaRPr lang="es-AR" dirty="0"/>
          </a:p>
        </p:txBody>
      </p:sp>
      <p:sp>
        <p:nvSpPr>
          <p:cNvPr id="6" name="5 Rectángulo redondeado"/>
          <p:cNvSpPr/>
          <p:nvPr/>
        </p:nvSpPr>
        <p:spPr>
          <a:xfrm>
            <a:off x="5143504" y="5143512"/>
            <a:ext cx="3143272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b="1" dirty="0" smtClean="0"/>
              <a:t>Control Interno:</a:t>
            </a:r>
          </a:p>
          <a:p>
            <a:r>
              <a:rPr lang="es-AR" dirty="0" smtClean="0"/>
              <a:t>Rendimiento </a:t>
            </a:r>
            <a:r>
              <a:rPr lang="es-AR" dirty="0" smtClean="0"/>
              <a:t>de las actividades</a:t>
            </a:r>
          </a:p>
          <a:p>
            <a:r>
              <a:rPr lang="es-AR" dirty="0" smtClean="0"/>
              <a:t>- Consumo de recursos.</a:t>
            </a:r>
            <a:endParaRPr lang="es-A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6117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Ámbito de Control en la </a:t>
            </a:r>
            <a:r>
              <a:rPr lang="es-AR" dirty="0" smtClean="0"/>
              <a:t>organización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4000504"/>
            <a:ext cx="4038600" cy="2857496"/>
          </a:xfrm>
        </p:spPr>
        <p:txBody>
          <a:bodyPr>
            <a:normAutofit fontScale="70000" lnSpcReduction="20000"/>
          </a:bodyPr>
          <a:lstStyle/>
          <a:p>
            <a:r>
              <a:rPr lang="es-AR" b="1" dirty="0" smtClean="0"/>
              <a:t>Estructura aguda:</a:t>
            </a:r>
          </a:p>
          <a:p>
            <a:r>
              <a:rPr lang="es-AR" dirty="0" smtClean="0"/>
              <a:t>Supervisión estrecha</a:t>
            </a:r>
          </a:p>
          <a:p>
            <a:r>
              <a:rPr lang="es-AR" dirty="0" smtClean="0"/>
              <a:t>Control estricto</a:t>
            </a:r>
          </a:p>
          <a:p>
            <a:r>
              <a:rPr lang="es-AR" dirty="0" smtClean="0"/>
              <a:t>Comunicación rápida entre subordinados y superiores.</a:t>
            </a:r>
          </a:p>
          <a:p>
            <a:r>
              <a:rPr lang="es-AR" dirty="0" smtClean="0"/>
              <a:t>Muchos niveles administrativos</a:t>
            </a:r>
          </a:p>
          <a:p>
            <a:r>
              <a:rPr lang="es-AR" dirty="0" smtClean="0"/>
              <a:t>Altos costos para la organización.</a:t>
            </a:r>
          </a:p>
          <a:p>
            <a:r>
              <a:rPr lang="es-AR" dirty="0" smtClean="0"/>
              <a:t>Mucha distancia entre nivel operativo y la cúspide.</a:t>
            </a:r>
          </a:p>
          <a:p>
            <a:endParaRPr lang="es-AR" dirty="0" smtClean="0"/>
          </a:p>
          <a:p>
            <a:endParaRPr lang="es-AR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3857628"/>
            <a:ext cx="4038600" cy="3000372"/>
          </a:xfrm>
        </p:spPr>
        <p:txBody>
          <a:bodyPr>
            <a:normAutofit fontScale="70000" lnSpcReduction="20000"/>
          </a:bodyPr>
          <a:lstStyle/>
          <a:p>
            <a:r>
              <a:rPr lang="es-AR" b="1" dirty="0" smtClean="0"/>
              <a:t>Estructura achatada.</a:t>
            </a:r>
          </a:p>
          <a:p>
            <a:r>
              <a:rPr lang="es-AR" dirty="0" smtClean="0"/>
              <a:t>Los superiores se ven obligados a acatar.</a:t>
            </a:r>
          </a:p>
          <a:p>
            <a:r>
              <a:rPr lang="es-AR" dirty="0" smtClean="0"/>
              <a:t>Se deben definir políticas claras.</a:t>
            </a:r>
          </a:p>
          <a:p>
            <a:r>
              <a:rPr lang="es-AR" dirty="0" smtClean="0"/>
              <a:t>Los subordinados deben ser elegidos con cuidado.</a:t>
            </a:r>
          </a:p>
          <a:p>
            <a:r>
              <a:rPr lang="es-AR" dirty="0" smtClean="0"/>
              <a:t>Se generan “cuellos de botella”</a:t>
            </a:r>
          </a:p>
          <a:p>
            <a:r>
              <a:rPr lang="es-AR" dirty="0" smtClean="0"/>
              <a:t>Riesgo de pérdida de control para el superior.</a:t>
            </a:r>
          </a:p>
          <a:p>
            <a:endParaRPr lang="es-AR" dirty="0"/>
          </a:p>
        </p:txBody>
      </p:sp>
      <p:sp>
        <p:nvSpPr>
          <p:cNvPr id="6" name="5 Rectángulo redondeado"/>
          <p:cNvSpPr/>
          <p:nvPr/>
        </p:nvSpPr>
        <p:spPr>
          <a:xfrm>
            <a:off x="1071538" y="1214422"/>
            <a:ext cx="6072230" cy="26432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b="1" dirty="0" smtClean="0"/>
              <a:t>Organización formal v/s </a:t>
            </a:r>
            <a:r>
              <a:rPr lang="es-AR" b="1" dirty="0" smtClean="0"/>
              <a:t>Informal</a:t>
            </a:r>
          </a:p>
          <a:p>
            <a:r>
              <a:rPr lang="es-AR" dirty="0" smtClean="0"/>
              <a:t> </a:t>
            </a:r>
            <a:r>
              <a:rPr lang="es-AR" dirty="0" smtClean="0">
                <a:sym typeface="Wingdings" pitchFamily="2" charset="2"/>
              </a:rPr>
              <a:t> </a:t>
            </a:r>
            <a:r>
              <a:rPr lang="es-AR" dirty="0" smtClean="0"/>
              <a:t>Organización </a:t>
            </a:r>
            <a:r>
              <a:rPr lang="es-AR" dirty="0" smtClean="0"/>
              <a:t>formal: estructura intencional de roles </a:t>
            </a:r>
            <a:r>
              <a:rPr lang="es-AR" dirty="0" smtClean="0"/>
              <a:t>en una </a:t>
            </a:r>
            <a:r>
              <a:rPr lang="es-AR" dirty="0" smtClean="0"/>
              <a:t>organización formal.</a:t>
            </a:r>
          </a:p>
          <a:p>
            <a:r>
              <a:rPr lang="es-AR" dirty="0" smtClean="0">
                <a:sym typeface="Wingdings" pitchFamily="2" charset="2"/>
              </a:rPr>
              <a:t> </a:t>
            </a:r>
            <a:r>
              <a:rPr lang="es-AR" dirty="0" smtClean="0"/>
              <a:t>Organización </a:t>
            </a:r>
            <a:r>
              <a:rPr lang="es-AR" dirty="0" smtClean="0"/>
              <a:t>informal: red de interacciones </a:t>
            </a:r>
            <a:r>
              <a:rPr lang="es-AR" dirty="0" smtClean="0"/>
              <a:t>personales que </a:t>
            </a:r>
            <a:r>
              <a:rPr lang="es-AR" dirty="0" smtClean="0"/>
              <a:t>se dan en un contexto organizacional.</a:t>
            </a:r>
            <a:endParaRPr lang="es-A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O</a:t>
            </a:r>
            <a:r>
              <a:rPr lang="es-AR" dirty="0" smtClean="0"/>
              <a:t>rganización </a:t>
            </a:r>
            <a:r>
              <a:rPr lang="es-AR" dirty="0" smtClean="0"/>
              <a:t>en el proceso administrativo</a:t>
            </a:r>
            <a:endParaRPr lang="es-AR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564357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AR" dirty="0" smtClean="0"/>
              <a:t>A</a:t>
            </a:r>
            <a:r>
              <a:rPr lang="es-AR" dirty="0" smtClean="0"/>
              <a:t>ctividad </a:t>
            </a:r>
            <a:r>
              <a:rPr lang="es-AR" dirty="0" smtClean="0"/>
              <a:t>de dividir </a:t>
            </a:r>
            <a:r>
              <a:rPr lang="es-AR" dirty="0" smtClean="0"/>
              <a:t>el trabajo </a:t>
            </a:r>
            <a:r>
              <a:rPr lang="es-AR" dirty="0" smtClean="0"/>
              <a:t>de la organización y de </a:t>
            </a:r>
            <a:r>
              <a:rPr lang="es-AR" dirty="0" smtClean="0"/>
              <a:t>asignar responsabilidades </a:t>
            </a:r>
            <a:r>
              <a:rPr lang="es-AR" dirty="0" smtClean="0"/>
              <a:t>y niveles de autoridad.</a:t>
            </a:r>
          </a:p>
          <a:p>
            <a:pPr>
              <a:buNone/>
            </a:pPr>
            <a:r>
              <a:rPr lang="es-AR" dirty="0" smtClean="0"/>
              <a:t> </a:t>
            </a:r>
            <a:r>
              <a:rPr lang="es-AR" dirty="0" smtClean="0"/>
              <a:t>Etapas:</a:t>
            </a:r>
          </a:p>
          <a:p>
            <a:r>
              <a:rPr lang="es-AR" dirty="0" smtClean="0"/>
              <a:t>1. Analizar los objetivos y el trabajo a realizar.</a:t>
            </a:r>
          </a:p>
          <a:p>
            <a:r>
              <a:rPr lang="es-AR" dirty="0" smtClean="0"/>
              <a:t>2. Dividir el trabajo de acuerdo a criterios pertinentes.</a:t>
            </a:r>
          </a:p>
          <a:p>
            <a:r>
              <a:rPr lang="es-AR" dirty="0" smtClean="0"/>
              <a:t>3. Determinar las responsabilidades.</a:t>
            </a:r>
          </a:p>
          <a:p>
            <a:r>
              <a:rPr lang="es-AR" dirty="0" smtClean="0"/>
              <a:t>4. Determinar los niveles de autoridad.</a:t>
            </a:r>
          </a:p>
          <a:p>
            <a:r>
              <a:rPr lang="es-AR" dirty="0" smtClean="0"/>
              <a:t>5. Diseñar la estructura de la organización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Una </a:t>
            </a:r>
            <a:r>
              <a:rPr lang="es-AR" dirty="0" smtClean="0"/>
              <a:t>vez que la organización define los objetivos </a:t>
            </a:r>
            <a:r>
              <a:rPr lang="es-AR" dirty="0" smtClean="0"/>
              <a:t>a alcanzar se produce </a:t>
            </a:r>
            <a:r>
              <a:rPr lang="es-AR" dirty="0" smtClean="0"/>
              <a:t>la división del trabajo.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Esta </a:t>
            </a:r>
            <a:r>
              <a:rPr lang="es-AR" dirty="0" smtClean="0"/>
              <a:t>actividad se orienta a determinar </a:t>
            </a:r>
            <a:r>
              <a:rPr lang="es-AR" dirty="0" smtClean="0"/>
              <a:t>las actividades </a:t>
            </a:r>
            <a:r>
              <a:rPr lang="es-AR" dirty="0" smtClean="0"/>
              <a:t>o grupo de actividades necesarias </a:t>
            </a:r>
            <a:r>
              <a:rPr lang="es-AR" dirty="0" smtClean="0"/>
              <a:t>para el </a:t>
            </a:r>
            <a:r>
              <a:rPr lang="es-AR" dirty="0" smtClean="0"/>
              <a:t>logro de uno o más objetivos.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Cada </a:t>
            </a:r>
            <a:r>
              <a:rPr lang="es-AR" dirty="0" smtClean="0"/>
              <a:t>uno de los grupos de tareas se denomina </a:t>
            </a:r>
            <a:r>
              <a:rPr lang="es-AR" dirty="0" smtClean="0"/>
              <a:t>un bloque </a:t>
            </a:r>
            <a:r>
              <a:rPr lang="es-AR" dirty="0" smtClean="0"/>
              <a:t>de trabajo. Que consiste en un grupo </a:t>
            </a:r>
            <a:r>
              <a:rPr lang="es-AR" dirty="0" smtClean="0"/>
              <a:t>similar de </a:t>
            </a:r>
            <a:r>
              <a:rPr lang="es-AR" dirty="0" smtClean="0"/>
              <a:t>actividades orientadas aun fin común</a:t>
            </a:r>
            <a:r>
              <a:rPr lang="es-AR" dirty="0" smtClean="0"/>
              <a:t>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dirty="0" smtClean="0"/>
              <a:t>Luego de la definición de esos bloques de trabajo </a:t>
            </a:r>
            <a:r>
              <a:rPr lang="es-AR" dirty="0" smtClean="0"/>
              <a:t>se define </a:t>
            </a:r>
            <a:r>
              <a:rPr lang="es-AR" dirty="0" smtClean="0"/>
              <a:t>el nombre (departamento, división etc</a:t>
            </a:r>
            <a:r>
              <a:rPr lang="es-AR" dirty="0" smtClean="0"/>
              <a:t>.).</a:t>
            </a:r>
            <a:r>
              <a:rPr lang="es-AR" dirty="0" smtClean="0"/>
              <a:t> </a:t>
            </a:r>
            <a:endParaRPr lang="es-AR" dirty="0" smtClean="0"/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Un </a:t>
            </a:r>
            <a:r>
              <a:rPr lang="es-AR" dirty="0" smtClean="0"/>
              <a:t>departamento o división tienen un </a:t>
            </a:r>
            <a:r>
              <a:rPr lang="es-AR" dirty="0" smtClean="0"/>
              <a:t>grupo de </a:t>
            </a:r>
            <a:r>
              <a:rPr lang="es-AR" dirty="0" smtClean="0"/>
              <a:t>tareas por cumplir. La definición de </a:t>
            </a:r>
            <a:r>
              <a:rPr lang="es-AR" dirty="0" smtClean="0"/>
              <a:t>estas tareas </a:t>
            </a:r>
            <a:r>
              <a:rPr lang="es-AR" dirty="0" smtClean="0"/>
              <a:t>se traduce en </a:t>
            </a:r>
            <a:r>
              <a:rPr lang="es-AR" dirty="0" smtClean="0"/>
              <a:t>responsabilidades específicas </a:t>
            </a:r>
            <a:r>
              <a:rPr lang="es-AR" dirty="0" smtClean="0"/>
              <a:t>para los miembros del grupo.</a:t>
            </a:r>
          </a:p>
          <a:p>
            <a:pPr>
              <a:buNone/>
            </a:pPr>
            <a:r>
              <a:rPr lang="es-AR" dirty="0" smtClean="0">
                <a:sym typeface="Wingdings" pitchFamily="2" charset="2"/>
              </a:rPr>
              <a:t></a:t>
            </a:r>
            <a:r>
              <a:rPr lang="es-AR" dirty="0" smtClean="0"/>
              <a:t> </a:t>
            </a:r>
            <a:r>
              <a:rPr lang="es-AR" dirty="0" smtClean="0"/>
              <a:t>Cargo: tareas que son responsabilidad </a:t>
            </a:r>
            <a:r>
              <a:rPr lang="es-AR" dirty="0" err="1" smtClean="0"/>
              <a:t>deuna</a:t>
            </a:r>
            <a:r>
              <a:rPr lang="es-AR" dirty="0" smtClean="0"/>
              <a:t> </a:t>
            </a:r>
            <a:r>
              <a:rPr lang="es-AR" dirty="0" smtClean="0"/>
              <a:t>persona.</a:t>
            </a:r>
            <a:endParaRPr lang="es-AR" dirty="0" smtClean="0"/>
          </a:p>
          <a:p>
            <a:endParaRPr lang="es-A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155</TotalTime>
  <Words>2615</Words>
  <Application>Microsoft Office PowerPoint</Application>
  <PresentationFormat>Presentación en pantalla (4:3)</PresentationFormat>
  <Paragraphs>275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Brío</vt:lpstr>
      <vt:lpstr>Teoría Administrativa</vt:lpstr>
      <vt:lpstr>Planificación</vt:lpstr>
      <vt:lpstr>Planificación Estratégica </vt:lpstr>
      <vt:lpstr>Análisis de la situación estratégica:</vt:lpstr>
      <vt:lpstr>Diapositiva 5</vt:lpstr>
      <vt:lpstr>Proceso de control </vt:lpstr>
      <vt:lpstr>Tipos de Control</vt:lpstr>
      <vt:lpstr>Ámbito de Control en la organización</vt:lpstr>
      <vt:lpstr>Organización en el proceso administrativo</vt:lpstr>
      <vt:lpstr>Organización –Autoridad </vt:lpstr>
      <vt:lpstr>Dirección </vt:lpstr>
      <vt:lpstr>Diapositiva 12</vt:lpstr>
      <vt:lpstr>Liderazgo, nuevos enfoques: </vt:lpstr>
      <vt:lpstr>PRINCIPIOS DE LA DIRECCION </vt:lpstr>
      <vt:lpstr>PROCESO DE DIRECCION ADOPCIÓN DE DECISIONES </vt:lpstr>
      <vt:lpstr>Diapositiva 16</vt:lpstr>
      <vt:lpstr>Proceso de control </vt:lpstr>
      <vt:lpstr>Análisis Kaplan y Norton </vt:lpstr>
      <vt:lpstr>Análisis Kaplan y Norton</vt:lpstr>
      <vt:lpstr>Análisis Kaplan y Norton</vt:lpstr>
      <vt:lpstr>Análisis Kaplan y Norton</vt:lpstr>
      <vt:lpstr>¿ Cambio de un paradigma?</vt:lpstr>
      <vt:lpstr>El nuevo paradigma en la gestión:</vt:lpstr>
      <vt:lpstr>Teoría Administrativa</vt:lpstr>
    </vt:vector>
  </TitlesOfParts>
  <Company>Windows XP Colossus Edition 2 Reloaded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Teoría Administrativa</dc:title>
  <dc:creator>Colossus User</dc:creator>
  <cp:lastModifiedBy>Colossus User</cp:lastModifiedBy>
  <cp:revision>24</cp:revision>
  <dcterms:created xsi:type="dcterms:W3CDTF">2009-07-02T04:57:19Z</dcterms:created>
  <dcterms:modified xsi:type="dcterms:W3CDTF">2009-07-02T13:14:30Z</dcterms:modified>
</cp:coreProperties>
</file>