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87" r:id="rId2"/>
    <p:sldId id="288" r:id="rId3"/>
    <p:sldId id="289" r:id="rId4"/>
    <p:sldId id="290" r:id="rId5"/>
    <p:sldId id="256" r:id="rId6"/>
    <p:sldId id="273" r:id="rId7"/>
    <p:sldId id="274" r:id="rId8"/>
    <p:sldId id="257" r:id="rId9"/>
    <p:sldId id="258" r:id="rId10"/>
    <p:sldId id="259" r:id="rId11"/>
    <p:sldId id="291" r:id="rId12"/>
    <p:sldId id="278" r:id="rId13"/>
    <p:sldId id="272" r:id="rId14"/>
    <p:sldId id="271" r:id="rId15"/>
    <p:sldId id="279" r:id="rId16"/>
    <p:sldId id="295" r:id="rId17"/>
    <p:sldId id="263" r:id="rId18"/>
    <p:sldId id="264" r:id="rId19"/>
    <p:sldId id="265" r:id="rId20"/>
    <p:sldId id="266" r:id="rId21"/>
    <p:sldId id="281" r:id="rId22"/>
    <p:sldId id="282" r:id="rId23"/>
    <p:sldId id="283" r:id="rId24"/>
    <p:sldId id="284" r:id="rId25"/>
    <p:sldId id="285" r:id="rId26"/>
    <p:sldId id="286" r:id="rId27"/>
    <p:sldId id="296" r:id="rId28"/>
    <p:sldId id="292" r:id="rId29"/>
    <p:sldId id="293" r:id="rId30"/>
    <p:sldId id="262" r:id="rId31"/>
    <p:sldId id="294" r:id="rId32"/>
  </p:sldIdLst>
  <p:sldSz cx="14630400" cy="8229600"/>
  <p:notesSz cx="8229600" cy="14630400"/>
  <p:embeddedFontLst>
    <p:embeddedFont>
      <p:font typeface="Calibri" panose="020F0502020204030204" pitchFamily="34" charset="0"/>
      <p:regular r:id="rId34"/>
      <p:bold r:id="rId35"/>
      <p:italic r:id="rId36"/>
      <p:boldItalic r:id="rId37"/>
    </p:embeddedFont>
    <p:embeddedFont>
      <p:font typeface="Crimson Pro" pitchFamily="2" charset="77"/>
      <p:regular r:id="rId38"/>
    </p:embeddedFont>
    <p:embeddedFont>
      <p:font typeface="Heebo" pitchFamily="2" charset="-79"/>
      <p:regular r:id="rId39"/>
      <p:bold r:id="rId40"/>
    </p:embeddedFont>
    <p:embeddedFont>
      <p:font typeface="Platypi" panose="020F0502020204030204" pitchFamily="34" charset="0"/>
      <p:regular r:id="rId41"/>
      <p:bold r:id="rId42"/>
      <p:italic r:id="rId43"/>
      <p:boldItalic r:id="rId44"/>
    </p:embeddedFont>
    <p:embeddedFont>
      <p:font typeface="Source Serif Pro" panose="02040603050405020204" pitchFamily="18" charset="0"/>
      <p:regular r:id="rId45"/>
      <p:bold r:id="rId46"/>
      <p:italic r:id="rId47"/>
      <p:boldItalic r:id="rId48"/>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10"/>
  </p:normalViewPr>
  <p:slideViewPr>
    <p:cSldViewPr snapToGrid="0" snapToObjects="1">
      <p:cViewPr varScale="1">
        <p:scale>
          <a:sx n="89" d="100"/>
          <a:sy n="89" d="100"/>
        </p:scale>
        <p:origin x="2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53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39844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22519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854708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216797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02409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68503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90547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06325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youtube.com/watch?v=ElNRRBa5n5Q"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youtube.com/watch?v=iE1U-l7gE34"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264336"/>
            <a:ext cx="7556421" cy="1700927"/>
          </a:xfrm>
          <a:prstGeom prst="rect">
            <a:avLst/>
          </a:prstGeom>
          <a:noFill/>
          <a:ln/>
        </p:spPr>
        <p:txBody>
          <a:bodyPr wrap="square" lIns="0" tIns="0" rIns="0" bIns="0" rtlCol="0" anchor="t"/>
          <a:lstStyle/>
          <a:p>
            <a:pPr marL="0" indent="0">
              <a:lnSpc>
                <a:spcPts val="4450"/>
              </a:lnSpc>
              <a:buNone/>
            </a:pPr>
            <a:r>
              <a:rPr lang="en-US" sz="3550" dirty="0">
                <a:solidFill>
                  <a:srgbClr val="201B18"/>
                </a:solidFill>
                <a:latin typeface="Platypi" pitchFamily="34" charset="0"/>
                <a:ea typeface="Platypi" pitchFamily="34" charset="-122"/>
                <a:cs typeface="Platypi" pitchFamily="34" charset="-120"/>
              </a:rPr>
              <a:t>Programa de Capacitación: Fortalecimiento en asesoría al beneficiario </a:t>
            </a:r>
            <a:endParaRPr lang="en-US" sz="3550" dirty="0"/>
          </a:p>
        </p:txBody>
      </p:sp>
      <p:sp>
        <p:nvSpPr>
          <p:cNvPr id="4" name="Text 1"/>
          <p:cNvSpPr/>
          <p:nvPr/>
        </p:nvSpPr>
        <p:spPr>
          <a:xfrm>
            <a:off x="793790" y="4911328"/>
            <a:ext cx="7556421" cy="362903"/>
          </a:xfrm>
          <a:prstGeom prst="rect">
            <a:avLst/>
          </a:prstGeom>
          <a:noFill/>
          <a:ln/>
        </p:spPr>
        <p:txBody>
          <a:bodyPr wrap="none" lIns="0" tIns="0" rIns="0" bIns="0" rtlCol="0" anchor="t"/>
          <a:lstStyle/>
          <a:p>
            <a:pPr marL="0" indent="0">
              <a:lnSpc>
                <a:spcPts val="2850"/>
              </a:lnSpc>
              <a:buNone/>
            </a:pPr>
            <a:endParaRPr lang="en-US" sz="1750" dirty="0"/>
          </a:p>
        </p:txBody>
      </p:sp>
      <p:pic>
        <p:nvPicPr>
          <p:cNvPr id="1026" name="Picture 2" descr="IEI - Instituto de Estudios Internacionales - Universidad de Chile">
            <a:extLst>
              <a:ext uri="{FF2B5EF4-FFF2-40B4-BE49-F238E27FC236}">
                <a16:creationId xmlns:a16="http://schemas.microsoft.com/office/drawing/2014/main" id="{8DAC6903-907E-A166-7CC0-1E5A82875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80" y="405609"/>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B776C55-2E61-43F1-02AD-29F43E298FF5}"/>
              </a:ext>
            </a:extLst>
          </p:cNvPr>
          <p:cNvPicPr>
            <a:picLocks noChangeAspect="1"/>
          </p:cNvPicPr>
          <p:nvPr/>
        </p:nvPicPr>
        <p:blipFill>
          <a:blip r:embed="rId5"/>
          <a:stretch>
            <a:fillRect/>
          </a:stretch>
        </p:blipFill>
        <p:spPr>
          <a:xfrm>
            <a:off x="6819210" y="255926"/>
            <a:ext cx="1813377" cy="756047"/>
          </a:xfrm>
          <a:prstGeom prst="rect">
            <a:avLst/>
          </a:prstGeom>
        </p:spPr>
      </p:pic>
      <p:sp>
        <p:nvSpPr>
          <p:cNvPr id="6" name="Text 4">
            <a:extLst>
              <a:ext uri="{FF2B5EF4-FFF2-40B4-BE49-F238E27FC236}">
                <a16:creationId xmlns:a16="http://schemas.microsoft.com/office/drawing/2014/main" id="{5B763A9E-A0A2-E238-EFCA-33383A8755B3}"/>
              </a:ext>
            </a:extLst>
          </p:cNvPr>
          <p:cNvSpPr/>
          <p:nvPr/>
        </p:nvSpPr>
        <p:spPr>
          <a:xfrm>
            <a:off x="6229350" y="7066656"/>
            <a:ext cx="2403237" cy="907018"/>
          </a:xfrm>
          <a:prstGeom prst="rect">
            <a:avLst/>
          </a:prstGeom>
          <a:noFill/>
          <a:ln/>
        </p:spPr>
        <p:txBody>
          <a:bodyPr wrap="square" lIns="0" tIns="0" rIns="0" bIns="0" rtlCol="0" anchor="t"/>
          <a:lstStyle/>
          <a:p>
            <a:pPr marL="0" indent="0" algn="r">
              <a:lnSpc>
                <a:spcPts val="3550"/>
              </a:lnSpc>
              <a:buNone/>
            </a:pPr>
            <a:r>
              <a:rPr lang="en-US" sz="2200" b="1" dirty="0" err="1">
                <a:solidFill>
                  <a:srgbClr val="504C49"/>
                </a:solidFill>
                <a:latin typeface="Source Serif Pro" pitchFamily="34" charset="0"/>
                <a:ea typeface="Source Serif Pro" pitchFamily="34" charset="-122"/>
                <a:cs typeface="Source Serif Pro" pitchFamily="34" charset="-120"/>
              </a:rPr>
              <a:t>Septiembre</a:t>
            </a:r>
            <a:r>
              <a:rPr lang="en-US" sz="2200" b="1" dirty="0">
                <a:solidFill>
                  <a:srgbClr val="504C49"/>
                </a:solidFill>
                <a:latin typeface="Source Serif Pro" pitchFamily="34" charset="0"/>
                <a:ea typeface="Source Serif Pro" pitchFamily="34" charset="-122"/>
                <a:cs typeface="Source Serif Pro" pitchFamily="34" charset="-120"/>
              </a:rPr>
              <a:t>, 2024</a:t>
            </a:r>
            <a:endParaRPr lang="en-US" sz="2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9110" y="1311056"/>
            <a:ext cx="7887653" cy="445651"/>
          </a:xfrm>
          <a:prstGeom prst="rect">
            <a:avLst/>
          </a:prstGeom>
          <a:noFill/>
          <a:ln/>
        </p:spPr>
        <p:txBody>
          <a:bodyPr wrap="none" lIns="0" tIns="0" rIns="0" bIns="0" rtlCol="0" anchor="t"/>
          <a:lstStyle/>
          <a:p>
            <a:pPr marL="0" indent="0">
              <a:lnSpc>
                <a:spcPts val="3500"/>
              </a:lnSpc>
              <a:buNone/>
            </a:pPr>
            <a:r>
              <a:rPr lang="en-US" sz="3200" b="1" dirty="0">
                <a:solidFill>
                  <a:srgbClr val="152D47"/>
                </a:solidFill>
                <a:latin typeface="Crimson Pro" pitchFamily="34" charset="0"/>
                <a:ea typeface="Crimson Pro" pitchFamily="34" charset="-122"/>
                <a:cs typeface="Crimson Pro" pitchFamily="34" charset="-120"/>
              </a:rPr>
              <a:t>Sistemas de CRM y su impacto en la gestión de </a:t>
            </a:r>
            <a:r>
              <a:rPr lang="en-US" sz="3200" b="1" dirty="0" err="1">
                <a:solidFill>
                  <a:srgbClr val="152D47"/>
                </a:solidFill>
                <a:latin typeface="Crimson Pro" pitchFamily="34" charset="0"/>
                <a:ea typeface="Crimson Pro" pitchFamily="34" charset="-122"/>
                <a:cs typeface="Crimson Pro" pitchFamily="34" charset="-120"/>
              </a:rPr>
              <a:t>carteras</a:t>
            </a:r>
            <a:r>
              <a:rPr lang="en-US" sz="3200" b="1" dirty="0">
                <a:solidFill>
                  <a:srgbClr val="152D47"/>
                </a:solidFill>
                <a:latin typeface="Crimson Pro" pitchFamily="34" charset="0"/>
                <a:ea typeface="Crimson Pro" pitchFamily="34" charset="-122"/>
                <a:cs typeface="Crimson Pro" pitchFamily="34" charset="-120"/>
              </a:rPr>
              <a:t> </a:t>
            </a:r>
          </a:p>
          <a:p>
            <a:pPr marL="0" indent="0">
              <a:lnSpc>
                <a:spcPts val="3500"/>
              </a:lnSpc>
              <a:buNone/>
            </a:pPr>
            <a:r>
              <a:rPr lang="en-US" sz="3200" b="1" dirty="0">
                <a:solidFill>
                  <a:srgbClr val="152D47"/>
                </a:solidFill>
                <a:latin typeface="Crimson Pro" pitchFamily="34" charset="0"/>
                <a:ea typeface="Crimson Pro" pitchFamily="34" charset="-122"/>
                <a:cs typeface="Crimson Pro" pitchFamily="34" charset="-120"/>
              </a:rPr>
              <a:t>de usuarios</a:t>
            </a:r>
            <a:endParaRPr lang="en-US" sz="3200" b="1" dirty="0"/>
          </a:p>
        </p:txBody>
      </p:sp>
      <p:pic>
        <p:nvPicPr>
          <p:cNvPr id="3" name="Image 0" descr="preencoded.png"/>
          <p:cNvPicPr>
            <a:picLocks noChangeAspect="1"/>
          </p:cNvPicPr>
          <p:nvPr/>
        </p:nvPicPr>
        <p:blipFill>
          <a:blip r:embed="rId3"/>
          <a:stretch>
            <a:fillRect/>
          </a:stretch>
        </p:blipFill>
        <p:spPr>
          <a:xfrm>
            <a:off x="499110" y="2564844"/>
            <a:ext cx="3247668" cy="2007156"/>
          </a:xfrm>
          <a:prstGeom prst="rect">
            <a:avLst/>
          </a:prstGeom>
        </p:spPr>
      </p:pic>
      <p:sp>
        <p:nvSpPr>
          <p:cNvPr id="4" name="Text 1"/>
          <p:cNvSpPr/>
          <p:nvPr/>
        </p:nvSpPr>
        <p:spPr>
          <a:xfrm>
            <a:off x="499110" y="4750236"/>
            <a:ext cx="2241947"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Centralización de información</a:t>
            </a:r>
            <a:endParaRPr lang="en-US" sz="1600" b="1" dirty="0">
              <a:latin typeface="Heebo" pitchFamily="2" charset="-79"/>
              <a:cs typeface="Heebo" pitchFamily="2" charset="-79"/>
            </a:endParaRPr>
          </a:p>
        </p:txBody>
      </p:sp>
      <p:sp>
        <p:nvSpPr>
          <p:cNvPr id="5" name="Text 2"/>
          <p:cNvSpPr/>
          <p:nvPr/>
        </p:nvSpPr>
        <p:spPr>
          <a:xfrm>
            <a:off x="499110" y="5058489"/>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34" charset="0"/>
                <a:ea typeface="Heebo" pitchFamily="34" charset="-122"/>
                <a:cs typeface="Heebo" pitchFamily="34" charset="-120"/>
              </a:rPr>
              <a:t>Almacenan y organizan todos los datos de los usuarios en un solo lugar, facilitando la gestión y acceso a información clave.</a:t>
            </a:r>
            <a:endParaRPr lang="en-US" sz="1600" dirty="0"/>
          </a:p>
        </p:txBody>
      </p:sp>
      <p:pic>
        <p:nvPicPr>
          <p:cNvPr id="6" name="Image 1" descr="preencoded.png"/>
          <p:cNvPicPr>
            <a:picLocks noChangeAspect="1"/>
          </p:cNvPicPr>
          <p:nvPr/>
        </p:nvPicPr>
        <p:blipFill>
          <a:blip r:embed="rId4"/>
          <a:stretch>
            <a:fillRect/>
          </a:stretch>
        </p:blipFill>
        <p:spPr>
          <a:xfrm>
            <a:off x="3960614" y="2564844"/>
            <a:ext cx="3247668" cy="2007156"/>
          </a:xfrm>
          <a:prstGeom prst="rect">
            <a:avLst/>
          </a:prstGeom>
        </p:spPr>
      </p:pic>
      <p:sp>
        <p:nvSpPr>
          <p:cNvPr id="7" name="Text 3"/>
          <p:cNvSpPr/>
          <p:nvPr/>
        </p:nvSpPr>
        <p:spPr>
          <a:xfrm>
            <a:off x="3960614" y="4750236"/>
            <a:ext cx="2068354"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Automatización de procesos</a:t>
            </a:r>
            <a:endParaRPr lang="en-US" sz="1600" b="1" dirty="0">
              <a:latin typeface="Heebo" pitchFamily="2" charset="-79"/>
              <a:cs typeface="Heebo" pitchFamily="2" charset="-79"/>
            </a:endParaRPr>
          </a:p>
        </p:txBody>
      </p:sp>
      <p:sp>
        <p:nvSpPr>
          <p:cNvPr id="8" name="Text 4"/>
          <p:cNvSpPr/>
          <p:nvPr/>
        </p:nvSpPr>
        <p:spPr>
          <a:xfrm>
            <a:off x="3960614" y="5058489"/>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34" charset="0"/>
                <a:ea typeface="Heebo" pitchFamily="34" charset="-122"/>
                <a:cs typeface="Heebo" pitchFamily="34" charset="-120"/>
              </a:rPr>
              <a:t>Automatizan tareas repetitivas como recordatorios de seguimiento, envío de correos, y generación de reportes, mejorando la eficiencia.</a:t>
            </a:r>
            <a:endParaRPr lang="en-US" sz="1600" dirty="0"/>
          </a:p>
        </p:txBody>
      </p:sp>
      <p:pic>
        <p:nvPicPr>
          <p:cNvPr id="9" name="Image 2" descr="preencoded.png"/>
          <p:cNvPicPr>
            <a:picLocks noChangeAspect="1"/>
          </p:cNvPicPr>
          <p:nvPr/>
        </p:nvPicPr>
        <p:blipFill>
          <a:blip r:embed="rId5"/>
          <a:stretch>
            <a:fillRect/>
          </a:stretch>
        </p:blipFill>
        <p:spPr>
          <a:xfrm>
            <a:off x="7422118" y="2564844"/>
            <a:ext cx="3247668" cy="2007156"/>
          </a:xfrm>
          <a:prstGeom prst="rect">
            <a:avLst/>
          </a:prstGeom>
        </p:spPr>
      </p:pic>
      <p:sp>
        <p:nvSpPr>
          <p:cNvPr id="10" name="Text 5"/>
          <p:cNvSpPr/>
          <p:nvPr/>
        </p:nvSpPr>
        <p:spPr>
          <a:xfrm>
            <a:off x="7422118" y="4750236"/>
            <a:ext cx="1782842"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Análisis en tiempo real</a:t>
            </a:r>
            <a:endParaRPr lang="en-US" sz="1600" b="1" dirty="0">
              <a:latin typeface="Heebo" pitchFamily="2" charset="-79"/>
              <a:cs typeface="Heebo" pitchFamily="2" charset="-79"/>
            </a:endParaRPr>
          </a:p>
        </p:txBody>
      </p:sp>
      <p:sp>
        <p:nvSpPr>
          <p:cNvPr id="11" name="Text 6"/>
          <p:cNvSpPr/>
          <p:nvPr/>
        </p:nvSpPr>
        <p:spPr>
          <a:xfrm>
            <a:off x="7422118" y="5058489"/>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34" charset="0"/>
                <a:ea typeface="Heebo" pitchFamily="34" charset="-122"/>
                <a:cs typeface="Heebo" pitchFamily="34" charset="-120"/>
              </a:rPr>
              <a:t>Proveen herramientas analíticas que permiten evaluar el rendimiento de la cartera y ajustar las estrategias basándose en datos actualizados.</a:t>
            </a:r>
            <a:endParaRPr lang="en-US" sz="1600" dirty="0"/>
          </a:p>
        </p:txBody>
      </p:sp>
      <p:pic>
        <p:nvPicPr>
          <p:cNvPr id="12" name="Image 3" descr="preencoded.png"/>
          <p:cNvPicPr>
            <a:picLocks noChangeAspect="1"/>
          </p:cNvPicPr>
          <p:nvPr/>
        </p:nvPicPr>
        <p:blipFill>
          <a:blip r:embed="rId6"/>
          <a:stretch>
            <a:fillRect/>
          </a:stretch>
        </p:blipFill>
        <p:spPr>
          <a:xfrm>
            <a:off x="10883622" y="2564844"/>
            <a:ext cx="3247668" cy="2007156"/>
          </a:xfrm>
          <a:prstGeom prst="rect">
            <a:avLst/>
          </a:prstGeom>
        </p:spPr>
      </p:pic>
      <p:sp>
        <p:nvSpPr>
          <p:cNvPr id="13" name="Text 7"/>
          <p:cNvSpPr/>
          <p:nvPr/>
        </p:nvSpPr>
        <p:spPr>
          <a:xfrm>
            <a:off x="10883622" y="4750236"/>
            <a:ext cx="2010847"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Seguimiento personalizado</a:t>
            </a:r>
            <a:endParaRPr lang="en-US" sz="1600" b="1" dirty="0">
              <a:latin typeface="Heebo" pitchFamily="2" charset="-79"/>
              <a:cs typeface="Heebo" pitchFamily="2" charset="-79"/>
            </a:endParaRPr>
          </a:p>
        </p:txBody>
      </p:sp>
      <p:sp>
        <p:nvSpPr>
          <p:cNvPr id="14" name="Text 8"/>
          <p:cNvSpPr/>
          <p:nvPr/>
        </p:nvSpPr>
        <p:spPr>
          <a:xfrm>
            <a:off x="10883622" y="5058489"/>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34" charset="0"/>
                <a:ea typeface="Heebo" pitchFamily="34" charset="-122"/>
                <a:cs typeface="Heebo" pitchFamily="34" charset="-120"/>
              </a:rPr>
              <a:t>Facilitan la creación de planes de acción personalizados para </a:t>
            </a:r>
            <a:r>
              <a:rPr lang="en-US" sz="1600" dirty="0" err="1">
                <a:solidFill>
                  <a:srgbClr val="4C4C4D"/>
                </a:solidFill>
                <a:latin typeface="Heebo" pitchFamily="34" charset="0"/>
                <a:ea typeface="Heebo" pitchFamily="34" charset="-122"/>
                <a:cs typeface="Heebo" pitchFamily="34" charset="-120"/>
              </a:rPr>
              <a:t>cada</a:t>
            </a:r>
            <a:r>
              <a:rPr lang="en-US" sz="1600" dirty="0">
                <a:solidFill>
                  <a:srgbClr val="4C4C4D"/>
                </a:solidFill>
                <a:latin typeface="Heebo" pitchFamily="34" charset="0"/>
                <a:ea typeface="Heebo" pitchFamily="34" charset="-122"/>
                <a:cs typeface="Heebo" pitchFamily="34" charset="-120"/>
              </a:rPr>
              <a:t> usuario, mejorando la satisfacción y fidelización.</a:t>
            </a:r>
            <a:endParaRPr lang="en-US" sz="1600" dirty="0"/>
          </a:p>
        </p:txBody>
      </p:sp>
      <p:pic>
        <p:nvPicPr>
          <p:cNvPr id="27" name="Picture 2" descr="IEI - Instituto de Estudios Internacionales - Universidad de Chile">
            <a:extLst>
              <a:ext uri="{FF2B5EF4-FFF2-40B4-BE49-F238E27FC236}">
                <a16:creationId xmlns:a16="http://schemas.microsoft.com/office/drawing/2014/main" id="{41A32EA2-76C4-3A63-0426-42DB6CC63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A25733B6-616B-7D7C-4DA4-F543B90D83EF}"/>
              </a:ext>
            </a:extLst>
          </p:cNvPr>
          <p:cNvPicPr>
            <a:picLocks noChangeAspect="1"/>
          </p:cNvPicPr>
          <p:nvPr/>
        </p:nvPicPr>
        <p:blipFill>
          <a:blip r:embed="rId8"/>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4" descr="preencoded.png"/>
          <p:cNvPicPr>
            <a:picLocks noChangeAspect="1"/>
          </p:cNvPicPr>
          <p:nvPr/>
        </p:nvPicPr>
        <p:blipFill>
          <a:blip r:embed="rId3"/>
          <a:stretch>
            <a:fillRect/>
          </a:stretch>
        </p:blipFill>
        <p:spPr>
          <a:xfrm>
            <a:off x="499110" y="2457093"/>
            <a:ext cx="3247668" cy="2007156"/>
          </a:xfrm>
          <a:prstGeom prst="rect">
            <a:avLst/>
          </a:prstGeom>
        </p:spPr>
      </p:pic>
      <p:sp>
        <p:nvSpPr>
          <p:cNvPr id="16" name="Text 9"/>
          <p:cNvSpPr/>
          <p:nvPr/>
        </p:nvSpPr>
        <p:spPr>
          <a:xfrm>
            <a:off x="499110" y="4642486"/>
            <a:ext cx="2337197"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Mejora en la toma de decisiones</a:t>
            </a:r>
            <a:endParaRPr lang="en-US" sz="1600" b="1" dirty="0">
              <a:latin typeface="Heebo" pitchFamily="2" charset="-79"/>
              <a:cs typeface="Heebo" pitchFamily="2" charset="-79"/>
            </a:endParaRPr>
          </a:p>
        </p:txBody>
      </p:sp>
      <p:sp>
        <p:nvSpPr>
          <p:cNvPr id="17" name="Text 10"/>
          <p:cNvSpPr/>
          <p:nvPr/>
        </p:nvSpPr>
        <p:spPr>
          <a:xfrm>
            <a:off x="499110" y="4950738"/>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2" charset="-79"/>
                <a:ea typeface="Heebo" pitchFamily="34" charset="-122"/>
                <a:cs typeface="Heebo" pitchFamily="2" charset="-79"/>
              </a:rPr>
              <a:t>Ofrecen insights basados en datos, lo que ayuda a </a:t>
            </a:r>
            <a:r>
              <a:rPr lang="en-US" sz="1600" dirty="0" err="1">
                <a:solidFill>
                  <a:srgbClr val="4C4C4D"/>
                </a:solidFill>
                <a:latin typeface="Heebo" pitchFamily="2" charset="-79"/>
                <a:ea typeface="Heebo" pitchFamily="34" charset="-122"/>
                <a:cs typeface="Heebo" pitchFamily="2" charset="-79"/>
              </a:rPr>
              <a:t>priorizar</a:t>
            </a:r>
            <a:r>
              <a:rPr lang="en-US" sz="1600" dirty="0">
                <a:solidFill>
                  <a:srgbClr val="4C4C4D"/>
                </a:solidFill>
                <a:latin typeface="Heebo" pitchFamily="2" charset="-79"/>
                <a:ea typeface="Heebo" pitchFamily="34" charset="-122"/>
                <a:cs typeface="Heebo" pitchFamily="2" charset="-79"/>
              </a:rPr>
              <a:t> usuarios con mayor potencial y ajustar recursos de forma efectiva.</a:t>
            </a:r>
            <a:endParaRPr lang="en-US" sz="1600" dirty="0">
              <a:latin typeface="Heebo" pitchFamily="2" charset="-79"/>
              <a:cs typeface="Heebo" pitchFamily="2" charset="-79"/>
            </a:endParaRPr>
          </a:p>
        </p:txBody>
      </p:sp>
      <p:pic>
        <p:nvPicPr>
          <p:cNvPr id="18" name="Image 5" descr="preencoded.png"/>
          <p:cNvPicPr>
            <a:picLocks noChangeAspect="1"/>
          </p:cNvPicPr>
          <p:nvPr/>
        </p:nvPicPr>
        <p:blipFill>
          <a:blip r:embed="rId4"/>
          <a:stretch>
            <a:fillRect/>
          </a:stretch>
        </p:blipFill>
        <p:spPr>
          <a:xfrm>
            <a:off x="3960614" y="2457093"/>
            <a:ext cx="3247668" cy="2007156"/>
          </a:xfrm>
          <a:prstGeom prst="rect">
            <a:avLst/>
          </a:prstGeom>
        </p:spPr>
      </p:pic>
      <p:sp>
        <p:nvSpPr>
          <p:cNvPr id="19" name="Text 11"/>
          <p:cNvSpPr/>
          <p:nvPr/>
        </p:nvSpPr>
        <p:spPr>
          <a:xfrm>
            <a:off x="3960614" y="4642486"/>
            <a:ext cx="1782842"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Colaboración mejorada</a:t>
            </a:r>
            <a:endParaRPr lang="en-US" sz="1600" b="1" dirty="0">
              <a:latin typeface="Heebo" pitchFamily="2" charset="-79"/>
              <a:cs typeface="Heebo" pitchFamily="2" charset="-79"/>
            </a:endParaRPr>
          </a:p>
        </p:txBody>
      </p:sp>
      <p:sp>
        <p:nvSpPr>
          <p:cNvPr id="20" name="Text 12"/>
          <p:cNvSpPr/>
          <p:nvPr/>
        </p:nvSpPr>
        <p:spPr>
          <a:xfrm>
            <a:off x="3960614" y="4950738"/>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2" charset="-79"/>
                <a:ea typeface="Heebo" pitchFamily="34" charset="-122"/>
                <a:cs typeface="Heebo" pitchFamily="2" charset="-79"/>
              </a:rPr>
              <a:t>Facilitan el intercambio de información entre equipos, garantizando que todos los colaboradores tengan acceso a la misma base de datos.</a:t>
            </a:r>
            <a:endParaRPr lang="en-US" sz="1600" dirty="0">
              <a:latin typeface="Heebo" pitchFamily="2" charset="-79"/>
              <a:cs typeface="Heebo" pitchFamily="2" charset="-79"/>
            </a:endParaRPr>
          </a:p>
        </p:txBody>
      </p:sp>
      <p:pic>
        <p:nvPicPr>
          <p:cNvPr id="21" name="Image 6" descr="preencoded.png"/>
          <p:cNvPicPr>
            <a:picLocks noChangeAspect="1"/>
          </p:cNvPicPr>
          <p:nvPr/>
        </p:nvPicPr>
        <p:blipFill>
          <a:blip r:embed="rId5"/>
          <a:stretch>
            <a:fillRect/>
          </a:stretch>
        </p:blipFill>
        <p:spPr>
          <a:xfrm>
            <a:off x="7422118" y="2457093"/>
            <a:ext cx="3247668" cy="2007156"/>
          </a:xfrm>
          <a:prstGeom prst="rect">
            <a:avLst/>
          </a:prstGeom>
        </p:spPr>
      </p:pic>
      <p:sp>
        <p:nvSpPr>
          <p:cNvPr id="22" name="Text 13"/>
          <p:cNvSpPr/>
          <p:nvPr/>
        </p:nvSpPr>
        <p:spPr>
          <a:xfrm>
            <a:off x="7422118" y="4642486"/>
            <a:ext cx="2619494" cy="222766"/>
          </a:xfrm>
          <a:prstGeom prst="rect">
            <a:avLst/>
          </a:prstGeom>
          <a:noFill/>
          <a:ln/>
        </p:spPr>
        <p:txBody>
          <a:bodyPr wrap="none" lIns="0" tIns="0" rIns="0" bIns="0" rtlCol="0" anchor="t"/>
          <a:lstStyle/>
          <a:p>
            <a:pPr marL="0" indent="0" algn="l">
              <a:lnSpc>
                <a:spcPts val="1750"/>
              </a:lnSpc>
              <a:buNone/>
            </a:pPr>
            <a:r>
              <a:rPr lang="en-US" sz="1600" b="1" dirty="0" err="1">
                <a:solidFill>
                  <a:srgbClr val="4C4C4D"/>
                </a:solidFill>
                <a:latin typeface="Heebo" pitchFamily="2" charset="-79"/>
                <a:ea typeface="Crimson Pro" pitchFamily="34" charset="-122"/>
                <a:cs typeface="Heebo" pitchFamily="2" charset="-79"/>
              </a:rPr>
              <a:t>Aumento</a:t>
            </a:r>
            <a:r>
              <a:rPr lang="en-US" sz="1600" b="1" dirty="0">
                <a:solidFill>
                  <a:srgbClr val="4C4C4D"/>
                </a:solidFill>
                <a:latin typeface="Heebo" pitchFamily="2" charset="-79"/>
                <a:ea typeface="Crimson Pro" pitchFamily="34" charset="-122"/>
                <a:cs typeface="Heebo" pitchFamily="2" charset="-79"/>
              </a:rPr>
              <a:t> de retención de usuarios</a:t>
            </a:r>
            <a:endParaRPr lang="en-US" sz="1600" b="1" dirty="0">
              <a:latin typeface="Heebo" pitchFamily="2" charset="-79"/>
              <a:cs typeface="Heebo" pitchFamily="2" charset="-79"/>
            </a:endParaRPr>
          </a:p>
        </p:txBody>
      </p:sp>
      <p:sp>
        <p:nvSpPr>
          <p:cNvPr id="23" name="Text 14"/>
          <p:cNvSpPr/>
          <p:nvPr/>
        </p:nvSpPr>
        <p:spPr>
          <a:xfrm>
            <a:off x="7422118" y="4950738"/>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2" charset="-79"/>
                <a:ea typeface="Heebo" pitchFamily="34" charset="-122"/>
                <a:cs typeface="Heebo" pitchFamily="2" charset="-79"/>
              </a:rPr>
              <a:t>Al mejorar la calidad del servicio y el seguimiento personalizado, los CRM contribuyen a una mayor satisfacción y retención de usuarios en la cartera.</a:t>
            </a:r>
            <a:endParaRPr lang="en-US" sz="1600" dirty="0">
              <a:latin typeface="Heebo" pitchFamily="2" charset="-79"/>
              <a:cs typeface="Heebo" pitchFamily="2" charset="-79"/>
            </a:endParaRPr>
          </a:p>
        </p:txBody>
      </p:sp>
      <p:pic>
        <p:nvPicPr>
          <p:cNvPr id="24" name="Image 7" descr="preencoded.png"/>
          <p:cNvPicPr>
            <a:picLocks noChangeAspect="1"/>
          </p:cNvPicPr>
          <p:nvPr/>
        </p:nvPicPr>
        <p:blipFill>
          <a:blip r:embed="rId6"/>
          <a:stretch>
            <a:fillRect/>
          </a:stretch>
        </p:blipFill>
        <p:spPr>
          <a:xfrm>
            <a:off x="10883622" y="2457093"/>
            <a:ext cx="3247668" cy="2007156"/>
          </a:xfrm>
          <a:prstGeom prst="rect">
            <a:avLst/>
          </a:prstGeom>
        </p:spPr>
      </p:pic>
      <p:sp>
        <p:nvSpPr>
          <p:cNvPr id="25" name="Text 15"/>
          <p:cNvSpPr/>
          <p:nvPr/>
        </p:nvSpPr>
        <p:spPr>
          <a:xfrm>
            <a:off x="10883622" y="4642486"/>
            <a:ext cx="1782842" cy="222766"/>
          </a:xfrm>
          <a:prstGeom prst="rect">
            <a:avLst/>
          </a:prstGeom>
          <a:noFill/>
          <a:ln/>
        </p:spPr>
        <p:txBody>
          <a:bodyPr wrap="none" lIns="0" tIns="0" rIns="0" bIns="0" rtlCol="0" anchor="t"/>
          <a:lstStyle/>
          <a:p>
            <a:pPr marL="0" indent="0" algn="l">
              <a:lnSpc>
                <a:spcPts val="1750"/>
              </a:lnSpc>
              <a:buNone/>
            </a:pPr>
            <a:r>
              <a:rPr lang="en-US" sz="1600" b="1" dirty="0">
                <a:solidFill>
                  <a:srgbClr val="4C4C4D"/>
                </a:solidFill>
                <a:latin typeface="Heebo" pitchFamily="2" charset="-79"/>
                <a:ea typeface="Crimson Pro" pitchFamily="34" charset="-122"/>
                <a:cs typeface="Heebo" pitchFamily="2" charset="-79"/>
              </a:rPr>
              <a:t>Escalabilidad</a:t>
            </a:r>
            <a:endParaRPr lang="en-US" sz="1600" b="1" dirty="0">
              <a:latin typeface="Heebo" pitchFamily="2" charset="-79"/>
              <a:cs typeface="Heebo" pitchFamily="2" charset="-79"/>
            </a:endParaRPr>
          </a:p>
        </p:txBody>
      </p:sp>
      <p:sp>
        <p:nvSpPr>
          <p:cNvPr id="26" name="Text 16"/>
          <p:cNvSpPr/>
          <p:nvPr/>
        </p:nvSpPr>
        <p:spPr>
          <a:xfrm>
            <a:off x="10883622" y="4950738"/>
            <a:ext cx="3247668" cy="684371"/>
          </a:xfrm>
          <a:prstGeom prst="rect">
            <a:avLst/>
          </a:prstGeom>
          <a:noFill/>
          <a:ln/>
        </p:spPr>
        <p:txBody>
          <a:bodyPr wrap="square" lIns="0" tIns="0" rIns="0" bIns="0" rtlCol="0" anchor="t"/>
          <a:lstStyle/>
          <a:p>
            <a:pPr marL="0" indent="0" algn="l">
              <a:lnSpc>
                <a:spcPts val="1750"/>
              </a:lnSpc>
              <a:buNone/>
            </a:pPr>
            <a:r>
              <a:rPr lang="en-US" sz="1600" dirty="0">
                <a:solidFill>
                  <a:srgbClr val="4C4C4D"/>
                </a:solidFill>
                <a:latin typeface="Heebo" pitchFamily="2" charset="-79"/>
                <a:ea typeface="Heebo" pitchFamily="34" charset="-122"/>
                <a:cs typeface="Heebo" pitchFamily="2" charset="-79"/>
              </a:rPr>
              <a:t>Los CRM permiten gestionar carteras de usuarios de todos los tamaños, adaptándose al crecimiento y complejidad de las operaciones.</a:t>
            </a:r>
            <a:endParaRPr lang="en-US" sz="1600" dirty="0">
              <a:latin typeface="Heebo" pitchFamily="2" charset="-79"/>
              <a:cs typeface="Heebo" pitchFamily="2" charset="-79"/>
            </a:endParaRPr>
          </a:p>
        </p:txBody>
      </p:sp>
      <p:sp>
        <p:nvSpPr>
          <p:cNvPr id="27" name="Text 0">
            <a:extLst>
              <a:ext uri="{FF2B5EF4-FFF2-40B4-BE49-F238E27FC236}">
                <a16:creationId xmlns:a16="http://schemas.microsoft.com/office/drawing/2014/main" id="{0D204329-3FA2-1FCA-AF75-647768F2BBFC}"/>
              </a:ext>
            </a:extLst>
          </p:cNvPr>
          <p:cNvSpPr/>
          <p:nvPr/>
        </p:nvSpPr>
        <p:spPr>
          <a:xfrm>
            <a:off x="499110" y="1311056"/>
            <a:ext cx="7887653" cy="445651"/>
          </a:xfrm>
          <a:prstGeom prst="rect">
            <a:avLst/>
          </a:prstGeom>
          <a:noFill/>
          <a:ln/>
        </p:spPr>
        <p:txBody>
          <a:bodyPr wrap="none" lIns="0" tIns="0" rIns="0" bIns="0" rtlCol="0" anchor="t"/>
          <a:lstStyle/>
          <a:p>
            <a:pPr marL="0" indent="0">
              <a:lnSpc>
                <a:spcPts val="3500"/>
              </a:lnSpc>
              <a:buNone/>
            </a:pPr>
            <a:r>
              <a:rPr lang="en-US" sz="3200" b="1" dirty="0">
                <a:solidFill>
                  <a:srgbClr val="152D47"/>
                </a:solidFill>
                <a:latin typeface="Crimson Pro" pitchFamily="34" charset="0"/>
                <a:ea typeface="Crimson Pro" pitchFamily="34" charset="-122"/>
                <a:cs typeface="Crimson Pro" pitchFamily="34" charset="-120"/>
              </a:rPr>
              <a:t>Sistemas de CRM y su impacto en la gestión de </a:t>
            </a:r>
            <a:r>
              <a:rPr lang="en-US" sz="3200" b="1" dirty="0" err="1">
                <a:solidFill>
                  <a:srgbClr val="152D47"/>
                </a:solidFill>
                <a:latin typeface="Crimson Pro" pitchFamily="34" charset="0"/>
                <a:ea typeface="Crimson Pro" pitchFamily="34" charset="-122"/>
                <a:cs typeface="Crimson Pro" pitchFamily="34" charset="-120"/>
              </a:rPr>
              <a:t>carteras</a:t>
            </a:r>
            <a:r>
              <a:rPr lang="en-US" sz="3200" b="1" dirty="0">
                <a:solidFill>
                  <a:srgbClr val="152D47"/>
                </a:solidFill>
                <a:latin typeface="Crimson Pro" pitchFamily="34" charset="0"/>
                <a:ea typeface="Crimson Pro" pitchFamily="34" charset="-122"/>
                <a:cs typeface="Crimson Pro" pitchFamily="34" charset="-120"/>
              </a:rPr>
              <a:t> </a:t>
            </a:r>
          </a:p>
          <a:p>
            <a:pPr marL="0" indent="0">
              <a:lnSpc>
                <a:spcPts val="3500"/>
              </a:lnSpc>
              <a:buNone/>
            </a:pPr>
            <a:r>
              <a:rPr lang="en-US" sz="3200" b="1" dirty="0">
                <a:solidFill>
                  <a:srgbClr val="152D47"/>
                </a:solidFill>
                <a:latin typeface="Crimson Pro" pitchFamily="34" charset="0"/>
                <a:ea typeface="Crimson Pro" pitchFamily="34" charset="-122"/>
                <a:cs typeface="Crimson Pro" pitchFamily="34" charset="-120"/>
              </a:rPr>
              <a:t>de usuarios</a:t>
            </a:r>
            <a:endParaRPr lang="en-US" sz="3200" b="1" dirty="0"/>
          </a:p>
        </p:txBody>
      </p:sp>
      <p:pic>
        <p:nvPicPr>
          <p:cNvPr id="28" name="Picture 2" descr="IEI - Instituto de Estudios Internacionales - Universidad de Chile">
            <a:extLst>
              <a:ext uri="{FF2B5EF4-FFF2-40B4-BE49-F238E27FC236}">
                <a16:creationId xmlns:a16="http://schemas.microsoft.com/office/drawing/2014/main" id="{79761F9D-EC8D-16CB-A158-9AF09353E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8ABEE925-2293-5D06-3A07-81AAB58AF2B0}"/>
              </a:ext>
            </a:extLst>
          </p:cNvPr>
          <p:cNvPicPr>
            <a:picLocks noChangeAspect="1"/>
          </p:cNvPicPr>
          <p:nvPr/>
        </p:nvPicPr>
        <p:blipFill>
          <a:blip r:embed="rId8"/>
          <a:stretch>
            <a:fillRect/>
          </a:stretch>
        </p:blipFill>
        <p:spPr>
          <a:xfrm>
            <a:off x="11863213" y="192524"/>
            <a:ext cx="1813377" cy="756047"/>
          </a:xfrm>
          <a:prstGeom prst="rect">
            <a:avLst/>
          </a:prstGeom>
        </p:spPr>
      </p:pic>
    </p:spTree>
    <p:extLst>
      <p:ext uri="{BB962C8B-B14F-4D97-AF65-F5344CB8AC3E}">
        <p14:creationId xmlns:p14="http://schemas.microsoft.com/office/powerpoint/2010/main" val="30294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2" grpId="0" animBg="1"/>
      <p:bldP spid="23"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39522" y="2250758"/>
            <a:ext cx="9424749" cy="838914"/>
          </a:xfrm>
          <a:prstGeom prst="rect">
            <a:avLst/>
          </a:prstGeom>
          <a:noFill/>
          <a:ln/>
        </p:spPr>
        <p:txBody>
          <a:bodyPr wrap="non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Interacción Efectiva con </a:t>
            </a:r>
            <a:r>
              <a:rPr lang="en-US" sz="5250" dirty="0" err="1">
                <a:solidFill>
                  <a:srgbClr val="152D47"/>
                </a:solidFill>
                <a:latin typeface="Crimson Pro" pitchFamily="34" charset="0"/>
                <a:ea typeface="Crimson Pro" pitchFamily="34" charset="-122"/>
                <a:cs typeface="Crimson Pro" pitchFamily="34" charset="-120"/>
              </a:rPr>
              <a:t>el</a:t>
            </a:r>
            <a:r>
              <a:rPr lang="en-US" sz="5250" dirty="0">
                <a:solidFill>
                  <a:srgbClr val="152D47"/>
                </a:solidFill>
                <a:latin typeface="Crimson Pro" pitchFamily="34" charset="0"/>
                <a:ea typeface="Crimson Pro" pitchFamily="34" charset="-122"/>
                <a:cs typeface="Crimson Pro" pitchFamily="34" charset="-120"/>
              </a:rPr>
              <a:t> usuario</a:t>
            </a:r>
            <a:endParaRPr lang="en-US" sz="5250" dirty="0"/>
          </a:p>
        </p:txBody>
      </p:sp>
      <p:sp>
        <p:nvSpPr>
          <p:cNvPr id="3" name="Text 1"/>
          <p:cNvSpPr/>
          <p:nvPr/>
        </p:nvSpPr>
        <p:spPr>
          <a:xfrm>
            <a:off x="939522" y="3760708"/>
            <a:ext cx="3355538"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Momento Adecuado</a:t>
            </a:r>
            <a:endParaRPr lang="en-US" sz="2600" b="1" dirty="0"/>
          </a:p>
        </p:txBody>
      </p:sp>
      <p:sp>
        <p:nvSpPr>
          <p:cNvPr id="4" name="Text 2"/>
          <p:cNvSpPr/>
          <p:nvPr/>
        </p:nvSpPr>
        <p:spPr>
          <a:xfrm>
            <a:off x="939522" y="4448413"/>
            <a:ext cx="3813334" cy="1288733"/>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Identificar cuándo es el mejor momento para interactuar con </a:t>
            </a:r>
            <a:r>
              <a:rPr lang="en-US" sz="2100" dirty="0" err="1">
                <a:solidFill>
                  <a:srgbClr val="4C4C4D"/>
                </a:solidFill>
                <a:latin typeface="Heebo" pitchFamily="34" charset="0"/>
                <a:ea typeface="Heebo" pitchFamily="34" charset="-122"/>
                <a:cs typeface="Heebo" pitchFamily="34" charset="-120"/>
              </a:rPr>
              <a:t>el</a:t>
            </a:r>
            <a:r>
              <a:rPr lang="en-US" sz="2100" dirty="0">
                <a:solidFill>
                  <a:srgbClr val="4C4C4D"/>
                </a:solidFill>
                <a:latin typeface="Heebo" pitchFamily="34" charset="0"/>
                <a:ea typeface="Heebo" pitchFamily="34" charset="-122"/>
                <a:cs typeface="Heebo" pitchFamily="34" charset="-120"/>
              </a:rPr>
              <a:t> usuario.</a:t>
            </a:r>
            <a:endParaRPr lang="en-US" sz="2100" dirty="0"/>
          </a:p>
        </p:txBody>
      </p:sp>
      <p:sp>
        <p:nvSpPr>
          <p:cNvPr id="5" name="Text 3"/>
          <p:cNvSpPr/>
          <p:nvPr/>
        </p:nvSpPr>
        <p:spPr>
          <a:xfrm>
            <a:off x="5415320" y="3760708"/>
            <a:ext cx="3355538"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Canales Apropiados</a:t>
            </a:r>
            <a:endParaRPr lang="en-US" sz="2600" b="1" dirty="0"/>
          </a:p>
        </p:txBody>
      </p:sp>
      <p:sp>
        <p:nvSpPr>
          <p:cNvPr id="6" name="Text 4"/>
          <p:cNvSpPr/>
          <p:nvPr/>
        </p:nvSpPr>
        <p:spPr>
          <a:xfrm>
            <a:off x="5415320" y="4448413"/>
            <a:ext cx="381333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Seleccionar los canales más efectivos para la comunicación.</a:t>
            </a:r>
            <a:endParaRPr lang="en-US" sz="2100" dirty="0"/>
          </a:p>
        </p:txBody>
      </p:sp>
      <p:sp>
        <p:nvSpPr>
          <p:cNvPr id="7" name="Text 5"/>
          <p:cNvSpPr/>
          <p:nvPr/>
        </p:nvSpPr>
        <p:spPr>
          <a:xfrm>
            <a:off x="9891117" y="3760708"/>
            <a:ext cx="3355538"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Información Relevante</a:t>
            </a:r>
            <a:endParaRPr lang="en-US" sz="2600" b="1" dirty="0"/>
          </a:p>
        </p:txBody>
      </p:sp>
      <p:sp>
        <p:nvSpPr>
          <p:cNvPr id="8" name="Text 6"/>
          <p:cNvSpPr/>
          <p:nvPr/>
        </p:nvSpPr>
        <p:spPr>
          <a:xfrm>
            <a:off x="9891117" y="4448413"/>
            <a:ext cx="3813334" cy="1288733"/>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Determinar qué información es crucial recopilar durante la interacción.</a:t>
            </a:r>
            <a:endParaRPr lang="en-US" sz="2100" dirty="0"/>
          </a:p>
        </p:txBody>
      </p:sp>
      <p:pic>
        <p:nvPicPr>
          <p:cNvPr id="9" name="Picture 2" descr="IEI - Instituto de Estudios Internacionales - Universidad de Chile">
            <a:extLst>
              <a:ext uri="{FF2B5EF4-FFF2-40B4-BE49-F238E27FC236}">
                <a16:creationId xmlns:a16="http://schemas.microsoft.com/office/drawing/2014/main" id="{92380596-8573-89F9-59F6-459DE31E6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C6E9C09C-B7AA-7B60-1853-77521A3536C3}"/>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25922" y="1102995"/>
            <a:ext cx="7264956" cy="3472934"/>
          </a:xfrm>
          <a:prstGeom prst="rect">
            <a:avLst/>
          </a:prstGeom>
          <a:noFill/>
          <a:ln/>
        </p:spPr>
        <p:txBody>
          <a:bodyPr wrap="square" lIns="0" tIns="0" rIns="0" bIns="0" rtlCol="0" anchor="t"/>
          <a:lstStyle/>
          <a:p>
            <a:pPr marL="0" indent="0">
              <a:lnSpc>
                <a:spcPts val="9100"/>
              </a:lnSpc>
              <a:buNone/>
            </a:pPr>
            <a:r>
              <a:rPr lang="en-US" sz="7250" dirty="0" err="1">
                <a:solidFill>
                  <a:srgbClr val="152D47"/>
                </a:solidFill>
                <a:latin typeface="Crimson Pro" pitchFamily="34" charset="0"/>
                <a:ea typeface="Crimson Pro" pitchFamily="34" charset="-122"/>
                <a:cs typeface="Crimson Pro" pitchFamily="34" charset="-120"/>
              </a:rPr>
              <a:t>Aspectos</a:t>
            </a:r>
            <a:r>
              <a:rPr lang="en-US" sz="7250" dirty="0">
                <a:solidFill>
                  <a:srgbClr val="152D47"/>
                </a:solidFill>
                <a:latin typeface="Crimson Pro" pitchFamily="34" charset="0"/>
                <a:ea typeface="Crimson Pro" pitchFamily="34" charset="-122"/>
                <a:cs typeface="Crimson Pro" pitchFamily="34" charset="-120"/>
              </a:rPr>
              <a:t> </a:t>
            </a:r>
            <a:r>
              <a:rPr lang="en-US" sz="7250" dirty="0" err="1">
                <a:solidFill>
                  <a:srgbClr val="152D47"/>
                </a:solidFill>
                <a:latin typeface="Crimson Pro" pitchFamily="34" charset="0"/>
                <a:ea typeface="Crimson Pro" pitchFamily="34" charset="-122"/>
                <a:cs typeface="Crimson Pro" pitchFamily="34" charset="-120"/>
              </a:rPr>
              <a:t>Generales</a:t>
            </a:r>
            <a:r>
              <a:rPr lang="en-US" sz="7250" dirty="0">
                <a:solidFill>
                  <a:srgbClr val="152D47"/>
                </a:solidFill>
                <a:latin typeface="Crimson Pro" pitchFamily="34" charset="0"/>
                <a:ea typeface="Crimson Pro" pitchFamily="34" charset="-122"/>
                <a:cs typeface="Crimson Pro" pitchFamily="34" charset="-120"/>
              </a:rPr>
              <a:t> de Dynamics 365 Customer Service</a:t>
            </a:r>
            <a:endParaRPr lang="en-US" sz="7250" dirty="0"/>
          </a:p>
        </p:txBody>
      </p:sp>
      <p:sp>
        <p:nvSpPr>
          <p:cNvPr id="4" name="Text 1"/>
          <p:cNvSpPr/>
          <p:nvPr/>
        </p:nvSpPr>
        <p:spPr>
          <a:xfrm>
            <a:off x="6425922" y="4978598"/>
            <a:ext cx="7264956" cy="2147888"/>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El servicio al usuario es clave en la interacción con usuarios. Dynamics 365 Customer Service ofrece características para gestionar servicios eficazmente. Comprender las expectativas de los usuarios es fundamental para implementar una estrategia exitosa.</a:t>
            </a:r>
            <a:endParaRPr lang="en-US" sz="2100" dirty="0"/>
          </a:p>
        </p:txBody>
      </p:sp>
      <p:pic>
        <p:nvPicPr>
          <p:cNvPr id="7" name="Picture 2" descr="IEI - Instituto de Estudios Internacionales - Universidad de Chile">
            <a:extLst>
              <a:ext uri="{FF2B5EF4-FFF2-40B4-BE49-F238E27FC236}">
                <a16:creationId xmlns:a16="http://schemas.microsoft.com/office/drawing/2014/main" id="{1558A86A-A78B-0B50-D390-F9300DF18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F3619B7A-DA51-2BAB-A5CA-52AC7B9C2797}"/>
              </a:ext>
            </a:extLst>
          </p:cNvPr>
          <p:cNvPicPr>
            <a:picLocks noChangeAspect="1"/>
          </p:cNvPicPr>
          <p:nvPr/>
        </p:nvPicPr>
        <p:blipFill>
          <a:blip r:embed="rId5"/>
          <a:stretch>
            <a:fillRect/>
          </a:stretch>
        </p:blipFill>
        <p:spPr>
          <a:xfrm>
            <a:off x="11863213" y="192524"/>
            <a:ext cx="1813377" cy="7560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8671" y="627459"/>
            <a:ext cx="5705237" cy="713184"/>
          </a:xfrm>
          <a:prstGeom prst="rect">
            <a:avLst/>
          </a:prstGeom>
          <a:noFill/>
          <a:ln/>
        </p:spPr>
        <p:txBody>
          <a:bodyPr wrap="none" lIns="0" tIns="0" rIns="0" bIns="0" rtlCol="0" anchor="t"/>
          <a:lstStyle/>
          <a:p>
            <a:pPr marL="0" indent="0">
              <a:lnSpc>
                <a:spcPts val="5600"/>
              </a:lnSpc>
              <a:buNone/>
            </a:pPr>
            <a:r>
              <a:rPr lang="en-US" sz="4450" dirty="0">
                <a:solidFill>
                  <a:srgbClr val="152D47"/>
                </a:solidFill>
                <a:latin typeface="Crimson Pro" pitchFamily="34" charset="0"/>
                <a:ea typeface="Crimson Pro" pitchFamily="34" charset="-122"/>
                <a:cs typeface="Crimson Pro" pitchFamily="34" charset="-120"/>
              </a:rPr>
              <a:t>Recorrido del usuario </a:t>
            </a:r>
            <a:r>
              <a:rPr lang="en-US" sz="4450" dirty="0" err="1">
                <a:solidFill>
                  <a:srgbClr val="152D47"/>
                </a:solidFill>
                <a:latin typeface="Crimson Pro" pitchFamily="34" charset="0"/>
                <a:ea typeface="Crimson Pro" pitchFamily="34" charset="-122"/>
                <a:cs typeface="Crimson Pro" pitchFamily="34" charset="-120"/>
              </a:rPr>
              <a:t>en</a:t>
            </a:r>
            <a:r>
              <a:rPr lang="en-US" sz="4450" dirty="0">
                <a:solidFill>
                  <a:srgbClr val="152D47"/>
                </a:solidFill>
                <a:latin typeface="Crimson Pro" pitchFamily="34" charset="0"/>
                <a:ea typeface="Crimson Pro" pitchFamily="34" charset="-122"/>
                <a:cs typeface="Crimson Pro" pitchFamily="34" charset="-120"/>
              </a:rPr>
              <a:t> </a:t>
            </a:r>
            <a:r>
              <a:rPr lang="en-US" sz="4450" dirty="0" err="1">
                <a:solidFill>
                  <a:srgbClr val="152D47"/>
                </a:solidFill>
                <a:latin typeface="Crimson Pro" pitchFamily="34" charset="0"/>
                <a:ea typeface="Crimson Pro" pitchFamily="34" charset="-122"/>
                <a:cs typeface="Crimson Pro" pitchFamily="34" charset="-120"/>
              </a:rPr>
              <a:t>el</a:t>
            </a:r>
            <a:r>
              <a:rPr lang="en-US" sz="4450" dirty="0">
                <a:solidFill>
                  <a:srgbClr val="152D47"/>
                </a:solidFill>
                <a:latin typeface="Crimson Pro" pitchFamily="34" charset="0"/>
                <a:ea typeface="Crimson Pro" pitchFamily="34" charset="-122"/>
                <a:cs typeface="Crimson Pro" pitchFamily="34" charset="-120"/>
              </a:rPr>
              <a:t> CRM</a:t>
            </a:r>
            <a:endParaRPr lang="en-US" sz="4450" dirty="0"/>
          </a:p>
        </p:txBody>
      </p:sp>
      <p:pic>
        <p:nvPicPr>
          <p:cNvPr id="3" name="Image 0" descr="preencoded.png"/>
          <p:cNvPicPr>
            <a:picLocks noChangeAspect="1"/>
          </p:cNvPicPr>
          <p:nvPr/>
        </p:nvPicPr>
        <p:blipFill>
          <a:blip r:embed="rId3"/>
          <a:stretch>
            <a:fillRect/>
          </a:stretch>
        </p:blipFill>
        <p:spPr>
          <a:xfrm>
            <a:off x="798671" y="1797010"/>
            <a:ext cx="3001447" cy="1854994"/>
          </a:xfrm>
          <a:prstGeom prst="rect">
            <a:avLst/>
          </a:prstGeom>
        </p:spPr>
      </p:pic>
      <p:sp>
        <p:nvSpPr>
          <p:cNvPr id="4" name="Text 1"/>
          <p:cNvSpPr/>
          <p:nvPr/>
        </p:nvSpPr>
        <p:spPr>
          <a:xfrm>
            <a:off x="798671" y="3937159"/>
            <a:ext cx="2852618" cy="356592"/>
          </a:xfrm>
          <a:prstGeom prst="rect">
            <a:avLst/>
          </a:prstGeom>
          <a:noFill/>
          <a:ln/>
        </p:spPr>
        <p:txBody>
          <a:bodyPr wrap="none" lIns="0" tIns="0" rIns="0" bIns="0" rtlCol="0" anchor="t"/>
          <a:lstStyle/>
          <a:p>
            <a:pPr marL="0" indent="0" algn="l">
              <a:lnSpc>
                <a:spcPts val="2800"/>
              </a:lnSpc>
              <a:buNone/>
            </a:pPr>
            <a:r>
              <a:rPr lang="en-US" sz="2200" b="1" dirty="0">
                <a:solidFill>
                  <a:srgbClr val="4C4C4D"/>
                </a:solidFill>
                <a:latin typeface="Crimson Pro" pitchFamily="34" charset="0"/>
                <a:ea typeface="Crimson Pro" pitchFamily="34" charset="-122"/>
                <a:cs typeface="Crimson Pro" pitchFamily="34" charset="-120"/>
              </a:rPr>
              <a:t>Autoayuda</a:t>
            </a:r>
            <a:endParaRPr lang="en-US" sz="2200" b="1" dirty="0"/>
          </a:p>
        </p:txBody>
      </p:sp>
      <p:sp>
        <p:nvSpPr>
          <p:cNvPr id="5" name="Text 2"/>
          <p:cNvSpPr/>
          <p:nvPr/>
        </p:nvSpPr>
        <p:spPr>
          <a:xfrm>
            <a:off x="798671" y="4430673"/>
            <a:ext cx="3001447" cy="219098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Los usuarios buscan soluciones por sí mismos antes de contactar al soporte. Pueden consultar foros, grupos de noticias o el sitio web de la empresa.</a:t>
            </a:r>
            <a:endParaRPr lang="en-US" sz="1750" dirty="0"/>
          </a:p>
        </p:txBody>
      </p:sp>
      <p:pic>
        <p:nvPicPr>
          <p:cNvPr id="6" name="Image 1" descr="preencoded.png"/>
          <p:cNvPicPr>
            <a:picLocks noChangeAspect="1"/>
          </p:cNvPicPr>
          <p:nvPr/>
        </p:nvPicPr>
        <p:blipFill>
          <a:blip r:embed="rId4"/>
          <a:stretch>
            <a:fillRect/>
          </a:stretch>
        </p:blipFill>
        <p:spPr>
          <a:xfrm>
            <a:off x="4142423" y="1797010"/>
            <a:ext cx="3001566" cy="1854994"/>
          </a:xfrm>
          <a:prstGeom prst="rect">
            <a:avLst/>
          </a:prstGeom>
        </p:spPr>
      </p:pic>
      <p:sp>
        <p:nvSpPr>
          <p:cNvPr id="7" name="Text 3"/>
          <p:cNvSpPr/>
          <p:nvPr/>
        </p:nvSpPr>
        <p:spPr>
          <a:xfrm>
            <a:off x="4142423" y="3937159"/>
            <a:ext cx="2963585" cy="356592"/>
          </a:xfrm>
          <a:prstGeom prst="rect">
            <a:avLst/>
          </a:prstGeom>
          <a:noFill/>
          <a:ln/>
        </p:spPr>
        <p:txBody>
          <a:bodyPr wrap="none" lIns="0" tIns="0" rIns="0" bIns="0" rtlCol="0" anchor="t"/>
          <a:lstStyle/>
          <a:p>
            <a:pPr marL="0" indent="0" algn="l">
              <a:lnSpc>
                <a:spcPts val="2800"/>
              </a:lnSpc>
              <a:buNone/>
            </a:pPr>
            <a:r>
              <a:rPr lang="en-US" sz="2200" b="1" dirty="0">
                <a:solidFill>
                  <a:srgbClr val="4C4C4D"/>
                </a:solidFill>
                <a:latin typeface="Crimson Pro" pitchFamily="34" charset="0"/>
                <a:ea typeface="Crimson Pro" pitchFamily="34" charset="-122"/>
                <a:cs typeface="Crimson Pro" pitchFamily="34" charset="-120"/>
              </a:rPr>
              <a:t>Creación y Enrutamiento</a:t>
            </a:r>
            <a:endParaRPr lang="en-US" sz="2200" b="1" dirty="0"/>
          </a:p>
        </p:txBody>
      </p:sp>
      <p:sp>
        <p:nvSpPr>
          <p:cNvPr id="8" name="Text 4"/>
          <p:cNvSpPr/>
          <p:nvPr/>
        </p:nvSpPr>
        <p:spPr>
          <a:xfrm>
            <a:off x="4142423" y="4430673"/>
            <a:ext cx="3001566" cy="219098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Los casos se generan desde distintos canales y se envían a colas específicas, según la prioridad del usuario o la disponibilidad de un </a:t>
            </a:r>
            <a:r>
              <a:rPr lang="en-US" sz="1750" dirty="0" err="1">
                <a:solidFill>
                  <a:srgbClr val="4C4C4D"/>
                </a:solidFill>
                <a:latin typeface="Heebo" pitchFamily="34" charset="0"/>
                <a:ea typeface="Heebo" pitchFamily="34" charset="-122"/>
                <a:cs typeface="Heebo" pitchFamily="34" charset="-120"/>
              </a:rPr>
              <a:t>asesor</a:t>
            </a:r>
            <a:r>
              <a:rPr lang="en-US" sz="1750" dirty="0">
                <a:solidFill>
                  <a:srgbClr val="4C4C4D"/>
                </a:solidFill>
                <a:latin typeface="Heebo" pitchFamily="34" charset="0"/>
                <a:ea typeface="Heebo" pitchFamily="34" charset="-122"/>
                <a:cs typeface="Heebo" pitchFamily="34" charset="-120"/>
              </a:rPr>
              <a:t> adecuado.</a:t>
            </a:r>
            <a:endParaRPr lang="en-US" sz="1750" dirty="0"/>
          </a:p>
        </p:txBody>
      </p:sp>
      <p:pic>
        <p:nvPicPr>
          <p:cNvPr id="9" name="Image 2" descr="preencoded.png"/>
          <p:cNvPicPr>
            <a:picLocks noChangeAspect="1"/>
          </p:cNvPicPr>
          <p:nvPr/>
        </p:nvPicPr>
        <p:blipFill>
          <a:blip r:embed="rId5"/>
          <a:stretch>
            <a:fillRect/>
          </a:stretch>
        </p:blipFill>
        <p:spPr>
          <a:xfrm>
            <a:off x="7486293" y="1797010"/>
            <a:ext cx="3001566" cy="1854994"/>
          </a:xfrm>
          <a:prstGeom prst="rect">
            <a:avLst/>
          </a:prstGeom>
        </p:spPr>
      </p:pic>
      <p:sp>
        <p:nvSpPr>
          <p:cNvPr id="10" name="Text 5"/>
          <p:cNvSpPr/>
          <p:nvPr/>
        </p:nvSpPr>
        <p:spPr>
          <a:xfrm>
            <a:off x="7486293" y="3937159"/>
            <a:ext cx="3001566" cy="713184"/>
          </a:xfrm>
          <a:prstGeom prst="rect">
            <a:avLst/>
          </a:prstGeom>
          <a:noFill/>
          <a:ln/>
        </p:spPr>
        <p:txBody>
          <a:bodyPr wrap="square" lIns="0" tIns="0" rIns="0" bIns="0" rtlCol="0" anchor="t"/>
          <a:lstStyle/>
          <a:p>
            <a:pPr marL="0" indent="0" algn="l">
              <a:lnSpc>
                <a:spcPts val="2800"/>
              </a:lnSpc>
              <a:buNone/>
            </a:pPr>
            <a:r>
              <a:rPr lang="en-US" sz="2200" b="1" dirty="0">
                <a:solidFill>
                  <a:srgbClr val="4C4C4D"/>
                </a:solidFill>
                <a:latin typeface="Crimson Pro" pitchFamily="34" charset="0"/>
                <a:ea typeface="Crimson Pro" pitchFamily="34" charset="-122"/>
                <a:cs typeface="Crimson Pro" pitchFamily="34" charset="-120"/>
              </a:rPr>
              <a:t>Administración y Resolución</a:t>
            </a:r>
            <a:endParaRPr lang="en-US" sz="2200" b="1" dirty="0"/>
          </a:p>
        </p:txBody>
      </p:sp>
      <p:sp>
        <p:nvSpPr>
          <p:cNvPr id="11" name="Text 6"/>
          <p:cNvSpPr/>
          <p:nvPr/>
        </p:nvSpPr>
        <p:spPr>
          <a:xfrm>
            <a:off x="7486293" y="4787265"/>
            <a:ext cx="3001566" cy="292131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El agente gestiona la comunicación con </a:t>
            </a:r>
            <a:r>
              <a:rPr lang="en-US" sz="1750" dirty="0" err="1">
                <a:solidFill>
                  <a:srgbClr val="4C4C4D"/>
                </a:solidFill>
                <a:latin typeface="Heebo" pitchFamily="34" charset="0"/>
                <a:ea typeface="Heebo" pitchFamily="34" charset="-122"/>
                <a:cs typeface="Heebo" pitchFamily="34" charset="-120"/>
              </a:rPr>
              <a:t>el</a:t>
            </a:r>
            <a:r>
              <a:rPr lang="en-US" sz="1750" dirty="0">
                <a:solidFill>
                  <a:srgbClr val="4C4C4D"/>
                </a:solidFill>
                <a:latin typeface="Heebo" pitchFamily="34" charset="0"/>
                <a:ea typeface="Heebo" pitchFamily="34" charset="-122"/>
                <a:cs typeface="Heebo" pitchFamily="34" charset="-120"/>
              </a:rPr>
              <a:t> usuario y utiliza una base de conocimientos interna para resolver el caso. Se realiza un seguimiento del caso para fines históricos y de aprendizaje.</a:t>
            </a:r>
            <a:endParaRPr lang="en-US" sz="1750" dirty="0"/>
          </a:p>
        </p:txBody>
      </p:sp>
      <p:pic>
        <p:nvPicPr>
          <p:cNvPr id="12" name="Image 3" descr="preencoded.png"/>
          <p:cNvPicPr>
            <a:picLocks noChangeAspect="1"/>
          </p:cNvPicPr>
          <p:nvPr/>
        </p:nvPicPr>
        <p:blipFill>
          <a:blip r:embed="rId6"/>
          <a:stretch>
            <a:fillRect/>
          </a:stretch>
        </p:blipFill>
        <p:spPr>
          <a:xfrm>
            <a:off x="10830163" y="1797010"/>
            <a:ext cx="3001566" cy="1854994"/>
          </a:xfrm>
          <a:prstGeom prst="rect">
            <a:avLst/>
          </a:prstGeom>
        </p:spPr>
      </p:pic>
      <p:sp>
        <p:nvSpPr>
          <p:cNvPr id="13" name="Text 7"/>
          <p:cNvSpPr/>
          <p:nvPr/>
        </p:nvSpPr>
        <p:spPr>
          <a:xfrm>
            <a:off x="10830163" y="3937159"/>
            <a:ext cx="2852618" cy="356592"/>
          </a:xfrm>
          <a:prstGeom prst="rect">
            <a:avLst/>
          </a:prstGeom>
          <a:noFill/>
          <a:ln/>
        </p:spPr>
        <p:txBody>
          <a:bodyPr wrap="none" lIns="0" tIns="0" rIns="0" bIns="0" rtlCol="0" anchor="t"/>
          <a:lstStyle/>
          <a:p>
            <a:pPr marL="0" indent="0" algn="l">
              <a:lnSpc>
                <a:spcPts val="2800"/>
              </a:lnSpc>
              <a:buNone/>
            </a:pPr>
            <a:r>
              <a:rPr lang="en-US" sz="2200" b="1" dirty="0">
                <a:solidFill>
                  <a:srgbClr val="4C4C4D"/>
                </a:solidFill>
                <a:latin typeface="Crimson Pro" pitchFamily="34" charset="0"/>
                <a:ea typeface="Crimson Pro" pitchFamily="34" charset="-122"/>
                <a:cs typeface="Crimson Pro" pitchFamily="34" charset="-120"/>
              </a:rPr>
              <a:t>Actividades Post-Caso</a:t>
            </a:r>
            <a:endParaRPr lang="en-US" sz="2200" b="1" dirty="0"/>
          </a:p>
        </p:txBody>
      </p:sp>
      <p:sp>
        <p:nvSpPr>
          <p:cNvPr id="14" name="Text 8"/>
          <p:cNvSpPr/>
          <p:nvPr/>
        </p:nvSpPr>
        <p:spPr>
          <a:xfrm>
            <a:off x="10830163" y="4430673"/>
            <a:ext cx="3001566" cy="255615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Las empresas buscan obtener retroalimentación del usuario sobre la calidad del servicio. Se pueden enviar encuestas para mejorar la base de conocimientos y la experiencia del usuario.</a:t>
            </a:r>
            <a:endParaRPr lang="en-US" sz="1750" dirty="0"/>
          </a:p>
        </p:txBody>
      </p:sp>
      <p:pic>
        <p:nvPicPr>
          <p:cNvPr id="15" name="Picture 2" descr="IEI - Instituto de Estudios Internacionales - Universidad de Chile">
            <a:extLst>
              <a:ext uri="{FF2B5EF4-FFF2-40B4-BE49-F238E27FC236}">
                <a16:creationId xmlns:a16="http://schemas.microsoft.com/office/drawing/2014/main" id="{F05E60E4-64D0-A629-4DD7-1F80FCB611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6D47D68-3F0E-2469-D0BB-2B010A806525}"/>
              </a:ext>
            </a:extLst>
          </p:cNvPr>
          <p:cNvPicPr>
            <a:picLocks noChangeAspect="1"/>
          </p:cNvPicPr>
          <p:nvPr/>
        </p:nvPicPr>
        <p:blipFill>
          <a:blip r:embed="rId8"/>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25922" y="1519042"/>
            <a:ext cx="7264956" cy="1677829"/>
          </a:xfrm>
          <a:prstGeom prst="rect">
            <a:avLst/>
          </a:prstGeom>
          <a:noFill/>
          <a:ln/>
        </p:spPr>
        <p:txBody>
          <a:bodyPr wrap="squar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Dynamics 365 Customer Service en Acción</a:t>
            </a:r>
            <a:endParaRPr lang="en-US" sz="5250" dirty="0"/>
          </a:p>
        </p:txBody>
      </p:sp>
      <p:sp>
        <p:nvSpPr>
          <p:cNvPr id="4" name="Shape 1"/>
          <p:cNvSpPr/>
          <p:nvPr/>
        </p:nvSpPr>
        <p:spPr>
          <a:xfrm>
            <a:off x="6425922" y="3599540"/>
            <a:ext cx="7264956" cy="4386263"/>
          </a:xfrm>
          <a:prstGeom prst="roundRect">
            <a:avLst>
              <a:gd name="adj" fmla="val 918"/>
            </a:avLst>
          </a:prstGeom>
          <a:noFill/>
          <a:ln w="15240">
            <a:solidFill>
              <a:srgbClr val="000000">
                <a:alpha val="8000"/>
              </a:srgbClr>
            </a:solidFill>
            <a:prstDash val="solid"/>
          </a:ln>
        </p:spPr>
      </p:sp>
      <p:sp>
        <p:nvSpPr>
          <p:cNvPr id="5" name="Shape 2"/>
          <p:cNvSpPr/>
          <p:nvPr/>
        </p:nvSpPr>
        <p:spPr>
          <a:xfrm>
            <a:off x="6441162" y="3614780"/>
            <a:ext cx="7234476" cy="766763"/>
          </a:xfrm>
          <a:prstGeom prst="rect">
            <a:avLst/>
          </a:prstGeom>
          <a:solidFill>
            <a:srgbClr val="FFFFFF">
              <a:alpha val="4000"/>
            </a:srgbClr>
          </a:solidFill>
          <a:ln/>
        </p:spPr>
      </p:sp>
      <p:sp>
        <p:nvSpPr>
          <p:cNvPr id="6" name="Text 3"/>
          <p:cNvSpPr/>
          <p:nvPr/>
        </p:nvSpPr>
        <p:spPr>
          <a:xfrm>
            <a:off x="6709529" y="3783372"/>
            <a:ext cx="3076694" cy="429578"/>
          </a:xfrm>
          <a:prstGeom prst="rect">
            <a:avLst/>
          </a:prstGeom>
          <a:noFill/>
          <a:ln/>
        </p:spPr>
        <p:txBody>
          <a:bodyPr wrap="none" lIns="0" tIns="0" rIns="0" bIns="0" rtlCol="0" anchor="t"/>
          <a:lstStyle/>
          <a:p>
            <a:pPr marL="0" indent="0">
              <a:lnSpc>
                <a:spcPts val="3350"/>
              </a:lnSpc>
              <a:buNone/>
            </a:pPr>
            <a:r>
              <a:rPr lang="en-US" sz="2100" b="1" dirty="0">
                <a:latin typeface="Heebo" pitchFamily="34" charset="0"/>
                <a:ea typeface="Heebo" pitchFamily="34" charset="-122"/>
                <a:cs typeface="Heebo" pitchFamily="34" charset="-120"/>
              </a:rPr>
              <a:t>Característica</a:t>
            </a:r>
            <a:endParaRPr lang="en-US" sz="2100" dirty="0"/>
          </a:p>
        </p:txBody>
      </p:sp>
      <p:sp>
        <p:nvSpPr>
          <p:cNvPr id="7" name="Text 4"/>
          <p:cNvSpPr/>
          <p:nvPr/>
        </p:nvSpPr>
        <p:spPr>
          <a:xfrm>
            <a:off x="10330577" y="3783372"/>
            <a:ext cx="3076694" cy="429578"/>
          </a:xfrm>
          <a:prstGeom prst="rect">
            <a:avLst/>
          </a:prstGeom>
          <a:noFill/>
          <a:ln/>
        </p:spPr>
        <p:txBody>
          <a:bodyPr wrap="none" lIns="0" tIns="0" rIns="0" bIns="0" rtlCol="0" anchor="t"/>
          <a:lstStyle/>
          <a:p>
            <a:pPr marL="0" indent="0">
              <a:lnSpc>
                <a:spcPts val="3350"/>
              </a:lnSpc>
              <a:buNone/>
            </a:pPr>
            <a:r>
              <a:rPr lang="en-US" sz="2100" b="1" dirty="0">
                <a:latin typeface="Heebo" pitchFamily="34" charset="0"/>
                <a:ea typeface="Heebo" pitchFamily="34" charset="-122"/>
                <a:cs typeface="Heebo" pitchFamily="34" charset="-120"/>
              </a:rPr>
              <a:t>Beneficio</a:t>
            </a:r>
            <a:endParaRPr lang="en-US" sz="2100" dirty="0"/>
          </a:p>
        </p:txBody>
      </p:sp>
      <p:sp>
        <p:nvSpPr>
          <p:cNvPr id="8" name="Shape 5"/>
          <p:cNvSpPr/>
          <p:nvPr/>
        </p:nvSpPr>
        <p:spPr>
          <a:xfrm>
            <a:off x="6441162" y="4381542"/>
            <a:ext cx="7234476" cy="1196340"/>
          </a:xfrm>
          <a:prstGeom prst="rect">
            <a:avLst/>
          </a:prstGeom>
          <a:solidFill>
            <a:srgbClr val="000000">
              <a:alpha val="4000"/>
            </a:srgbClr>
          </a:solidFill>
          <a:ln/>
        </p:spPr>
      </p:sp>
      <p:sp>
        <p:nvSpPr>
          <p:cNvPr id="9" name="Text 6"/>
          <p:cNvSpPr/>
          <p:nvPr/>
        </p:nvSpPr>
        <p:spPr>
          <a:xfrm>
            <a:off x="6709529" y="4550135"/>
            <a:ext cx="3076694" cy="429578"/>
          </a:xfrm>
          <a:prstGeom prst="rect">
            <a:avLst/>
          </a:prstGeom>
          <a:noFill/>
          <a:ln/>
        </p:spPr>
        <p:txBody>
          <a:bodyPr wrap="none" lIns="0" tIns="0" rIns="0" bIns="0" rtlCol="0" anchor="t"/>
          <a:lstStyle/>
          <a:p>
            <a:pPr marL="0" indent="0">
              <a:lnSpc>
                <a:spcPts val="3350"/>
              </a:lnSpc>
              <a:buNone/>
            </a:pPr>
            <a:r>
              <a:rPr lang="en-US" sz="2100" b="1" dirty="0">
                <a:solidFill>
                  <a:srgbClr val="4C4C4D"/>
                </a:solidFill>
                <a:latin typeface="Heebo" pitchFamily="34" charset="0"/>
                <a:ea typeface="Heebo" pitchFamily="34" charset="-122"/>
                <a:cs typeface="Heebo" pitchFamily="34" charset="-120"/>
              </a:rPr>
              <a:t>Gestión de Casos</a:t>
            </a:r>
            <a:endParaRPr lang="en-US" sz="2100" b="1" dirty="0"/>
          </a:p>
        </p:txBody>
      </p:sp>
      <p:sp>
        <p:nvSpPr>
          <p:cNvPr id="10" name="Text 7"/>
          <p:cNvSpPr/>
          <p:nvPr/>
        </p:nvSpPr>
        <p:spPr>
          <a:xfrm>
            <a:off x="10330577" y="4550135"/>
            <a:ext cx="307669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Seguimiento eficiente de problemas</a:t>
            </a:r>
            <a:endParaRPr lang="en-US" sz="2100" dirty="0"/>
          </a:p>
        </p:txBody>
      </p:sp>
      <p:sp>
        <p:nvSpPr>
          <p:cNvPr id="11" name="Shape 8"/>
          <p:cNvSpPr/>
          <p:nvPr/>
        </p:nvSpPr>
        <p:spPr>
          <a:xfrm>
            <a:off x="6441162" y="5577882"/>
            <a:ext cx="7234476" cy="1196340"/>
          </a:xfrm>
          <a:prstGeom prst="rect">
            <a:avLst/>
          </a:prstGeom>
          <a:solidFill>
            <a:srgbClr val="FFFFFF">
              <a:alpha val="4000"/>
            </a:srgbClr>
          </a:solidFill>
          <a:ln/>
        </p:spPr>
      </p:sp>
      <p:sp>
        <p:nvSpPr>
          <p:cNvPr id="12" name="Text 9"/>
          <p:cNvSpPr/>
          <p:nvPr/>
        </p:nvSpPr>
        <p:spPr>
          <a:xfrm>
            <a:off x="6709529" y="5746475"/>
            <a:ext cx="3076694" cy="429578"/>
          </a:xfrm>
          <a:prstGeom prst="rect">
            <a:avLst/>
          </a:prstGeom>
          <a:noFill/>
          <a:ln/>
        </p:spPr>
        <p:txBody>
          <a:bodyPr wrap="none" lIns="0" tIns="0" rIns="0" bIns="0" rtlCol="0" anchor="t"/>
          <a:lstStyle/>
          <a:p>
            <a:pPr marL="0" indent="0">
              <a:lnSpc>
                <a:spcPts val="3350"/>
              </a:lnSpc>
              <a:buNone/>
            </a:pPr>
            <a:r>
              <a:rPr lang="en-US" sz="2100" b="1" dirty="0">
                <a:solidFill>
                  <a:srgbClr val="4C4C4D"/>
                </a:solidFill>
                <a:latin typeface="Heebo" pitchFamily="34" charset="0"/>
                <a:ea typeface="Heebo" pitchFamily="34" charset="-122"/>
                <a:cs typeface="Heebo" pitchFamily="34" charset="-120"/>
              </a:rPr>
              <a:t>Base de Conocimientos</a:t>
            </a:r>
            <a:endParaRPr lang="en-US" sz="2100" b="1" dirty="0"/>
          </a:p>
        </p:txBody>
      </p:sp>
      <p:sp>
        <p:nvSpPr>
          <p:cNvPr id="13" name="Text 10"/>
          <p:cNvSpPr/>
          <p:nvPr/>
        </p:nvSpPr>
        <p:spPr>
          <a:xfrm>
            <a:off x="10330577" y="5746475"/>
            <a:ext cx="307669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Respuestas rápidas a preguntas comunes</a:t>
            </a:r>
            <a:endParaRPr lang="en-US" sz="2100" dirty="0"/>
          </a:p>
        </p:txBody>
      </p:sp>
      <p:sp>
        <p:nvSpPr>
          <p:cNvPr id="14" name="Shape 11"/>
          <p:cNvSpPr/>
          <p:nvPr/>
        </p:nvSpPr>
        <p:spPr>
          <a:xfrm>
            <a:off x="6441162" y="6774222"/>
            <a:ext cx="7234476" cy="1196340"/>
          </a:xfrm>
          <a:prstGeom prst="rect">
            <a:avLst/>
          </a:prstGeom>
          <a:solidFill>
            <a:srgbClr val="000000">
              <a:alpha val="4000"/>
            </a:srgbClr>
          </a:solidFill>
          <a:ln/>
        </p:spPr>
      </p:sp>
      <p:sp>
        <p:nvSpPr>
          <p:cNvPr id="15" name="Text 12"/>
          <p:cNvSpPr/>
          <p:nvPr/>
        </p:nvSpPr>
        <p:spPr>
          <a:xfrm>
            <a:off x="6709529" y="6942815"/>
            <a:ext cx="3076694" cy="429578"/>
          </a:xfrm>
          <a:prstGeom prst="rect">
            <a:avLst/>
          </a:prstGeom>
          <a:noFill/>
          <a:ln/>
        </p:spPr>
        <p:txBody>
          <a:bodyPr wrap="none" lIns="0" tIns="0" rIns="0" bIns="0" rtlCol="0" anchor="t"/>
          <a:lstStyle/>
          <a:p>
            <a:pPr marL="0" indent="0">
              <a:lnSpc>
                <a:spcPts val="3350"/>
              </a:lnSpc>
              <a:buNone/>
            </a:pPr>
            <a:r>
              <a:rPr lang="en-US" sz="2100" b="1" dirty="0">
                <a:solidFill>
                  <a:srgbClr val="4C4C4D"/>
                </a:solidFill>
                <a:latin typeface="Heebo" pitchFamily="34" charset="0"/>
                <a:ea typeface="Heebo" pitchFamily="34" charset="-122"/>
                <a:cs typeface="Heebo" pitchFamily="34" charset="-120"/>
              </a:rPr>
              <a:t>Análisis de Datos</a:t>
            </a:r>
            <a:endParaRPr lang="en-US" sz="2100" b="1" dirty="0"/>
          </a:p>
        </p:txBody>
      </p:sp>
      <p:sp>
        <p:nvSpPr>
          <p:cNvPr id="16" name="Text 13"/>
          <p:cNvSpPr/>
          <p:nvPr/>
        </p:nvSpPr>
        <p:spPr>
          <a:xfrm>
            <a:off x="10330577" y="6942815"/>
            <a:ext cx="307669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Mejora continua del servicio</a:t>
            </a:r>
            <a:endParaRPr lang="en-US" sz="2100" dirty="0"/>
          </a:p>
        </p:txBody>
      </p:sp>
      <p:pic>
        <p:nvPicPr>
          <p:cNvPr id="17" name="Picture 2" descr="IEI - Instituto de Estudios Internacionales - Universidad de Chile">
            <a:extLst>
              <a:ext uri="{FF2B5EF4-FFF2-40B4-BE49-F238E27FC236}">
                <a16:creationId xmlns:a16="http://schemas.microsoft.com/office/drawing/2014/main" id="{0FE40475-0774-0808-5BF4-4A30501F1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8999" y="240344"/>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D6B98E8-3276-EF5E-A9DA-C55E1B46D5FC}"/>
              </a:ext>
            </a:extLst>
          </p:cNvPr>
          <p:cNvPicPr>
            <a:picLocks noChangeAspect="1"/>
          </p:cNvPicPr>
          <p:nvPr/>
        </p:nvPicPr>
        <p:blipFill>
          <a:blip r:embed="rId5"/>
          <a:stretch>
            <a:fillRect/>
          </a:stretch>
        </p:blipFill>
        <p:spPr>
          <a:xfrm>
            <a:off x="11877501" y="140613"/>
            <a:ext cx="1813377" cy="7560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25922" y="1519042"/>
            <a:ext cx="7264956" cy="1677829"/>
          </a:xfrm>
          <a:prstGeom prst="rect">
            <a:avLst/>
          </a:prstGeom>
          <a:noFill/>
          <a:ln/>
        </p:spPr>
        <p:txBody>
          <a:bodyPr wrap="squar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Dynamics 365 Customer Service en Acción</a:t>
            </a:r>
            <a:endParaRPr lang="en-US" sz="5250" dirty="0"/>
          </a:p>
        </p:txBody>
      </p:sp>
      <p:pic>
        <p:nvPicPr>
          <p:cNvPr id="17" name="Picture 2" descr="IEI - Instituto de Estudios Internacionales - Universidad de Chile">
            <a:extLst>
              <a:ext uri="{FF2B5EF4-FFF2-40B4-BE49-F238E27FC236}">
                <a16:creationId xmlns:a16="http://schemas.microsoft.com/office/drawing/2014/main" id="{0FE40475-0774-0808-5BF4-4A30501F1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8999" y="240344"/>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D6B98E8-3276-EF5E-A9DA-C55E1B46D5FC}"/>
              </a:ext>
            </a:extLst>
          </p:cNvPr>
          <p:cNvPicPr>
            <a:picLocks noChangeAspect="1"/>
          </p:cNvPicPr>
          <p:nvPr/>
        </p:nvPicPr>
        <p:blipFill>
          <a:blip r:embed="rId5"/>
          <a:stretch>
            <a:fillRect/>
          </a:stretch>
        </p:blipFill>
        <p:spPr>
          <a:xfrm>
            <a:off x="11877501" y="140613"/>
            <a:ext cx="1813377" cy="756047"/>
          </a:xfrm>
          <a:prstGeom prst="rect">
            <a:avLst/>
          </a:prstGeom>
        </p:spPr>
      </p:pic>
      <p:sp>
        <p:nvSpPr>
          <p:cNvPr id="20" name="CuadroTexto 19">
            <a:extLst>
              <a:ext uri="{FF2B5EF4-FFF2-40B4-BE49-F238E27FC236}">
                <a16:creationId xmlns:a16="http://schemas.microsoft.com/office/drawing/2014/main" id="{F2EB602E-3FB1-EE01-4608-DBE7D43635DA}"/>
              </a:ext>
            </a:extLst>
          </p:cNvPr>
          <p:cNvSpPr txBox="1"/>
          <p:nvPr/>
        </p:nvSpPr>
        <p:spPr>
          <a:xfrm>
            <a:off x="6151399" y="4848064"/>
            <a:ext cx="7315200" cy="369332"/>
          </a:xfrm>
          <a:prstGeom prst="rect">
            <a:avLst/>
          </a:prstGeom>
          <a:noFill/>
        </p:spPr>
        <p:txBody>
          <a:bodyPr wrap="square">
            <a:spAutoFit/>
          </a:bodyPr>
          <a:lstStyle/>
          <a:p>
            <a:pPr algn="ctr"/>
            <a:r>
              <a:rPr lang="es-CL" dirty="0">
                <a:solidFill>
                  <a:srgbClr val="DCA10D"/>
                </a:solidFill>
                <a:effectLst/>
                <a:latin typeface="Helvetica Neue" panose="02000503000000020004" pitchFamily="2" charset="0"/>
                <a:hlinkClick r:id="rId6"/>
              </a:rPr>
              <a:t>https://www.youtube.com/watch?v=ElNRRBa5n5Q</a:t>
            </a:r>
            <a:endParaRPr lang="es-CL" dirty="0">
              <a:solidFill>
                <a:srgbClr val="DCA10D"/>
              </a:solidFill>
              <a:effectLst/>
              <a:latin typeface="Helvetica Neue" panose="02000503000000020004" pitchFamily="2" charset="0"/>
            </a:endParaRPr>
          </a:p>
        </p:txBody>
      </p:sp>
    </p:spTree>
    <p:extLst>
      <p:ext uri="{BB962C8B-B14F-4D97-AF65-F5344CB8AC3E}">
        <p14:creationId xmlns:p14="http://schemas.microsoft.com/office/powerpoint/2010/main" val="3827509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39522" y="932021"/>
            <a:ext cx="7264956" cy="3472934"/>
          </a:xfrm>
          <a:prstGeom prst="rect">
            <a:avLst/>
          </a:prstGeom>
          <a:noFill/>
          <a:ln/>
        </p:spPr>
        <p:txBody>
          <a:bodyPr wrap="square" lIns="0" tIns="0" rIns="0" bIns="0" rtlCol="0" anchor="t"/>
          <a:lstStyle/>
          <a:p>
            <a:pPr marL="0" indent="0">
              <a:lnSpc>
                <a:spcPts val="9100"/>
              </a:lnSpc>
              <a:buNone/>
            </a:pPr>
            <a:r>
              <a:rPr lang="en-US" sz="7250" dirty="0">
                <a:solidFill>
                  <a:srgbClr val="152D47"/>
                </a:solidFill>
                <a:latin typeface="Crimson Pro" pitchFamily="34" charset="0"/>
                <a:ea typeface="Crimson Pro" pitchFamily="34" charset="-122"/>
                <a:cs typeface="Crimson Pro" pitchFamily="34" charset="-120"/>
              </a:rPr>
              <a:t>Componentes Principales de Servicio al usuario</a:t>
            </a:r>
            <a:endParaRPr lang="en-US" sz="7250" dirty="0"/>
          </a:p>
        </p:txBody>
      </p:sp>
      <p:sp>
        <p:nvSpPr>
          <p:cNvPr id="4" name="Text 1"/>
          <p:cNvSpPr/>
          <p:nvPr/>
        </p:nvSpPr>
        <p:spPr>
          <a:xfrm>
            <a:off x="939522" y="4807625"/>
            <a:ext cx="7264956" cy="1718310"/>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El servicio al usuario en Microsoft Dynamics 365 utiliza varios tipos de registros para administrar las interacciones con los usuarios. Estos componentes permiten una gestión eficiente de las solicitudes y casos de soporte.</a:t>
            </a:r>
            <a:endParaRPr lang="en-US" sz="2100" dirty="0"/>
          </a:p>
        </p:txBody>
      </p:sp>
      <p:pic>
        <p:nvPicPr>
          <p:cNvPr id="5" name="Picture 2" descr="IEI - Instituto de Estudios Internacionales - Universidad de Chile">
            <a:extLst>
              <a:ext uri="{FF2B5EF4-FFF2-40B4-BE49-F238E27FC236}">
                <a16:creationId xmlns:a16="http://schemas.microsoft.com/office/drawing/2014/main" id="{AAA1278F-E16C-3AF5-CDB7-6E277DB5B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923" y="27570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05DBFE2-17CD-769B-61F9-BC9A25EEB843}"/>
              </a:ext>
            </a:extLst>
          </p:cNvPr>
          <p:cNvPicPr>
            <a:picLocks noChangeAspect="1"/>
          </p:cNvPicPr>
          <p:nvPr/>
        </p:nvPicPr>
        <p:blipFill>
          <a:blip r:embed="rId5"/>
          <a:stretch>
            <a:fillRect/>
          </a:stretch>
        </p:blipFill>
        <p:spPr>
          <a:xfrm>
            <a:off x="6988425" y="175974"/>
            <a:ext cx="1813377" cy="7560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39522" y="2465546"/>
            <a:ext cx="6711077" cy="838914"/>
          </a:xfrm>
          <a:prstGeom prst="rect">
            <a:avLst/>
          </a:prstGeom>
          <a:noFill/>
          <a:ln/>
        </p:spPr>
        <p:txBody>
          <a:bodyPr wrap="non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Registros de usuario</a:t>
            </a:r>
            <a:endParaRPr lang="en-US" sz="5250" dirty="0"/>
          </a:p>
        </p:txBody>
      </p:sp>
      <p:sp>
        <p:nvSpPr>
          <p:cNvPr id="3" name="Text 1"/>
          <p:cNvSpPr/>
          <p:nvPr/>
        </p:nvSpPr>
        <p:spPr>
          <a:xfrm>
            <a:off x="939522" y="3975497"/>
            <a:ext cx="3355538"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Contactos</a:t>
            </a:r>
            <a:endParaRPr lang="en-US" sz="2600" b="1" dirty="0"/>
          </a:p>
        </p:txBody>
      </p:sp>
      <p:sp>
        <p:nvSpPr>
          <p:cNvPr id="4" name="Text 2"/>
          <p:cNvSpPr/>
          <p:nvPr/>
        </p:nvSpPr>
        <p:spPr>
          <a:xfrm>
            <a:off x="939522" y="4663202"/>
            <a:ext cx="6048256"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Representan a personas individuales, similar a Microsoft Outlook.</a:t>
            </a:r>
            <a:endParaRPr lang="en-US" sz="2100" dirty="0"/>
          </a:p>
        </p:txBody>
      </p:sp>
      <p:sp>
        <p:nvSpPr>
          <p:cNvPr id="5" name="Text 3"/>
          <p:cNvSpPr/>
          <p:nvPr/>
        </p:nvSpPr>
        <p:spPr>
          <a:xfrm>
            <a:off x="7650242" y="3975497"/>
            <a:ext cx="3355538"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Cuentas</a:t>
            </a:r>
            <a:endParaRPr lang="en-US" sz="2600" b="1" dirty="0"/>
          </a:p>
        </p:txBody>
      </p:sp>
      <p:sp>
        <p:nvSpPr>
          <p:cNvPr id="6" name="Text 4"/>
          <p:cNvSpPr/>
          <p:nvPr/>
        </p:nvSpPr>
        <p:spPr>
          <a:xfrm>
            <a:off x="7650242" y="4663202"/>
            <a:ext cx="6048256"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Representan empresas, organizaciones o grupos de personas.</a:t>
            </a:r>
            <a:endParaRPr lang="en-US" sz="2100" dirty="0"/>
          </a:p>
        </p:txBody>
      </p:sp>
      <p:pic>
        <p:nvPicPr>
          <p:cNvPr id="7" name="Picture 2" descr="IEI - Instituto de Estudios Internacionales - Universidad de Chile">
            <a:extLst>
              <a:ext uri="{FF2B5EF4-FFF2-40B4-BE49-F238E27FC236}">
                <a16:creationId xmlns:a16="http://schemas.microsoft.com/office/drawing/2014/main" id="{7E5B4E35-96FE-FE10-3F06-A2A6E8EBC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701D512-4428-021E-9C80-9132EB39B0A2}"/>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1622" y="906780"/>
            <a:ext cx="5894903" cy="736759"/>
          </a:xfrm>
          <a:prstGeom prst="rect">
            <a:avLst/>
          </a:prstGeom>
          <a:noFill/>
          <a:ln/>
        </p:spPr>
        <p:txBody>
          <a:bodyPr wrap="none" lIns="0" tIns="0" rIns="0" bIns="0" rtlCol="0" anchor="t"/>
          <a:lstStyle/>
          <a:p>
            <a:pPr marL="0" indent="0">
              <a:lnSpc>
                <a:spcPts val="5800"/>
              </a:lnSpc>
              <a:buNone/>
            </a:pPr>
            <a:r>
              <a:rPr lang="en-US" sz="4600" dirty="0">
                <a:solidFill>
                  <a:srgbClr val="152D47"/>
                </a:solidFill>
                <a:latin typeface="Crimson Pro" pitchFamily="34" charset="0"/>
                <a:ea typeface="Crimson Pro" pitchFamily="34" charset="-122"/>
                <a:cs typeface="Crimson Pro" pitchFamily="34" charset="-120"/>
              </a:rPr>
              <a:t>Casos</a:t>
            </a:r>
            <a:endParaRPr lang="en-US" sz="4600" dirty="0"/>
          </a:p>
        </p:txBody>
      </p:sp>
      <p:sp>
        <p:nvSpPr>
          <p:cNvPr id="4" name="Text 1"/>
          <p:cNvSpPr/>
          <p:nvPr/>
        </p:nvSpPr>
        <p:spPr>
          <a:xfrm>
            <a:off x="6311622" y="1997154"/>
            <a:ext cx="7493556" cy="754380"/>
          </a:xfrm>
          <a:prstGeom prst="rect">
            <a:avLst/>
          </a:prstGeom>
          <a:noFill/>
          <a:ln/>
        </p:spPr>
        <p:txBody>
          <a:bodyPr wrap="square" lIns="0" tIns="0" rIns="0" bIns="0" rtlCol="0" anchor="t"/>
          <a:lstStyle/>
          <a:p>
            <a:pPr marL="0" indent="0">
              <a:lnSpc>
                <a:spcPts val="2950"/>
              </a:lnSpc>
              <a:buNone/>
            </a:pPr>
            <a:r>
              <a:rPr lang="en-US" sz="1850" dirty="0">
                <a:solidFill>
                  <a:srgbClr val="4C4C4D"/>
                </a:solidFill>
                <a:latin typeface="Heebo" pitchFamily="34" charset="0"/>
                <a:ea typeface="Heebo" pitchFamily="34" charset="-122"/>
                <a:cs typeface="Heebo" pitchFamily="34" charset="-120"/>
              </a:rPr>
              <a:t>Los casos son el registro fundamental en la administración del servicio. Representan incidentes individuales que requieren resolución.</a:t>
            </a:r>
            <a:endParaRPr lang="en-US" sz="1850" dirty="0"/>
          </a:p>
        </p:txBody>
      </p:sp>
      <p:sp>
        <p:nvSpPr>
          <p:cNvPr id="5" name="Shape 2"/>
          <p:cNvSpPr/>
          <p:nvPr/>
        </p:nvSpPr>
        <p:spPr>
          <a:xfrm>
            <a:off x="6311622" y="3282077"/>
            <a:ext cx="530543" cy="530543"/>
          </a:xfrm>
          <a:prstGeom prst="roundRect">
            <a:avLst>
              <a:gd name="adj" fmla="val 6667"/>
            </a:avLst>
          </a:prstGeom>
          <a:solidFill>
            <a:srgbClr val="F2EEEE"/>
          </a:solidFill>
          <a:ln/>
        </p:spPr>
      </p:sp>
      <p:sp>
        <p:nvSpPr>
          <p:cNvPr id="6" name="Text 3"/>
          <p:cNvSpPr/>
          <p:nvPr/>
        </p:nvSpPr>
        <p:spPr>
          <a:xfrm>
            <a:off x="6513671" y="3370421"/>
            <a:ext cx="126444" cy="353735"/>
          </a:xfrm>
          <a:prstGeom prst="rect">
            <a:avLst/>
          </a:prstGeom>
          <a:noFill/>
          <a:ln/>
        </p:spPr>
        <p:txBody>
          <a:bodyPr wrap="none" lIns="0" tIns="0" rIns="0" bIns="0" rtlCol="0" anchor="t"/>
          <a:lstStyle/>
          <a:p>
            <a:pPr marL="0" indent="0" algn="ctr">
              <a:lnSpc>
                <a:spcPts val="2750"/>
              </a:lnSpc>
              <a:buNone/>
            </a:pPr>
            <a:r>
              <a:rPr lang="en-US" sz="2750" dirty="0">
                <a:solidFill>
                  <a:srgbClr val="4C4C4D"/>
                </a:solidFill>
                <a:latin typeface="Crimson Pro" pitchFamily="34" charset="0"/>
                <a:ea typeface="Crimson Pro" pitchFamily="34" charset="-122"/>
                <a:cs typeface="Crimson Pro" pitchFamily="34" charset="-120"/>
              </a:rPr>
              <a:t>1</a:t>
            </a:r>
            <a:endParaRPr lang="en-US" sz="2750" dirty="0"/>
          </a:p>
        </p:txBody>
      </p:sp>
      <p:sp>
        <p:nvSpPr>
          <p:cNvPr id="7" name="Text 4"/>
          <p:cNvSpPr/>
          <p:nvPr/>
        </p:nvSpPr>
        <p:spPr>
          <a:xfrm>
            <a:off x="7077908" y="3282077"/>
            <a:ext cx="2947392" cy="368498"/>
          </a:xfrm>
          <a:prstGeom prst="rect">
            <a:avLst/>
          </a:prstGeom>
          <a:noFill/>
          <a:ln/>
        </p:spPr>
        <p:txBody>
          <a:bodyPr wrap="none" lIns="0" tIns="0" rIns="0" bIns="0" rtlCol="0" anchor="t"/>
          <a:lstStyle/>
          <a:p>
            <a:pPr marL="0" indent="0">
              <a:lnSpc>
                <a:spcPts val="2900"/>
              </a:lnSpc>
              <a:buNone/>
            </a:pPr>
            <a:r>
              <a:rPr lang="en-US" sz="2300" dirty="0">
                <a:solidFill>
                  <a:srgbClr val="4C4C4D"/>
                </a:solidFill>
                <a:latin typeface="Crimson Pro" pitchFamily="34" charset="0"/>
                <a:ea typeface="Crimson Pro" pitchFamily="34" charset="-122"/>
                <a:cs typeface="Crimson Pro" pitchFamily="34" charset="-120"/>
              </a:rPr>
              <a:t>Incidentes</a:t>
            </a:r>
            <a:endParaRPr lang="en-US" sz="2300" dirty="0"/>
          </a:p>
        </p:txBody>
      </p:sp>
      <p:sp>
        <p:nvSpPr>
          <p:cNvPr id="8" name="Text 5"/>
          <p:cNvSpPr/>
          <p:nvPr/>
        </p:nvSpPr>
        <p:spPr>
          <a:xfrm>
            <a:off x="7077908" y="3792022"/>
            <a:ext cx="6727269" cy="377190"/>
          </a:xfrm>
          <a:prstGeom prst="rect">
            <a:avLst/>
          </a:prstGeom>
          <a:noFill/>
          <a:ln/>
        </p:spPr>
        <p:txBody>
          <a:bodyPr wrap="none" lIns="0" tIns="0" rIns="0" bIns="0" rtlCol="0" anchor="t"/>
          <a:lstStyle/>
          <a:p>
            <a:pPr marL="0" indent="0">
              <a:lnSpc>
                <a:spcPts val="2950"/>
              </a:lnSpc>
              <a:buNone/>
            </a:pPr>
            <a:r>
              <a:rPr lang="en-US" sz="1850" dirty="0">
                <a:solidFill>
                  <a:srgbClr val="4C4C4D"/>
                </a:solidFill>
                <a:latin typeface="Heebo" pitchFamily="34" charset="0"/>
                <a:ea typeface="Heebo" pitchFamily="34" charset="-122"/>
                <a:cs typeface="Heebo" pitchFamily="34" charset="-120"/>
              </a:rPr>
              <a:t>También conocidos como vales o solicitudes de servicio.</a:t>
            </a:r>
            <a:endParaRPr lang="en-US" sz="1850" dirty="0"/>
          </a:p>
        </p:txBody>
      </p:sp>
      <p:sp>
        <p:nvSpPr>
          <p:cNvPr id="9" name="Shape 6"/>
          <p:cNvSpPr/>
          <p:nvPr/>
        </p:nvSpPr>
        <p:spPr>
          <a:xfrm>
            <a:off x="6311622" y="4670227"/>
            <a:ext cx="530543" cy="530543"/>
          </a:xfrm>
          <a:prstGeom prst="roundRect">
            <a:avLst>
              <a:gd name="adj" fmla="val 6667"/>
            </a:avLst>
          </a:prstGeom>
          <a:solidFill>
            <a:srgbClr val="F2EEEE"/>
          </a:solidFill>
          <a:ln/>
        </p:spPr>
      </p:sp>
      <p:sp>
        <p:nvSpPr>
          <p:cNvPr id="10" name="Text 7"/>
          <p:cNvSpPr/>
          <p:nvPr/>
        </p:nvSpPr>
        <p:spPr>
          <a:xfrm>
            <a:off x="6489144" y="4758571"/>
            <a:ext cx="175498" cy="353735"/>
          </a:xfrm>
          <a:prstGeom prst="rect">
            <a:avLst/>
          </a:prstGeom>
          <a:noFill/>
          <a:ln/>
        </p:spPr>
        <p:txBody>
          <a:bodyPr wrap="none" lIns="0" tIns="0" rIns="0" bIns="0" rtlCol="0" anchor="t"/>
          <a:lstStyle/>
          <a:p>
            <a:pPr marL="0" indent="0" algn="ctr">
              <a:lnSpc>
                <a:spcPts val="2750"/>
              </a:lnSpc>
              <a:buNone/>
            </a:pPr>
            <a:r>
              <a:rPr lang="en-US" sz="2750" dirty="0">
                <a:solidFill>
                  <a:srgbClr val="4C4C4D"/>
                </a:solidFill>
                <a:latin typeface="Crimson Pro" pitchFamily="34" charset="0"/>
                <a:ea typeface="Crimson Pro" pitchFamily="34" charset="-122"/>
                <a:cs typeface="Crimson Pro" pitchFamily="34" charset="-120"/>
              </a:rPr>
              <a:t>2</a:t>
            </a:r>
            <a:endParaRPr lang="en-US" sz="2750" dirty="0"/>
          </a:p>
        </p:txBody>
      </p:sp>
      <p:sp>
        <p:nvSpPr>
          <p:cNvPr id="11" name="Text 8"/>
          <p:cNvSpPr/>
          <p:nvPr/>
        </p:nvSpPr>
        <p:spPr>
          <a:xfrm>
            <a:off x="7077908" y="4670227"/>
            <a:ext cx="2947392" cy="368498"/>
          </a:xfrm>
          <a:prstGeom prst="rect">
            <a:avLst/>
          </a:prstGeom>
          <a:noFill/>
          <a:ln/>
        </p:spPr>
        <p:txBody>
          <a:bodyPr wrap="none" lIns="0" tIns="0" rIns="0" bIns="0" rtlCol="0" anchor="t"/>
          <a:lstStyle/>
          <a:p>
            <a:pPr marL="0" indent="0">
              <a:lnSpc>
                <a:spcPts val="2900"/>
              </a:lnSpc>
              <a:buNone/>
            </a:pPr>
            <a:r>
              <a:rPr lang="en-US" sz="2300" dirty="0">
                <a:solidFill>
                  <a:srgbClr val="4C4C4D"/>
                </a:solidFill>
                <a:latin typeface="Crimson Pro" pitchFamily="34" charset="0"/>
                <a:ea typeface="Crimson Pro" pitchFamily="34" charset="-122"/>
                <a:cs typeface="Crimson Pro" pitchFamily="34" charset="-120"/>
              </a:rPr>
              <a:t>Asociación</a:t>
            </a:r>
            <a:endParaRPr lang="en-US" sz="2300" dirty="0"/>
          </a:p>
        </p:txBody>
      </p:sp>
      <p:sp>
        <p:nvSpPr>
          <p:cNvPr id="12" name="Text 9"/>
          <p:cNvSpPr/>
          <p:nvPr/>
        </p:nvSpPr>
        <p:spPr>
          <a:xfrm>
            <a:off x="7077908" y="5180171"/>
            <a:ext cx="6727269" cy="377190"/>
          </a:xfrm>
          <a:prstGeom prst="rect">
            <a:avLst/>
          </a:prstGeom>
          <a:noFill/>
          <a:ln/>
        </p:spPr>
        <p:txBody>
          <a:bodyPr wrap="none" lIns="0" tIns="0" rIns="0" bIns="0" rtlCol="0" anchor="t"/>
          <a:lstStyle/>
          <a:p>
            <a:pPr marL="0" indent="0">
              <a:lnSpc>
                <a:spcPts val="2950"/>
              </a:lnSpc>
              <a:buNone/>
            </a:pPr>
            <a:r>
              <a:rPr lang="en-US" sz="1850" dirty="0">
                <a:solidFill>
                  <a:srgbClr val="4C4C4D"/>
                </a:solidFill>
                <a:latin typeface="Heebo" pitchFamily="34" charset="0"/>
                <a:ea typeface="Heebo" pitchFamily="34" charset="-122"/>
                <a:cs typeface="Heebo" pitchFamily="34" charset="-120"/>
              </a:rPr>
              <a:t>Pueden estar asociados a un único registro de usuario.</a:t>
            </a:r>
            <a:endParaRPr lang="en-US" sz="1850" dirty="0"/>
          </a:p>
        </p:txBody>
      </p:sp>
      <p:sp>
        <p:nvSpPr>
          <p:cNvPr id="13" name="Shape 10"/>
          <p:cNvSpPr/>
          <p:nvPr/>
        </p:nvSpPr>
        <p:spPr>
          <a:xfrm>
            <a:off x="6311622" y="6058376"/>
            <a:ext cx="530543" cy="530543"/>
          </a:xfrm>
          <a:prstGeom prst="roundRect">
            <a:avLst>
              <a:gd name="adj" fmla="val 6667"/>
            </a:avLst>
          </a:prstGeom>
          <a:solidFill>
            <a:srgbClr val="F2EEEE"/>
          </a:solidFill>
          <a:ln/>
        </p:spPr>
      </p:sp>
      <p:sp>
        <p:nvSpPr>
          <p:cNvPr id="14" name="Text 11"/>
          <p:cNvSpPr/>
          <p:nvPr/>
        </p:nvSpPr>
        <p:spPr>
          <a:xfrm>
            <a:off x="6491764" y="6146721"/>
            <a:ext cx="170259" cy="353735"/>
          </a:xfrm>
          <a:prstGeom prst="rect">
            <a:avLst/>
          </a:prstGeom>
          <a:noFill/>
          <a:ln/>
        </p:spPr>
        <p:txBody>
          <a:bodyPr wrap="none" lIns="0" tIns="0" rIns="0" bIns="0" rtlCol="0" anchor="t"/>
          <a:lstStyle/>
          <a:p>
            <a:pPr marL="0" indent="0" algn="ctr">
              <a:lnSpc>
                <a:spcPts val="2750"/>
              </a:lnSpc>
              <a:buNone/>
            </a:pPr>
            <a:r>
              <a:rPr lang="en-US" sz="2750" dirty="0">
                <a:solidFill>
                  <a:srgbClr val="4C4C4D"/>
                </a:solidFill>
                <a:latin typeface="Crimson Pro" pitchFamily="34" charset="0"/>
                <a:ea typeface="Crimson Pro" pitchFamily="34" charset="-122"/>
                <a:cs typeface="Crimson Pro" pitchFamily="34" charset="-120"/>
              </a:rPr>
              <a:t>3</a:t>
            </a:r>
            <a:endParaRPr lang="en-US" sz="2750" dirty="0"/>
          </a:p>
        </p:txBody>
      </p:sp>
      <p:sp>
        <p:nvSpPr>
          <p:cNvPr id="15" name="Text 12"/>
          <p:cNvSpPr/>
          <p:nvPr/>
        </p:nvSpPr>
        <p:spPr>
          <a:xfrm>
            <a:off x="7077908" y="6058376"/>
            <a:ext cx="2947392" cy="368498"/>
          </a:xfrm>
          <a:prstGeom prst="rect">
            <a:avLst/>
          </a:prstGeom>
          <a:noFill/>
          <a:ln/>
        </p:spPr>
        <p:txBody>
          <a:bodyPr wrap="none" lIns="0" tIns="0" rIns="0" bIns="0" rtlCol="0" anchor="t"/>
          <a:lstStyle/>
          <a:p>
            <a:pPr marL="0" indent="0">
              <a:lnSpc>
                <a:spcPts val="2900"/>
              </a:lnSpc>
              <a:buNone/>
            </a:pPr>
            <a:r>
              <a:rPr lang="en-US" sz="2300" dirty="0">
                <a:solidFill>
                  <a:srgbClr val="4C4C4D"/>
                </a:solidFill>
                <a:latin typeface="Crimson Pro" pitchFamily="34" charset="0"/>
                <a:ea typeface="Crimson Pro" pitchFamily="34" charset="-122"/>
                <a:cs typeface="Crimson Pro" pitchFamily="34" charset="-120"/>
              </a:rPr>
              <a:t>Visibilidad</a:t>
            </a:r>
            <a:endParaRPr lang="en-US" sz="2300" dirty="0"/>
          </a:p>
        </p:txBody>
      </p:sp>
      <p:sp>
        <p:nvSpPr>
          <p:cNvPr id="16" name="Text 13"/>
          <p:cNvSpPr/>
          <p:nvPr/>
        </p:nvSpPr>
        <p:spPr>
          <a:xfrm>
            <a:off x="7077908" y="6568321"/>
            <a:ext cx="6727269" cy="754380"/>
          </a:xfrm>
          <a:prstGeom prst="rect">
            <a:avLst/>
          </a:prstGeom>
          <a:noFill/>
          <a:ln/>
        </p:spPr>
        <p:txBody>
          <a:bodyPr wrap="square" lIns="0" tIns="0" rIns="0" bIns="0" rtlCol="0" anchor="t"/>
          <a:lstStyle/>
          <a:p>
            <a:pPr marL="0" indent="0">
              <a:lnSpc>
                <a:spcPts val="2950"/>
              </a:lnSpc>
              <a:buNone/>
            </a:pPr>
            <a:r>
              <a:rPr lang="en-US" sz="1850" dirty="0">
                <a:solidFill>
                  <a:srgbClr val="4C4C4D"/>
                </a:solidFill>
                <a:latin typeface="Heebo" pitchFamily="34" charset="0"/>
                <a:ea typeface="Heebo" pitchFamily="34" charset="-122"/>
                <a:cs typeface="Heebo" pitchFamily="34" charset="-120"/>
              </a:rPr>
              <a:t>Los representantes pueden ver casos abiertos y resueltos desde el registro del usuario.</a:t>
            </a:r>
            <a:endParaRPr lang="en-US" sz="1850" dirty="0"/>
          </a:p>
        </p:txBody>
      </p:sp>
      <p:pic>
        <p:nvPicPr>
          <p:cNvPr id="17" name="Picture 2" descr="IEI - Instituto de Estudios Internacionales - Universidad de Chile">
            <a:extLst>
              <a:ext uri="{FF2B5EF4-FFF2-40B4-BE49-F238E27FC236}">
                <a16:creationId xmlns:a16="http://schemas.microsoft.com/office/drawing/2014/main" id="{789CBCAA-256F-018F-67AB-A2EB2778A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DA511743-C65F-6AAB-D509-7BA6BC10EB8F}"/>
              </a:ext>
            </a:extLst>
          </p:cNvPr>
          <p:cNvPicPr>
            <a:picLocks noChangeAspect="1"/>
          </p:cNvPicPr>
          <p:nvPr/>
        </p:nvPicPr>
        <p:blipFill>
          <a:blip r:embed="rId5"/>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87999"/>
            <a:ext cx="7556421" cy="978218"/>
          </a:xfrm>
          <a:prstGeom prst="rect">
            <a:avLst/>
          </a:prstGeom>
          <a:noFill/>
          <a:ln/>
        </p:spPr>
        <p:txBody>
          <a:bodyPr wrap="none" lIns="0" tIns="0" rIns="0" bIns="0" rtlCol="0" anchor="t"/>
          <a:lstStyle/>
          <a:p>
            <a:pPr marL="0" indent="0">
              <a:lnSpc>
                <a:spcPts val="7700"/>
              </a:lnSpc>
              <a:buNone/>
            </a:pPr>
            <a:r>
              <a:rPr lang="en-US" sz="6150" dirty="0">
                <a:solidFill>
                  <a:srgbClr val="201B18"/>
                </a:solidFill>
                <a:latin typeface="Platypi" pitchFamily="34" charset="0"/>
                <a:ea typeface="Platypi" pitchFamily="34" charset="-122"/>
                <a:cs typeface="Platypi" pitchFamily="34" charset="-120"/>
              </a:rPr>
              <a:t>Módulo 2: </a:t>
            </a:r>
            <a:endParaRPr lang="en-US" sz="6150" dirty="0"/>
          </a:p>
        </p:txBody>
      </p:sp>
      <p:sp>
        <p:nvSpPr>
          <p:cNvPr id="4" name="Shape 1"/>
          <p:cNvSpPr/>
          <p:nvPr/>
        </p:nvSpPr>
        <p:spPr>
          <a:xfrm>
            <a:off x="793790" y="3406378"/>
            <a:ext cx="7556421" cy="665559"/>
          </a:xfrm>
          <a:prstGeom prst="roundRect">
            <a:avLst>
              <a:gd name="adj" fmla="val 5112"/>
            </a:avLst>
          </a:prstGeom>
          <a:noFill/>
          <a:ln w="7620">
            <a:solidFill>
              <a:srgbClr val="000000">
                <a:alpha val="8000"/>
              </a:srgbClr>
            </a:solidFill>
            <a:prstDash val="solid"/>
          </a:ln>
        </p:spPr>
      </p:sp>
      <p:sp>
        <p:nvSpPr>
          <p:cNvPr id="5" name="Shape 2"/>
          <p:cNvSpPr/>
          <p:nvPr/>
        </p:nvSpPr>
        <p:spPr>
          <a:xfrm>
            <a:off x="801410" y="3413998"/>
            <a:ext cx="7541181" cy="650319"/>
          </a:xfrm>
          <a:prstGeom prst="rect">
            <a:avLst/>
          </a:prstGeom>
          <a:solidFill>
            <a:srgbClr val="FFFFFF">
              <a:alpha val="4000"/>
            </a:srgbClr>
          </a:solidFill>
          <a:ln/>
        </p:spPr>
      </p:sp>
      <p:sp>
        <p:nvSpPr>
          <p:cNvPr id="6" name="Text 3"/>
          <p:cNvSpPr/>
          <p:nvPr/>
        </p:nvSpPr>
        <p:spPr>
          <a:xfrm>
            <a:off x="1028224" y="3557707"/>
            <a:ext cx="7087553" cy="362903"/>
          </a:xfrm>
          <a:prstGeom prst="rect">
            <a:avLst/>
          </a:prstGeom>
          <a:noFill/>
          <a:ln/>
        </p:spPr>
        <p:txBody>
          <a:bodyPr wrap="none" lIns="0" tIns="0" rIns="0" bIns="0" rtlCol="0" anchor="t"/>
          <a:lstStyle/>
          <a:p>
            <a:pPr marL="0" indent="0">
              <a:lnSpc>
                <a:spcPts val="2850"/>
              </a:lnSpc>
              <a:buNone/>
            </a:pPr>
            <a:r>
              <a:rPr lang="en-US" sz="1750" b="1" dirty="0">
                <a:solidFill>
                  <a:srgbClr val="504C49"/>
                </a:solidFill>
                <a:latin typeface="Source Serif Pro" pitchFamily="34" charset="0"/>
                <a:ea typeface="Source Serif Pro" pitchFamily="34" charset="-122"/>
                <a:cs typeface="Source Serif Pro" pitchFamily="34" charset="-120"/>
              </a:rPr>
              <a:t>Administración de Carteras de usuarios</a:t>
            </a:r>
            <a:endParaRPr lang="en-US" sz="1750" dirty="0"/>
          </a:p>
        </p:txBody>
      </p:sp>
      <p:sp>
        <p:nvSpPr>
          <p:cNvPr id="7" name="Text 4"/>
          <p:cNvSpPr/>
          <p:nvPr/>
        </p:nvSpPr>
        <p:spPr>
          <a:xfrm>
            <a:off x="793790" y="4327088"/>
            <a:ext cx="7556421" cy="1814513"/>
          </a:xfrm>
          <a:prstGeom prst="rect">
            <a:avLst/>
          </a:prstGeom>
          <a:noFill/>
          <a:ln/>
        </p:spPr>
        <p:txBody>
          <a:bodyPr wrap="square" lIns="0" tIns="0" rIns="0" bIns="0" rtlCol="0" anchor="t"/>
          <a:lstStyle/>
          <a:p>
            <a:pPr marL="0" indent="0">
              <a:lnSpc>
                <a:spcPts val="2850"/>
              </a:lnSpc>
              <a:buNone/>
            </a:pPr>
            <a:r>
              <a:rPr lang="en-US" sz="1750" b="1" dirty="0">
                <a:solidFill>
                  <a:srgbClr val="504C49"/>
                </a:solidFill>
                <a:latin typeface="Source Serif Pro" pitchFamily="34" charset="0"/>
                <a:ea typeface="Source Serif Pro" pitchFamily="34" charset="-122"/>
                <a:cs typeface="Source Serif Pro" pitchFamily="34" charset="-120"/>
              </a:rPr>
              <a:t>Objetivo general:</a:t>
            </a:r>
            <a:r>
              <a:rPr lang="en-US" sz="1750" dirty="0">
                <a:solidFill>
                  <a:srgbClr val="504C49"/>
                </a:solidFill>
                <a:latin typeface="Source Serif Pro" pitchFamily="34" charset="0"/>
                <a:ea typeface="Source Serif Pro" pitchFamily="34" charset="-122"/>
                <a:cs typeface="Source Serif Pro" pitchFamily="34" charset="-120"/>
              </a:rPr>
              <a:t> Comprender los fundamentos de la administración de cartera de usuarios, conociendo herramientas y técnicas para segmentar, analizar y </a:t>
            </a:r>
            <a:r>
              <a:rPr lang="en-US" sz="1750" dirty="0" err="1">
                <a:solidFill>
                  <a:srgbClr val="504C49"/>
                </a:solidFill>
                <a:latin typeface="Source Serif Pro" pitchFamily="34" charset="0"/>
                <a:ea typeface="Source Serif Pro" pitchFamily="34" charset="-122"/>
                <a:cs typeface="Source Serif Pro" pitchFamily="34" charset="-120"/>
              </a:rPr>
              <a:t>fidelizar</a:t>
            </a:r>
            <a:r>
              <a:rPr lang="en-US" sz="1750" dirty="0">
                <a:solidFill>
                  <a:srgbClr val="504C49"/>
                </a:solidFill>
                <a:latin typeface="Source Serif Pro" pitchFamily="34" charset="0"/>
                <a:ea typeface="Source Serif Pro" pitchFamily="34" charset="-122"/>
                <a:cs typeface="Source Serif Pro" pitchFamily="34" charset="-120"/>
              </a:rPr>
              <a:t> usuarios. Se conocerán estrategias de mejora continua para la experiencia del usuario, desarrollando habilidades para la toma de decisiones informadas y la gestión responsable de la cartera.</a:t>
            </a:r>
            <a:endParaRPr lang="en-US" sz="1750" dirty="0"/>
          </a:p>
        </p:txBody>
      </p:sp>
      <p:pic>
        <p:nvPicPr>
          <p:cNvPr id="10" name="Picture 2" descr="IEI - Instituto de Estudios Internacionales - Universidad de Chile">
            <a:extLst>
              <a:ext uri="{FF2B5EF4-FFF2-40B4-BE49-F238E27FC236}">
                <a16:creationId xmlns:a16="http://schemas.microsoft.com/office/drawing/2014/main" id="{41DA4FA5-CDFA-73C9-8884-6566A5B0F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80" y="405609"/>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A9CB0E5F-D1D8-A946-9DD7-5605E69FDD1E}"/>
              </a:ext>
            </a:extLst>
          </p:cNvPr>
          <p:cNvPicPr>
            <a:picLocks noChangeAspect="1"/>
          </p:cNvPicPr>
          <p:nvPr/>
        </p:nvPicPr>
        <p:blipFill>
          <a:blip r:embed="rId5"/>
          <a:stretch>
            <a:fillRect/>
          </a:stretch>
        </p:blipFill>
        <p:spPr>
          <a:xfrm>
            <a:off x="6819210" y="255926"/>
            <a:ext cx="1813377" cy="7560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63654"/>
          </a:xfrm>
          <a:prstGeom prst="rect">
            <a:avLst/>
          </a:prstGeom>
        </p:spPr>
      </p:pic>
      <p:sp>
        <p:nvSpPr>
          <p:cNvPr id="3" name="Text 0"/>
          <p:cNvSpPr/>
          <p:nvPr/>
        </p:nvSpPr>
        <p:spPr>
          <a:xfrm>
            <a:off x="717828" y="3128010"/>
            <a:ext cx="5127307" cy="640794"/>
          </a:xfrm>
          <a:prstGeom prst="rect">
            <a:avLst/>
          </a:prstGeom>
          <a:noFill/>
          <a:ln/>
        </p:spPr>
        <p:txBody>
          <a:bodyPr wrap="none" lIns="0" tIns="0" rIns="0" bIns="0" rtlCol="0" anchor="t"/>
          <a:lstStyle/>
          <a:p>
            <a:pPr marL="0" indent="0">
              <a:lnSpc>
                <a:spcPts val="5000"/>
              </a:lnSpc>
              <a:buNone/>
            </a:pPr>
            <a:r>
              <a:rPr lang="en-US" sz="4000" dirty="0">
                <a:solidFill>
                  <a:srgbClr val="152D47"/>
                </a:solidFill>
                <a:latin typeface="Crimson Pro" pitchFamily="34" charset="0"/>
                <a:ea typeface="Crimson Pro" pitchFamily="34" charset="-122"/>
                <a:cs typeface="Crimson Pro" pitchFamily="34" charset="-120"/>
              </a:rPr>
              <a:t>Actividades</a:t>
            </a:r>
            <a:endParaRPr lang="en-US" sz="4000" dirty="0"/>
          </a:p>
        </p:txBody>
      </p:sp>
      <p:sp>
        <p:nvSpPr>
          <p:cNvPr id="4" name="Shape 1"/>
          <p:cNvSpPr/>
          <p:nvPr/>
        </p:nvSpPr>
        <p:spPr>
          <a:xfrm>
            <a:off x="7303770" y="4076343"/>
            <a:ext cx="22860" cy="3588901"/>
          </a:xfrm>
          <a:prstGeom prst="roundRect">
            <a:avLst>
              <a:gd name="adj" fmla="val 134577"/>
            </a:avLst>
          </a:prstGeom>
          <a:solidFill>
            <a:srgbClr val="D8D4D4"/>
          </a:solidFill>
          <a:ln/>
        </p:spPr>
      </p:sp>
      <p:sp>
        <p:nvSpPr>
          <p:cNvPr id="5" name="Shape 2"/>
          <p:cNvSpPr/>
          <p:nvPr/>
        </p:nvSpPr>
        <p:spPr>
          <a:xfrm>
            <a:off x="6389549" y="4526161"/>
            <a:ext cx="717828" cy="22860"/>
          </a:xfrm>
          <a:prstGeom prst="roundRect">
            <a:avLst>
              <a:gd name="adj" fmla="val 134577"/>
            </a:avLst>
          </a:prstGeom>
          <a:solidFill>
            <a:srgbClr val="D8D4D4"/>
          </a:solidFill>
          <a:ln/>
        </p:spPr>
      </p:sp>
      <p:sp>
        <p:nvSpPr>
          <p:cNvPr id="6" name="Shape 3"/>
          <p:cNvSpPr/>
          <p:nvPr/>
        </p:nvSpPr>
        <p:spPr>
          <a:xfrm>
            <a:off x="7084516" y="4306967"/>
            <a:ext cx="461367" cy="461367"/>
          </a:xfrm>
          <a:prstGeom prst="roundRect">
            <a:avLst>
              <a:gd name="adj" fmla="val 6668"/>
            </a:avLst>
          </a:prstGeom>
          <a:solidFill>
            <a:srgbClr val="F2EEEE"/>
          </a:solidFill>
          <a:ln/>
        </p:spPr>
      </p:sp>
      <p:sp>
        <p:nvSpPr>
          <p:cNvPr id="7" name="Text 4"/>
          <p:cNvSpPr/>
          <p:nvPr/>
        </p:nvSpPr>
        <p:spPr>
          <a:xfrm>
            <a:off x="7260134" y="4383762"/>
            <a:ext cx="110014" cy="307658"/>
          </a:xfrm>
          <a:prstGeom prst="rect">
            <a:avLst/>
          </a:prstGeom>
          <a:noFill/>
          <a:ln/>
        </p:spPr>
        <p:txBody>
          <a:bodyPr wrap="none" lIns="0" tIns="0" rIns="0" bIns="0" rtlCol="0" anchor="t"/>
          <a:lstStyle/>
          <a:p>
            <a:pPr marL="0" indent="0" algn="ctr">
              <a:lnSpc>
                <a:spcPts val="2400"/>
              </a:lnSpc>
              <a:buNone/>
            </a:pPr>
            <a:r>
              <a:rPr lang="en-US" sz="2400" dirty="0">
                <a:solidFill>
                  <a:srgbClr val="4C4C4D"/>
                </a:solidFill>
                <a:latin typeface="Crimson Pro" pitchFamily="34" charset="0"/>
                <a:ea typeface="Crimson Pro" pitchFamily="34" charset="-122"/>
                <a:cs typeface="Crimson Pro" pitchFamily="34" charset="-120"/>
              </a:rPr>
              <a:t>1</a:t>
            </a:r>
            <a:endParaRPr lang="en-US" sz="2400" dirty="0"/>
          </a:p>
        </p:txBody>
      </p:sp>
      <p:sp>
        <p:nvSpPr>
          <p:cNvPr id="8" name="Text 5"/>
          <p:cNvSpPr/>
          <p:nvPr/>
        </p:nvSpPr>
        <p:spPr>
          <a:xfrm>
            <a:off x="3623548" y="4281368"/>
            <a:ext cx="2563654" cy="320397"/>
          </a:xfrm>
          <a:prstGeom prst="rect">
            <a:avLst/>
          </a:prstGeom>
          <a:noFill/>
          <a:ln/>
        </p:spPr>
        <p:txBody>
          <a:bodyPr wrap="none" lIns="0" tIns="0" rIns="0" bIns="0" rtlCol="0" anchor="t"/>
          <a:lstStyle/>
          <a:p>
            <a:pPr marL="0" indent="0" algn="r">
              <a:lnSpc>
                <a:spcPts val="2500"/>
              </a:lnSpc>
              <a:buNone/>
            </a:pPr>
            <a:r>
              <a:rPr lang="en-US" sz="2000" b="1" dirty="0">
                <a:solidFill>
                  <a:srgbClr val="4C4C4D"/>
                </a:solidFill>
                <a:latin typeface="Crimson Pro" pitchFamily="34" charset="0"/>
                <a:ea typeface="Crimson Pro" pitchFamily="34" charset="-122"/>
                <a:cs typeface="Crimson Pro" pitchFamily="34" charset="-120"/>
              </a:rPr>
              <a:t>Definición</a:t>
            </a:r>
            <a:endParaRPr lang="en-US" sz="2000" b="1" dirty="0"/>
          </a:p>
        </p:txBody>
      </p:sp>
      <p:sp>
        <p:nvSpPr>
          <p:cNvPr id="9" name="Text 6"/>
          <p:cNvSpPr/>
          <p:nvPr/>
        </p:nvSpPr>
        <p:spPr>
          <a:xfrm>
            <a:off x="717828" y="4724757"/>
            <a:ext cx="5469374" cy="328136"/>
          </a:xfrm>
          <a:prstGeom prst="rect">
            <a:avLst/>
          </a:prstGeom>
          <a:noFill/>
          <a:ln/>
        </p:spPr>
        <p:txBody>
          <a:bodyPr wrap="none" lIns="0" tIns="0" rIns="0" bIns="0" rtlCol="0" anchor="t"/>
          <a:lstStyle/>
          <a:p>
            <a:pPr marL="0" indent="0" algn="r">
              <a:lnSpc>
                <a:spcPts val="2550"/>
              </a:lnSpc>
              <a:buNone/>
            </a:pPr>
            <a:r>
              <a:rPr lang="en-US" sz="1600" dirty="0">
                <a:solidFill>
                  <a:srgbClr val="4C4C4D"/>
                </a:solidFill>
                <a:latin typeface="Heebo" pitchFamily="34" charset="0"/>
                <a:ea typeface="Heebo" pitchFamily="34" charset="-122"/>
                <a:cs typeface="Heebo" pitchFamily="34" charset="-120"/>
              </a:rPr>
              <a:t>Interacciones importantes entre la empresa y sus usuarios.</a:t>
            </a:r>
            <a:endParaRPr lang="en-US" sz="1600" dirty="0"/>
          </a:p>
        </p:txBody>
      </p:sp>
      <p:sp>
        <p:nvSpPr>
          <p:cNvPr id="10" name="Shape 7"/>
          <p:cNvSpPr/>
          <p:nvPr/>
        </p:nvSpPr>
        <p:spPr>
          <a:xfrm>
            <a:off x="7523024" y="5551527"/>
            <a:ext cx="717828" cy="22860"/>
          </a:xfrm>
          <a:prstGeom prst="roundRect">
            <a:avLst>
              <a:gd name="adj" fmla="val 134577"/>
            </a:avLst>
          </a:prstGeom>
          <a:solidFill>
            <a:srgbClr val="D8D4D4"/>
          </a:solidFill>
          <a:ln/>
        </p:spPr>
      </p:sp>
      <p:sp>
        <p:nvSpPr>
          <p:cNvPr id="11" name="Shape 8"/>
          <p:cNvSpPr/>
          <p:nvPr/>
        </p:nvSpPr>
        <p:spPr>
          <a:xfrm>
            <a:off x="7084516" y="5332333"/>
            <a:ext cx="461367" cy="461367"/>
          </a:xfrm>
          <a:prstGeom prst="roundRect">
            <a:avLst>
              <a:gd name="adj" fmla="val 6668"/>
            </a:avLst>
          </a:prstGeom>
          <a:solidFill>
            <a:srgbClr val="F2EEEE"/>
          </a:solidFill>
          <a:ln/>
        </p:spPr>
      </p:sp>
      <p:sp>
        <p:nvSpPr>
          <p:cNvPr id="12" name="Text 9"/>
          <p:cNvSpPr/>
          <p:nvPr/>
        </p:nvSpPr>
        <p:spPr>
          <a:xfrm>
            <a:off x="7238821" y="5409128"/>
            <a:ext cx="152638" cy="307658"/>
          </a:xfrm>
          <a:prstGeom prst="rect">
            <a:avLst/>
          </a:prstGeom>
          <a:noFill/>
          <a:ln/>
        </p:spPr>
        <p:txBody>
          <a:bodyPr wrap="none" lIns="0" tIns="0" rIns="0" bIns="0" rtlCol="0" anchor="t"/>
          <a:lstStyle/>
          <a:p>
            <a:pPr marL="0" indent="0" algn="ctr">
              <a:lnSpc>
                <a:spcPts val="2400"/>
              </a:lnSpc>
              <a:buNone/>
            </a:pPr>
            <a:r>
              <a:rPr lang="en-US" sz="2400" dirty="0">
                <a:solidFill>
                  <a:srgbClr val="4C4C4D"/>
                </a:solidFill>
                <a:latin typeface="Crimson Pro" pitchFamily="34" charset="0"/>
                <a:ea typeface="Crimson Pro" pitchFamily="34" charset="-122"/>
                <a:cs typeface="Crimson Pro" pitchFamily="34" charset="-120"/>
              </a:rPr>
              <a:t>2</a:t>
            </a:r>
            <a:endParaRPr lang="en-US" sz="2400" dirty="0"/>
          </a:p>
        </p:txBody>
      </p:sp>
      <p:sp>
        <p:nvSpPr>
          <p:cNvPr id="13" name="Text 10"/>
          <p:cNvSpPr/>
          <p:nvPr/>
        </p:nvSpPr>
        <p:spPr>
          <a:xfrm>
            <a:off x="8443198" y="5306735"/>
            <a:ext cx="2563654" cy="320397"/>
          </a:xfrm>
          <a:prstGeom prst="rect">
            <a:avLst/>
          </a:prstGeom>
          <a:noFill/>
          <a:ln/>
        </p:spPr>
        <p:txBody>
          <a:bodyPr wrap="none" lIns="0" tIns="0" rIns="0" bIns="0" rtlCol="0" anchor="t"/>
          <a:lstStyle/>
          <a:p>
            <a:pPr marL="0" indent="0" algn="l">
              <a:lnSpc>
                <a:spcPts val="2500"/>
              </a:lnSpc>
              <a:buNone/>
            </a:pPr>
            <a:r>
              <a:rPr lang="en-US" sz="2000" b="1" dirty="0">
                <a:solidFill>
                  <a:srgbClr val="4C4C4D"/>
                </a:solidFill>
                <a:latin typeface="Crimson Pro" pitchFamily="34" charset="0"/>
                <a:ea typeface="Crimson Pro" pitchFamily="34" charset="-122"/>
                <a:cs typeface="Crimson Pro" pitchFamily="34" charset="-120"/>
              </a:rPr>
              <a:t>Asociación</a:t>
            </a:r>
            <a:endParaRPr lang="en-US" sz="2000" b="1" dirty="0"/>
          </a:p>
        </p:txBody>
      </p:sp>
      <p:sp>
        <p:nvSpPr>
          <p:cNvPr id="14" name="Text 11"/>
          <p:cNvSpPr/>
          <p:nvPr/>
        </p:nvSpPr>
        <p:spPr>
          <a:xfrm>
            <a:off x="8443198" y="5750123"/>
            <a:ext cx="5469374" cy="656273"/>
          </a:xfrm>
          <a:prstGeom prst="rect">
            <a:avLst/>
          </a:prstGeom>
          <a:noFill/>
          <a:ln/>
        </p:spPr>
        <p:txBody>
          <a:bodyPr wrap="square" lIns="0" tIns="0" rIns="0" bIns="0" rtlCol="0" anchor="t"/>
          <a:lstStyle/>
          <a:p>
            <a:pPr marL="0" indent="0" algn="l">
              <a:lnSpc>
                <a:spcPts val="2550"/>
              </a:lnSpc>
              <a:buNone/>
            </a:pPr>
            <a:r>
              <a:rPr lang="en-US" sz="1600" dirty="0">
                <a:solidFill>
                  <a:srgbClr val="4C4C4D"/>
                </a:solidFill>
                <a:latin typeface="Heebo" pitchFamily="34" charset="0"/>
                <a:ea typeface="Heebo" pitchFamily="34" charset="-122"/>
                <a:cs typeface="Heebo" pitchFamily="34" charset="-120"/>
              </a:rPr>
              <a:t>Pueden estar asociadas con varios tipos de registros en Customer Service.</a:t>
            </a:r>
            <a:endParaRPr lang="en-US" sz="1600" dirty="0"/>
          </a:p>
        </p:txBody>
      </p:sp>
      <p:sp>
        <p:nvSpPr>
          <p:cNvPr id="15" name="Shape 12"/>
          <p:cNvSpPr/>
          <p:nvPr/>
        </p:nvSpPr>
        <p:spPr>
          <a:xfrm>
            <a:off x="6389549" y="6474381"/>
            <a:ext cx="717828" cy="22860"/>
          </a:xfrm>
          <a:prstGeom prst="roundRect">
            <a:avLst>
              <a:gd name="adj" fmla="val 134577"/>
            </a:avLst>
          </a:prstGeom>
          <a:solidFill>
            <a:srgbClr val="D8D4D4"/>
          </a:solidFill>
          <a:ln/>
        </p:spPr>
      </p:sp>
      <p:sp>
        <p:nvSpPr>
          <p:cNvPr id="16" name="Shape 13"/>
          <p:cNvSpPr/>
          <p:nvPr/>
        </p:nvSpPr>
        <p:spPr>
          <a:xfrm>
            <a:off x="7084516" y="6255187"/>
            <a:ext cx="461367" cy="461367"/>
          </a:xfrm>
          <a:prstGeom prst="roundRect">
            <a:avLst>
              <a:gd name="adj" fmla="val 6668"/>
            </a:avLst>
          </a:prstGeom>
          <a:solidFill>
            <a:srgbClr val="F2EEEE"/>
          </a:solidFill>
          <a:ln/>
        </p:spPr>
      </p:sp>
      <p:sp>
        <p:nvSpPr>
          <p:cNvPr id="17" name="Text 14"/>
          <p:cNvSpPr/>
          <p:nvPr/>
        </p:nvSpPr>
        <p:spPr>
          <a:xfrm>
            <a:off x="7241084" y="6331982"/>
            <a:ext cx="148114" cy="307658"/>
          </a:xfrm>
          <a:prstGeom prst="rect">
            <a:avLst/>
          </a:prstGeom>
          <a:noFill/>
          <a:ln/>
        </p:spPr>
        <p:txBody>
          <a:bodyPr wrap="none" lIns="0" tIns="0" rIns="0" bIns="0" rtlCol="0" anchor="t"/>
          <a:lstStyle/>
          <a:p>
            <a:pPr marL="0" indent="0" algn="ctr">
              <a:lnSpc>
                <a:spcPts val="2400"/>
              </a:lnSpc>
              <a:buNone/>
            </a:pPr>
            <a:r>
              <a:rPr lang="en-US" sz="2400" dirty="0">
                <a:solidFill>
                  <a:srgbClr val="4C4C4D"/>
                </a:solidFill>
                <a:latin typeface="Crimson Pro" pitchFamily="34" charset="0"/>
                <a:ea typeface="Crimson Pro" pitchFamily="34" charset="-122"/>
                <a:cs typeface="Crimson Pro" pitchFamily="34" charset="-120"/>
              </a:rPr>
              <a:t>3</a:t>
            </a:r>
            <a:endParaRPr lang="en-US" sz="2400" dirty="0"/>
          </a:p>
        </p:txBody>
      </p:sp>
      <p:sp>
        <p:nvSpPr>
          <p:cNvPr id="18" name="Text 15"/>
          <p:cNvSpPr/>
          <p:nvPr/>
        </p:nvSpPr>
        <p:spPr>
          <a:xfrm>
            <a:off x="3623548" y="6229588"/>
            <a:ext cx="2563654" cy="320397"/>
          </a:xfrm>
          <a:prstGeom prst="rect">
            <a:avLst/>
          </a:prstGeom>
          <a:noFill/>
          <a:ln/>
        </p:spPr>
        <p:txBody>
          <a:bodyPr wrap="none" lIns="0" tIns="0" rIns="0" bIns="0" rtlCol="0" anchor="t"/>
          <a:lstStyle/>
          <a:p>
            <a:pPr marL="0" indent="0" algn="r">
              <a:lnSpc>
                <a:spcPts val="2500"/>
              </a:lnSpc>
              <a:buNone/>
            </a:pPr>
            <a:r>
              <a:rPr lang="en-US" sz="2000" b="1" dirty="0">
                <a:solidFill>
                  <a:srgbClr val="4C4C4D"/>
                </a:solidFill>
                <a:latin typeface="Crimson Pro" pitchFamily="34" charset="0"/>
                <a:ea typeface="Crimson Pro" pitchFamily="34" charset="-122"/>
                <a:cs typeface="Crimson Pro" pitchFamily="34" charset="-120"/>
              </a:rPr>
              <a:t>Estados</a:t>
            </a:r>
            <a:endParaRPr lang="en-US" sz="2000" b="1" dirty="0"/>
          </a:p>
        </p:txBody>
      </p:sp>
      <p:sp>
        <p:nvSpPr>
          <p:cNvPr id="19" name="Text 16"/>
          <p:cNvSpPr/>
          <p:nvPr/>
        </p:nvSpPr>
        <p:spPr>
          <a:xfrm>
            <a:off x="717828" y="6672977"/>
            <a:ext cx="5469374" cy="656273"/>
          </a:xfrm>
          <a:prstGeom prst="rect">
            <a:avLst/>
          </a:prstGeom>
          <a:noFill/>
          <a:ln/>
        </p:spPr>
        <p:txBody>
          <a:bodyPr wrap="square" lIns="0" tIns="0" rIns="0" bIns="0" rtlCol="0" anchor="t"/>
          <a:lstStyle/>
          <a:p>
            <a:pPr marL="0" indent="0" algn="r">
              <a:lnSpc>
                <a:spcPts val="2550"/>
              </a:lnSpc>
              <a:buNone/>
            </a:pPr>
            <a:r>
              <a:rPr lang="en-US" sz="1600" dirty="0">
                <a:solidFill>
                  <a:srgbClr val="4C4C4D"/>
                </a:solidFill>
                <a:latin typeface="Heebo" pitchFamily="34" charset="0"/>
                <a:ea typeface="Heebo" pitchFamily="34" charset="-122"/>
                <a:cs typeface="Heebo" pitchFamily="34" charset="-120"/>
              </a:rPr>
              <a:t>Se clasifican en actividades cerradas (completadas) y abiertas (pendientes).</a:t>
            </a:r>
            <a:endParaRPr lang="en-US" sz="1600" dirty="0"/>
          </a:p>
        </p:txBody>
      </p:sp>
      <p:pic>
        <p:nvPicPr>
          <p:cNvPr id="20" name="Picture 2" descr="IEI - Instituto de Estudios Internacionales - Universidad de Chile">
            <a:extLst>
              <a:ext uri="{FF2B5EF4-FFF2-40B4-BE49-F238E27FC236}">
                <a16:creationId xmlns:a16="http://schemas.microsoft.com/office/drawing/2014/main" id="{A6836B95-EE79-6A05-7F39-2AB34319B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0163" y="7221693"/>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7B3E7CA2-D6AD-BAFD-E029-E38801E2553F}"/>
              </a:ext>
            </a:extLst>
          </p:cNvPr>
          <p:cNvPicPr>
            <a:picLocks noChangeAspect="1"/>
          </p:cNvPicPr>
          <p:nvPr/>
        </p:nvPicPr>
        <p:blipFill>
          <a:blip r:embed="rId5"/>
          <a:stretch>
            <a:fillRect/>
          </a:stretch>
        </p:blipFill>
        <p:spPr>
          <a:xfrm>
            <a:off x="12168665" y="7121962"/>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39522" y="1425654"/>
            <a:ext cx="7264956" cy="4630579"/>
          </a:xfrm>
          <a:prstGeom prst="rect">
            <a:avLst/>
          </a:prstGeom>
          <a:noFill/>
          <a:ln/>
        </p:spPr>
        <p:txBody>
          <a:bodyPr wrap="square" lIns="0" tIns="0" rIns="0" bIns="0" rtlCol="0" anchor="t"/>
          <a:lstStyle/>
          <a:p>
            <a:pPr marL="0" indent="0">
              <a:lnSpc>
                <a:spcPts val="9100"/>
              </a:lnSpc>
              <a:buNone/>
            </a:pPr>
            <a:r>
              <a:rPr lang="en-US" sz="7250" dirty="0">
                <a:solidFill>
                  <a:srgbClr val="152D47"/>
                </a:solidFill>
                <a:latin typeface="Crimson Pro" pitchFamily="34" charset="0"/>
                <a:ea typeface="Crimson Pro" pitchFamily="34" charset="-122"/>
                <a:cs typeface="Crimson Pro" pitchFamily="34" charset="-120"/>
              </a:rPr>
              <a:t>Gestión de Carteras con Microsoft Dynamics 365</a:t>
            </a:r>
            <a:endParaRPr lang="en-US" sz="7250" dirty="0"/>
          </a:p>
        </p:txBody>
      </p:sp>
      <p:sp>
        <p:nvSpPr>
          <p:cNvPr id="4" name="Text 1"/>
          <p:cNvSpPr/>
          <p:nvPr/>
        </p:nvSpPr>
        <p:spPr>
          <a:xfrm>
            <a:off x="939522" y="5815965"/>
            <a:ext cx="7264956"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Optimización de procesos para ProChile mediante centralización de datos y automatización.</a:t>
            </a:r>
            <a:endParaRPr lang="en-US" sz="2100" dirty="0"/>
          </a:p>
        </p:txBody>
      </p:sp>
      <p:pic>
        <p:nvPicPr>
          <p:cNvPr id="8" name="Picture 2" descr="IEI - Instituto de Estudios Internacionales - Universidad de Chile">
            <a:extLst>
              <a:ext uri="{FF2B5EF4-FFF2-40B4-BE49-F238E27FC236}">
                <a16:creationId xmlns:a16="http://schemas.microsoft.com/office/drawing/2014/main" id="{A30A7C74-E694-46F6-AE92-3D63CE6B2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 y="303090"/>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02F4DA9C-A98A-278A-5935-6F05535F49B7}"/>
              </a:ext>
            </a:extLst>
          </p:cNvPr>
          <p:cNvPicPr>
            <a:picLocks noChangeAspect="1"/>
          </p:cNvPicPr>
          <p:nvPr/>
        </p:nvPicPr>
        <p:blipFill>
          <a:blip r:embed="rId5"/>
          <a:stretch>
            <a:fillRect/>
          </a:stretch>
        </p:blipFill>
        <p:spPr>
          <a:xfrm>
            <a:off x="3008024" y="203359"/>
            <a:ext cx="1813377" cy="75604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433"/>
          </a:xfrm>
          <a:prstGeom prst="rect">
            <a:avLst/>
          </a:prstGeom>
        </p:spPr>
      </p:pic>
      <p:sp>
        <p:nvSpPr>
          <p:cNvPr id="3" name="Text 0"/>
          <p:cNvSpPr/>
          <p:nvPr/>
        </p:nvSpPr>
        <p:spPr>
          <a:xfrm>
            <a:off x="6371749" y="1081444"/>
            <a:ext cx="7373302" cy="1581150"/>
          </a:xfrm>
          <a:prstGeom prst="rect">
            <a:avLst/>
          </a:prstGeom>
          <a:noFill/>
          <a:ln/>
        </p:spPr>
        <p:txBody>
          <a:bodyPr wrap="square" lIns="0" tIns="0" rIns="0" bIns="0" rtlCol="0" anchor="t"/>
          <a:lstStyle/>
          <a:p>
            <a:pPr marL="0" indent="0">
              <a:lnSpc>
                <a:spcPts val="6200"/>
              </a:lnSpc>
              <a:buNone/>
            </a:pPr>
            <a:r>
              <a:rPr lang="en-US" sz="4950" dirty="0">
                <a:solidFill>
                  <a:srgbClr val="152D47"/>
                </a:solidFill>
                <a:latin typeface="Crimson Pro" pitchFamily="34" charset="0"/>
                <a:ea typeface="Crimson Pro" pitchFamily="34" charset="-122"/>
                <a:cs typeface="Crimson Pro" pitchFamily="34" charset="-120"/>
              </a:rPr>
              <a:t>Gestión Centralizada de Usuarios</a:t>
            </a:r>
            <a:endParaRPr lang="en-US" sz="4950" dirty="0"/>
          </a:p>
        </p:txBody>
      </p:sp>
      <p:sp>
        <p:nvSpPr>
          <p:cNvPr id="4" name="Shape 1"/>
          <p:cNvSpPr/>
          <p:nvPr/>
        </p:nvSpPr>
        <p:spPr>
          <a:xfrm>
            <a:off x="6371749" y="3042046"/>
            <a:ext cx="7373302" cy="1457563"/>
          </a:xfrm>
          <a:prstGeom prst="roundRect">
            <a:avLst>
              <a:gd name="adj" fmla="val 2604"/>
            </a:avLst>
          </a:prstGeom>
          <a:solidFill>
            <a:srgbClr val="F2EEEE"/>
          </a:solidFill>
          <a:ln/>
        </p:spPr>
      </p:sp>
      <p:sp>
        <p:nvSpPr>
          <p:cNvPr id="5" name="Text 2"/>
          <p:cNvSpPr/>
          <p:nvPr/>
        </p:nvSpPr>
        <p:spPr>
          <a:xfrm>
            <a:off x="6624637" y="3294935"/>
            <a:ext cx="3162300" cy="395288"/>
          </a:xfrm>
          <a:prstGeom prst="rect">
            <a:avLst/>
          </a:prstGeom>
          <a:noFill/>
          <a:ln/>
        </p:spPr>
        <p:txBody>
          <a:bodyPr wrap="none" lIns="0" tIns="0" rIns="0" bIns="0" rtlCol="0" anchor="t"/>
          <a:lstStyle/>
          <a:p>
            <a:pPr marL="0" indent="0">
              <a:lnSpc>
                <a:spcPts val="3100"/>
              </a:lnSpc>
              <a:buNone/>
            </a:pPr>
            <a:r>
              <a:rPr lang="en-US" sz="2450" dirty="0">
                <a:solidFill>
                  <a:srgbClr val="4C4C4D"/>
                </a:solidFill>
                <a:latin typeface="Crimson Pro" pitchFamily="34" charset="0"/>
                <a:ea typeface="Crimson Pro" pitchFamily="34" charset="-122"/>
                <a:cs typeface="Crimson Pro" pitchFamily="34" charset="-120"/>
              </a:rPr>
              <a:t>Acceso Inmediato</a:t>
            </a:r>
            <a:endParaRPr lang="en-US" sz="2450" dirty="0"/>
          </a:p>
        </p:txBody>
      </p:sp>
      <p:sp>
        <p:nvSpPr>
          <p:cNvPr id="6" name="Text 3"/>
          <p:cNvSpPr/>
          <p:nvPr/>
        </p:nvSpPr>
        <p:spPr>
          <a:xfrm>
            <a:off x="6624637" y="3841908"/>
            <a:ext cx="6867525" cy="404813"/>
          </a:xfrm>
          <a:prstGeom prst="rect">
            <a:avLst/>
          </a:prstGeom>
          <a:noFill/>
          <a:ln/>
        </p:spPr>
        <p:txBody>
          <a:bodyPr wrap="none" lIns="0" tIns="0" rIns="0" bIns="0" rtlCol="0" anchor="t"/>
          <a:lstStyle/>
          <a:p>
            <a:pPr marL="0" indent="0">
              <a:lnSpc>
                <a:spcPts val="3150"/>
              </a:lnSpc>
              <a:buNone/>
            </a:pPr>
            <a:r>
              <a:rPr lang="en-US" sz="1950" dirty="0">
                <a:solidFill>
                  <a:srgbClr val="4C4C4D"/>
                </a:solidFill>
                <a:latin typeface="Heebo" pitchFamily="34" charset="0"/>
                <a:ea typeface="Heebo" pitchFamily="34" charset="-122"/>
                <a:cs typeface="Heebo" pitchFamily="34" charset="-120"/>
              </a:rPr>
              <a:t>Datos actualizados de empresas exportadoras.</a:t>
            </a:r>
            <a:endParaRPr lang="en-US" sz="1950" dirty="0"/>
          </a:p>
        </p:txBody>
      </p:sp>
      <p:sp>
        <p:nvSpPr>
          <p:cNvPr id="7" name="Shape 4"/>
          <p:cNvSpPr/>
          <p:nvPr/>
        </p:nvSpPr>
        <p:spPr>
          <a:xfrm>
            <a:off x="6371749" y="4752498"/>
            <a:ext cx="7373302" cy="1457563"/>
          </a:xfrm>
          <a:prstGeom prst="roundRect">
            <a:avLst>
              <a:gd name="adj" fmla="val 2604"/>
            </a:avLst>
          </a:prstGeom>
          <a:solidFill>
            <a:srgbClr val="F2EEEE"/>
          </a:solidFill>
          <a:ln/>
        </p:spPr>
      </p:sp>
      <p:sp>
        <p:nvSpPr>
          <p:cNvPr id="8" name="Text 5"/>
          <p:cNvSpPr/>
          <p:nvPr/>
        </p:nvSpPr>
        <p:spPr>
          <a:xfrm>
            <a:off x="6624637" y="5005387"/>
            <a:ext cx="3162300" cy="395288"/>
          </a:xfrm>
          <a:prstGeom prst="rect">
            <a:avLst/>
          </a:prstGeom>
          <a:noFill/>
          <a:ln/>
        </p:spPr>
        <p:txBody>
          <a:bodyPr wrap="none" lIns="0" tIns="0" rIns="0" bIns="0" rtlCol="0" anchor="t"/>
          <a:lstStyle/>
          <a:p>
            <a:pPr marL="0" indent="0">
              <a:lnSpc>
                <a:spcPts val="3100"/>
              </a:lnSpc>
              <a:buNone/>
            </a:pPr>
            <a:r>
              <a:rPr lang="en-US" sz="2450" dirty="0">
                <a:solidFill>
                  <a:srgbClr val="4C4C4D"/>
                </a:solidFill>
                <a:latin typeface="Crimson Pro" pitchFamily="34" charset="0"/>
                <a:ea typeface="Crimson Pro" pitchFamily="34" charset="-122"/>
                <a:cs typeface="Crimson Pro" pitchFamily="34" charset="-120"/>
              </a:rPr>
              <a:t>Historial Unificado</a:t>
            </a:r>
            <a:endParaRPr lang="en-US" sz="2450" dirty="0"/>
          </a:p>
        </p:txBody>
      </p:sp>
      <p:sp>
        <p:nvSpPr>
          <p:cNvPr id="9" name="Text 6"/>
          <p:cNvSpPr/>
          <p:nvPr/>
        </p:nvSpPr>
        <p:spPr>
          <a:xfrm>
            <a:off x="6624637" y="5552360"/>
            <a:ext cx="6867525" cy="404813"/>
          </a:xfrm>
          <a:prstGeom prst="rect">
            <a:avLst/>
          </a:prstGeom>
          <a:noFill/>
          <a:ln/>
        </p:spPr>
        <p:txBody>
          <a:bodyPr wrap="none" lIns="0" tIns="0" rIns="0" bIns="0" rtlCol="0" anchor="t"/>
          <a:lstStyle/>
          <a:p>
            <a:pPr marL="0" indent="0">
              <a:lnSpc>
                <a:spcPts val="3150"/>
              </a:lnSpc>
              <a:buNone/>
            </a:pPr>
            <a:r>
              <a:rPr lang="en-US" sz="1950" dirty="0">
                <a:solidFill>
                  <a:srgbClr val="4C4C4D"/>
                </a:solidFill>
                <a:latin typeface="Heebo" pitchFamily="34" charset="0"/>
                <a:ea typeface="Heebo" pitchFamily="34" charset="-122"/>
                <a:cs typeface="Heebo" pitchFamily="34" charset="-120"/>
              </a:rPr>
              <a:t>Interacciones y seguimientos en una plataforma.</a:t>
            </a:r>
            <a:endParaRPr lang="en-US" sz="1950" dirty="0"/>
          </a:p>
        </p:txBody>
      </p:sp>
      <p:sp>
        <p:nvSpPr>
          <p:cNvPr id="10" name="Shape 7"/>
          <p:cNvSpPr/>
          <p:nvPr/>
        </p:nvSpPr>
        <p:spPr>
          <a:xfrm>
            <a:off x="6371749" y="6462950"/>
            <a:ext cx="7373302" cy="1457563"/>
          </a:xfrm>
          <a:prstGeom prst="roundRect">
            <a:avLst>
              <a:gd name="adj" fmla="val 2604"/>
            </a:avLst>
          </a:prstGeom>
          <a:solidFill>
            <a:srgbClr val="F2EEEE"/>
          </a:solidFill>
          <a:ln/>
        </p:spPr>
      </p:sp>
      <p:sp>
        <p:nvSpPr>
          <p:cNvPr id="11" name="Text 8"/>
          <p:cNvSpPr/>
          <p:nvPr/>
        </p:nvSpPr>
        <p:spPr>
          <a:xfrm>
            <a:off x="6624637" y="6715839"/>
            <a:ext cx="3162300" cy="395288"/>
          </a:xfrm>
          <a:prstGeom prst="rect">
            <a:avLst/>
          </a:prstGeom>
          <a:noFill/>
          <a:ln/>
        </p:spPr>
        <p:txBody>
          <a:bodyPr wrap="none" lIns="0" tIns="0" rIns="0" bIns="0" rtlCol="0" anchor="t"/>
          <a:lstStyle/>
          <a:p>
            <a:pPr marL="0" indent="0">
              <a:lnSpc>
                <a:spcPts val="3100"/>
              </a:lnSpc>
              <a:buNone/>
            </a:pPr>
            <a:r>
              <a:rPr lang="en-US" sz="2450" dirty="0">
                <a:solidFill>
                  <a:srgbClr val="4C4C4D"/>
                </a:solidFill>
                <a:latin typeface="Crimson Pro" pitchFamily="34" charset="0"/>
                <a:ea typeface="Crimson Pro" pitchFamily="34" charset="-122"/>
                <a:cs typeface="Crimson Pro" pitchFamily="34" charset="-120"/>
              </a:rPr>
              <a:t>Mejor Visibilidad</a:t>
            </a:r>
            <a:endParaRPr lang="en-US" sz="2450" dirty="0"/>
          </a:p>
        </p:txBody>
      </p:sp>
      <p:sp>
        <p:nvSpPr>
          <p:cNvPr id="12" name="Text 9"/>
          <p:cNvSpPr/>
          <p:nvPr/>
        </p:nvSpPr>
        <p:spPr>
          <a:xfrm>
            <a:off x="6624637" y="7262812"/>
            <a:ext cx="6867525" cy="404813"/>
          </a:xfrm>
          <a:prstGeom prst="rect">
            <a:avLst/>
          </a:prstGeom>
          <a:noFill/>
          <a:ln/>
        </p:spPr>
        <p:txBody>
          <a:bodyPr wrap="none" lIns="0" tIns="0" rIns="0" bIns="0" rtlCol="0" anchor="t"/>
          <a:lstStyle/>
          <a:p>
            <a:pPr marL="0" indent="0">
              <a:lnSpc>
                <a:spcPts val="3150"/>
              </a:lnSpc>
              <a:buNone/>
            </a:pPr>
            <a:r>
              <a:rPr lang="en-US" sz="1950" dirty="0">
                <a:solidFill>
                  <a:srgbClr val="4C4C4D"/>
                </a:solidFill>
                <a:latin typeface="Heebo" pitchFamily="34" charset="0"/>
                <a:ea typeface="Heebo" pitchFamily="34" charset="-122"/>
                <a:cs typeface="Heebo" pitchFamily="34" charset="-120"/>
              </a:rPr>
              <a:t>Actividades en curso y planificación de agendas.</a:t>
            </a:r>
            <a:endParaRPr lang="en-US" sz="1950" dirty="0"/>
          </a:p>
        </p:txBody>
      </p:sp>
      <p:pic>
        <p:nvPicPr>
          <p:cNvPr id="13" name="Picture 2" descr="IEI - Instituto de Estudios Internacionales - Universidad de Chile">
            <a:extLst>
              <a:ext uri="{FF2B5EF4-FFF2-40B4-BE49-F238E27FC236}">
                <a16:creationId xmlns:a16="http://schemas.microsoft.com/office/drawing/2014/main" id="{6B7C69D0-1E24-A434-7AB7-0CCD6E172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172" y="283682"/>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86303B26-01DC-268B-5AC7-1A3AD528979E}"/>
              </a:ext>
            </a:extLst>
          </p:cNvPr>
          <p:cNvPicPr>
            <a:picLocks noChangeAspect="1"/>
          </p:cNvPicPr>
          <p:nvPr/>
        </p:nvPicPr>
        <p:blipFill>
          <a:blip r:embed="rId5"/>
          <a:stretch>
            <a:fillRect/>
          </a:stretch>
        </p:blipFill>
        <p:spPr>
          <a:xfrm>
            <a:off x="11931674" y="183951"/>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6265" y="1254681"/>
            <a:ext cx="7455694" cy="1507569"/>
          </a:xfrm>
          <a:prstGeom prst="rect">
            <a:avLst/>
          </a:prstGeom>
          <a:noFill/>
          <a:ln/>
        </p:spPr>
        <p:txBody>
          <a:bodyPr wrap="square" lIns="0" tIns="0" rIns="0" bIns="0" rtlCol="0" anchor="t"/>
          <a:lstStyle/>
          <a:p>
            <a:pPr marL="0" indent="0">
              <a:lnSpc>
                <a:spcPts val="5900"/>
              </a:lnSpc>
              <a:buNone/>
            </a:pPr>
            <a:r>
              <a:rPr lang="en-US" sz="4700" dirty="0">
                <a:solidFill>
                  <a:srgbClr val="152D47"/>
                </a:solidFill>
                <a:latin typeface="Crimson Pro" pitchFamily="34" charset="0"/>
                <a:ea typeface="Crimson Pro" pitchFamily="34" charset="-122"/>
                <a:cs typeface="Crimson Pro" pitchFamily="34" charset="-120"/>
              </a:rPr>
              <a:t>Segmentación y Priorización Eficiente</a:t>
            </a:r>
            <a:endParaRPr lang="en-US" sz="4700" dirty="0"/>
          </a:p>
        </p:txBody>
      </p:sp>
      <p:sp>
        <p:nvSpPr>
          <p:cNvPr id="4" name="Shape 1"/>
          <p:cNvSpPr/>
          <p:nvPr/>
        </p:nvSpPr>
        <p:spPr>
          <a:xfrm>
            <a:off x="6662737" y="3123962"/>
            <a:ext cx="30480" cy="4650938"/>
          </a:xfrm>
          <a:prstGeom prst="roundRect">
            <a:avLst>
              <a:gd name="adj" fmla="val 118709"/>
            </a:avLst>
          </a:prstGeom>
          <a:solidFill>
            <a:srgbClr val="D8D4D4"/>
          </a:solidFill>
          <a:ln/>
        </p:spPr>
      </p:sp>
      <p:sp>
        <p:nvSpPr>
          <p:cNvPr id="5" name="Shape 2"/>
          <p:cNvSpPr/>
          <p:nvPr/>
        </p:nvSpPr>
        <p:spPr>
          <a:xfrm>
            <a:off x="6918840" y="3651409"/>
            <a:ext cx="844153" cy="30480"/>
          </a:xfrm>
          <a:prstGeom prst="roundRect">
            <a:avLst>
              <a:gd name="adj" fmla="val 118709"/>
            </a:avLst>
          </a:prstGeom>
          <a:solidFill>
            <a:srgbClr val="D8D4D4"/>
          </a:solidFill>
          <a:ln/>
        </p:spPr>
      </p:sp>
      <p:sp>
        <p:nvSpPr>
          <p:cNvPr id="6" name="Shape 3"/>
          <p:cNvSpPr/>
          <p:nvPr/>
        </p:nvSpPr>
        <p:spPr>
          <a:xfrm>
            <a:off x="6406634" y="3395305"/>
            <a:ext cx="542687" cy="542687"/>
          </a:xfrm>
          <a:prstGeom prst="roundRect">
            <a:avLst>
              <a:gd name="adj" fmla="val 6667"/>
            </a:avLst>
          </a:prstGeom>
          <a:solidFill>
            <a:srgbClr val="F2EEEE"/>
          </a:solidFill>
          <a:ln/>
        </p:spPr>
      </p:sp>
      <p:sp>
        <p:nvSpPr>
          <p:cNvPr id="7" name="Text 4"/>
          <p:cNvSpPr/>
          <p:nvPr/>
        </p:nvSpPr>
        <p:spPr>
          <a:xfrm>
            <a:off x="6613326" y="3485674"/>
            <a:ext cx="129302" cy="361831"/>
          </a:xfrm>
          <a:prstGeom prst="rect">
            <a:avLst/>
          </a:prstGeom>
          <a:noFill/>
          <a:ln/>
        </p:spPr>
        <p:txBody>
          <a:bodyPr wrap="none" lIns="0" tIns="0" rIns="0" bIns="0" rtlCol="0" anchor="t"/>
          <a:lstStyle/>
          <a:p>
            <a:pPr marL="0" indent="0" algn="ctr">
              <a:lnSpc>
                <a:spcPts val="2800"/>
              </a:lnSpc>
              <a:buNone/>
            </a:pPr>
            <a:r>
              <a:rPr lang="en-US" sz="2800" dirty="0">
                <a:solidFill>
                  <a:srgbClr val="4C4C4D"/>
                </a:solidFill>
                <a:latin typeface="Crimson Pro" pitchFamily="34" charset="0"/>
                <a:ea typeface="Crimson Pro" pitchFamily="34" charset="-122"/>
                <a:cs typeface="Crimson Pro" pitchFamily="34" charset="-120"/>
              </a:rPr>
              <a:t>1</a:t>
            </a:r>
            <a:endParaRPr lang="en-US" sz="2800" dirty="0"/>
          </a:p>
        </p:txBody>
      </p:sp>
      <p:sp>
        <p:nvSpPr>
          <p:cNvPr id="8" name="Text 5"/>
          <p:cNvSpPr/>
          <p:nvPr/>
        </p:nvSpPr>
        <p:spPr>
          <a:xfrm>
            <a:off x="8004571" y="3365063"/>
            <a:ext cx="3015139" cy="376833"/>
          </a:xfrm>
          <a:prstGeom prst="rect">
            <a:avLst/>
          </a:prstGeom>
          <a:noFill/>
          <a:ln/>
        </p:spPr>
        <p:txBody>
          <a:bodyPr wrap="none" lIns="0" tIns="0" rIns="0" bIns="0" rtlCol="0" anchor="t"/>
          <a:lstStyle/>
          <a:p>
            <a:pPr marL="0" indent="0" algn="l">
              <a:lnSpc>
                <a:spcPts val="2950"/>
              </a:lnSpc>
              <a:buNone/>
            </a:pPr>
            <a:r>
              <a:rPr lang="en-US" sz="2350" dirty="0">
                <a:solidFill>
                  <a:srgbClr val="4C4C4D"/>
                </a:solidFill>
                <a:latin typeface="Crimson Pro" pitchFamily="34" charset="0"/>
                <a:ea typeface="Crimson Pro" pitchFamily="34" charset="-122"/>
                <a:cs typeface="Crimson Pro" pitchFamily="34" charset="-120"/>
              </a:rPr>
              <a:t>Creación de Perfiles</a:t>
            </a:r>
            <a:endParaRPr lang="en-US" sz="2350" dirty="0"/>
          </a:p>
        </p:txBody>
      </p:sp>
      <p:sp>
        <p:nvSpPr>
          <p:cNvPr id="9" name="Text 6"/>
          <p:cNvSpPr/>
          <p:nvPr/>
        </p:nvSpPr>
        <p:spPr>
          <a:xfrm>
            <a:off x="8004571" y="3886557"/>
            <a:ext cx="5767387" cy="385882"/>
          </a:xfrm>
          <a:prstGeom prst="rect">
            <a:avLst/>
          </a:prstGeom>
          <a:noFill/>
          <a:ln/>
        </p:spPr>
        <p:txBody>
          <a:bodyPr wrap="none" lIns="0" tIns="0" rIns="0" bIns="0" rtlCol="0" anchor="t"/>
          <a:lstStyle/>
          <a:p>
            <a:pPr marL="0" indent="0" algn="l">
              <a:lnSpc>
                <a:spcPts val="3000"/>
              </a:lnSpc>
              <a:buNone/>
            </a:pPr>
            <a:r>
              <a:rPr lang="en-US" sz="1850" dirty="0">
                <a:solidFill>
                  <a:srgbClr val="4C4C4D"/>
                </a:solidFill>
                <a:latin typeface="Heebo" pitchFamily="34" charset="0"/>
                <a:ea typeface="Heebo" pitchFamily="34" charset="-122"/>
                <a:cs typeface="Heebo" pitchFamily="34" charset="-120"/>
              </a:rPr>
              <a:t>Detallados según criterios específicos.</a:t>
            </a:r>
            <a:endParaRPr lang="en-US" sz="1850" dirty="0"/>
          </a:p>
        </p:txBody>
      </p:sp>
      <p:sp>
        <p:nvSpPr>
          <p:cNvPr id="10" name="Shape 7"/>
          <p:cNvSpPr/>
          <p:nvPr/>
        </p:nvSpPr>
        <p:spPr>
          <a:xfrm>
            <a:off x="6918840" y="5282089"/>
            <a:ext cx="844153" cy="30480"/>
          </a:xfrm>
          <a:prstGeom prst="roundRect">
            <a:avLst>
              <a:gd name="adj" fmla="val 118709"/>
            </a:avLst>
          </a:prstGeom>
          <a:solidFill>
            <a:srgbClr val="D8D4D4"/>
          </a:solidFill>
          <a:ln/>
        </p:spPr>
      </p:sp>
      <p:sp>
        <p:nvSpPr>
          <p:cNvPr id="11" name="Shape 8"/>
          <p:cNvSpPr/>
          <p:nvPr/>
        </p:nvSpPr>
        <p:spPr>
          <a:xfrm>
            <a:off x="6406634" y="5025985"/>
            <a:ext cx="542687" cy="542687"/>
          </a:xfrm>
          <a:prstGeom prst="roundRect">
            <a:avLst>
              <a:gd name="adj" fmla="val 6667"/>
            </a:avLst>
          </a:prstGeom>
          <a:solidFill>
            <a:srgbClr val="F2EEEE"/>
          </a:solidFill>
          <a:ln/>
        </p:spPr>
      </p:sp>
      <p:sp>
        <p:nvSpPr>
          <p:cNvPr id="12" name="Text 9"/>
          <p:cNvSpPr/>
          <p:nvPr/>
        </p:nvSpPr>
        <p:spPr>
          <a:xfrm>
            <a:off x="6588204" y="5116354"/>
            <a:ext cx="179546" cy="361831"/>
          </a:xfrm>
          <a:prstGeom prst="rect">
            <a:avLst/>
          </a:prstGeom>
          <a:noFill/>
          <a:ln/>
        </p:spPr>
        <p:txBody>
          <a:bodyPr wrap="none" lIns="0" tIns="0" rIns="0" bIns="0" rtlCol="0" anchor="t"/>
          <a:lstStyle/>
          <a:p>
            <a:pPr marL="0" indent="0" algn="ctr">
              <a:lnSpc>
                <a:spcPts val="2800"/>
              </a:lnSpc>
              <a:buNone/>
            </a:pPr>
            <a:r>
              <a:rPr lang="en-US" sz="2800" dirty="0">
                <a:solidFill>
                  <a:srgbClr val="4C4C4D"/>
                </a:solidFill>
                <a:latin typeface="Crimson Pro" pitchFamily="34" charset="0"/>
                <a:ea typeface="Crimson Pro" pitchFamily="34" charset="-122"/>
                <a:cs typeface="Crimson Pro" pitchFamily="34" charset="-120"/>
              </a:rPr>
              <a:t>2</a:t>
            </a:r>
            <a:endParaRPr lang="en-US" sz="2800" dirty="0"/>
          </a:p>
        </p:txBody>
      </p:sp>
      <p:sp>
        <p:nvSpPr>
          <p:cNvPr id="13" name="Text 10"/>
          <p:cNvSpPr/>
          <p:nvPr/>
        </p:nvSpPr>
        <p:spPr>
          <a:xfrm>
            <a:off x="8004571" y="4995743"/>
            <a:ext cx="3015139" cy="376833"/>
          </a:xfrm>
          <a:prstGeom prst="rect">
            <a:avLst/>
          </a:prstGeom>
          <a:noFill/>
          <a:ln/>
        </p:spPr>
        <p:txBody>
          <a:bodyPr wrap="none" lIns="0" tIns="0" rIns="0" bIns="0" rtlCol="0" anchor="t"/>
          <a:lstStyle/>
          <a:p>
            <a:pPr marL="0" indent="0" algn="l">
              <a:lnSpc>
                <a:spcPts val="2950"/>
              </a:lnSpc>
              <a:buNone/>
            </a:pPr>
            <a:r>
              <a:rPr lang="en-US" sz="2350" dirty="0">
                <a:solidFill>
                  <a:srgbClr val="4C4C4D"/>
                </a:solidFill>
                <a:latin typeface="Crimson Pro" pitchFamily="34" charset="0"/>
                <a:ea typeface="Crimson Pro" pitchFamily="34" charset="-122"/>
                <a:cs typeface="Crimson Pro" pitchFamily="34" charset="-120"/>
              </a:rPr>
              <a:t>Identificación</a:t>
            </a:r>
            <a:endParaRPr lang="en-US" sz="2350" dirty="0"/>
          </a:p>
        </p:txBody>
      </p:sp>
      <p:sp>
        <p:nvSpPr>
          <p:cNvPr id="14" name="Text 11"/>
          <p:cNvSpPr/>
          <p:nvPr/>
        </p:nvSpPr>
        <p:spPr>
          <a:xfrm>
            <a:off x="8004571" y="5517237"/>
            <a:ext cx="5767387" cy="385882"/>
          </a:xfrm>
          <a:prstGeom prst="rect">
            <a:avLst/>
          </a:prstGeom>
          <a:noFill/>
          <a:ln/>
        </p:spPr>
        <p:txBody>
          <a:bodyPr wrap="none" lIns="0" tIns="0" rIns="0" bIns="0" rtlCol="0" anchor="t"/>
          <a:lstStyle/>
          <a:p>
            <a:pPr marL="0" indent="0" algn="l">
              <a:lnSpc>
                <a:spcPts val="3000"/>
              </a:lnSpc>
              <a:buNone/>
            </a:pPr>
            <a:r>
              <a:rPr lang="en-US" sz="1850" dirty="0">
                <a:solidFill>
                  <a:srgbClr val="4C4C4D"/>
                </a:solidFill>
                <a:latin typeface="Heebo" pitchFamily="34" charset="0"/>
                <a:ea typeface="Heebo" pitchFamily="34" charset="-122"/>
                <a:cs typeface="Heebo" pitchFamily="34" charset="-120"/>
              </a:rPr>
              <a:t>usuarios con mayor potencial de internacionalización.</a:t>
            </a:r>
            <a:endParaRPr lang="en-US" sz="1850" dirty="0"/>
          </a:p>
        </p:txBody>
      </p:sp>
      <p:sp>
        <p:nvSpPr>
          <p:cNvPr id="15" name="Shape 12"/>
          <p:cNvSpPr/>
          <p:nvPr/>
        </p:nvSpPr>
        <p:spPr>
          <a:xfrm>
            <a:off x="6918840" y="6912769"/>
            <a:ext cx="844153" cy="30480"/>
          </a:xfrm>
          <a:prstGeom prst="roundRect">
            <a:avLst>
              <a:gd name="adj" fmla="val 118709"/>
            </a:avLst>
          </a:prstGeom>
          <a:solidFill>
            <a:srgbClr val="D8D4D4"/>
          </a:solidFill>
          <a:ln/>
        </p:spPr>
      </p:sp>
      <p:sp>
        <p:nvSpPr>
          <p:cNvPr id="16" name="Shape 13"/>
          <p:cNvSpPr/>
          <p:nvPr/>
        </p:nvSpPr>
        <p:spPr>
          <a:xfrm>
            <a:off x="6406634" y="6656665"/>
            <a:ext cx="542687" cy="542687"/>
          </a:xfrm>
          <a:prstGeom prst="roundRect">
            <a:avLst>
              <a:gd name="adj" fmla="val 6667"/>
            </a:avLst>
          </a:prstGeom>
          <a:solidFill>
            <a:srgbClr val="F2EEEE"/>
          </a:solidFill>
          <a:ln/>
        </p:spPr>
      </p:sp>
      <p:sp>
        <p:nvSpPr>
          <p:cNvPr id="17" name="Text 14"/>
          <p:cNvSpPr/>
          <p:nvPr/>
        </p:nvSpPr>
        <p:spPr>
          <a:xfrm>
            <a:off x="6590823" y="6747034"/>
            <a:ext cx="174188" cy="361831"/>
          </a:xfrm>
          <a:prstGeom prst="rect">
            <a:avLst/>
          </a:prstGeom>
          <a:noFill/>
          <a:ln/>
        </p:spPr>
        <p:txBody>
          <a:bodyPr wrap="none" lIns="0" tIns="0" rIns="0" bIns="0" rtlCol="0" anchor="t"/>
          <a:lstStyle/>
          <a:p>
            <a:pPr marL="0" indent="0" algn="ctr">
              <a:lnSpc>
                <a:spcPts val="2800"/>
              </a:lnSpc>
              <a:buNone/>
            </a:pPr>
            <a:r>
              <a:rPr lang="en-US" sz="2800" dirty="0">
                <a:solidFill>
                  <a:srgbClr val="4C4C4D"/>
                </a:solidFill>
                <a:latin typeface="Crimson Pro" pitchFamily="34" charset="0"/>
                <a:ea typeface="Crimson Pro" pitchFamily="34" charset="-122"/>
                <a:cs typeface="Crimson Pro" pitchFamily="34" charset="-120"/>
              </a:rPr>
              <a:t>3</a:t>
            </a:r>
            <a:endParaRPr lang="en-US" sz="2800" dirty="0"/>
          </a:p>
        </p:txBody>
      </p:sp>
      <p:sp>
        <p:nvSpPr>
          <p:cNvPr id="18" name="Text 15"/>
          <p:cNvSpPr/>
          <p:nvPr/>
        </p:nvSpPr>
        <p:spPr>
          <a:xfrm>
            <a:off x="8004571" y="6626423"/>
            <a:ext cx="3015139" cy="376833"/>
          </a:xfrm>
          <a:prstGeom prst="rect">
            <a:avLst/>
          </a:prstGeom>
          <a:noFill/>
          <a:ln/>
        </p:spPr>
        <p:txBody>
          <a:bodyPr wrap="none" lIns="0" tIns="0" rIns="0" bIns="0" rtlCol="0" anchor="t"/>
          <a:lstStyle/>
          <a:p>
            <a:pPr marL="0" indent="0" algn="l">
              <a:lnSpc>
                <a:spcPts val="2950"/>
              </a:lnSpc>
              <a:buNone/>
            </a:pPr>
            <a:r>
              <a:rPr lang="en-US" sz="2350" dirty="0">
                <a:solidFill>
                  <a:srgbClr val="4C4C4D"/>
                </a:solidFill>
                <a:latin typeface="Crimson Pro" pitchFamily="34" charset="0"/>
                <a:ea typeface="Crimson Pro" pitchFamily="34" charset="-122"/>
                <a:cs typeface="Crimson Pro" pitchFamily="34" charset="-120"/>
              </a:rPr>
              <a:t>Asignación de Recursos</a:t>
            </a:r>
            <a:endParaRPr lang="en-US" sz="2350" dirty="0"/>
          </a:p>
        </p:txBody>
      </p:sp>
      <p:sp>
        <p:nvSpPr>
          <p:cNvPr id="19" name="Text 16"/>
          <p:cNvSpPr/>
          <p:nvPr/>
        </p:nvSpPr>
        <p:spPr>
          <a:xfrm>
            <a:off x="8004571" y="7147917"/>
            <a:ext cx="5767387" cy="385882"/>
          </a:xfrm>
          <a:prstGeom prst="rect">
            <a:avLst/>
          </a:prstGeom>
          <a:noFill/>
          <a:ln/>
        </p:spPr>
        <p:txBody>
          <a:bodyPr wrap="none" lIns="0" tIns="0" rIns="0" bIns="0" rtlCol="0" anchor="t"/>
          <a:lstStyle/>
          <a:p>
            <a:pPr marL="0" indent="0" algn="l">
              <a:lnSpc>
                <a:spcPts val="3000"/>
              </a:lnSpc>
              <a:buNone/>
            </a:pPr>
            <a:r>
              <a:rPr lang="en-US" sz="1850" dirty="0">
                <a:solidFill>
                  <a:srgbClr val="4C4C4D"/>
                </a:solidFill>
                <a:latin typeface="Heebo" pitchFamily="34" charset="0"/>
                <a:ea typeface="Heebo" pitchFamily="34" charset="-122"/>
                <a:cs typeface="Heebo" pitchFamily="34" charset="-120"/>
              </a:rPr>
              <a:t>Personalizada a segmentos de mayor impacto.</a:t>
            </a:r>
            <a:endParaRPr lang="en-US" sz="1850" dirty="0"/>
          </a:p>
        </p:txBody>
      </p:sp>
      <p:pic>
        <p:nvPicPr>
          <p:cNvPr id="20" name="Picture 2" descr="IEI - Instituto de Estudios Internacionales - Universidad de Chile">
            <a:extLst>
              <a:ext uri="{FF2B5EF4-FFF2-40B4-BE49-F238E27FC236}">
                <a16:creationId xmlns:a16="http://schemas.microsoft.com/office/drawing/2014/main" id="{8334DBD8-801F-4AB7-31FB-313FFB27E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1D576E6C-0AEA-4636-172F-77E8ADF7B6A7}"/>
              </a:ext>
            </a:extLst>
          </p:cNvPr>
          <p:cNvPicPr>
            <a:picLocks noChangeAspect="1"/>
          </p:cNvPicPr>
          <p:nvPr/>
        </p:nvPicPr>
        <p:blipFill>
          <a:blip r:embed="rId5"/>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7242" y="923211"/>
            <a:ext cx="7598092" cy="1380173"/>
          </a:xfrm>
          <a:prstGeom prst="rect">
            <a:avLst/>
          </a:prstGeom>
          <a:noFill/>
          <a:ln/>
        </p:spPr>
        <p:txBody>
          <a:bodyPr wrap="square" lIns="0" tIns="0" rIns="0" bIns="0" rtlCol="0" anchor="t"/>
          <a:lstStyle/>
          <a:p>
            <a:pPr marL="0" indent="0">
              <a:lnSpc>
                <a:spcPts val="5400"/>
              </a:lnSpc>
              <a:buNone/>
            </a:pPr>
            <a:r>
              <a:rPr lang="en-US" sz="4300" dirty="0">
                <a:solidFill>
                  <a:srgbClr val="152D47"/>
                </a:solidFill>
                <a:latin typeface="Crimson Pro" pitchFamily="34" charset="0"/>
                <a:ea typeface="Crimson Pro" pitchFamily="34" charset="-122"/>
                <a:cs typeface="Crimson Pro" pitchFamily="34" charset="-120"/>
              </a:rPr>
              <a:t>Automatización de Procesos y Seguimiento</a:t>
            </a:r>
            <a:endParaRPr lang="en-US" sz="4300" dirty="0"/>
          </a:p>
        </p:txBody>
      </p:sp>
      <p:pic>
        <p:nvPicPr>
          <p:cNvPr id="4" name="Image 1" descr="preencoded.png"/>
          <p:cNvPicPr>
            <a:picLocks noChangeAspect="1"/>
          </p:cNvPicPr>
          <p:nvPr/>
        </p:nvPicPr>
        <p:blipFill>
          <a:blip r:embed="rId4"/>
          <a:stretch>
            <a:fillRect/>
          </a:stretch>
        </p:blipFill>
        <p:spPr>
          <a:xfrm>
            <a:off x="787242" y="2634615"/>
            <a:ext cx="1104186" cy="1766768"/>
          </a:xfrm>
          <a:prstGeom prst="rect">
            <a:avLst/>
          </a:prstGeom>
        </p:spPr>
      </p:pic>
      <p:sp>
        <p:nvSpPr>
          <p:cNvPr id="5" name="Text 1"/>
          <p:cNvSpPr/>
          <p:nvPr/>
        </p:nvSpPr>
        <p:spPr>
          <a:xfrm>
            <a:off x="2222659" y="2855357"/>
            <a:ext cx="2760583" cy="345043"/>
          </a:xfrm>
          <a:prstGeom prst="rect">
            <a:avLst/>
          </a:prstGeom>
          <a:noFill/>
          <a:ln/>
        </p:spPr>
        <p:txBody>
          <a:bodyPr wrap="none" lIns="0" tIns="0" rIns="0" bIns="0" rtlCol="0" anchor="t"/>
          <a:lstStyle/>
          <a:p>
            <a:pPr marL="0" indent="0" algn="l">
              <a:lnSpc>
                <a:spcPts val="2700"/>
              </a:lnSpc>
              <a:buNone/>
            </a:pPr>
            <a:r>
              <a:rPr lang="en-US" sz="2150" dirty="0">
                <a:solidFill>
                  <a:srgbClr val="4C4C4D"/>
                </a:solidFill>
                <a:latin typeface="Crimson Pro" pitchFamily="34" charset="0"/>
                <a:ea typeface="Crimson Pro" pitchFamily="34" charset="-122"/>
                <a:cs typeface="Crimson Pro" pitchFamily="34" charset="-120"/>
              </a:rPr>
              <a:t>Alertas Automáticas</a:t>
            </a:r>
            <a:endParaRPr lang="en-US" sz="2150" dirty="0"/>
          </a:p>
        </p:txBody>
      </p:sp>
      <p:sp>
        <p:nvSpPr>
          <p:cNvPr id="6" name="Text 2"/>
          <p:cNvSpPr/>
          <p:nvPr/>
        </p:nvSpPr>
        <p:spPr>
          <a:xfrm>
            <a:off x="2222659" y="3332798"/>
            <a:ext cx="6162675" cy="353378"/>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Recordatorios de eventos y acciones pendientes.</a:t>
            </a:r>
            <a:endParaRPr lang="en-US" sz="1700" dirty="0"/>
          </a:p>
        </p:txBody>
      </p:sp>
      <p:pic>
        <p:nvPicPr>
          <p:cNvPr id="7" name="Image 2" descr="preencoded.png"/>
          <p:cNvPicPr>
            <a:picLocks noChangeAspect="1"/>
          </p:cNvPicPr>
          <p:nvPr/>
        </p:nvPicPr>
        <p:blipFill>
          <a:blip r:embed="rId5"/>
          <a:stretch>
            <a:fillRect/>
          </a:stretch>
        </p:blipFill>
        <p:spPr>
          <a:xfrm>
            <a:off x="787242" y="4401383"/>
            <a:ext cx="1104186" cy="1766768"/>
          </a:xfrm>
          <a:prstGeom prst="rect">
            <a:avLst/>
          </a:prstGeom>
        </p:spPr>
      </p:pic>
      <p:sp>
        <p:nvSpPr>
          <p:cNvPr id="8" name="Text 3"/>
          <p:cNvSpPr/>
          <p:nvPr/>
        </p:nvSpPr>
        <p:spPr>
          <a:xfrm>
            <a:off x="2222659" y="4622125"/>
            <a:ext cx="2760583" cy="345043"/>
          </a:xfrm>
          <a:prstGeom prst="rect">
            <a:avLst/>
          </a:prstGeom>
          <a:noFill/>
          <a:ln/>
        </p:spPr>
        <p:txBody>
          <a:bodyPr wrap="none" lIns="0" tIns="0" rIns="0" bIns="0" rtlCol="0" anchor="t"/>
          <a:lstStyle/>
          <a:p>
            <a:pPr marL="0" indent="0" algn="l">
              <a:lnSpc>
                <a:spcPts val="2700"/>
              </a:lnSpc>
              <a:buNone/>
            </a:pPr>
            <a:r>
              <a:rPr lang="en-US" sz="2150" dirty="0">
                <a:solidFill>
                  <a:srgbClr val="4C4C4D"/>
                </a:solidFill>
                <a:latin typeface="Crimson Pro" pitchFamily="34" charset="0"/>
                <a:ea typeface="Crimson Pro" pitchFamily="34" charset="-122"/>
                <a:cs typeface="Crimson Pro" pitchFamily="34" charset="-120"/>
              </a:rPr>
              <a:t>Flujo de Aprobación</a:t>
            </a:r>
            <a:endParaRPr lang="en-US" sz="2150" dirty="0"/>
          </a:p>
        </p:txBody>
      </p:sp>
      <p:sp>
        <p:nvSpPr>
          <p:cNvPr id="9" name="Text 4"/>
          <p:cNvSpPr/>
          <p:nvPr/>
        </p:nvSpPr>
        <p:spPr>
          <a:xfrm>
            <a:off x="2222659" y="5099566"/>
            <a:ext cx="6162675" cy="353378"/>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Automatizado para planes y agendas.</a:t>
            </a:r>
            <a:endParaRPr lang="en-US" sz="1700" dirty="0"/>
          </a:p>
        </p:txBody>
      </p:sp>
      <p:pic>
        <p:nvPicPr>
          <p:cNvPr id="10" name="Image 3" descr="preencoded.png"/>
          <p:cNvPicPr>
            <a:picLocks noChangeAspect="1"/>
          </p:cNvPicPr>
          <p:nvPr/>
        </p:nvPicPr>
        <p:blipFill>
          <a:blip r:embed="rId6"/>
          <a:stretch>
            <a:fillRect/>
          </a:stretch>
        </p:blipFill>
        <p:spPr>
          <a:xfrm>
            <a:off x="787242" y="6168152"/>
            <a:ext cx="1104186" cy="1766768"/>
          </a:xfrm>
          <a:prstGeom prst="rect">
            <a:avLst/>
          </a:prstGeom>
        </p:spPr>
      </p:pic>
      <p:sp>
        <p:nvSpPr>
          <p:cNvPr id="11" name="Text 5"/>
          <p:cNvSpPr/>
          <p:nvPr/>
        </p:nvSpPr>
        <p:spPr>
          <a:xfrm>
            <a:off x="2222659" y="6388894"/>
            <a:ext cx="2760583" cy="345043"/>
          </a:xfrm>
          <a:prstGeom prst="rect">
            <a:avLst/>
          </a:prstGeom>
          <a:noFill/>
          <a:ln/>
        </p:spPr>
        <p:txBody>
          <a:bodyPr wrap="none" lIns="0" tIns="0" rIns="0" bIns="0" rtlCol="0" anchor="t"/>
          <a:lstStyle/>
          <a:p>
            <a:pPr marL="0" indent="0" algn="l">
              <a:lnSpc>
                <a:spcPts val="2700"/>
              </a:lnSpc>
              <a:buNone/>
            </a:pPr>
            <a:r>
              <a:rPr lang="en-US" sz="2150" dirty="0">
                <a:solidFill>
                  <a:srgbClr val="4C4C4D"/>
                </a:solidFill>
                <a:latin typeface="Crimson Pro" pitchFamily="34" charset="0"/>
                <a:ea typeface="Crimson Pro" pitchFamily="34" charset="-122"/>
                <a:cs typeface="Crimson Pro" pitchFamily="34" charset="-120"/>
              </a:rPr>
              <a:t>Gestión del Ciclo</a:t>
            </a:r>
            <a:endParaRPr lang="en-US" sz="2150" dirty="0"/>
          </a:p>
        </p:txBody>
      </p:sp>
      <p:sp>
        <p:nvSpPr>
          <p:cNvPr id="12" name="Text 6"/>
          <p:cNvSpPr/>
          <p:nvPr/>
        </p:nvSpPr>
        <p:spPr>
          <a:xfrm>
            <a:off x="2222659" y="6866334"/>
            <a:ext cx="6162675" cy="353378"/>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Desde contacto inicial hasta exportación.</a:t>
            </a:r>
            <a:endParaRPr lang="en-US" sz="1700" dirty="0"/>
          </a:p>
        </p:txBody>
      </p:sp>
      <p:pic>
        <p:nvPicPr>
          <p:cNvPr id="15" name="Picture 2" descr="IEI - Instituto de Estudios Internacionales - Universidad de Chile">
            <a:extLst>
              <a:ext uri="{FF2B5EF4-FFF2-40B4-BE49-F238E27FC236}">
                <a16:creationId xmlns:a16="http://schemas.microsoft.com/office/drawing/2014/main" id="{5EF59D61-DD8F-A47F-1469-1E04FF031C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242" y="150831"/>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CC108EDE-CF98-8622-2B6B-91737C874D8B}"/>
              </a:ext>
            </a:extLst>
          </p:cNvPr>
          <p:cNvPicPr>
            <a:picLocks noChangeAspect="1"/>
          </p:cNvPicPr>
          <p:nvPr/>
        </p:nvPicPr>
        <p:blipFill>
          <a:blip r:embed="rId8"/>
          <a:stretch>
            <a:fillRect/>
          </a:stretch>
        </p:blipFill>
        <p:spPr>
          <a:xfrm>
            <a:off x="2855744" y="51100"/>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39522" y="2255877"/>
            <a:ext cx="11560373" cy="838914"/>
          </a:xfrm>
          <a:prstGeom prst="rect">
            <a:avLst/>
          </a:prstGeom>
          <a:noFill/>
          <a:ln/>
        </p:spPr>
        <p:txBody>
          <a:bodyPr wrap="non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Análisis de Datos e Inteligencia Comercial</a:t>
            </a:r>
            <a:endParaRPr lang="en-US" sz="5250" dirty="0"/>
          </a:p>
        </p:txBody>
      </p:sp>
      <p:sp>
        <p:nvSpPr>
          <p:cNvPr id="3" name="Text 1"/>
          <p:cNvSpPr/>
          <p:nvPr/>
        </p:nvSpPr>
        <p:spPr>
          <a:xfrm>
            <a:off x="939522" y="3765828"/>
            <a:ext cx="3416260" cy="419338"/>
          </a:xfrm>
          <a:prstGeom prst="rect">
            <a:avLst/>
          </a:prstGeom>
          <a:noFill/>
          <a:ln/>
        </p:spPr>
        <p:txBody>
          <a:bodyPr wrap="non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Informes Personalizados</a:t>
            </a:r>
            <a:endParaRPr lang="en-US" sz="2600" b="1" dirty="0"/>
          </a:p>
        </p:txBody>
      </p:sp>
      <p:sp>
        <p:nvSpPr>
          <p:cNvPr id="4" name="Text 2"/>
          <p:cNvSpPr/>
          <p:nvPr/>
        </p:nvSpPr>
        <p:spPr>
          <a:xfrm>
            <a:off x="939523" y="4920021"/>
            <a:ext cx="3813334" cy="429578"/>
          </a:xfrm>
          <a:prstGeom prst="rect">
            <a:avLst/>
          </a:prstGeom>
          <a:noFill/>
          <a:ln/>
        </p:spPr>
        <p:txBody>
          <a:bodyPr wrap="non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Rendimiento de cada usuario.</a:t>
            </a:r>
            <a:endParaRPr lang="en-US" sz="2100" dirty="0"/>
          </a:p>
        </p:txBody>
      </p:sp>
      <p:sp>
        <p:nvSpPr>
          <p:cNvPr id="5" name="Text 3"/>
          <p:cNvSpPr/>
          <p:nvPr/>
        </p:nvSpPr>
        <p:spPr>
          <a:xfrm>
            <a:off x="5415320" y="3765828"/>
            <a:ext cx="3813334" cy="838676"/>
          </a:xfrm>
          <a:prstGeom prst="rect">
            <a:avLst/>
          </a:prstGeom>
          <a:noFill/>
          <a:ln/>
        </p:spPr>
        <p:txBody>
          <a:bodyPr wrap="squar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Identificación de Oportunidades</a:t>
            </a:r>
            <a:endParaRPr lang="en-US" sz="2600" b="1" dirty="0"/>
          </a:p>
        </p:txBody>
      </p:sp>
      <p:sp>
        <p:nvSpPr>
          <p:cNvPr id="6" name="Text 4"/>
          <p:cNvSpPr/>
          <p:nvPr/>
        </p:nvSpPr>
        <p:spPr>
          <a:xfrm>
            <a:off x="5415320" y="4872871"/>
            <a:ext cx="381333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Crecimiento en mercados no explorados.</a:t>
            </a:r>
            <a:endParaRPr lang="en-US" sz="2100" dirty="0"/>
          </a:p>
        </p:txBody>
      </p:sp>
      <p:sp>
        <p:nvSpPr>
          <p:cNvPr id="7" name="Text 5"/>
          <p:cNvSpPr/>
          <p:nvPr/>
        </p:nvSpPr>
        <p:spPr>
          <a:xfrm>
            <a:off x="9891117" y="3765828"/>
            <a:ext cx="3813334" cy="838676"/>
          </a:xfrm>
          <a:prstGeom prst="rect">
            <a:avLst/>
          </a:prstGeom>
          <a:noFill/>
          <a:ln/>
        </p:spPr>
        <p:txBody>
          <a:bodyPr wrap="square" lIns="0" tIns="0" rIns="0" bIns="0" rtlCol="0" anchor="t"/>
          <a:lstStyle/>
          <a:p>
            <a:pPr marL="0" indent="0">
              <a:lnSpc>
                <a:spcPts val="3300"/>
              </a:lnSpc>
              <a:buNone/>
            </a:pPr>
            <a:r>
              <a:rPr lang="en-US" sz="2600" b="1" dirty="0">
                <a:solidFill>
                  <a:srgbClr val="152D47"/>
                </a:solidFill>
                <a:latin typeface="Crimson Pro" pitchFamily="34" charset="0"/>
                <a:ea typeface="Crimson Pro" pitchFamily="34" charset="-122"/>
                <a:cs typeface="Crimson Pro" pitchFamily="34" charset="-120"/>
              </a:rPr>
              <a:t>Decisiones Basadas en Datos</a:t>
            </a:r>
            <a:endParaRPr lang="en-US" sz="2600" b="1" dirty="0"/>
          </a:p>
        </p:txBody>
      </p:sp>
      <p:sp>
        <p:nvSpPr>
          <p:cNvPr id="8" name="Text 6"/>
          <p:cNvSpPr/>
          <p:nvPr/>
        </p:nvSpPr>
        <p:spPr>
          <a:xfrm>
            <a:off x="9891117" y="4872871"/>
            <a:ext cx="3813334" cy="859155"/>
          </a:xfrm>
          <a:prstGeom prst="rect">
            <a:avLst/>
          </a:prstGeom>
          <a:noFill/>
          <a:ln/>
        </p:spPr>
        <p:txBody>
          <a:bodyPr wrap="square" lIns="0" tIns="0" rIns="0" bIns="0" rtlCol="0" anchor="t"/>
          <a:lstStyle/>
          <a:p>
            <a:pPr marL="0" indent="0">
              <a:lnSpc>
                <a:spcPts val="3350"/>
              </a:lnSpc>
              <a:buNone/>
            </a:pPr>
            <a:r>
              <a:rPr lang="en-US" sz="2100" dirty="0">
                <a:solidFill>
                  <a:srgbClr val="4C4C4D"/>
                </a:solidFill>
                <a:latin typeface="Heebo" pitchFamily="34" charset="0"/>
                <a:ea typeface="Heebo" pitchFamily="34" charset="-122"/>
                <a:cs typeface="Heebo" pitchFamily="34" charset="-120"/>
              </a:rPr>
              <a:t>Mejora de asesorías y recomendaciones.</a:t>
            </a:r>
            <a:endParaRPr lang="en-US" sz="2100" dirty="0"/>
          </a:p>
        </p:txBody>
      </p:sp>
      <p:pic>
        <p:nvPicPr>
          <p:cNvPr id="9" name="Picture 2" descr="IEI - Instituto de Estudios Internacionales - Universidad de Chile">
            <a:extLst>
              <a:ext uri="{FF2B5EF4-FFF2-40B4-BE49-F238E27FC236}">
                <a16:creationId xmlns:a16="http://schemas.microsoft.com/office/drawing/2014/main" id="{EFBD91FA-596B-4418-23EE-E20E18E58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9AADD68-2D7F-8CC3-81BD-A8617253C3AB}"/>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build="p" animBg="1"/>
      <p:bldP spid="6" grpId="0" build="p" animBg="1"/>
      <p:bldP spid="7" grpId="0" build="p" animBg="1"/>
      <p:bldP spid="8"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8035" y="866180"/>
            <a:ext cx="7119223" cy="626507"/>
          </a:xfrm>
          <a:prstGeom prst="rect">
            <a:avLst/>
          </a:prstGeom>
          <a:noFill/>
          <a:ln/>
        </p:spPr>
        <p:txBody>
          <a:bodyPr wrap="none" lIns="0" tIns="0" rIns="0" bIns="0" rtlCol="0" anchor="t"/>
          <a:lstStyle/>
          <a:p>
            <a:pPr marL="0" indent="0">
              <a:lnSpc>
                <a:spcPts val="4900"/>
              </a:lnSpc>
              <a:buNone/>
            </a:pPr>
            <a:r>
              <a:rPr lang="en-US" sz="3900" dirty="0">
                <a:solidFill>
                  <a:srgbClr val="152D47"/>
                </a:solidFill>
                <a:latin typeface="Crimson Pro" pitchFamily="34" charset="0"/>
                <a:ea typeface="Crimson Pro" pitchFamily="34" charset="-122"/>
                <a:cs typeface="Crimson Pro" pitchFamily="34" charset="-120"/>
              </a:rPr>
              <a:t>Optimización y Consejos Prácticos</a:t>
            </a:r>
            <a:endParaRPr lang="en-US" sz="3900" dirty="0"/>
          </a:p>
        </p:txBody>
      </p:sp>
      <p:pic>
        <p:nvPicPr>
          <p:cNvPr id="4" name="Image 1" descr="preencoded.png"/>
          <p:cNvPicPr>
            <a:picLocks noChangeAspect="1"/>
          </p:cNvPicPr>
          <p:nvPr/>
        </p:nvPicPr>
        <p:blipFill>
          <a:blip r:embed="rId4"/>
          <a:stretch>
            <a:fillRect/>
          </a:stretch>
        </p:blipFill>
        <p:spPr>
          <a:xfrm>
            <a:off x="6188035" y="1793319"/>
            <a:ext cx="501134" cy="501134"/>
          </a:xfrm>
          <a:prstGeom prst="rect">
            <a:avLst/>
          </a:prstGeom>
        </p:spPr>
      </p:pic>
      <p:sp>
        <p:nvSpPr>
          <p:cNvPr id="5" name="Text 1"/>
          <p:cNvSpPr/>
          <p:nvPr/>
        </p:nvSpPr>
        <p:spPr>
          <a:xfrm>
            <a:off x="6188035" y="2494836"/>
            <a:ext cx="2506147" cy="313253"/>
          </a:xfrm>
          <a:prstGeom prst="rect">
            <a:avLst/>
          </a:prstGeom>
          <a:noFill/>
          <a:ln/>
        </p:spPr>
        <p:txBody>
          <a:bodyPr wrap="none" lIns="0" tIns="0" rIns="0" bIns="0" rtlCol="0" anchor="t"/>
          <a:lstStyle/>
          <a:p>
            <a:pPr marL="0" indent="0" algn="l">
              <a:lnSpc>
                <a:spcPts val="2450"/>
              </a:lnSpc>
              <a:buNone/>
            </a:pPr>
            <a:r>
              <a:rPr lang="en-US" sz="2000" b="1" dirty="0">
                <a:solidFill>
                  <a:srgbClr val="4C4C4D"/>
                </a:solidFill>
                <a:latin typeface="Crimson Pro" pitchFamily="34" charset="0"/>
                <a:ea typeface="Crimson Pro" pitchFamily="34" charset="-122"/>
                <a:cs typeface="Crimson Pro" pitchFamily="34" charset="-120"/>
              </a:rPr>
              <a:t>Personaliza Paneles</a:t>
            </a:r>
            <a:endParaRPr lang="en-US" sz="2000" b="1" dirty="0"/>
          </a:p>
        </p:txBody>
      </p:sp>
      <p:sp>
        <p:nvSpPr>
          <p:cNvPr id="6" name="Text 2"/>
          <p:cNvSpPr/>
          <p:nvPr/>
        </p:nvSpPr>
        <p:spPr>
          <a:xfrm>
            <a:off x="6188035" y="2928342"/>
            <a:ext cx="7740729" cy="320754"/>
          </a:xfrm>
          <a:prstGeom prst="rect">
            <a:avLst/>
          </a:prstGeom>
          <a:noFill/>
          <a:ln/>
        </p:spPr>
        <p:txBody>
          <a:bodyPr wrap="none" lIns="0" tIns="0" rIns="0" bIns="0" rtlCol="0" anchor="t"/>
          <a:lstStyle/>
          <a:p>
            <a:pPr marL="0" indent="0" algn="l">
              <a:lnSpc>
                <a:spcPts val="2500"/>
              </a:lnSpc>
              <a:buNone/>
            </a:pPr>
            <a:r>
              <a:rPr lang="en-US" sz="2000" dirty="0">
                <a:solidFill>
                  <a:srgbClr val="4C4C4D"/>
                </a:solidFill>
                <a:latin typeface="Heebo" pitchFamily="34" charset="0"/>
                <a:ea typeface="Heebo" pitchFamily="34" charset="-122"/>
                <a:cs typeface="Heebo" pitchFamily="34" charset="-120"/>
              </a:rPr>
              <a:t>Crea vistas con KPIs relevantes.</a:t>
            </a:r>
            <a:endParaRPr lang="en-US" sz="2000" dirty="0"/>
          </a:p>
        </p:txBody>
      </p:sp>
      <p:pic>
        <p:nvPicPr>
          <p:cNvPr id="7" name="Image 2" descr="preencoded.png"/>
          <p:cNvPicPr>
            <a:picLocks noChangeAspect="1"/>
          </p:cNvPicPr>
          <p:nvPr/>
        </p:nvPicPr>
        <p:blipFill>
          <a:blip r:embed="rId5"/>
          <a:stretch>
            <a:fillRect/>
          </a:stretch>
        </p:blipFill>
        <p:spPr>
          <a:xfrm>
            <a:off x="6188035" y="3850481"/>
            <a:ext cx="501134" cy="501134"/>
          </a:xfrm>
          <a:prstGeom prst="rect">
            <a:avLst/>
          </a:prstGeom>
        </p:spPr>
      </p:pic>
      <p:sp>
        <p:nvSpPr>
          <p:cNvPr id="8" name="Text 3"/>
          <p:cNvSpPr/>
          <p:nvPr/>
        </p:nvSpPr>
        <p:spPr>
          <a:xfrm>
            <a:off x="6188035" y="4551998"/>
            <a:ext cx="2506147" cy="313253"/>
          </a:xfrm>
          <a:prstGeom prst="rect">
            <a:avLst/>
          </a:prstGeom>
          <a:noFill/>
          <a:ln/>
        </p:spPr>
        <p:txBody>
          <a:bodyPr wrap="none" lIns="0" tIns="0" rIns="0" bIns="0" rtlCol="0" anchor="t"/>
          <a:lstStyle/>
          <a:p>
            <a:pPr marL="0" indent="0" algn="l">
              <a:lnSpc>
                <a:spcPts val="2450"/>
              </a:lnSpc>
              <a:buNone/>
            </a:pPr>
            <a:r>
              <a:rPr lang="en-US" sz="2000" b="1" dirty="0">
                <a:solidFill>
                  <a:srgbClr val="4C4C4D"/>
                </a:solidFill>
                <a:latin typeface="Crimson Pro" pitchFamily="34" charset="0"/>
                <a:ea typeface="Crimson Pro" pitchFamily="34" charset="-122"/>
                <a:cs typeface="Crimson Pro" pitchFamily="34" charset="-120"/>
              </a:rPr>
              <a:t>Usa Automatización</a:t>
            </a:r>
            <a:endParaRPr lang="en-US" sz="2000" b="1" dirty="0"/>
          </a:p>
        </p:txBody>
      </p:sp>
      <p:sp>
        <p:nvSpPr>
          <p:cNvPr id="9" name="Text 4"/>
          <p:cNvSpPr/>
          <p:nvPr/>
        </p:nvSpPr>
        <p:spPr>
          <a:xfrm>
            <a:off x="6188035" y="4985504"/>
            <a:ext cx="7740729" cy="320754"/>
          </a:xfrm>
          <a:prstGeom prst="rect">
            <a:avLst/>
          </a:prstGeom>
          <a:noFill/>
          <a:ln/>
        </p:spPr>
        <p:txBody>
          <a:bodyPr wrap="none" lIns="0" tIns="0" rIns="0" bIns="0" rtlCol="0" anchor="t"/>
          <a:lstStyle/>
          <a:p>
            <a:pPr marL="0" indent="0" algn="l">
              <a:lnSpc>
                <a:spcPts val="2500"/>
              </a:lnSpc>
              <a:buNone/>
            </a:pPr>
            <a:r>
              <a:rPr lang="en-US" sz="2000" dirty="0">
                <a:solidFill>
                  <a:srgbClr val="4C4C4D"/>
                </a:solidFill>
                <a:latin typeface="Heebo" pitchFamily="34" charset="0"/>
                <a:ea typeface="Heebo" pitchFamily="34" charset="-122"/>
                <a:cs typeface="Heebo" pitchFamily="34" charset="-120"/>
              </a:rPr>
              <a:t>Mejora eficiencia con recordatorios y flujos.</a:t>
            </a:r>
            <a:endParaRPr lang="en-US" sz="2000" dirty="0"/>
          </a:p>
        </p:txBody>
      </p:sp>
      <p:pic>
        <p:nvPicPr>
          <p:cNvPr id="10" name="Image 3" descr="preencoded.png"/>
          <p:cNvPicPr>
            <a:picLocks noChangeAspect="1"/>
          </p:cNvPicPr>
          <p:nvPr/>
        </p:nvPicPr>
        <p:blipFill>
          <a:blip r:embed="rId6"/>
          <a:stretch>
            <a:fillRect/>
          </a:stretch>
        </p:blipFill>
        <p:spPr>
          <a:xfrm>
            <a:off x="6188035" y="5907643"/>
            <a:ext cx="501134" cy="501134"/>
          </a:xfrm>
          <a:prstGeom prst="rect">
            <a:avLst/>
          </a:prstGeom>
        </p:spPr>
      </p:pic>
      <p:sp>
        <p:nvSpPr>
          <p:cNvPr id="11" name="Text 5"/>
          <p:cNvSpPr/>
          <p:nvPr/>
        </p:nvSpPr>
        <p:spPr>
          <a:xfrm>
            <a:off x="6188035" y="6609159"/>
            <a:ext cx="2506147" cy="313253"/>
          </a:xfrm>
          <a:prstGeom prst="rect">
            <a:avLst/>
          </a:prstGeom>
          <a:noFill/>
          <a:ln/>
        </p:spPr>
        <p:txBody>
          <a:bodyPr wrap="none" lIns="0" tIns="0" rIns="0" bIns="0" rtlCol="0" anchor="t"/>
          <a:lstStyle/>
          <a:p>
            <a:pPr marL="0" indent="0" algn="l">
              <a:lnSpc>
                <a:spcPts val="2450"/>
              </a:lnSpc>
              <a:buNone/>
            </a:pPr>
            <a:r>
              <a:rPr lang="en-US" sz="2000" b="1" dirty="0">
                <a:solidFill>
                  <a:srgbClr val="4C4C4D"/>
                </a:solidFill>
                <a:latin typeface="Crimson Pro" pitchFamily="34" charset="0"/>
                <a:ea typeface="Crimson Pro" pitchFamily="34" charset="-122"/>
                <a:cs typeface="Crimson Pro" pitchFamily="34" charset="-120"/>
              </a:rPr>
              <a:t>Implementa Reportes</a:t>
            </a:r>
            <a:endParaRPr lang="en-US" sz="2000" b="1" dirty="0"/>
          </a:p>
        </p:txBody>
      </p:sp>
      <p:sp>
        <p:nvSpPr>
          <p:cNvPr id="12" name="Text 6"/>
          <p:cNvSpPr/>
          <p:nvPr/>
        </p:nvSpPr>
        <p:spPr>
          <a:xfrm>
            <a:off x="6188035" y="7042666"/>
            <a:ext cx="7740729" cy="320754"/>
          </a:xfrm>
          <a:prstGeom prst="rect">
            <a:avLst/>
          </a:prstGeom>
          <a:noFill/>
          <a:ln/>
        </p:spPr>
        <p:txBody>
          <a:bodyPr wrap="none" lIns="0" tIns="0" rIns="0" bIns="0" rtlCol="0" anchor="t"/>
          <a:lstStyle/>
          <a:p>
            <a:pPr marL="0" indent="0" algn="l">
              <a:lnSpc>
                <a:spcPts val="2500"/>
              </a:lnSpc>
              <a:buNone/>
            </a:pPr>
            <a:r>
              <a:rPr lang="en-US" sz="2000" dirty="0">
                <a:solidFill>
                  <a:srgbClr val="4C4C4D"/>
                </a:solidFill>
                <a:latin typeface="Heebo" pitchFamily="34" charset="0"/>
                <a:ea typeface="Heebo" pitchFamily="34" charset="-122"/>
                <a:cs typeface="Heebo" pitchFamily="34" charset="-120"/>
              </a:rPr>
              <a:t>Evalúa desempeño y ajusta estrategias.</a:t>
            </a:r>
            <a:endParaRPr lang="en-US" sz="2000" dirty="0"/>
          </a:p>
        </p:txBody>
      </p:sp>
      <p:pic>
        <p:nvPicPr>
          <p:cNvPr id="13" name="Picture 2" descr="IEI - Instituto de Estudios Internacionales - Universidad de Chile">
            <a:extLst>
              <a:ext uri="{FF2B5EF4-FFF2-40B4-BE49-F238E27FC236}">
                <a16:creationId xmlns:a16="http://schemas.microsoft.com/office/drawing/2014/main" id="{E1ED81C6-F181-EC5E-76DB-365516756A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1788" y="7483674"/>
            <a:ext cx="1326388" cy="4800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E8D0F2A8-2AD0-67DE-0FBE-58FB7FEE2F9E}"/>
              </a:ext>
            </a:extLst>
          </p:cNvPr>
          <p:cNvPicPr>
            <a:picLocks noChangeAspect="1"/>
          </p:cNvPicPr>
          <p:nvPr/>
        </p:nvPicPr>
        <p:blipFill>
          <a:blip r:embed="rId8"/>
          <a:stretch>
            <a:fillRect/>
          </a:stretch>
        </p:blipFill>
        <p:spPr>
          <a:xfrm>
            <a:off x="13050290" y="7410726"/>
            <a:ext cx="1326388" cy="553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8035" y="866180"/>
            <a:ext cx="7119223" cy="626507"/>
          </a:xfrm>
          <a:prstGeom prst="rect">
            <a:avLst/>
          </a:prstGeom>
          <a:noFill/>
          <a:ln/>
        </p:spPr>
        <p:txBody>
          <a:bodyPr wrap="none" lIns="0" tIns="0" rIns="0" bIns="0" rtlCol="0" anchor="t"/>
          <a:lstStyle/>
          <a:p>
            <a:pPr>
              <a:lnSpc>
                <a:spcPts val="4900"/>
              </a:lnSpc>
            </a:pPr>
            <a:r>
              <a:rPr lang="en-US" sz="3900" dirty="0" err="1">
                <a:solidFill>
                  <a:srgbClr val="152D47"/>
                </a:solidFill>
                <a:latin typeface="Crimson Pro" pitchFamily="34" charset="0"/>
                <a:ea typeface="Crimson Pro" pitchFamily="34" charset="-122"/>
                <a:cs typeface="Crimson Pro" pitchFamily="34" charset="-120"/>
              </a:rPr>
              <a:t>Mejora</a:t>
            </a:r>
            <a:r>
              <a:rPr lang="en-US" sz="3900" dirty="0">
                <a:solidFill>
                  <a:srgbClr val="152D47"/>
                </a:solidFill>
                <a:latin typeface="Crimson Pro" pitchFamily="34" charset="0"/>
                <a:ea typeface="Crimson Pro" pitchFamily="34" charset="-122"/>
                <a:cs typeface="Crimson Pro" pitchFamily="34" charset="-120"/>
              </a:rPr>
              <a:t> </a:t>
            </a:r>
            <a:r>
              <a:rPr lang="en-US" sz="3900" dirty="0" err="1">
                <a:solidFill>
                  <a:srgbClr val="152D47"/>
                </a:solidFill>
                <a:latin typeface="Crimson Pro" pitchFamily="34" charset="0"/>
                <a:ea typeface="Crimson Pro" pitchFamily="34" charset="-122"/>
                <a:cs typeface="Crimson Pro" pitchFamily="34" charset="-120"/>
              </a:rPr>
              <a:t>en</a:t>
            </a:r>
            <a:r>
              <a:rPr lang="en-US" sz="3900" dirty="0">
                <a:solidFill>
                  <a:srgbClr val="152D47"/>
                </a:solidFill>
                <a:latin typeface="Crimson Pro" pitchFamily="34" charset="0"/>
                <a:ea typeface="Crimson Pro" pitchFamily="34" charset="-122"/>
                <a:cs typeface="Crimson Pro" pitchFamily="34" charset="-120"/>
              </a:rPr>
              <a:t> la </a:t>
            </a:r>
            <a:r>
              <a:rPr lang="en-US" sz="3900" dirty="0" err="1">
                <a:solidFill>
                  <a:srgbClr val="152D47"/>
                </a:solidFill>
                <a:latin typeface="Crimson Pro" pitchFamily="34" charset="0"/>
                <a:ea typeface="Crimson Pro" pitchFamily="34" charset="-122"/>
                <a:cs typeface="Crimson Pro" pitchFamily="34" charset="-120"/>
              </a:rPr>
              <a:t>productividad</a:t>
            </a:r>
            <a:r>
              <a:rPr lang="en-US" sz="3900" dirty="0">
                <a:solidFill>
                  <a:srgbClr val="152D47"/>
                </a:solidFill>
                <a:latin typeface="Crimson Pro" pitchFamily="34" charset="0"/>
                <a:ea typeface="Crimson Pro" pitchFamily="34" charset="-122"/>
                <a:cs typeface="Crimson Pro" pitchFamily="34" charset="-120"/>
              </a:rPr>
              <a:t> de </a:t>
            </a:r>
            <a:r>
              <a:rPr lang="en-US" sz="3900" dirty="0" err="1">
                <a:solidFill>
                  <a:srgbClr val="152D47"/>
                </a:solidFill>
                <a:latin typeface="Crimson Pro" pitchFamily="34" charset="0"/>
                <a:ea typeface="Crimson Pro" pitchFamily="34" charset="-122"/>
                <a:cs typeface="Crimson Pro" pitchFamily="34" charset="-120"/>
              </a:rPr>
              <a:t>los</a:t>
            </a:r>
            <a:r>
              <a:rPr lang="en-US" sz="3900" dirty="0">
                <a:solidFill>
                  <a:srgbClr val="152D47"/>
                </a:solidFill>
                <a:latin typeface="Crimson Pro" pitchFamily="34" charset="0"/>
                <a:ea typeface="Crimson Pro" pitchFamily="34" charset="-122"/>
                <a:cs typeface="Crimson Pro" pitchFamily="34" charset="-120"/>
              </a:rPr>
              <a:t> </a:t>
            </a:r>
          </a:p>
          <a:p>
            <a:pPr>
              <a:lnSpc>
                <a:spcPts val="4900"/>
              </a:lnSpc>
            </a:pPr>
            <a:r>
              <a:rPr lang="en-US" sz="3900" dirty="0" err="1">
                <a:solidFill>
                  <a:srgbClr val="152D47"/>
                </a:solidFill>
                <a:latin typeface="Crimson Pro" pitchFamily="34" charset="0"/>
                <a:ea typeface="Crimson Pro" pitchFamily="34" charset="-122"/>
                <a:cs typeface="Crimson Pro" pitchFamily="34" charset="-120"/>
              </a:rPr>
              <a:t>ejecutivos</a:t>
            </a:r>
            <a:r>
              <a:rPr lang="en-US" sz="3900" dirty="0">
                <a:solidFill>
                  <a:srgbClr val="152D47"/>
                </a:solidFill>
                <a:latin typeface="Crimson Pro" pitchFamily="34" charset="0"/>
                <a:ea typeface="Crimson Pro" pitchFamily="34" charset="-122"/>
                <a:cs typeface="Crimson Pro" pitchFamily="34" charset="-120"/>
              </a:rPr>
              <a:t> con </a:t>
            </a:r>
            <a:r>
              <a:rPr lang="en-US" sz="3900" dirty="0" err="1">
                <a:solidFill>
                  <a:srgbClr val="152D47"/>
                </a:solidFill>
                <a:latin typeface="Crimson Pro" pitchFamily="34" charset="0"/>
                <a:ea typeface="Crimson Pro" pitchFamily="34" charset="-122"/>
                <a:cs typeface="Crimson Pro" pitchFamily="34" charset="-120"/>
              </a:rPr>
              <a:t>herramientas</a:t>
            </a:r>
            <a:r>
              <a:rPr lang="en-US" sz="3900" dirty="0">
                <a:solidFill>
                  <a:srgbClr val="152D47"/>
                </a:solidFill>
                <a:latin typeface="Crimson Pro" pitchFamily="34" charset="0"/>
                <a:ea typeface="Crimson Pro" pitchFamily="34" charset="-122"/>
                <a:cs typeface="Crimson Pro" pitchFamily="34" charset="-120"/>
              </a:rPr>
              <a:t> de </a:t>
            </a:r>
          </a:p>
          <a:p>
            <a:pPr>
              <a:lnSpc>
                <a:spcPts val="4900"/>
              </a:lnSpc>
            </a:pPr>
            <a:r>
              <a:rPr lang="en-US" sz="3900" dirty="0" err="1">
                <a:solidFill>
                  <a:srgbClr val="152D47"/>
                </a:solidFill>
                <a:latin typeface="Crimson Pro" pitchFamily="34" charset="0"/>
                <a:ea typeface="Crimson Pro" pitchFamily="34" charset="-122"/>
                <a:cs typeface="Crimson Pro" pitchFamily="34" charset="-120"/>
              </a:rPr>
              <a:t>automatización</a:t>
            </a:r>
            <a:r>
              <a:rPr lang="en-US" sz="3900" dirty="0">
                <a:solidFill>
                  <a:srgbClr val="152D47"/>
                </a:solidFill>
                <a:latin typeface="Crimson Pro" pitchFamily="34" charset="0"/>
                <a:ea typeface="Crimson Pro" pitchFamily="34" charset="-122"/>
                <a:cs typeface="Crimson Pro" pitchFamily="34" charset="-120"/>
              </a:rPr>
              <a:t> de </a:t>
            </a:r>
            <a:r>
              <a:rPr lang="en-US" sz="3900" dirty="0" err="1">
                <a:solidFill>
                  <a:srgbClr val="152D47"/>
                </a:solidFill>
                <a:latin typeface="Crimson Pro" pitchFamily="34" charset="0"/>
                <a:ea typeface="Crimson Pro" pitchFamily="34" charset="-122"/>
                <a:cs typeface="Crimson Pro" pitchFamily="34" charset="-120"/>
              </a:rPr>
              <a:t>procesos</a:t>
            </a:r>
            <a:endParaRPr lang="en-US" sz="3900" dirty="0"/>
          </a:p>
        </p:txBody>
      </p:sp>
      <p:pic>
        <p:nvPicPr>
          <p:cNvPr id="13" name="Picture 2" descr="IEI - Instituto de Estudios Internacionales - Universidad de Chile">
            <a:extLst>
              <a:ext uri="{FF2B5EF4-FFF2-40B4-BE49-F238E27FC236}">
                <a16:creationId xmlns:a16="http://schemas.microsoft.com/office/drawing/2014/main" id="{E1ED81C6-F181-EC5E-76DB-365516756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1788" y="7483674"/>
            <a:ext cx="1326388" cy="4800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E8D0F2A8-2AD0-67DE-0FBE-58FB7FEE2F9E}"/>
              </a:ext>
            </a:extLst>
          </p:cNvPr>
          <p:cNvPicPr>
            <a:picLocks noChangeAspect="1"/>
          </p:cNvPicPr>
          <p:nvPr/>
        </p:nvPicPr>
        <p:blipFill>
          <a:blip r:embed="rId5"/>
          <a:stretch>
            <a:fillRect/>
          </a:stretch>
        </p:blipFill>
        <p:spPr>
          <a:xfrm>
            <a:off x="13050290" y="7410726"/>
            <a:ext cx="1326388" cy="553008"/>
          </a:xfrm>
          <a:prstGeom prst="rect">
            <a:avLst/>
          </a:prstGeom>
        </p:spPr>
      </p:pic>
      <p:sp>
        <p:nvSpPr>
          <p:cNvPr id="15" name="CuadroTexto 14">
            <a:extLst>
              <a:ext uri="{FF2B5EF4-FFF2-40B4-BE49-F238E27FC236}">
                <a16:creationId xmlns:a16="http://schemas.microsoft.com/office/drawing/2014/main" id="{51F9F196-5317-B3B7-A88B-0E1DBD68EA26}"/>
              </a:ext>
            </a:extLst>
          </p:cNvPr>
          <p:cNvSpPr txBox="1"/>
          <p:nvPr/>
        </p:nvSpPr>
        <p:spPr>
          <a:xfrm>
            <a:off x="6398284" y="4163786"/>
            <a:ext cx="7315200" cy="369332"/>
          </a:xfrm>
          <a:prstGeom prst="rect">
            <a:avLst/>
          </a:prstGeom>
          <a:noFill/>
        </p:spPr>
        <p:txBody>
          <a:bodyPr wrap="square">
            <a:spAutoFit/>
          </a:bodyPr>
          <a:lstStyle/>
          <a:p>
            <a:pPr algn="ctr"/>
            <a:r>
              <a:rPr lang="es-CL" dirty="0">
                <a:solidFill>
                  <a:srgbClr val="DCA10D"/>
                </a:solidFill>
                <a:effectLst/>
                <a:latin typeface="Helvetica Neue" panose="02000503000000020004" pitchFamily="2" charset="0"/>
                <a:hlinkClick r:id="rId6"/>
              </a:rPr>
              <a:t>https://www.youtube.com/watch?v=iE1U-l7gE34</a:t>
            </a:r>
            <a:endParaRPr lang="es-CL" dirty="0">
              <a:solidFill>
                <a:srgbClr val="DCA10D"/>
              </a:solidFill>
              <a:effectLst/>
              <a:latin typeface="Helvetica Neue" panose="02000503000000020004" pitchFamily="2" charset="0"/>
            </a:endParaRPr>
          </a:p>
        </p:txBody>
      </p:sp>
    </p:spTree>
    <p:extLst>
      <p:ext uri="{BB962C8B-B14F-4D97-AF65-F5344CB8AC3E}">
        <p14:creationId xmlns:p14="http://schemas.microsoft.com/office/powerpoint/2010/main" val="604297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53810" y="948571"/>
            <a:ext cx="11560373" cy="838914"/>
          </a:xfrm>
          <a:prstGeom prst="rect">
            <a:avLst/>
          </a:prstGeom>
          <a:noFill/>
          <a:ln/>
        </p:spPr>
        <p:txBody>
          <a:bodyPr wrap="non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Análisis de Caso - </a:t>
            </a:r>
            <a:r>
              <a:rPr lang="en-US" sz="5250" dirty="0" err="1">
                <a:solidFill>
                  <a:srgbClr val="152D47"/>
                </a:solidFill>
                <a:latin typeface="Crimson Pro" pitchFamily="34" charset="0"/>
                <a:ea typeface="Crimson Pro" pitchFamily="34" charset="-122"/>
                <a:cs typeface="Crimson Pro" pitchFamily="34" charset="-120"/>
              </a:rPr>
              <a:t>Grupal</a:t>
            </a:r>
            <a:endParaRPr lang="en-US" sz="5250" dirty="0"/>
          </a:p>
        </p:txBody>
      </p:sp>
      <p:pic>
        <p:nvPicPr>
          <p:cNvPr id="9" name="Picture 2" descr="IEI - Instituto de Estudios Internacionales - Universidad de Chile">
            <a:extLst>
              <a:ext uri="{FF2B5EF4-FFF2-40B4-BE49-F238E27FC236}">
                <a16:creationId xmlns:a16="http://schemas.microsoft.com/office/drawing/2014/main" id="{EFBD91FA-596B-4418-23EE-E20E18E58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9AADD68-2D7F-8CC3-81BD-A8617253C3AB}"/>
              </a:ext>
            </a:extLst>
          </p:cNvPr>
          <p:cNvPicPr>
            <a:picLocks noChangeAspect="1"/>
          </p:cNvPicPr>
          <p:nvPr/>
        </p:nvPicPr>
        <p:blipFill>
          <a:blip r:embed="rId4"/>
          <a:stretch>
            <a:fillRect/>
          </a:stretch>
        </p:blipFill>
        <p:spPr>
          <a:xfrm>
            <a:off x="11863213" y="192524"/>
            <a:ext cx="1813377" cy="756047"/>
          </a:xfrm>
          <a:prstGeom prst="rect">
            <a:avLst/>
          </a:prstGeom>
        </p:spPr>
      </p:pic>
      <p:sp>
        <p:nvSpPr>
          <p:cNvPr id="11" name="Text 1">
            <a:extLst>
              <a:ext uri="{FF2B5EF4-FFF2-40B4-BE49-F238E27FC236}">
                <a16:creationId xmlns:a16="http://schemas.microsoft.com/office/drawing/2014/main" id="{55BFF458-C8AA-3362-2F62-BD3905316E73}"/>
              </a:ext>
            </a:extLst>
          </p:cNvPr>
          <p:cNvSpPr/>
          <p:nvPr/>
        </p:nvSpPr>
        <p:spPr>
          <a:xfrm>
            <a:off x="953810" y="2113954"/>
            <a:ext cx="12722780" cy="859155"/>
          </a:xfrm>
          <a:prstGeom prst="rect">
            <a:avLst/>
          </a:prstGeom>
          <a:noFill/>
          <a:ln/>
        </p:spPr>
        <p:txBody>
          <a:bodyPr wrap="square" lIns="0" tIns="0" rIns="0" bIns="0" rtlCol="0" anchor="t"/>
          <a:lstStyle/>
          <a:p>
            <a:pPr marL="0" indent="0">
              <a:lnSpc>
                <a:spcPts val="3350"/>
              </a:lnSpc>
              <a:buNone/>
            </a:pPr>
            <a:r>
              <a:rPr lang="en-US" sz="2100" dirty="0" err="1">
                <a:solidFill>
                  <a:srgbClr val="4C4C4D"/>
                </a:solidFill>
                <a:latin typeface="Heebo" pitchFamily="34" charset="0"/>
                <a:ea typeface="Heebo" pitchFamily="34" charset="-122"/>
                <a:cs typeface="Heebo" pitchFamily="34" charset="-120"/>
              </a:rPr>
              <a:t>Reflexione</a:t>
            </a:r>
            <a:r>
              <a:rPr lang="en-US" sz="2100" dirty="0">
                <a:solidFill>
                  <a:srgbClr val="4C4C4D"/>
                </a:solidFill>
                <a:latin typeface="Heebo" pitchFamily="34" charset="0"/>
                <a:ea typeface="Heebo" pitchFamily="34" charset="-122"/>
                <a:cs typeface="Heebo" pitchFamily="34" charset="-120"/>
              </a:rPr>
              <a:t> con </a:t>
            </a:r>
            <a:r>
              <a:rPr lang="en-US" sz="2100" dirty="0" err="1">
                <a:solidFill>
                  <a:srgbClr val="4C4C4D"/>
                </a:solidFill>
                <a:latin typeface="Heebo" pitchFamily="34" charset="0"/>
                <a:ea typeface="Heebo" pitchFamily="34" charset="-122"/>
                <a:cs typeface="Heebo" pitchFamily="34" charset="-120"/>
              </a:rPr>
              <a:t>su</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grupo</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sobre</a:t>
            </a:r>
            <a:r>
              <a:rPr lang="en-US" sz="2100" dirty="0">
                <a:solidFill>
                  <a:srgbClr val="4C4C4D"/>
                </a:solidFill>
                <a:latin typeface="Heebo" pitchFamily="34" charset="0"/>
                <a:ea typeface="Heebo" pitchFamily="34" charset="-122"/>
                <a:cs typeface="Heebo" pitchFamily="34" charset="-120"/>
              </a:rPr>
              <a:t> las </a:t>
            </a:r>
            <a:r>
              <a:rPr lang="en-US" sz="2100" dirty="0" err="1">
                <a:solidFill>
                  <a:srgbClr val="4C4C4D"/>
                </a:solidFill>
                <a:latin typeface="Heebo" pitchFamily="34" charset="0"/>
                <a:ea typeface="Heebo" pitchFamily="34" charset="-122"/>
                <a:cs typeface="Heebo" pitchFamily="34" charset="-120"/>
              </a:rPr>
              <a:t>siguientes</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preguntas</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basadas</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en</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el</a:t>
            </a:r>
            <a:r>
              <a:rPr lang="en-US" sz="2100" dirty="0">
                <a:solidFill>
                  <a:srgbClr val="4C4C4D"/>
                </a:solidFill>
                <a:latin typeface="Heebo" pitchFamily="34" charset="0"/>
                <a:ea typeface="Heebo" pitchFamily="34" charset="-122"/>
                <a:cs typeface="Heebo" pitchFamily="34" charset="-120"/>
              </a:rPr>
              <a:t> </a:t>
            </a:r>
            <a:r>
              <a:rPr lang="en-US" sz="2100" dirty="0" err="1">
                <a:solidFill>
                  <a:srgbClr val="4C4C4D"/>
                </a:solidFill>
                <a:latin typeface="Heebo" pitchFamily="34" charset="0"/>
                <a:ea typeface="Heebo" pitchFamily="34" charset="-122"/>
                <a:cs typeface="Heebo" pitchFamily="34" charset="-120"/>
              </a:rPr>
              <a:t>caso</a:t>
            </a:r>
            <a:r>
              <a:rPr lang="en-US" sz="2100" dirty="0">
                <a:solidFill>
                  <a:srgbClr val="4C4C4D"/>
                </a:solidFill>
                <a:latin typeface="Heebo" pitchFamily="34" charset="0"/>
                <a:ea typeface="Heebo" pitchFamily="34" charset="-122"/>
                <a:cs typeface="Heebo" pitchFamily="34" charset="-120"/>
              </a:rPr>
              <a:t> Austrade:</a:t>
            </a:r>
          </a:p>
          <a:p>
            <a:pPr marL="0" indent="0">
              <a:lnSpc>
                <a:spcPts val="3350"/>
              </a:lnSpc>
              <a:buNone/>
            </a:pPr>
            <a:endParaRPr lang="en-US" sz="2100" dirty="0">
              <a:solidFill>
                <a:srgbClr val="4C4C4D"/>
              </a:solidFill>
              <a:latin typeface="Heebo" pitchFamily="34" charset="0"/>
              <a:ea typeface="Heebo" pitchFamily="34" charset="-122"/>
              <a:cs typeface="Heebo" pitchFamily="34" charset="-120"/>
            </a:endParaRPr>
          </a:p>
          <a:p>
            <a:pPr marL="457200" indent="-457200">
              <a:lnSpc>
                <a:spcPts val="3350"/>
              </a:lnSpc>
              <a:buFont typeface="+mj-lt"/>
              <a:buAutoNum type="arabicPeriod"/>
            </a:pPr>
            <a:r>
              <a:rPr lang="en-US" b="1" dirty="0">
                <a:solidFill>
                  <a:srgbClr val="4C4C4D"/>
                </a:solidFill>
                <a:latin typeface="Heebo" pitchFamily="34" charset="0"/>
                <a:ea typeface="Heebo" pitchFamily="34" charset="-122"/>
                <a:cs typeface="Heebo" pitchFamily="34" charset="-120"/>
              </a:rPr>
              <a:t>¿De </a:t>
            </a:r>
            <a:r>
              <a:rPr lang="en-US" b="1" dirty="0" err="1">
                <a:solidFill>
                  <a:srgbClr val="4C4C4D"/>
                </a:solidFill>
                <a:latin typeface="Heebo" pitchFamily="34" charset="0"/>
                <a:ea typeface="Heebo" pitchFamily="34" charset="-122"/>
                <a:cs typeface="Heebo" pitchFamily="34" charset="-120"/>
              </a:rPr>
              <a:t>qué</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manera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el</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uso</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tecnologías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como</a:t>
            </a:r>
            <a:r>
              <a:rPr lang="en-US" b="1" dirty="0">
                <a:solidFill>
                  <a:srgbClr val="4C4C4D"/>
                </a:solidFill>
                <a:latin typeface="Heebo" pitchFamily="34" charset="0"/>
                <a:ea typeface="Heebo" pitchFamily="34" charset="-122"/>
                <a:cs typeface="Heebo" pitchFamily="34" charset="-120"/>
              </a:rPr>
              <a:t> Dynamics 365 </a:t>
            </a:r>
            <a:r>
              <a:rPr lang="en-US" b="1" dirty="0" err="1">
                <a:solidFill>
                  <a:srgbClr val="4C4C4D"/>
                </a:solidFill>
                <a:latin typeface="Heebo" pitchFamily="34" charset="0"/>
                <a:ea typeface="Heebo" pitchFamily="34" charset="-122"/>
                <a:cs typeface="Heebo" pitchFamily="34" charset="-120"/>
              </a:rPr>
              <a:t>puede</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transformar</a:t>
            </a:r>
            <a:r>
              <a:rPr lang="en-US" b="1" dirty="0">
                <a:solidFill>
                  <a:srgbClr val="4C4C4D"/>
                </a:solidFill>
                <a:latin typeface="Heebo" pitchFamily="34" charset="0"/>
                <a:ea typeface="Heebo" pitchFamily="34" charset="-122"/>
                <a:cs typeface="Heebo" pitchFamily="34" charset="-120"/>
              </a:rPr>
              <a:t> la </a:t>
            </a:r>
            <a:r>
              <a:rPr lang="en-US" b="1" dirty="0" err="1">
                <a:solidFill>
                  <a:srgbClr val="4C4C4D"/>
                </a:solidFill>
                <a:latin typeface="Heebo" pitchFamily="34" charset="0"/>
                <a:ea typeface="Heebo" pitchFamily="34" charset="-122"/>
                <a:cs typeface="Heebo" pitchFamily="34" charset="-120"/>
              </a:rPr>
              <a:t>gestión</a:t>
            </a:r>
            <a:r>
              <a:rPr lang="en-US" b="1" dirty="0">
                <a:solidFill>
                  <a:srgbClr val="4C4C4D"/>
                </a:solidFill>
                <a:latin typeface="Heebo" pitchFamily="34" charset="0"/>
                <a:ea typeface="Heebo" pitchFamily="34" charset="-122"/>
                <a:cs typeface="Heebo" pitchFamily="34" charset="-120"/>
              </a:rPr>
              <a:t> de la </a:t>
            </a:r>
            <a:r>
              <a:rPr lang="en-US" b="1" dirty="0" err="1">
                <a:solidFill>
                  <a:srgbClr val="4C4C4D"/>
                </a:solidFill>
                <a:latin typeface="Heebo" pitchFamily="34" charset="0"/>
                <a:ea typeface="Heebo" pitchFamily="34" charset="-122"/>
                <a:cs typeface="Heebo" pitchFamily="34" charset="-120"/>
              </a:rPr>
              <a:t>cartera</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clientes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en</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una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organización</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pública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como</a:t>
            </a:r>
            <a:r>
              <a:rPr lang="en-US" b="1" dirty="0">
                <a:solidFill>
                  <a:srgbClr val="4C4C4D"/>
                </a:solidFill>
                <a:latin typeface="Heebo" pitchFamily="34" charset="0"/>
                <a:ea typeface="Heebo" pitchFamily="34" charset="-122"/>
                <a:cs typeface="Heebo" pitchFamily="34" charset="-120"/>
              </a:rPr>
              <a:t> Austrade?</a:t>
            </a:r>
          </a:p>
          <a:p>
            <a:pPr marL="457200" indent="-457200">
              <a:lnSpc>
                <a:spcPts val="3350"/>
              </a:lnSpc>
              <a:buFont typeface="+mj-lt"/>
              <a:buAutoNum type="arabicPeriod"/>
            </a:pPr>
            <a:endParaRPr lang="en-US" dirty="0">
              <a:solidFill>
                <a:srgbClr val="4C4C4D"/>
              </a:solidFill>
              <a:latin typeface="Heebo" pitchFamily="34" charset="0"/>
              <a:ea typeface="Heebo" pitchFamily="34" charset="-122"/>
              <a:cs typeface="Heebo" pitchFamily="34" charset="-120"/>
            </a:endParaRPr>
          </a:p>
          <a:p>
            <a:pPr marL="457200" indent="-457200">
              <a:lnSpc>
                <a:spcPts val="3350"/>
              </a:lnSpc>
              <a:buFont typeface="+mj-lt"/>
              <a:buAutoNum type="arabicPeriod"/>
            </a:pPr>
            <a:r>
              <a:rPr lang="en-US" b="1" dirty="0">
                <a:solidFill>
                  <a:srgbClr val="4C4C4D"/>
                </a:solidFill>
                <a:latin typeface="Heebo" pitchFamily="34" charset="0"/>
                <a:ea typeface="Heebo" pitchFamily="34" charset="-122"/>
                <a:cs typeface="Heebo" pitchFamily="34" charset="-120"/>
              </a:rPr>
              <a:t>¿</a:t>
            </a:r>
            <a:r>
              <a:rPr lang="en-US" b="1" dirty="0" err="1">
                <a:solidFill>
                  <a:srgbClr val="4C4C4D"/>
                </a:solidFill>
                <a:latin typeface="Heebo" pitchFamily="34" charset="0"/>
                <a:ea typeface="Heebo" pitchFamily="34" charset="-122"/>
                <a:cs typeface="Heebo" pitchFamily="34" charset="-120"/>
              </a:rPr>
              <a:t>Cómo</a:t>
            </a:r>
            <a:r>
              <a:rPr lang="en-US" b="1" dirty="0">
                <a:solidFill>
                  <a:srgbClr val="4C4C4D"/>
                </a:solidFill>
                <a:latin typeface="Heebo" pitchFamily="34" charset="0"/>
                <a:ea typeface="Heebo" pitchFamily="34" charset="-122"/>
                <a:cs typeface="Heebo" pitchFamily="34" charset="-120"/>
              </a:rPr>
              <a:t> un CRM </a:t>
            </a:r>
            <a:r>
              <a:rPr lang="en-US" b="1" dirty="0" err="1">
                <a:solidFill>
                  <a:srgbClr val="4C4C4D"/>
                </a:solidFill>
                <a:latin typeface="Heebo" pitchFamily="34" charset="0"/>
                <a:ea typeface="Heebo" pitchFamily="34" charset="-122"/>
                <a:cs typeface="Heebo" pitchFamily="34" charset="-120"/>
              </a:rPr>
              <a:t>como</a:t>
            </a:r>
            <a:r>
              <a:rPr lang="en-US" b="1" dirty="0">
                <a:solidFill>
                  <a:srgbClr val="4C4C4D"/>
                </a:solidFill>
                <a:latin typeface="Heebo" pitchFamily="34" charset="0"/>
                <a:ea typeface="Heebo" pitchFamily="34" charset="-122"/>
                <a:cs typeface="Heebo" pitchFamily="34" charset="-120"/>
              </a:rPr>
              <a:t> Dynamics 365 </a:t>
            </a:r>
            <a:r>
              <a:rPr lang="en-US" b="1" dirty="0" err="1">
                <a:solidFill>
                  <a:srgbClr val="4C4C4D"/>
                </a:solidFill>
                <a:latin typeface="Heebo" pitchFamily="34" charset="0"/>
                <a:ea typeface="Heebo" pitchFamily="34" charset="-122"/>
                <a:cs typeface="Heebo" pitchFamily="34" charset="-120"/>
              </a:rPr>
              <a:t>ayuda</a:t>
            </a:r>
            <a:r>
              <a:rPr lang="en-US" b="1" dirty="0">
                <a:solidFill>
                  <a:srgbClr val="4C4C4D"/>
                </a:solidFill>
                <a:latin typeface="Heebo" pitchFamily="34" charset="0"/>
                <a:ea typeface="Heebo" pitchFamily="34" charset="-122"/>
                <a:cs typeface="Heebo" pitchFamily="34" charset="-120"/>
              </a:rPr>
              <a:t> a </a:t>
            </a:r>
            <a:r>
              <a:rPr lang="en-US" b="1" dirty="0" err="1">
                <a:solidFill>
                  <a:srgbClr val="4C4C4D"/>
                </a:solidFill>
                <a:latin typeface="Heebo" pitchFamily="34" charset="0"/>
                <a:ea typeface="Heebo" pitchFamily="34" charset="-122"/>
                <a:cs typeface="Heebo" pitchFamily="34" charset="-120"/>
              </a:rPr>
              <a:t>optimizar</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el</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uso</a:t>
            </a:r>
            <a:r>
              <a:rPr lang="en-US" b="1" dirty="0">
                <a:solidFill>
                  <a:srgbClr val="4C4C4D"/>
                </a:solidFill>
                <a:latin typeface="Heebo" pitchFamily="34" charset="0"/>
                <a:ea typeface="Heebo" pitchFamily="34" charset="-122"/>
                <a:cs typeface="Heebo" pitchFamily="34" charset="-120"/>
              </a:rPr>
              <a:t> de la </a:t>
            </a:r>
            <a:r>
              <a:rPr lang="en-US" b="1" dirty="0" err="1">
                <a:solidFill>
                  <a:srgbClr val="4C4C4D"/>
                </a:solidFill>
                <a:latin typeface="Heebo" pitchFamily="34" charset="0"/>
                <a:ea typeface="Heebo" pitchFamily="34" charset="-122"/>
                <a:cs typeface="Heebo" pitchFamily="34" charset="-120"/>
              </a:rPr>
              <a:t>cartera</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clientes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en</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términos</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segmentación</a:t>
            </a:r>
            <a:r>
              <a:rPr lang="en-US" b="1" dirty="0">
                <a:solidFill>
                  <a:srgbClr val="4C4C4D"/>
                </a:solidFill>
                <a:latin typeface="Heebo" pitchFamily="34" charset="0"/>
                <a:ea typeface="Heebo" pitchFamily="34" charset="-122"/>
                <a:cs typeface="Heebo" pitchFamily="34" charset="-120"/>
              </a:rPr>
              <a:t> y </a:t>
            </a:r>
            <a:r>
              <a:rPr lang="en-US" b="1" dirty="0" err="1">
                <a:solidFill>
                  <a:srgbClr val="4C4C4D"/>
                </a:solidFill>
                <a:latin typeface="Heebo" pitchFamily="34" charset="0"/>
                <a:ea typeface="Heebo" pitchFamily="34" charset="-122"/>
                <a:cs typeface="Heebo" pitchFamily="34" charset="-120"/>
              </a:rPr>
              <a:t>priorización</a:t>
            </a:r>
            <a:r>
              <a:rPr lang="en-US" b="1" dirty="0">
                <a:solidFill>
                  <a:srgbClr val="4C4C4D"/>
                </a:solidFill>
                <a:latin typeface="Heebo" pitchFamily="34" charset="0"/>
                <a:ea typeface="Heebo" pitchFamily="34" charset="-122"/>
                <a:cs typeface="Heebo" pitchFamily="34" charset="-120"/>
              </a:rPr>
              <a:t>?</a:t>
            </a:r>
          </a:p>
          <a:p>
            <a:pPr marL="457200" indent="-457200">
              <a:lnSpc>
                <a:spcPts val="3350"/>
              </a:lnSpc>
              <a:buFont typeface="+mj-lt"/>
              <a:buAutoNum type="arabicPeriod"/>
            </a:pPr>
            <a:endParaRPr lang="en-US" dirty="0">
              <a:solidFill>
                <a:srgbClr val="4C4C4D"/>
              </a:solidFill>
              <a:latin typeface="Heebo" pitchFamily="34" charset="0"/>
              <a:ea typeface="Heebo" pitchFamily="34" charset="-122"/>
              <a:cs typeface="Heebo" pitchFamily="34" charset="-120"/>
            </a:endParaRPr>
          </a:p>
          <a:p>
            <a:pPr marL="457200" indent="-457200">
              <a:lnSpc>
                <a:spcPts val="3350"/>
              </a:lnSpc>
              <a:buFont typeface="+mj-lt"/>
              <a:buAutoNum type="arabicPeriod"/>
            </a:pPr>
            <a:r>
              <a:rPr lang="en-US" b="1" dirty="0">
                <a:solidFill>
                  <a:srgbClr val="4C4C4D"/>
                </a:solidFill>
                <a:latin typeface="Heebo" pitchFamily="34" charset="0"/>
                <a:ea typeface="Heebo" pitchFamily="34" charset="-122"/>
                <a:cs typeface="Heebo" pitchFamily="34" charset="-120"/>
              </a:rPr>
              <a:t>¿</a:t>
            </a:r>
            <a:r>
              <a:rPr lang="en-US" b="1" dirty="0" err="1">
                <a:solidFill>
                  <a:srgbClr val="4C4C4D"/>
                </a:solidFill>
                <a:latin typeface="Heebo" pitchFamily="34" charset="0"/>
                <a:ea typeface="Heebo" pitchFamily="34" charset="-122"/>
                <a:cs typeface="Heebo" pitchFamily="34" charset="-120"/>
              </a:rPr>
              <a:t>Qué</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herramientas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digitales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aplicadas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en</a:t>
            </a:r>
            <a:r>
              <a:rPr lang="en-US" b="1" dirty="0">
                <a:solidFill>
                  <a:srgbClr val="4C4C4D"/>
                </a:solidFill>
                <a:latin typeface="Heebo" pitchFamily="34" charset="0"/>
                <a:ea typeface="Heebo" pitchFamily="34" charset="-122"/>
                <a:cs typeface="Heebo" pitchFamily="34" charset="-120"/>
              </a:rPr>
              <a:t> Dynamics 365 </a:t>
            </a:r>
            <a:r>
              <a:rPr lang="en-US" b="1" dirty="0" err="1">
                <a:solidFill>
                  <a:srgbClr val="4C4C4D"/>
                </a:solidFill>
                <a:latin typeface="Heebo" pitchFamily="34" charset="0"/>
                <a:ea typeface="Heebo" pitchFamily="34" charset="-122"/>
                <a:cs typeface="Heebo" pitchFamily="34" charset="-120"/>
              </a:rPr>
              <a:t>pueden</a:t>
            </a:r>
            <a:r>
              <a:rPr lang="en-US" b="1" dirty="0">
                <a:solidFill>
                  <a:srgbClr val="4C4C4D"/>
                </a:solidFill>
                <a:latin typeface="Heebo" pitchFamily="34" charset="0"/>
                <a:ea typeface="Heebo" pitchFamily="34" charset="-122"/>
                <a:cs typeface="Heebo" pitchFamily="34" charset="-120"/>
              </a:rPr>
              <a:t> ser clave para </a:t>
            </a:r>
            <a:r>
              <a:rPr lang="en-US" b="1" dirty="0" err="1">
                <a:solidFill>
                  <a:srgbClr val="4C4C4D"/>
                </a:solidFill>
                <a:latin typeface="Heebo" pitchFamily="34" charset="0"/>
                <a:ea typeface="Heebo" pitchFamily="34" charset="-122"/>
                <a:cs typeface="Heebo" pitchFamily="34" charset="-120"/>
              </a:rPr>
              <a:t>gestionar</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una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cartera</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clientes</a:t>
            </a:r>
            <a:r>
              <a:rPr lang="en-US" b="1" dirty="0">
                <a:solidFill>
                  <a:srgbClr val="4C4C4D"/>
                </a:solidFill>
                <a:latin typeface="Heebo" pitchFamily="34" charset="0"/>
                <a:ea typeface="Heebo" pitchFamily="34" charset="-122"/>
                <a:cs typeface="Heebo" pitchFamily="34" charset="-120"/>
              </a:rPr>
              <a:t> de </a:t>
            </a:r>
            <a:r>
              <a:rPr lang="en-US" b="1" dirty="0" err="1">
                <a:solidFill>
                  <a:srgbClr val="4C4C4D"/>
                </a:solidFill>
                <a:latin typeface="Heebo" pitchFamily="34" charset="0"/>
                <a:ea typeface="Heebo" pitchFamily="34" charset="-122"/>
                <a:cs typeface="Heebo" pitchFamily="34" charset="-120"/>
              </a:rPr>
              <a:t>manera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más</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efectiva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en</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una</a:t>
            </a:r>
            <a:r>
              <a:rPr lang="en-US" b="1" dirty="0">
                <a:solidFill>
                  <a:srgbClr val="4C4C4D"/>
                </a:solidFill>
                <a:latin typeface="Heebo" pitchFamily="34" charset="0"/>
                <a:ea typeface="Heebo" pitchFamily="34" charset="-122"/>
                <a:cs typeface="Heebo" pitchFamily="34" charset="-120"/>
              </a:rPr>
              <a:t> </a:t>
            </a:r>
            <a:r>
              <a:rPr lang="en-US" b="1" dirty="0" err="1">
                <a:solidFill>
                  <a:srgbClr val="4C4C4D"/>
                </a:solidFill>
                <a:latin typeface="Heebo" pitchFamily="34" charset="0"/>
                <a:ea typeface="Heebo" pitchFamily="34" charset="-122"/>
                <a:cs typeface="Heebo" pitchFamily="34" charset="-120"/>
              </a:rPr>
              <a:t>organización</a:t>
            </a:r>
            <a:r>
              <a:rPr lang="en-US" b="1" dirty="0">
                <a:solidFill>
                  <a:srgbClr val="4C4C4D"/>
                </a:solidFill>
                <a:latin typeface="Heebo" pitchFamily="34" charset="0"/>
                <a:ea typeface="Heebo" pitchFamily="34" charset="-122"/>
                <a:cs typeface="Heebo" pitchFamily="34" charset="-120"/>
              </a:rPr>
              <a:t> global </a:t>
            </a:r>
            <a:r>
              <a:rPr lang="en-US" b="1" dirty="0" err="1">
                <a:solidFill>
                  <a:srgbClr val="4C4C4D"/>
                </a:solidFill>
                <a:latin typeface="Heebo" pitchFamily="34" charset="0"/>
                <a:ea typeface="Heebo" pitchFamily="34" charset="-122"/>
                <a:cs typeface="Heebo" pitchFamily="34" charset="-120"/>
              </a:rPr>
              <a:t>como</a:t>
            </a:r>
            <a:r>
              <a:rPr lang="en-US" b="1" dirty="0">
                <a:solidFill>
                  <a:srgbClr val="4C4C4D"/>
                </a:solidFill>
                <a:latin typeface="Heebo" pitchFamily="34" charset="0"/>
                <a:ea typeface="Heebo" pitchFamily="34" charset="-122"/>
                <a:cs typeface="Heebo" pitchFamily="34" charset="-120"/>
              </a:rPr>
              <a:t> Austrade?</a:t>
            </a:r>
          </a:p>
          <a:p>
            <a:pPr marL="0" indent="0">
              <a:lnSpc>
                <a:spcPts val="3350"/>
              </a:lnSpc>
              <a:buNone/>
            </a:pPr>
            <a:endParaRPr lang="en-US" sz="2100" dirty="0">
              <a:solidFill>
                <a:srgbClr val="4C4C4D"/>
              </a:solidFill>
              <a:latin typeface="Heebo" pitchFamily="34" charset="0"/>
              <a:ea typeface="Heebo" pitchFamily="34" charset="-122"/>
              <a:cs typeface="Heebo" pitchFamily="34" charset="-120"/>
            </a:endParaRPr>
          </a:p>
        </p:txBody>
      </p:sp>
    </p:spTree>
    <p:extLst>
      <p:ext uri="{BB962C8B-B14F-4D97-AF65-F5344CB8AC3E}">
        <p14:creationId xmlns:p14="http://schemas.microsoft.com/office/powerpoint/2010/main" val="1268082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53810" y="529114"/>
            <a:ext cx="11560373" cy="838914"/>
          </a:xfrm>
          <a:prstGeom prst="rect">
            <a:avLst/>
          </a:prstGeom>
          <a:noFill/>
          <a:ln/>
        </p:spPr>
        <p:txBody>
          <a:bodyPr wrap="none" lIns="0" tIns="0" rIns="0" bIns="0" rtlCol="0" anchor="t"/>
          <a:lstStyle/>
          <a:p>
            <a:pPr marL="0" indent="0">
              <a:lnSpc>
                <a:spcPts val="6600"/>
              </a:lnSpc>
              <a:buNone/>
            </a:pPr>
            <a:r>
              <a:rPr lang="en-US" sz="5250" dirty="0">
                <a:solidFill>
                  <a:srgbClr val="152D47"/>
                </a:solidFill>
                <a:latin typeface="Crimson Pro" pitchFamily="34" charset="0"/>
                <a:ea typeface="Crimson Pro" pitchFamily="34" charset="-122"/>
                <a:cs typeface="Crimson Pro" pitchFamily="34" charset="-120"/>
              </a:rPr>
              <a:t>Análisis de Caso - </a:t>
            </a:r>
            <a:r>
              <a:rPr lang="en-US" sz="5250" dirty="0" err="1">
                <a:solidFill>
                  <a:srgbClr val="152D47"/>
                </a:solidFill>
                <a:latin typeface="Crimson Pro" pitchFamily="34" charset="0"/>
                <a:ea typeface="Crimson Pro" pitchFamily="34" charset="-122"/>
                <a:cs typeface="Crimson Pro" pitchFamily="34" charset="-120"/>
              </a:rPr>
              <a:t>Grupal</a:t>
            </a:r>
            <a:endParaRPr lang="en-US" sz="5250" dirty="0"/>
          </a:p>
        </p:txBody>
      </p:sp>
      <p:pic>
        <p:nvPicPr>
          <p:cNvPr id="9" name="Picture 2" descr="IEI - Instituto de Estudios Internacionales - Universidad de Chile">
            <a:extLst>
              <a:ext uri="{FF2B5EF4-FFF2-40B4-BE49-F238E27FC236}">
                <a16:creationId xmlns:a16="http://schemas.microsoft.com/office/drawing/2014/main" id="{EFBD91FA-596B-4418-23EE-E20E18E58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9AADD68-2D7F-8CC3-81BD-A8617253C3AB}"/>
              </a:ext>
            </a:extLst>
          </p:cNvPr>
          <p:cNvPicPr>
            <a:picLocks noChangeAspect="1"/>
          </p:cNvPicPr>
          <p:nvPr/>
        </p:nvPicPr>
        <p:blipFill>
          <a:blip r:embed="rId4"/>
          <a:stretch>
            <a:fillRect/>
          </a:stretch>
        </p:blipFill>
        <p:spPr>
          <a:xfrm>
            <a:off x="11863213" y="192524"/>
            <a:ext cx="1813377" cy="756047"/>
          </a:xfrm>
          <a:prstGeom prst="rect">
            <a:avLst/>
          </a:prstGeom>
        </p:spPr>
      </p:pic>
      <p:sp>
        <p:nvSpPr>
          <p:cNvPr id="4" name="CuadroTexto 3">
            <a:extLst>
              <a:ext uri="{FF2B5EF4-FFF2-40B4-BE49-F238E27FC236}">
                <a16:creationId xmlns:a16="http://schemas.microsoft.com/office/drawing/2014/main" id="{97002FC7-6D88-DB8F-685E-23464B199A9D}"/>
              </a:ext>
            </a:extLst>
          </p:cNvPr>
          <p:cNvSpPr txBox="1"/>
          <p:nvPr/>
        </p:nvSpPr>
        <p:spPr>
          <a:xfrm>
            <a:off x="953810" y="2133243"/>
            <a:ext cx="12890778" cy="4770537"/>
          </a:xfrm>
          <a:prstGeom prst="rect">
            <a:avLst/>
          </a:prstGeom>
          <a:noFill/>
        </p:spPr>
        <p:txBody>
          <a:bodyPr wrap="square">
            <a:spAutoFit/>
          </a:bodyPr>
          <a:lstStyle/>
          <a:p>
            <a:pPr>
              <a:buFont typeface="+mj-lt"/>
              <a:buAutoNum type="arabicPeriod"/>
            </a:pPr>
            <a:r>
              <a:rPr lang="es-CL" sz="1600" b="1" dirty="0">
                <a:latin typeface="Heebo" pitchFamily="2" charset="-79"/>
                <a:cs typeface="Heebo" pitchFamily="2" charset="-79"/>
              </a:rPr>
              <a:t>¿De qué manera el uso de tecnologías como Dynamics 365 puede transformar la gestión de la cartera de clientes en una organización pública como </a:t>
            </a:r>
            <a:r>
              <a:rPr lang="es-CL" sz="1600" b="1" dirty="0" err="1">
                <a:latin typeface="Heebo" pitchFamily="2" charset="-79"/>
                <a:cs typeface="Heebo" pitchFamily="2" charset="-79"/>
              </a:rPr>
              <a:t>Austrade</a:t>
            </a:r>
            <a:r>
              <a:rPr lang="es-CL" sz="1600" b="1" dirty="0">
                <a:latin typeface="Heebo" pitchFamily="2" charset="-79"/>
                <a:cs typeface="Heebo" pitchFamily="2" charset="-79"/>
              </a:rPr>
              <a:t>?</a:t>
            </a:r>
          </a:p>
          <a:p>
            <a:pPr>
              <a:buFont typeface="+mj-lt"/>
              <a:buAutoNum type="arabicPeriod"/>
            </a:pPr>
            <a:endParaRPr lang="es-CL" sz="1600" dirty="0">
              <a:latin typeface="Heebo" pitchFamily="2" charset="-79"/>
              <a:cs typeface="Heebo" pitchFamily="2" charset="-79"/>
            </a:endParaRPr>
          </a:p>
          <a:p>
            <a:pPr lvl="1"/>
            <a:r>
              <a:rPr lang="es-CL" sz="1600" dirty="0">
                <a:latin typeface="Heebo" pitchFamily="2" charset="-79"/>
                <a:cs typeface="Heebo" pitchFamily="2" charset="-79"/>
              </a:rPr>
              <a:t>Dynamics 365 permitió a </a:t>
            </a:r>
            <a:r>
              <a:rPr lang="es-CL" sz="1600" dirty="0" err="1">
                <a:latin typeface="Heebo" pitchFamily="2" charset="-79"/>
                <a:cs typeface="Heebo" pitchFamily="2" charset="-79"/>
              </a:rPr>
              <a:t>Austrade</a:t>
            </a:r>
            <a:r>
              <a:rPr lang="es-CL" sz="1600" dirty="0">
                <a:latin typeface="Heebo" pitchFamily="2" charset="-79"/>
                <a:cs typeface="Heebo" pitchFamily="2" charset="-79"/>
              </a:rPr>
              <a:t> centralizar la información de sus clientes, facilitando una gestión más eficiente y ágil de la cartera. La plataforma proporcionó una vista unificada del cliente, permitiendo a los empleados acceder a datos actualizados en tiempo real, lo que mejoró la toma de decisiones y el seguimiento de oportunidades comerciales.</a:t>
            </a:r>
          </a:p>
          <a:p>
            <a:pPr lvl="1"/>
            <a:endParaRPr lang="es-CL" sz="1600" dirty="0">
              <a:latin typeface="Heebo" pitchFamily="2" charset="-79"/>
              <a:cs typeface="Heebo" pitchFamily="2" charset="-79"/>
            </a:endParaRPr>
          </a:p>
          <a:p>
            <a:pPr>
              <a:buFont typeface="+mj-lt"/>
              <a:buAutoNum type="arabicPeriod"/>
            </a:pPr>
            <a:r>
              <a:rPr lang="es-CL" sz="1600" b="1" dirty="0">
                <a:latin typeface="Heebo" pitchFamily="2" charset="-79"/>
                <a:cs typeface="Heebo" pitchFamily="2" charset="-79"/>
              </a:rPr>
              <a:t>¿Cómo un CRM como Dynamics 365 ayuda a optimizar el uso de la cartera de clientes en términos de segmentación y priorización?</a:t>
            </a:r>
          </a:p>
          <a:p>
            <a:pPr>
              <a:buFont typeface="+mj-lt"/>
              <a:buAutoNum type="arabicPeriod"/>
            </a:pPr>
            <a:endParaRPr lang="es-CL" sz="1600" dirty="0">
              <a:latin typeface="Heebo" pitchFamily="2" charset="-79"/>
              <a:cs typeface="Heebo" pitchFamily="2" charset="-79"/>
            </a:endParaRPr>
          </a:p>
          <a:p>
            <a:pPr lvl="1"/>
            <a:r>
              <a:rPr lang="es-CL" sz="1600" dirty="0">
                <a:latin typeface="Heebo" pitchFamily="2" charset="-79"/>
                <a:cs typeface="Heebo" pitchFamily="2" charset="-79"/>
              </a:rPr>
              <a:t>El CRM permite a </a:t>
            </a:r>
            <a:r>
              <a:rPr lang="es-CL" sz="1600" dirty="0" err="1">
                <a:latin typeface="Heebo" pitchFamily="2" charset="-79"/>
                <a:cs typeface="Heebo" pitchFamily="2" charset="-79"/>
              </a:rPr>
              <a:t>Austrade</a:t>
            </a:r>
            <a:r>
              <a:rPr lang="es-CL" sz="1600" dirty="0">
                <a:latin typeface="Heebo" pitchFamily="2" charset="-79"/>
                <a:cs typeface="Heebo" pitchFamily="2" charset="-79"/>
              </a:rPr>
              <a:t> identificar a los clientes más relevantes y segmentarlos en función de su potencial y comportamiento. Dynamics 365 ofreció la posibilidad de crear modelos de puntuación que ayudaron a priorizar los mercados y oportunidades, lo que optimizó el uso de recursos y focalizó los esfuerzos en los segmentos más rentables.</a:t>
            </a:r>
          </a:p>
          <a:p>
            <a:pPr lvl="1"/>
            <a:endParaRPr lang="es-CL" sz="1600" dirty="0">
              <a:latin typeface="Heebo" pitchFamily="2" charset="-79"/>
              <a:cs typeface="Heebo" pitchFamily="2" charset="-79"/>
            </a:endParaRPr>
          </a:p>
          <a:p>
            <a:pPr>
              <a:buFont typeface="+mj-lt"/>
              <a:buAutoNum type="arabicPeriod"/>
            </a:pPr>
            <a:r>
              <a:rPr lang="es-CL" sz="1600" b="1" dirty="0">
                <a:latin typeface="Heebo" pitchFamily="2" charset="-79"/>
                <a:cs typeface="Heebo" pitchFamily="2" charset="-79"/>
              </a:rPr>
              <a:t>¿Qué herramientas digitales aplicadas en Dynamics 365 pueden ser clave para gestionar una cartera de clientes de manera más efectiva en una organización global como </a:t>
            </a:r>
            <a:r>
              <a:rPr lang="es-CL" sz="1600" b="1" dirty="0" err="1">
                <a:latin typeface="Heebo" pitchFamily="2" charset="-79"/>
                <a:cs typeface="Heebo" pitchFamily="2" charset="-79"/>
              </a:rPr>
              <a:t>Austrade</a:t>
            </a:r>
            <a:r>
              <a:rPr lang="es-CL" sz="1600" b="1" dirty="0">
                <a:latin typeface="Heebo" pitchFamily="2" charset="-79"/>
                <a:cs typeface="Heebo" pitchFamily="2" charset="-79"/>
              </a:rPr>
              <a:t>?</a:t>
            </a:r>
          </a:p>
          <a:p>
            <a:pPr>
              <a:buFont typeface="+mj-lt"/>
              <a:buAutoNum type="arabicPeriod"/>
            </a:pPr>
            <a:endParaRPr lang="es-CL" sz="1600" dirty="0">
              <a:latin typeface="Heebo" pitchFamily="2" charset="-79"/>
              <a:cs typeface="Heebo" pitchFamily="2" charset="-79"/>
            </a:endParaRPr>
          </a:p>
          <a:p>
            <a:pPr lvl="1"/>
            <a:r>
              <a:rPr lang="es-CL" sz="1600" dirty="0">
                <a:latin typeface="Heebo" pitchFamily="2" charset="-79"/>
                <a:cs typeface="Heebo" pitchFamily="2" charset="-79"/>
              </a:rPr>
              <a:t>Herramientas como </a:t>
            </a:r>
            <a:r>
              <a:rPr lang="es-CL" sz="1600" b="1" dirty="0" err="1">
                <a:latin typeface="Heebo" pitchFamily="2" charset="-79"/>
                <a:cs typeface="Heebo" pitchFamily="2" charset="-79"/>
              </a:rPr>
              <a:t>Customer</a:t>
            </a:r>
            <a:r>
              <a:rPr lang="es-CL" sz="1600" b="1" dirty="0">
                <a:latin typeface="Heebo" pitchFamily="2" charset="-79"/>
                <a:cs typeface="Heebo" pitchFamily="2" charset="-79"/>
              </a:rPr>
              <a:t> </a:t>
            </a:r>
            <a:r>
              <a:rPr lang="es-CL" sz="1600" b="1" dirty="0" err="1">
                <a:latin typeface="Heebo" pitchFamily="2" charset="-79"/>
                <a:cs typeface="Heebo" pitchFamily="2" charset="-79"/>
              </a:rPr>
              <a:t>Insights</a:t>
            </a:r>
            <a:r>
              <a:rPr lang="es-CL" sz="1600" dirty="0">
                <a:latin typeface="Heebo" pitchFamily="2" charset="-79"/>
                <a:cs typeface="Heebo" pitchFamily="2" charset="-79"/>
              </a:rPr>
              <a:t> y </a:t>
            </a:r>
            <a:r>
              <a:rPr lang="es-CL" sz="1600" b="1" dirty="0">
                <a:latin typeface="Heebo" pitchFamily="2" charset="-79"/>
                <a:cs typeface="Heebo" pitchFamily="2" charset="-79"/>
              </a:rPr>
              <a:t>Marketing</a:t>
            </a:r>
            <a:r>
              <a:rPr lang="es-CL" sz="1600" dirty="0">
                <a:latin typeface="Heebo" pitchFamily="2" charset="-79"/>
                <a:cs typeface="Heebo" pitchFamily="2" charset="-79"/>
              </a:rPr>
              <a:t> dentro de Dynamics 365 brindaron a </a:t>
            </a:r>
            <a:r>
              <a:rPr lang="es-CL" sz="1600" dirty="0" err="1">
                <a:latin typeface="Heebo" pitchFamily="2" charset="-79"/>
                <a:cs typeface="Heebo" pitchFamily="2" charset="-79"/>
              </a:rPr>
              <a:t>Austrade</a:t>
            </a:r>
            <a:r>
              <a:rPr lang="es-CL" sz="1600" dirty="0">
                <a:latin typeface="Heebo" pitchFamily="2" charset="-79"/>
                <a:cs typeface="Heebo" pitchFamily="2" charset="-79"/>
              </a:rPr>
              <a:t> una visión completa de sus clientes y permitieron interacciones más personalizadas y efectivas. Además, la interoperabilidad con Microsoft </a:t>
            </a:r>
            <a:r>
              <a:rPr lang="es-CL" sz="1600" dirty="0" err="1">
                <a:latin typeface="Heebo" pitchFamily="2" charset="-79"/>
                <a:cs typeface="Heebo" pitchFamily="2" charset="-79"/>
              </a:rPr>
              <a:t>Teams</a:t>
            </a:r>
            <a:r>
              <a:rPr lang="es-CL" sz="1600" dirty="0">
                <a:latin typeface="Heebo" pitchFamily="2" charset="-79"/>
                <a:cs typeface="Heebo" pitchFamily="2" charset="-79"/>
              </a:rPr>
              <a:t> y SharePoint facilitó la colaboración entre equipos y la gestión de documentos, mejorando la eficiencia en la comunicación y ejecución de estrategias​</a:t>
            </a:r>
          </a:p>
        </p:txBody>
      </p:sp>
    </p:spTree>
    <p:extLst>
      <p:ext uri="{BB962C8B-B14F-4D97-AF65-F5344CB8AC3E}">
        <p14:creationId xmlns:p14="http://schemas.microsoft.com/office/powerpoint/2010/main" val="299865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5925" y="578168"/>
            <a:ext cx="6236494" cy="525661"/>
          </a:xfrm>
          <a:prstGeom prst="rect">
            <a:avLst/>
          </a:prstGeom>
          <a:noFill/>
          <a:ln/>
        </p:spPr>
        <p:txBody>
          <a:bodyPr wrap="none" lIns="0" tIns="0" rIns="0" bIns="0" rtlCol="0" anchor="t"/>
          <a:lstStyle/>
          <a:p>
            <a:pPr marL="0" indent="0">
              <a:lnSpc>
                <a:spcPts val="4100"/>
              </a:lnSpc>
              <a:buNone/>
            </a:pPr>
            <a:r>
              <a:rPr lang="en-US" sz="3300" dirty="0">
                <a:solidFill>
                  <a:srgbClr val="201B18"/>
                </a:solidFill>
                <a:latin typeface="Platypi" pitchFamily="34" charset="0"/>
                <a:ea typeface="Platypi" pitchFamily="34" charset="-122"/>
                <a:cs typeface="Platypi" pitchFamily="34" charset="-120"/>
              </a:rPr>
              <a:t>Calendario temático Módulo 2</a:t>
            </a:r>
            <a:endParaRPr lang="en-US" sz="3300" dirty="0"/>
          </a:p>
        </p:txBody>
      </p:sp>
      <p:sp>
        <p:nvSpPr>
          <p:cNvPr id="3" name="Shape 1"/>
          <p:cNvSpPr/>
          <p:nvPr/>
        </p:nvSpPr>
        <p:spPr>
          <a:xfrm>
            <a:off x="735925" y="1524357"/>
            <a:ext cx="13158549" cy="6129814"/>
          </a:xfrm>
          <a:prstGeom prst="roundRect">
            <a:avLst>
              <a:gd name="adj" fmla="val 515"/>
            </a:avLst>
          </a:prstGeom>
          <a:noFill/>
          <a:ln w="7620">
            <a:solidFill>
              <a:srgbClr val="000000">
                <a:alpha val="8000"/>
              </a:srgbClr>
            </a:solidFill>
            <a:prstDash val="solid"/>
          </a:ln>
        </p:spPr>
      </p:sp>
      <p:sp>
        <p:nvSpPr>
          <p:cNvPr id="4" name="Shape 2"/>
          <p:cNvSpPr/>
          <p:nvPr/>
        </p:nvSpPr>
        <p:spPr>
          <a:xfrm>
            <a:off x="743545" y="1531977"/>
            <a:ext cx="13143309" cy="1991082"/>
          </a:xfrm>
          <a:prstGeom prst="rect">
            <a:avLst/>
          </a:prstGeom>
          <a:solidFill>
            <a:srgbClr val="FFFFFF">
              <a:alpha val="4000"/>
            </a:srgbClr>
          </a:solidFill>
          <a:ln/>
        </p:spPr>
      </p:sp>
      <p:sp>
        <p:nvSpPr>
          <p:cNvPr id="5" name="Text 3"/>
          <p:cNvSpPr/>
          <p:nvPr/>
        </p:nvSpPr>
        <p:spPr>
          <a:xfrm>
            <a:off x="953929" y="1665684"/>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LUNES</a:t>
            </a:r>
            <a:endParaRPr lang="en-US" sz="1650" dirty="0">
              <a:solidFill>
                <a:schemeClr val="bg2">
                  <a:lumMod val="75000"/>
                </a:schemeClr>
              </a:solidFill>
            </a:endParaRPr>
          </a:p>
        </p:txBody>
      </p:sp>
      <p:sp>
        <p:nvSpPr>
          <p:cNvPr id="6" name="Text 4"/>
          <p:cNvSpPr/>
          <p:nvPr/>
        </p:nvSpPr>
        <p:spPr>
          <a:xfrm>
            <a:off x="953929" y="2128123"/>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23/09/24</a:t>
            </a:r>
            <a:endParaRPr lang="en-US" sz="1650" dirty="0">
              <a:solidFill>
                <a:schemeClr val="bg2">
                  <a:lumMod val="75000"/>
                </a:schemeClr>
              </a:solidFill>
            </a:endParaRPr>
          </a:p>
        </p:txBody>
      </p:sp>
      <p:sp>
        <p:nvSpPr>
          <p:cNvPr id="7" name="Text 5"/>
          <p:cNvSpPr/>
          <p:nvPr/>
        </p:nvSpPr>
        <p:spPr>
          <a:xfrm>
            <a:off x="953929" y="2590562"/>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10:00 horas</a:t>
            </a:r>
            <a:endParaRPr lang="en-US" sz="1650" dirty="0">
              <a:solidFill>
                <a:schemeClr val="bg2">
                  <a:lumMod val="75000"/>
                </a:schemeClr>
              </a:solidFill>
            </a:endParaRPr>
          </a:p>
        </p:txBody>
      </p:sp>
      <p:sp>
        <p:nvSpPr>
          <p:cNvPr id="8" name="Text 6"/>
          <p:cNvSpPr/>
          <p:nvPr/>
        </p:nvSpPr>
        <p:spPr>
          <a:xfrm>
            <a:off x="3339227" y="1665684"/>
            <a:ext cx="10337363"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Conceptos generales de administración de cartera de usuarios:</a:t>
            </a:r>
            <a:endParaRPr lang="en-US" sz="1650" dirty="0">
              <a:solidFill>
                <a:schemeClr val="bg2">
                  <a:lumMod val="75000"/>
                </a:schemeClr>
              </a:solidFill>
            </a:endParaRPr>
          </a:p>
        </p:txBody>
      </p:sp>
      <p:sp>
        <p:nvSpPr>
          <p:cNvPr id="9" name="Text 7"/>
          <p:cNvSpPr/>
          <p:nvPr/>
        </p:nvSpPr>
        <p:spPr>
          <a:xfrm>
            <a:off x="3339227" y="2128123"/>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Qué es una cartera de usuarios</a:t>
            </a:r>
            <a:endParaRPr lang="en-US" sz="1650" dirty="0">
              <a:solidFill>
                <a:schemeClr val="bg2">
                  <a:lumMod val="75000"/>
                </a:schemeClr>
              </a:solidFill>
            </a:endParaRPr>
          </a:p>
        </p:txBody>
      </p:sp>
      <p:sp>
        <p:nvSpPr>
          <p:cNvPr id="10" name="Text 8"/>
          <p:cNvSpPr/>
          <p:nvPr/>
        </p:nvSpPr>
        <p:spPr>
          <a:xfrm>
            <a:off x="3339227" y="2590562"/>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Para qué definir una cartera de usuarios</a:t>
            </a:r>
            <a:endParaRPr lang="en-US" sz="1650" dirty="0">
              <a:solidFill>
                <a:schemeClr val="bg2">
                  <a:lumMod val="75000"/>
                </a:schemeClr>
              </a:solidFill>
            </a:endParaRPr>
          </a:p>
        </p:txBody>
      </p:sp>
      <p:sp>
        <p:nvSpPr>
          <p:cNvPr id="11" name="Text 9"/>
          <p:cNvSpPr/>
          <p:nvPr/>
        </p:nvSpPr>
        <p:spPr>
          <a:xfrm>
            <a:off x="3339227" y="3053001"/>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Cómo definir / segmentar una cartera en base al análisis de data</a:t>
            </a:r>
            <a:endParaRPr lang="en-US" sz="1650" dirty="0">
              <a:solidFill>
                <a:schemeClr val="bg2">
                  <a:lumMod val="75000"/>
                </a:schemeClr>
              </a:solidFill>
            </a:endParaRPr>
          </a:p>
        </p:txBody>
      </p:sp>
      <p:sp>
        <p:nvSpPr>
          <p:cNvPr id="12" name="Shape 10"/>
          <p:cNvSpPr/>
          <p:nvPr/>
        </p:nvSpPr>
        <p:spPr>
          <a:xfrm>
            <a:off x="743545" y="3523059"/>
            <a:ext cx="13143309" cy="1991082"/>
          </a:xfrm>
          <a:prstGeom prst="rect">
            <a:avLst/>
          </a:prstGeom>
          <a:solidFill>
            <a:srgbClr val="000000">
              <a:alpha val="4000"/>
            </a:srgbClr>
          </a:solidFill>
          <a:ln/>
        </p:spPr>
      </p:sp>
      <p:sp>
        <p:nvSpPr>
          <p:cNvPr id="13" name="Text 11"/>
          <p:cNvSpPr/>
          <p:nvPr/>
        </p:nvSpPr>
        <p:spPr>
          <a:xfrm>
            <a:off x="953929" y="3656767"/>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MIÉRCOLES</a:t>
            </a:r>
            <a:endParaRPr lang="en-US" sz="1650" dirty="0"/>
          </a:p>
        </p:txBody>
      </p:sp>
      <p:sp>
        <p:nvSpPr>
          <p:cNvPr id="14" name="Text 12"/>
          <p:cNvSpPr/>
          <p:nvPr/>
        </p:nvSpPr>
        <p:spPr>
          <a:xfrm>
            <a:off x="953929" y="4119205"/>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25/09/24</a:t>
            </a:r>
            <a:endParaRPr lang="en-US" sz="1650" dirty="0"/>
          </a:p>
        </p:txBody>
      </p:sp>
      <p:sp>
        <p:nvSpPr>
          <p:cNvPr id="15" name="Text 13"/>
          <p:cNvSpPr/>
          <p:nvPr/>
        </p:nvSpPr>
        <p:spPr>
          <a:xfrm>
            <a:off x="953929" y="4581644"/>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10:00 HORAS</a:t>
            </a:r>
            <a:endParaRPr lang="en-US" sz="1650" dirty="0"/>
          </a:p>
        </p:txBody>
      </p:sp>
      <p:sp>
        <p:nvSpPr>
          <p:cNvPr id="16" name="Text 14"/>
          <p:cNvSpPr/>
          <p:nvPr/>
        </p:nvSpPr>
        <p:spPr>
          <a:xfrm>
            <a:off x="3339227" y="3656767"/>
            <a:ext cx="10337363"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Herramientas aplicadas a la administración de cartera de usuarios:</a:t>
            </a:r>
            <a:endParaRPr lang="en-US" sz="1650" dirty="0"/>
          </a:p>
        </p:txBody>
      </p:sp>
      <p:sp>
        <p:nvSpPr>
          <p:cNvPr id="17" name="Text 15"/>
          <p:cNvSpPr/>
          <p:nvPr/>
        </p:nvSpPr>
        <p:spPr>
          <a:xfrm>
            <a:off x="3339227" y="4119205"/>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Uso de tecnología para la definición y administración de cartera de usuarios</a:t>
            </a:r>
            <a:endParaRPr lang="en-US" sz="1650" dirty="0"/>
          </a:p>
        </p:txBody>
      </p:sp>
      <p:sp>
        <p:nvSpPr>
          <p:cNvPr id="18" name="Text 16"/>
          <p:cNvSpPr/>
          <p:nvPr/>
        </p:nvSpPr>
        <p:spPr>
          <a:xfrm>
            <a:off x="3339227" y="4581644"/>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Cómo CRM contribuye a optimizar el uso de cartera de usuarios</a:t>
            </a:r>
            <a:endParaRPr lang="en-US" sz="1650" dirty="0"/>
          </a:p>
        </p:txBody>
      </p:sp>
      <p:sp>
        <p:nvSpPr>
          <p:cNvPr id="19" name="Text 17"/>
          <p:cNvSpPr/>
          <p:nvPr/>
        </p:nvSpPr>
        <p:spPr>
          <a:xfrm>
            <a:off x="3339227" y="5044083"/>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Cómo utilizar las principales herramientas digitales en la gestión de cartera de usuarios</a:t>
            </a:r>
            <a:endParaRPr lang="en-US" sz="1650" dirty="0"/>
          </a:p>
        </p:txBody>
      </p:sp>
      <p:sp>
        <p:nvSpPr>
          <p:cNvPr id="20" name="Shape 18"/>
          <p:cNvSpPr/>
          <p:nvPr/>
        </p:nvSpPr>
        <p:spPr>
          <a:xfrm>
            <a:off x="743545" y="5514142"/>
            <a:ext cx="13143309" cy="1528643"/>
          </a:xfrm>
          <a:prstGeom prst="rect">
            <a:avLst/>
          </a:prstGeom>
          <a:solidFill>
            <a:srgbClr val="FFFFFF">
              <a:alpha val="4000"/>
            </a:srgbClr>
          </a:solidFill>
          <a:ln/>
        </p:spPr>
      </p:sp>
      <p:sp>
        <p:nvSpPr>
          <p:cNvPr id="21" name="Text 19"/>
          <p:cNvSpPr/>
          <p:nvPr/>
        </p:nvSpPr>
        <p:spPr>
          <a:xfrm>
            <a:off x="953929" y="5647849"/>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LUNES</a:t>
            </a:r>
            <a:endParaRPr lang="en-US" sz="1650" dirty="0"/>
          </a:p>
        </p:txBody>
      </p:sp>
      <p:sp>
        <p:nvSpPr>
          <p:cNvPr id="22" name="Text 20"/>
          <p:cNvSpPr/>
          <p:nvPr/>
        </p:nvSpPr>
        <p:spPr>
          <a:xfrm>
            <a:off x="953929" y="6110288"/>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30/09/24</a:t>
            </a:r>
            <a:endParaRPr lang="en-US" sz="1650" dirty="0"/>
          </a:p>
        </p:txBody>
      </p:sp>
      <p:sp>
        <p:nvSpPr>
          <p:cNvPr id="23" name="Text 21"/>
          <p:cNvSpPr/>
          <p:nvPr/>
        </p:nvSpPr>
        <p:spPr>
          <a:xfrm>
            <a:off x="953929" y="6572726"/>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10:00 horas</a:t>
            </a:r>
            <a:endParaRPr lang="en-US" sz="1650" dirty="0"/>
          </a:p>
        </p:txBody>
      </p:sp>
      <p:sp>
        <p:nvSpPr>
          <p:cNvPr id="24" name="Text 22"/>
          <p:cNvSpPr/>
          <p:nvPr/>
        </p:nvSpPr>
        <p:spPr>
          <a:xfrm>
            <a:off x="3339227" y="5647849"/>
            <a:ext cx="10337363"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Mejora continua para la experiencia de usuarios:</a:t>
            </a:r>
            <a:endParaRPr lang="en-US" sz="1650" dirty="0"/>
          </a:p>
        </p:txBody>
      </p:sp>
      <p:sp>
        <p:nvSpPr>
          <p:cNvPr id="25" name="Text 23"/>
          <p:cNvSpPr/>
          <p:nvPr/>
        </p:nvSpPr>
        <p:spPr>
          <a:xfrm>
            <a:off x="3339227" y="6110288"/>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Innovación en la Experiencia de usuarios</a:t>
            </a:r>
            <a:endParaRPr lang="en-US" sz="1650" dirty="0"/>
          </a:p>
        </p:txBody>
      </p:sp>
      <p:sp>
        <p:nvSpPr>
          <p:cNvPr id="26" name="Text 24"/>
          <p:cNvSpPr/>
          <p:nvPr/>
        </p:nvSpPr>
        <p:spPr>
          <a:xfrm>
            <a:off x="3339227" y="6572726"/>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Ejercicio práctico</a:t>
            </a:r>
            <a:endParaRPr lang="en-US" sz="1650" dirty="0"/>
          </a:p>
        </p:txBody>
      </p:sp>
      <p:sp>
        <p:nvSpPr>
          <p:cNvPr id="27" name="Shape 25"/>
          <p:cNvSpPr/>
          <p:nvPr/>
        </p:nvSpPr>
        <p:spPr>
          <a:xfrm>
            <a:off x="743545" y="7042785"/>
            <a:ext cx="13143309" cy="603766"/>
          </a:xfrm>
          <a:prstGeom prst="rect">
            <a:avLst/>
          </a:prstGeom>
          <a:solidFill>
            <a:srgbClr val="000000">
              <a:alpha val="4000"/>
            </a:srgbClr>
          </a:solidFill>
          <a:ln/>
        </p:spPr>
      </p:sp>
      <p:sp>
        <p:nvSpPr>
          <p:cNvPr id="28" name="Text 26"/>
          <p:cNvSpPr/>
          <p:nvPr/>
        </p:nvSpPr>
        <p:spPr>
          <a:xfrm>
            <a:off x="953929" y="7176492"/>
            <a:ext cx="1957149" cy="336352"/>
          </a:xfrm>
          <a:prstGeom prst="rect">
            <a:avLst/>
          </a:prstGeom>
          <a:noFill/>
          <a:ln/>
        </p:spPr>
        <p:txBody>
          <a:bodyPr wrap="none" lIns="0" tIns="0" rIns="0" bIns="0" rtlCol="0" anchor="t"/>
          <a:lstStyle/>
          <a:p>
            <a:pPr marL="0" indent="0">
              <a:lnSpc>
                <a:spcPts val="2600"/>
              </a:lnSpc>
              <a:buNone/>
            </a:pPr>
            <a:endParaRPr lang="en-US" sz="1650" dirty="0"/>
          </a:p>
        </p:txBody>
      </p:sp>
      <p:sp>
        <p:nvSpPr>
          <p:cNvPr id="29" name="Text 27"/>
          <p:cNvSpPr/>
          <p:nvPr/>
        </p:nvSpPr>
        <p:spPr>
          <a:xfrm>
            <a:off x="3339227" y="7176492"/>
            <a:ext cx="10337363" cy="336352"/>
          </a:xfrm>
          <a:prstGeom prst="rect">
            <a:avLst/>
          </a:prstGeom>
          <a:noFill/>
          <a:ln/>
        </p:spPr>
        <p:txBody>
          <a:bodyPr wrap="none" lIns="0" tIns="0" rIns="0" bIns="0" rtlCol="0" anchor="t"/>
          <a:lstStyle/>
          <a:p>
            <a:pPr marL="0" indent="0">
              <a:lnSpc>
                <a:spcPts val="2600"/>
              </a:lnSpc>
              <a:buNone/>
            </a:pPr>
            <a:endParaRPr lang="en-US" sz="1650" dirty="0"/>
          </a:p>
        </p:txBody>
      </p:sp>
      <p:pic>
        <p:nvPicPr>
          <p:cNvPr id="30" name="Picture 2" descr="IEI - Instituto de Estudios Internacionales - Universidad de Chile">
            <a:extLst>
              <a:ext uri="{FF2B5EF4-FFF2-40B4-BE49-F238E27FC236}">
                <a16:creationId xmlns:a16="http://schemas.microsoft.com/office/drawing/2014/main" id="{92D737DB-7A55-74C7-E795-D7B1D45C4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ED7FE03A-665D-97C2-4D4F-5001F7CAC8BB}"/>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47738"/>
            <a:ext cx="9419987" cy="708779"/>
          </a:xfrm>
          <a:prstGeom prst="rect">
            <a:avLst/>
          </a:prstGeom>
          <a:noFill/>
          <a:ln/>
        </p:spPr>
        <p:txBody>
          <a:bodyPr wrap="none" lIns="0" tIns="0" rIns="0" bIns="0" rtlCol="0" anchor="t"/>
          <a:lstStyle/>
          <a:p>
            <a:pPr marL="0" indent="0">
              <a:lnSpc>
                <a:spcPts val="5550"/>
              </a:lnSpc>
              <a:buNone/>
            </a:pPr>
            <a:r>
              <a:rPr lang="en-US" sz="4450" dirty="0">
                <a:solidFill>
                  <a:srgbClr val="152D47"/>
                </a:solidFill>
                <a:latin typeface="Crimson Pro" pitchFamily="34" charset="0"/>
                <a:ea typeface="Crimson Pro" pitchFamily="34" charset="-122"/>
                <a:cs typeface="Crimson Pro" pitchFamily="34" charset="-120"/>
              </a:rPr>
              <a:t>Conclusiones y recomendaciones finales</a:t>
            </a:r>
            <a:endParaRPr lang="en-US" sz="4450" dirty="0"/>
          </a:p>
        </p:txBody>
      </p:sp>
      <p:pic>
        <p:nvPicPr>
          <p:cNvPr id="3" name="Image 0" descr="preencoded.png"/>
          <p:cNvPicPr>
            <a:picLocks noChangeAspect="1"/>
          </p:cNvPicPr>
          <p:nvPr/>
        </p:nvPicPr>
        <p:blipFill>
          <a:blip r:embed="rId3"/>
          <a:stretch>
            <a:fillRect/>
          </a:stretch>
        </p:blipFill>
        <p:spPr>
          <a:xfrm>
            <a:off x="793790" y="2110145"/>
            <a:ext cx="3005495" cy="1857494"/>
          </a:xfrm>
          <a:prstGeom prst="rect">
            <a:avLst/>
          </a:prstGeom>
        </p:spPr>
      </p:pic>
      <p:sp>
        <p:nvSpPr>
          <p:cNvPr id="4" name="Text 1"/>
          <p:cNvSpPr/>
          <p:nvPr/>
        </p:nvSpPr>
        <p:spPr>
          <a:xfrm>
            <a:off x="793790" y="42511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C4C4D"/>
                </a:solidFill>
                <a:latin typeface="Crimson Pro" pitchFamily="34" charset="0"/>
                <a:ea typeface="Crimson Pro" pitchFamily="34" charset="-122"/>
                <a:cs typeface="Crimson Pro" pitchFamily="34" charset="-120"/>
              </a:rPr>
              <a:t>Integración y análisis</a:t>
            </a:r>
            <a:endParaRPr lang="en-US" sz="2200" b="1" dirty="0"/>
          </a:p>
        </p:txBody>
      </p:sp>
      <p:sp>
        <p:nvSpPr>
          <p:cNvPr id="5" name="Text 2"/>
          <p:cNvSpPr/>
          <p:nvPr/>
        </p:nvSpPr>
        <p:spPr>
          <a:xfrm>
            <a:off x="793789" y="5095875"/>
            <a:ext cx="3005495" cy="254031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 integración de herramientas digitales en la gestión de cartera de usuarios permite un análisis profundo de datos, lo que facilita la toma de decisiones estratégicas.</a:t>
            </a:r>
            <a:endParaRPr lang="en-US" sz="1750" dirty="0"/>
          </a:p>
        </p:txBody>
      </p:sp>
      <p:pic>
        <p:nvPicPr>
          <p:cNvPr id="6" name="Image 1" descr="preencoded.png"/>
          <p:cNvPicPr>
            <a:picLocks noChangeAspect="1"/>
          </p:cNvPicPr>
          <p:nvPr/>
        </p:nvPicPr>
        <p:blipFill>
          <a:blip r:embed="rId4"/>
          <a:stretch>
            <a:fillRect/>
          </a:stretch>
        </p:blipFill>
        <p:spPr>
          <a:xfrm>
            <a:off x="4139446" y="2110145"/>
            <a:ext cx="3005614" cy="1857494"/>
          </a:xfrm>
          <a:prstGeom prst="rect">
            <a:avLst/>
          </a:prstGeom>
        </p:spPr>
      </p:pic>
      <p:sp>
        <p:nvSpPr>
          <p:cNvPr id="7" name="Text 3"/>
          <p:cNvSpPr/>
          <p:nvPr/>
        </p:nvSpPr>
        <p:spPr>
          <a:xfrm>
            <a:off x="4139446" y="4251127"/>
            <a:ext cx="3005614" cy="708660"/>
          </a:xfrm>
          <a:prstGeom prst="rect">
            <a:avLst/>
          </a:prstGeom>
          <a:noFill/>
          <a:ln/>
        </p:spPr>
        <p:txBody>
          <a:bodyPr wrap="square" lIns="0" tIns="0" rIns="0" bIns="0" rtlCol="0" anchor="t"/>
          <a:lstStyle/>
          <a:p>
            <a:pPr marL="0" indent="0" algn="l">
              <a:lnSpc>
                <a:spcPts val="2750"/>
              </a:lnSpc>
              <a:buNone/>
            </a:pPr>
            <a:r>
              <a:rPr lang="en-US" sz="2200" b="1" dirty="0">
                <a:solidFill>
                  <a:srgbClr val="4C4C4D"/>
                </a:solidFill>
                <a:latin typeface="Crimson Pro" pitchFamily="34" charset="0"/>
                <a:ea typeface="Crimson Pro" pitchFamily="34" charset="-122"/>
                <a:cs typeface="Crimson Pro" pitchFamily="34" charset="-120"/>
              </a:rPr>
              <a:t>Colaboración y comunicación</a:t>
            </a:r>
            <a:endParaRPr lang="en-US" sz="2200" b="1" dirty="0"/>
          </a:p>
        </p:txBody>
      </p:sp>
      <p:sp>
        <p:nvSpPr>
          <p:cNvPr id="8" name="Text 4"/>
          <p:cNvSpPr/>
          <p:nvPr/>
        </p:nvSpPr>
        <p:spPr>
          <a:xfrm>
            <a:off x="4139446" y="5095875"/>
            <a:ext cx="3005614" cy="217741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Las herramientas digitales promueven la colaboración entre departamentos, mejorando la comunicación y optimizando los procesos de atención al usuario.</a:t>
            </a:r>
            <a:endParaRPr lang="en-US" sz="1750" dirty="0"/>
          </a:p>
        </p:txBody>
      </p:sp>
      <p:pic>
        <p:nvPicPr>
          <p:cNvPr id="9" name="Image 2" descr="preencoded.png"/>
          <p:cNvPicPr>
            <a:picLocks noChangeAspect="1"/>
          </p:cNvPicPr>
          <p:nvPr/>
        </p:nvPicPr>
        <p:blipFill>
          <a:blip r:embed="rId5"/>
          <a:stretch>
            <a:fillRect/>
          </a:stretch>
        </p:blipFill>
        <p:spPr>
          <a:xfrm>
            <a:off x="7485221" y="2110145"/>
            <a:ext cx="3005614" cy="1857494"/>
          </a:xfrm>
          <a:prstGeom prst="rect">
            <a:avLst/>
          </a:prstGeom>
        </p:spPr>
      </p:pic>
      <p:sp>
        <p:nvSpPr>
          <p:cNvPr id="10" name="Text 5"/>
          <p:cNvSpPr/>
          <p:nvPr/>
        </p:nvSpPr>
        <p:spPr>
          <a:xfrm>
            <a:off x="7485221" y="42511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C4C4D"/>
                </a:solidFill>
                <a:latin typeface="Crimson Pro" pitchFamily="34" charset="0"/>
                <a:ea typeface="Crimson Pro" pitchFamily="34" charset="-122"/>
                <a:cs typeface="Crimson Pro" pitchFamily="34" charset="-120"/>
              </a:rPr>
              <a:t>Experiencia del usuario</a:t>
            </a:r>
            <a:endParaRPr lang="en-US" sz="2200" b="1" dirty="0"/>
          </a:p>
        </p:txBody>
      </p:sp>
      <p:sp>
        <p:nvSpPr>
          <p:cNvPr id="11" name="Text 6"/>
          <p:cNvSpPr/>
          <p:nvPr/>
        </p:nvSpPr>
        <p:spPr>
          <a:xfrm>
            <a:off x="7485221" y="5095875"/>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 personalización y atención personalizada que ofrecen las herramientas digitales mejoran la satisfacción y fidelización del usuario.</a:t>
            </a:r>
            <a:endParaRPr lang="en-US" sz="1750" dirty="0"/>
          </a:p>
        </p:txBody>
      </p:sp>
      <p:pic>
        <p:nvPicPr>
          <p:cNvPr id="12" name="Image 3" descr="preencoded.png"/>
          <p:cNvPicPr>
            <a:picLocks noChangeAspect="1"/>
          </p:cNvPicPr>
          <p:nvPr/>
        </p:nvPicPr>
        <p:blipFill>
          <a:blip r:embed="rId6"/>
          <a:stretch>
            <a:fillRect/>
          </a:stretch>
        </p:blipFill>
        <p:spPr>
          <a:xfrm>
            <a:off x="10830997" y="2110145"/>
            <a:ext cx="3005614" cy="1857494"/>
          </a:xfrm>
          <a:prstGeom prst="rect">
            <a:avLst/>
          </a:prstGeom>
        </p:spPr>
      </p:pic>
      <p:sp>
        <p:nvSpPr>
          <p:cNvPr id="13" name="Text 7"/>
          <p:cNvSpPr/>
          <p:nvPr/>
        </p:nvSpPr>
        <p:spPr>
          <a:xfrm>
            <a:off x="10830997" y="42511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C4C4D"/>
                </a:solidFill>
                <a:latin typeface="Crimson Pro" pitchFamily="34" charset="0"/>
                <a:ea typeface="Crimson Pro" pitchFamily="34" charset="-122"/>
                <a:cs typeface="Crimson Pro" pitchFamily="34" charset="-120"/>
              </a:rPr>
              <a:t>Crecimiento y éxito</a:t>
            </a:r>
            <a:endParaRPr lang="en-US" sz="2200" b="1" dirty="0"/>
          </a:p>
        </p:txBody>
      </p:sp>
      <p:sp>
        <p:nvSpPr>
          <p:cNvPr id="14" name="Text 8"/>
          <p:cNvSpPr/>
          <p:nvPr/>
        </p:nvSpPr>
        <p:spPr>
          <a:xfrm>
            <a:off x="10830997" y="5095875"/>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 implementación de herramientas digitales en la gestión de cartera de usuarios impulsa el crecimiento y éxito de las empresas.</a:t>
            </a:r>
            <a:endParaRPr lang="en-US" sz="1750" dirty="0"/>
          </a:p>
        </p:txBody>
      </p:sp>
      <p:pic>
        <p:nvPicPr>
          <p:cNvPr id="15" name="Picture 2" descr="IEI - Instituto de Estudios Internacionales - Universidad de Chile">
            <a:extLst>
              <a:ext uri="{FF2B5EF4-FFF2-40B4-BE49-F238E27FC236}">
                <a16:creationId xmlns:a16="http://schemas.microsoft.com/office/drawing/2014/main" id="{2E15A13E-33A3-20FC-F98E-7D2443D74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3777" y="427971"/>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4684540D-FFBA-CCE4-BF66-B12B04515A43}"/>
              </a:ext>
            </a:extLst>
          </p:cNvPr>
          <p:cNvPicPr>
            <a:picLocks noChangeAspect="1"/>
          </p:cNvPicPr>
          <p:nvPr/>
        </p:nvPicPr>
        <p:blipFill>
          <a:blip r:embed="rId8"/>
          <a:stretch>
            <a:fillRect/>
          </a:stretch>
        </p:blipFill>
        <p:spPr>
          <a:xfrm>
            <a:off x="12282279" y="328240"/>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786641"/>
            <a:ext cx="7556421" cy="656317"/>
          </a:xfrm>
          <a:prstGeom prst="rect">
            <a:avLst/>
          </a:prstGeom>
          <a:noFill/>
          <a:ln/>
        </p:spPr>
        <p:txBody>
          <a:bodyPr wrap="square" lIns="0" tIns="0" rIns="0" bIns="0" rtlCol="0" anchor="t"/>
          <a:lstStyle/>
          <a:p>
            <a:pPr marL="0" indent="0" algn="ctr">
              <a:lnSpc>
                <a:spcPts val="4450"/>
              </a:lnSpc>
              <a:buNone/>
            </a:pPr>
            <a:r>
              <a:rPr lang="en-US" sz="3550" dirty="0" err="1">
                <a:solidFill>
                  <a:srgbClr val="201B18"/>
                </a:solidFill>
                <a:latin typeface="Platypi" pitchFamily="34" charset="0"/>
                <a:ea typeface="Platypi" pitchFamily="34" charset="-122"/>
                <a:cs typeface="Platypi" pitchFamily="34" charset="-120"/>
              </a:rPr>
              <a:t>Muchas</a:t>
            </a:r>
            <a:r>
              <a:rPr lang="en-US" sz="3550" dirty="0">
                <a:solidFill>
                  <a:srgbClr val="201B18"/>
                </a:solidFill>
                <a:latin typeface="Platypi" pitchFamily="34" charset="0"/>
                <a:ea typeface="Platypi" pitchFamily="34" charset="-122"/>
                <a:cs typeface="Platypi" pitchFamily="34" charset="-120"/>
              </a:rPr>
              <a:t> Gracias </a:t>
            </a:r>
            <a:r>
              <a:rPr lang="en-US" sz="3550" dirty="0" err="1">
                <a:solidFill>
                  <a:srgbClr val="201B18"/>
                </a:solidFill>
                <a:latin typeface="Platypi" pitchFamily="34" charset="0"/>
                <a:ea typeface="Platypi" pitchFamily="34" charset="-122"/>
                <a:cs typeface="Platypi" pitchFamily="34" charset="-120"/>
              </a:rPr>
              <a:t>por</a:t>
            </a:r>
            <a:r>
              <a:rPr lang="en-US" sz="3550" dirty="0">
                <a:solidFill>
                  <a:srgbClr val="201B18"/>
                </a:solidFill>
                <a:latin typeface="Platypi" pitchFamily="34" charset="0"/>
                <a:ea typeface="Platypi" pitchFamily="34" charset="-122"/>
                <a:cs typeface="Platypi" pitchFamily="34" charset="-120"/>
              </a:rPr>
              <a:t> </a:t>
            </a:r>
            <a:r>
              <a:rPr lang="en-US" sz="3550" dirty="0" err="1">
                <a:solidFill>
                  <a:srgbClr val="201B18"/>
                </a:solidFill>
                <a:latin typeface="Platypi" pitchFamily="34" charset="0"/>
                <a:ea typeface="Platypi" pitchFamily="34" charset="-122"/>
                <a:cs typeface="Platypi" pitchFamily="34" charset="-120"/>
              </a:rPr>
              <a:t>su</a:t>
            </a:r>
            <a:r>
              <a:rPr lang="en-US" sz="3550" dirty="0">
                <a:solidFill>
                  <a:srgbClr val="201B18"/>
                </a:solidFill>
                <a:latin typeface="Platypi" pitchFamily="34" charset="0"/>
                <a:ea typeface="Platypi" pitchFamily="34" charset="-122"/>
                <a:cs typeface="Platypi" pitchFamily="34" charset="-120"/>
              </a:rPr>
              <a:t> </a:t>
            </a:r>
            <a:r>
              <a:rPr lang="en-US" sz="3550" dirty="0" err="1">
                <a:solidFill>
                  <a:srgbClr val="201B18"/>
                </a:solidFill>
                <a:latin typeface="Platypi" pitchFamily="34" charset="0"/>
                <a:ea typeface="Platypi" pitchFamily="34" charset="-122"/>
                <a:cs typeface="Platypi" pitchFamily="34" charset="-120"/>
              </a:rPr>
              <a:t>atención</a:t>
            </a:r>
            <a:endParaRPr lang="en-US" sz="3550" dirty="0"/>
          </a:p>
        </p:txBody>
      </p:sp>
      <p:sp>
        <p:nvSpPr>
          <p:cNvPr id="4" name="Text 1"/>
          <p:cNvSpPr/>
          <p:nvPr/>
        </p:nvSpPr>
        <p:spPr>
          <a:xfrm>
            <a:off x="793790" y="4911328"/>
            <a:ext cx="7556421" cy="362903"/>
          </a:xfrm>
          <a:prstGeom prst="rect">
            <a:avLst/>
          </a:prstGeom>
          <a:noFill/>
          <a:ln/>
        </p:spPr>
        <p:txBody>
          <a:bodyPr wrap="none" lIns="0" tIns="0" rIns="0" bIns="0" rtlCol="0" anchor="t"/>
          <a:lstStyle/>
          <a:p>
            <a:pPr marL="0" indent="0">
              <a:lnSpc>
                <a:spcPts val="2850"/>
              </a:lnSpc>
              <a:buNone/>
            </a:pPr>
            <a:endParaRPr lang="en-US" sz="1750" dirty="0"/>
          </a:p>
        </p:txBody>
      </p:sp>
      <p:pic>
        <p:nvPicPr>
          <p:cNvPr id="1026" name="Picture 2" descr="IEI - Instituto de Estudios Internacionales - Universidad de Chile">
            <a:extLst>
              <a:ext uri="{FF2B5EF4-FFF2-40B4-BE49-F238E27FC236}">
                <a16:creationId xmlns:a16="http://schemas.microsoft.com/office/drawing/2014/main" id="{8DAC6903-907E-A166-7CC0-1E5A82875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80" y="405609"/>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B776C55-2E61-43F1-02AD-29F43E298FF5}"/>
              </a:ext>
            </a:extLst>
          </p:cNvPr>
          <p:cNvPicPr>
            <a:picLocks noChangeAspect="1"/>
          </p:cNvPicPr>
          <p:nvPr/>
        </p:nvPicPr>
        <p:blipFill>
          <a:blip r:embed="rId5"/>
          <a:stretch>
            <a:fillRect/>
          </a:stretch>
        </p:blipFill>
        <p:spPr>
          <a:xfrm>
            <a:off x="6819210" y="255926"/>
            <a:ext cx="1813377" cy="756047"/>
          </a:xfrm>
          <a:prstGeom prst="rect">
            <a:avLst/>
          </a:prstGeom>
        </p:spPr>
      </p:pic>
      <p:sp>
        <p:nvSpPr>
          <p:cNvPr id="6" name="Text 4">
            <a:extLst>
              <a:ext uri="{FF2B5EF4-FFF2-40B4-BE49-F238E27FC236}">
                <a16:creationId xmlns:a16="http://schemas.microsoft.com/office/drawing/2014/main" id="{5B763A9E-A0A2-E238-EFCA-33383A8755B3}"/>
              </a:ext>
            </a:extLst>
          </p:cNvPr>
          <p:cNvSpPr/>
          <p:nvPr/>
        </p:nvSpPr>
        <p:spPr>
          <a:xfrm>
            <a:off x="6229350" y="7066656"/>
            <a:ext cx="2403237" cy="907018"/>
          </a:xfrm>
          <a:prstGeom prst="rect">
            <a:avLst/>
          </a:prstGeom>
          <a:noFill/>
          <a:ln/>
        </p:spPr>
        <p:txBody>
          <a:bodyPr wrap="square" lIns="0" tIns="0" rIns="0" bIns="0" rtlCol="0" anchor="t"/>
          <a:lstStyle/>
          <a:p>
            <a:pPr marL="0" indent="0" algn="r">
              <a:lnSpc>
                <a:spcPts val="3550"/>
              </a:lnSpc>
              <a:buNone/>
            </a:pPr>
            <a:r>
              <a:rPr lang="en-US" sz="2200" b="1" dirty="0" err="1">
                <a:solidFill>
                  <a:srgbClr val="504C49"/>
                </a:solidFill>
                <a:latin typeface="Source Serif Pro" pitchFamily="34" charset="0"/>
                <a:ea typeface="Source Serif Pro" pitchFamily="34" charset="-122"/>
                <a:cs typeface="Source Serif Pro" pitchFamily="34" charset="-120"/>
              </a:rPr>
              <a:t>Septiembre</a:t>
            </a:r>
            <a:r>
              <a:rPr lang="en-US" sz="2200" b="1" dirty="0">
                <a:solidFill>
                  <a:srgbClr val="504C49"/>
                </a:solidFill>
                <a:latin typeface="Source Serif Pro" pitchFamily="34" charset="0"/>
                <a:ea typeface="Source Serif Pro" pitchFamily="34" charset="-122"/>
                <a:cs typeface="Source Serif Pro" pitchFamily="34" charset="-120"/>
              </a:rPr>
              <a:t>, 2024</a:t>
            </a:r>
            <a:endParaRPr lang="en-US" sz="2200" b="1" dirty="0"/>
          </a:p>
        </p:txBody>
      </p:sp>
    </p:spTree>
    <p:extLst>
      <p:ext uri="{BB962C8B-B14F-4D97-AF65-F5344CB8AC3E}">
        <p14:creationId xmlns:p14="http://schemas.microsoft.com/office/powerpoint/2010/main" val="265706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5925" y="578168"/>
            <a:ext cx="6236494" cy="525661"/>
          </a:xfrm>
          <a:prstGeom prst="rect">
            <a:avLst/>
          </a:prstGeom>
          <a:noFill/>
          <a:ln/>
        </p:spPr>
        <p:txBody>
          <a:bodyPr wrap="none" lIns="0" tIns="0" rIns="0" bIns="0" rtlCol="0" anchor="t"/>
          <a:lstStyle/>
          <a:p>
            <a:pPr marL="0" indent="0">
              <a:lnSpc>
                <a:spcPts val="4100"/>
              </a:lnSpc>
              <a:buNone/>
            </a:pPr>
            <a:r>
              <a:rPr lang="en-US" sz="3300" dirty="0">
                <a:solidFill>
                  <a:srgbClr val="201B18"/>
                </a:solidFill>
                <a:latin typeface="Platypi" pitchFamily="34" charset="0"/>
                <a:ea typeface="Platypi" pitchFamily="34" charset="-122"/>
                <a:cs typeface="Platypi" pitchFamily="34" charset="-120"/>
              </a:rPr>
              <a:t>Calendario temático Módulo 2</a:t>
            </a:r>
            <a:endParaRPr lang="en-US" sz="3300" dirty="0"/>
          </a:p>
        </p:txBody>
      </p:sp>
      <p:sp>
        <p:nvSpPr>
          <p:cNvPr id="3" name="Shape 1"/>
          <p:cNvSpPr/>
          <p:nvPr/>
        </p:nvSpPr>
        <p:spPr>
          <a:xfrm>
            <a:off x="735925" y="1524357"/>
            <a:ext cx="13158549" cy="6129814"/>
          </a:xfrm>
          <a:prstGeom prst="roundRect">
            <a:avLst>
              <a:gd name="adj" fmla="val 515"/>
            </a:avLst>
          </a:prstGeom>
          <a:noFill/>
          <a:ln w="7620">
            <a:solidFill>
              <a:srgbClr val="000000">
                <a:alpha val="8000"/>
              </a:srgbClr>
            </a:solidFill>
            <a:prstDash val="solid"/>
          </a:ln>
        </p:spPr>
      </p:sp>
      <p:sp>
        <p:nvSpPr>
          <p:cNvPr id="4" name="Shape 2"/>
          <p:cNvSpPr/>
          <p:nvPr/>
        </p:nvSpPr>
        <p:spPr>
          <a:xfrm>
            <a:off x="743545" y="1531977"/>
            <a:ext cx="13143309" cy="1991082"/>
          </a:xfrm>
          <a:prstGeom prst="rect">
            <a:avLst/>
          </a:prstGeom>
          <a:solidFill>
            <a:srgbClr val="FFFFFF">
              <a:alpha val="4000"/>
            </a:srgbClr>
          </a:solidFill>
          <a:ln/>
        </p:spPr>
      </p:sp>
      <p:sp>
        <p:nvSpPr>
          <p:cNvPr id="5" name="Text 3"/>
          <p:cNvSpPr/>
          <p:nvPr/>
        </p:nvSpPr>
        <p:spPr>
          <a:xfrm>
            <a:off x="953929" y="1665684"/>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MARTES</a:t>
            </a:r>
            <a:endParaRPr lang="en-US" sz="1650" dirty="0">
              <a:solidFill>
                <a:schemeClr val="bg2">
                  <a:lumMod val="75000"/>
                </a:schemeClr>
              </a:solidFill>
            </a:endParaRPr>
          </a:p>
        </p:txBody>
      </p:sp>
      <p:sp>
        <p:nvSpPr>
          <p:cNvPr id="6" name="Text 4"/>
          <p:cNvSpPr/>
          <p:nvPr/>
        </p:nvSpPr>
        <p:spPr>
          <a:xfrm>
            <a:off x="953929" y="2128123"/>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24/09/24</a:t>
            </a:r>
            <a:endParaRPr lang="en-US" sz="1650" dirty="0">
              <a:solidFill>
                <a:schemeClr val="bg2">
                  <a:lumMod val="75000"/>
                </a:schemeClr>
              </a:solidFill>
            </a:endParaRPr>
          </a:p>
        </p:txBody>
      </p:sp>
      <p:sp>
        <p:nvSpPr>
          <p:cNvPr id="7" name="Text 5"/>
          <p:cNvSpPr/>
          <p:nvPr/>
        </p:nvSpPr>
        <p:spPr>
          <a:xfrm>
            <a:off x="953929" y="2590562"/>
            <a:ext cx="1957149"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10:00 horas</a:t>
            </a:r>
            <a:endParaRPr lang="en-US" sz="1650" dirty="0">
              <a:solidFill>
                <a:schemeClr val="bg2">
                  <a:lumMod val="75000"/>
                </a:schemeClr>
              </a:solidFill>
            </a:endParaRPr>
          </a:p>
        </p:txBody>
      </p:sp>
      <p:sp>
        <p:nvSpPr>
          <p:cNvPr id="8" name="Text 6"/>
          <p:cNvSpPr/>
          <p:nvPr/>
        </p:nvSpPr>
        <p:spPr>
          <a:xfrm>
            <a:off x="3339227" y="1665684"/>
            <a:ext cx="10337363" cy="336352"/>
          </a:xfrm>
          <a:prstGeom prst="rect">
            <a:avLst/>
          </a:prstGeom>
          <a:noFill/>
          <a:ln/>
        </p:spPr>
        <p:txBody>
          <a:bodyPr wrap="none" lIns="0" tIns="0" rIns="0" bIns="0" rtlCol="0" anchor="t"/>
          <a:lstStyle/>
          <a:p>
            <a:pPr marL="0" indent="0">
              <a:lnSpc>
                <a:spcPts val="2600"/>
              </a:lnSpc>
              <a:buNone/>
            </a:pPr>
            <a:r>
              <a:rPr lang="en-US" sz="1650" b="1" dirty="0">
                <a:solidFill>
                  <a:schemeClr val="bg2">
                    <a:lumMod val="75000"/>
                  </a:schemeClr>
                </a:solidFill>
                <a:latin typeface="Source Serif Pro" pitchFamily="34" charset="0"/>
                <a:ea typeface="Source Serif Pro" pitchFamily="34" charset="-122"/>
                <a:cs typeface="Source Serif Pro" pitchFamily="34" charset="-120"/>
              </a:rPr>
              <a:t>Conceptos generales de administración de cartera de usuarios:</a:t>
            </a:r>
            <a:endParaRPr lang="en-US" sz="1650" dirty="0">
              <a:solidFill>
                <a:schemeClr val="bg2">
                  <a:lumMod val="75000"/>
                </a:schemeClr>
              </a:solidFill>
            </a:endParaRPr>
          </a:p>
        </p:txBody>
      </p:sp>
      <p:sp>
        <p:nvSpPr>
          <p:cNvPr id="9" name="Text 7"/>
          <p:cNvSpPr/>
          <p:nvPr/>
        </p:nvSpPr>
        <p:spPr>
          <a:xfrm>
            <a:off x="3339227" y="2128123"/>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Qué es una cartera de usuarios</a:t>
            </a:r>
            <a:endParaRPr lang="en-US" sz="1650" dirty="0">
              <a:solidFill>
                <a:schemeClr val="bg2">
                  <a:lumMod val="75000"/>
                </a:schemeClr>
              </a:solidFill>
            </a:endParaRPr>
          </a:p>
        </p:txBody>
      </p:sp>
      <p:sp>
        <p:nvSpPr>
          <p:cNvPr id="10" name="Text 8"/>
          <p:cNvSpPr/>
          <p:nvPr/>
        </p:nvSpPr>
        <p:spPr>
          <a:xfrm>
            <a:off x="3339227" y="2590562"/>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Para qué definir una cartera de usuarios</a:t>
            </a:r>
            <a:endParaRPr lang="en-US" sz="1650" dirty="0">
              <a:solidFill>
                <a:schemeClr val="bg2">
                  <a:lumMod val="75000"/>
                </a:schemeClr>
              </a:solidFill>
            </a:endParaRPr>
          </a:p>
        </p:txBody>
      </p:sp>
      <p:sp>
        <p:nvSpPr>
          <p:cNvPr id="11" name="Text 9"/>
          <p:cNvSpPr/>
          <p:nvPr/>
        </p:nvSpPr>
        <p:spPr>
          <a:xfrm>
            <a:off x="3339227" y="3053001"/>
            <a:ext cx="10337363" cy="336352"/>
          </a:xfrm>
          <a:prstGeom prst="rect">
            <a:avLst/>
          </a:prstGeom>
          <a:noFill/>
          <a:ln/>
        </p:spPr>
        <p:txBody>
          <a:bodyPr wrap="none" lIns="0" tIns="0" rIns="0" bIns="0" rtlCol="0" anchor="t"/>
          <a:lstStyle/>
          <a:p>
            <a:pPr marL="0" indent="0">
              <a:lnSpc>
                <a:spcPts val="2600"/>
              </a:lnSpc>
              <a:buNone/>
            </a:pPr>
            <a:r>
              <a:rPr lang="en-US" sz="1650" dirty="0">
                <a:solidFill>
                  <a:schemeClr val="bg2">
                    <a:lumMod val="75000"/>
                  </a:schemeClr>
                </a:solidFill>
                <a:latin typeface="Source Serif Pro" pitchFamily="34" charset="0"/>
                <a:ea typeface="Source Serif Pro" pitchFamily="34" charset="-122"/>
                <a:cs typeface="Source Serif Pro" pitchFamily="34" charset="-120"/>
              </a:rPr>
              <a:t>Cómo definir / segmentar una cartera en base al análisis de data</a:t>
            </a:r>
            <a:endParaRPr lang="en-US" sz="1650" dirty="0">
              <a:solidFill>
                <a:schemeClr val="bg2">
                  <a:lumMod val="75000"/>
                </a:schemeClr>
              </a:solidFill>
            </a:endParaRPr>
          </a:p>
        </p:txBody>
      </p:sp>
      <p:sp>
        <p:nvSpPr>
          <p:cNvPr id="12" name="Shape 10"/>
          <p:cNvSpPr/>
          <p:nvPr/>
        </p:nvSpPr>
        <p:spPr>
          <a:xfrm>
            <a:off x="743545" y="3523059"/>
            <a:ext cx="13143309" cy="1991082"/>
          </a:xfrm>
          <a:prstGeom prst="rect">
            <a:avLst/>
          </a:prstGeom>
          <a:solidFill>
            <a:srgbClr val="000000">
              <a:alpha val="4000"/>
            </a:srgbClr>
          </a:solidFill>
          <a:ln/>
        </p:spPr>
      </p:sp>
      <p:sp>
        <p:nvSpPr>
          <p:cNvPr id="13" name="Text 11"/>
          <p:cNvSpPr/>
          <p:nvPr/>
        </p:nvSpPr>
        <p:spPr>
          <a:xfrm>
            <a:off x="953929" y="3656767"/>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JUEVES</a:t>
            </a:r>
            <a:endParaRPr lang="en-US" sz="1650" dirty="0"/>
          </a:p>
        </p:txBody>
      </p:sp>
      <p:sp>
        <p:nvSpPr>
          <p:cNvPr id="14" name="Text 12"/>
          <p:cNvSpPr/>
          <p:nvPr/>
        </p:nvSpPr>
        <p:spPr>
          <a:xfrm>
            <a:off x="953929" y="4119205"/>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26/09/24</a:t>
            </a:r>
            <a:endParaRPr lang="en-US" sz="1650" dirty="0"/>
          </a:p>
        </p:txBody>
      </p:sp>
      <p:sp>
        <p:nvSpPr>
          <p:cNvPr id="15" name="Text 13"/>
          <p:cNvSpPr/>
          <p:nvPr/>
        </p:nvSpPr>
        <p:spPr>
          <a:xfrm>
            <a:off x="953929" y="4581644"/>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10:00 HORAS</a:t>
            </a:r>
            <a:endParaRPr lang="en-US" sz="1650" dirty="0"/>
          </a:p>
        </p:txBody>
      </p:sp>
      <p:sp>
        <p:nvSpPr>
          <p:cNvPr id="16" name="Text 14"/>
          <p:cNvSpPr/>
          <p:nvPr/>
        </p:nvSpPr>
        <p:spPr>
          <a:xfrm>
            <a:off x="3339227" y="3656767"/>
            <a:ext cx="10337363"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Herramientas aplicadas a la administración de cartera de usuarios:</a:t>
            </a:r>
            <a:endParaRPr lang="en-US" sz="1650" dirty="0"/>
          </a:p>
        </p:txBody>
      </p:sp>
      <p:sp>
        <p:nvSpPr>
          <p:cNvPr id="17" name="Text 15"/>
          <p:cNvSpPr/>
          <p:nvPr/>
        </p:nvSpPr>
        <p:spPr>
          <a:xfrm>
            <a:off x="3339227" y="4119205"/>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Uso de tecnología para la definición y administración de cartera de usuarios</a:t>
            </a:r>
            <a:endParaRPr lang="en-US" sz="1650" dirty="0"/>
          </a:p>
        </p:txBody>
      </p:sp>
      <p:sp>
        <p:nvSpPr>
          <p:cNvPr id="18" name="Text 16"/>
          <p:cNvSpPr/>
          <p:nvPr/>
        </p:nvSpPr>
        <p:spPr>
          <a:xfrm>
            <a:off x="3339227" y="4581644"/>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Cómo CRM contribuye a optimizar el uso de cartera de usuarios</a:t>
            </a:r>
            <a:endParaRPr lang="en-US" sz="1650" dirty="0"/>
          </a:p>
        </p:txBody>
      </p:sp>
      <p:sp>
        <p:nvSpPr>
          <p:cNvPr id="19" name="Text 17"/>
          <p:cNvSpPr/>
          <p:nvPr/>
        </p:nvSpPr>
        <p:spPr>
          <a:xfrm>
            <a:off x="3339227" y="5044083"/>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Cómo utilizar las principales herramientas digitales en la gestión de cartera de usuarios</a:t>
            </a:r>
            <a:endParaRPr lang="en-US" sz="1650" dirty="0"/>
          </a:p>
        </p:txBody>
      </p:sp>
      <p:sp>
        <p:nvSpPr>
          <p:cNvPr id="20" name="Shape 18"/>
          <p:cNvSpPr/>
          <p:nvPr/>
        </p:nvSpPr>
        <p:spPr>
          <a:xfrm>
            <a:off x="743545" y="5514142"/>
            <a:ext cx="13143309" cy="1528643"/>
          </a:xfrm>
          <a:prstGeom prst="rect">
            <a:avLst/>
          </a:prstGeom>
          <a:solidFill>
            <a:srgbClr val="FFFFFF">
              <a:alpha val="4000"/>
            </a:srgbClr>
          </a:solidFill>
          <a:ln/>
        </p:spPr>
      </p:sp>
      <p:sp>
        <p:nvSpPr>
          <p:cNvPr id="21" name="Text 19"/>
          <p:cNvSpPr/>
          <p:nvPr/>
        </p:nvSpPr>
        <p:spPr>
          <a:xfrm>
            <a:off x="953929" y="5647849"/>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MARTES</a:t>
            </a:r>
            <a:endParaRPr lang="en-US" sz="1650" dirty="0"/>
          </a:p>
        </p:txBody>
      </p:sp>
      <p:sp>
        <p:nvSpPr>
          <p:cNvPr id="22" name="Text 20"/>
          <p:cNvSpPr/>
          <p:nvPr/>
        </p:nvSpPr>
        <p:spPr>
          <a:xfrm>
            <a:off x="953929" y="6110288"/>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01/10/24</a:t>
            </a:r>
            <a:endParaRPr lang="en-US" sz="1650" dirty="0"/>
          </a:p>
        </p:txBody>
      </p:sp>
      <p:sp>
        <p:nvSpPr>
          <p:cNvPr id="23" name="Text 21"/>
          <p:cNvSpPr/>
          <p:nvPr/>
        </p:nvSpPr>
        <p:spPr>
          <a:xfrm>
            <a:off x="953929" y="6572726"/>
            <a:ext cx="1957149"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10:00 horas</a:t>
            </a:r>
            <a:endParaRPr lang="en-US" sz="1650" dirty="0"/>
          </a:p>
        </p:txBody>
      </p:sp>
      <p:sp>
        <p:nvSpPr>
          <p:cNvPr id="24" name="Text 22"/>
          <p:cNvSpPr/>
          <p:nvPr/>
        </p:nvSpPr>
        <p:spPr>
          <a:xfrm>
            <a:off x="3339227" y="5647849"/>
            <a:ext cx="10337363" cy="336352"/>
          </a:xfrm>
          <a:prstGeom prst="rect">
            <a:avLst/>
          </a:prstGeom>
          <a:noFill/>
          <a:ln/>
        </p:spPr>
        <p:txBody>
          <a:bodyPr wrap="none" lIns="0" tIns="0" rIns="0" bIns="0" rtlCol="0" anchor="t"/>
          <a:lstStyle/>
          <a:p>
            <a:pPr marL="0" indent="0">
              <a:lnSpc>
                <a:spcPts val="2600"/>
              </a:lnSpc>
              <a:buNone/>
            </a:pPr>
            <a:r>
              <a:rPr lang="en-US" sz="1650" b="1" dirty="0">
                <a:solidFill>
                  <a:srgbClr val="504C49"/>
                </a:solidFill>
                <a:latin typeface="Source Serif Pro" pitchFamily="34" charset="0"/>
                <a:ea typeface="Source Serif Pro" pitchFamily="34" charset="-122"/>
                <a:cs typeface="Source Serif Pro" pitchFamily="34" charset="-120"/>
              </a:rPr>
              <a:t>Mejora continua para la experiencia de usuarios:</a:t>
            </a:r>
            <a:endParaRPr lang="en-US" sz="1650" dirty="0"/>
          </a:p>
        </p:txBody>
      </p:sp>
      <p:sp>
        <p:nvSpPr>
          <p:cNvPr id="25" name="Text 23"/>
          <p:cNvSpPr/>
          <p:nvPr/>
        </p:nvSpPr>
        <p:spPr>
          <a:xfrm>
            <a:off x="3339227" y="6110288"/>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Innovación en la Experiencia de usuarios</a:t>
            </a:r>
            <a:endParaRPr lang="en-US" sz="1650" dirty="0"/>
          </a:p>
        </p:txBody>
      </p:sp>
      <p:sp>
        <p:nvSpPr>
          <p:cNvPr id="26" name="Text 24"/>
          <p:cNvSpPr/>
          <p:nvPr/>
        </p:nvSpPr>
        <p:spPr>
          <a:xfrm>
            <a:off x="3339227" y="6572726"/>
            <a:ext cx="10337363" cy="336352"/>
          </a:xfrm>
          <a:prstGeom prst="rect">
            <a:avLst/>
          </a:prstGeom>
          <a:noFill/>
          <a:ln/>
        </p:spPr>
        <p:txBody>
          <a:bodyPr wrap="none" lIns="0" tIns="0" rIns="0" bIns="0" rtlCol="0" anchor="t"/>
          <a:lstStyle/>
          <a:p>
            <a:pPr marL="0" indent="0">
              <a:lnSpc>
                <a:spcPts val="2600"/>
              </a:lnSpc>
              <a:buNone/>
            </a:pPr>
            <a:r>
              <a:rPr lang="en-US" sz="1650" dirty="0">
                <a:solidFill>
                  <a:srgbClr val="504C49"/>
                </a:solidFill>
                <a:latin typeface="Source Serif Pro" pitchFamily="34" charset="0"/>
                <a:ea typeface="Source Serif Pro" pitchFamily="34" charset="-122"/>
                <a:cs typeface="Source Serif Pro" pitchFamily="34" charset="-120"/>
              </a:rPr>
              <a:t>Ejercicio práctico</a:t>
            </a:r>
            <a:endParaRPr lang="en-US" sz="1650" dirty="0"/>
          </a:p>
        </p:txBody>
      </p:sp>
      <p:sp>
        <p:nvSpPr>
          <p:cNvPr id="27" name="Shape 25"/>
          <p:cNvSpPr/>
          <p:nvPr/>
        </p:nvSpPr>
        <p:spPr>
          <a:xfrm>
            <a:off x="743545" y="7042785"/>
            <a:ext cx="13143309" cy="603766"/>
          </a:xfrm>
          <a:prstGeom prst="rect">
            <a:avLst/>
          </a:prstGeom>
          <a:solidFill>
            <a:srgbClr val="000000">
              <a:alpha val="4000"/>
            </a:srgbClr>
          </a:solidFill>
          <a:ln/>
        </p:spPr>
      </p:sp>
      <p:sp>
        <p:nvSpPr>
          <p:cNvPr id="28" name="Text 26"/>
          <p:cNvSpPr/>
          <p:nvPr/>
        </p:nvSpPr>
        <p:spPr>
          <a:xfrm>
            <a:off x="953929" y="7176492"/>
            <a:ext cx="1957149" cy="336352"/>
          </a:xfrm>
          <a:prstGeom prst="rect">
            <a:avLst/>
          </a:prstGeom>
          <a:noFill/>
          <a:ln/>
        </p:spPr>
        <p:txBody>
          <a:bodyPr wrap="none" lIns="0" tIns="0" rIns="0" bIns="0" rtlCol="0" anchor="t"/>
          <a:lstStyle/>
          <a:p>
            <a:pPr marL="0" indent="0">
              <a:lnSpc>
                <a:spcPts val="2600"/>
              </a:lnSpc>
              <a:buNone/>
            </a:pPr>
            <a:endParaRPr lang="en-US" sz="1650" dirty="0"/>
          </a:p>
        </p:txBody>
      </p:sp>
      <p:sp>
        <p:nvSpPr>
          <p:cNvPr id="29" name="Text 27"/>
          <p:cNvSpPr/>
          <p:nvPr/>
        </p:nvSpPr>
        <p:spPr>
          <a:xfrm>
            <a:off x="3339227" y="7176492"/>
            <a:ext cx="10337363" cy="336352"/>
          </a:xfrm>
          <a:prstGeom prst="rect">
            <a:avLst/>
          </a:prstGeom>
          <a:noFill/>
          <a:ln/>
        </p:spPr>
        <p:txBody>
          <a:bodyPr wrap="none" lIns="0" tIns="0" rIns="0" bIns="0" rtlCol="0" anchor="t"/>
          <a:lstStyle/>
          <a:p>
            <a:pPr marL="0" indent="0">
              <a:lnSpc>
                <a:spcPts val="2600"/>
              </a:lnSpc>
              <a:buNone/>
            </a:pPr>
            <a:endParaRPr lang="en-US" sz="1650" dirty="0"/>
          </a:p>
        </p:txBody>
      </p:sp>
      <p:pic>
        <p:nvPicPr>
          <p:cNvPr id="30" name="Picture 2" descr="IEI - Instituto de Estudios Internacionales - Universidad de Chile">
            <a:extLst>
              <a:ext uri="{FF2B5EF4-FFF2-40B4-BE49-F238E27FC236}">
                <a16:creationId xmlns:a16="http://schemas.microsoft.com/office/drawing/2014/main" id="{10242066-75DB-BF1E-99E1-59ED58161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D24D7E6-14CD-D107-3575-A3D0D270F0A9}"/>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51528"/>
            <a:ext cx="7556421" cy="2934653"/>
          </a:xfrm>
          <a:prstGeom prst="rect">
            <a:avLst/>
          </a:prstGeom>
          <a:noFill/>
          <a:ln/>
        </p:spPr>
        <p:txBody>
          <a:bodyPr wrap="square" lIns="0" tIns="0" rIns="0" bIns="0" rtlCol="0" anchor="t"/>
          <a:lstStyle/>
          <a:p>
            <a:pPr marL="0" indent="0">
              <a:lnSpc>
                <a:spcPts val="7700"/>
              </a:lnSpc>
              <a:buNone/>
            </a:pPr>
            <a:r>
              <a:rPr lang="en-US" sz="6150" dirty="0">
                <a:solidFill>
                  <a:srgbClr val="152D47"/>
                </a:solidFill>
                <a:latin typeface="Crimson Pro" pitchFamily="34" charset="0"/>
                <a:ea typeface="Crimson Pro" pitchFamily="34" charset="-122"/>
                <a:cs typeface="Crimson Pro" pitchFamily="34" charset="-120"/>
              </a:rPr>
              <a:t>Uso de tecnología en la administración de cartera de usuarios</a:t>
            </a:r>
            <a:endParaRPr lang="en-US" sz="6150" dirty="0"/>
          </a:p>
        </p:txBody>
      </p:sp>
      <p:sp>
        <p:nvSpPr>
          <p:cNvPr id="4" name="Text 1"/>
          <p:cNvSpPr/>
          <p:nvPr/>
        </p:nvSpPr>
        <p:spPr>
          <a:xfrm>
            <a:off x="793790" y="5026343"/>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La tecnología ha revolucionado la forma en que se gestionan las relaciones con los usuarios. Las herramientas digitales permiten optimizar las estrategias de marketing y ventas, logrando una mejor experiencia para los usuarios.</a:t>
            </a:r>
            <a:endParaRPr lang="en-US" sz="1750" dirty="0"/>
          </a:p>
        </p:txBody>
      </p:sp>
      <p:pic>
        <p:nvPicPr>
          <p:cNvPr id="5" name="Picture 2" descr="IEI - Instituto de Estudios Internacionales - Universidad de Chile">
            <a:extLst>
              <a:ext uri="{FF2B5EF4-FFF2-40B4-BE49-F238E27FC236}">
                <a16:creationId xmlns:a16="http://schemas.microsoft.com/office/drawing/2014/main" id="{E5AA0AEF-B3A7-3503-AA68-3E63603B0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80" y="405609"/>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4BC67C8-9E13-6F2C-DAE7-2C77159D5206}"/>
              </a:ext>
            </a:extLst>
          </p:cNvPr>
          <p:cNvPicPr>
            <a:picLocks noChangeAspect="1"/>
          </p:cNvPicPr>
          <p:nvPr/>
        </p:nvPicPr>
        <p:blipFill>
          <a:blip r:embed="rId5"/>
          <a:stretch>
            <a:fillRect/>
          </a:stretch>
        </p:blipFill>
        <p:spPr>
          <a:xfrm>
            <a:off x="6819210" y="255926"/>
            <a:ext cx="1813377" cy="7560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2598" y="999887"/>
            <a:ext cx="7410569" cy="698659"/>
          </a:xfrm>
          <a:prstGeom prst="rect">
            <a:avLst/>
          </a:prstGeom>
          <a:noFill/>
          <a:ln/>
        </p:spPr>
        <p:txBody>
          <a:bodyPr wrap="none" lIns="0" tIns="0" rIns="0" bIns="0" rtlCol="0" anchor="t"/>
          <a:lstStyle/>
          <a:p>
            <a:pPr marL="0" indent="0">
              <a:lnSpc>
                <a:spcPts val="5500"/>
              </a:lnSpc>
              <a:buNone/>
            </a:pPr>
            <a:r>
              <a:rPr lang="en-US" sz="4400" dirty="0">
                <a:solidFill>
                  <a:srgbClr val="152D47"/>
                </a:solidFill>
                <a:latin typeface="Crimson Pro" pitchFamily="34" charset="0"/>
                <a:ea typeface="Crimson Pro" pitchFamily="34" charset="-122"/>
                <a:cs typeface="Crimson Pro" pitchFamily="34" charset="-120"/>
              </a:rPr>
              <a:t>Escenarios de Servicio al usuario</a:t>
            </a:r>
            <a:endParaRPr lang="en-US" sz="4400" dirty="0"/>
          </a:p>
        </p:txBody>
      </p:sp>
      <p:sp>
        <p:nvSpPr>
          <p:cNvPr id="4" name="Shape 1"/>
          <p:cNvSpPr/>
          <p:nvPr/>
        </p:nvSpPr>
        <p:spPr>
          <a:xfrm>
            <a:off x="782598" y="2033945"/>
            <a:ext cx="7578804" cy="1288375"/>
          </a:xfrm>
          <a:prstGeom prst="roundRect">
            <a:avLst>
              <a:gd name="adj" fmla="val 2603"/>
            </a:avLst>
          </a:prstGeom>
          <a:solidFill>
            <a:srgbClr val="F2EEEE"/>
          </a:solidFill>
          <a:ln/>
        </p:spPr>
      </p:sp>
      <p:sp>
        <p:nvSpPr>
          <p:cNvPr id="5" name="Text 2"/>
          <p:cNvSpPr/>
          <p:nvPr/>
        </p:nvSpPr>
        <p:spPr>
          <a:xfrm>
            <a:off x="1006197" y="2257544"/>
            <a:ext cx="2795111" cy="349448"/>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Resolver Problemas</a:t>
            </a:r>
            <a:endParaRPr lang="en-US" sz="2200" b="1" dirty="0"/>
          </a:p>
        </p:txBody>
      </p:sp>
      <p:sp>
        <p:nvSpPr>
          <p:cNvPr id="6" name="Text 3"/>
          <p:cNvSpPr/>
          <p:nvPr/>
        </p:nvSpPr>
        <p:spPr>
          <a:xfrm>
            <a:off x="1006197" y="2741057"/>
            <a:ext cx="7131606" cy="357664"/>
          </a:xfrm>
          <a:prstGeom prst="rect">
            <a:avLst/>
          </a:prstGeom>
          <a:noFill/>
          <a:ln/>
        </p:spPr>
        <p:txBody>
          <a:bodyPr wrap="none" lIns="0" tIns="0" rIns="0" bIns="0" rtlCol="0" anchor="t"/>
          <a:lstStyle/>
          <a:p>
            <a:pPr marL="0" indent="0">
              <a:lnSpc>
                <a:spcPts val="2800"/>
              </a:lnSpc>
              <a:buNone/>
            </a:pPr>
            <a:r>
              <a:rPr lang="en-US" sz="1750" dirty="0">
                <a:solidFill>
                  <a:srgbClr val="4C4C4D"/>
                </a:solidFill>
                <a:latin typeface="Heebo" pitchFamily="34" charset="0"/>
                <a:ea typeface="Heebo" pitchFamily="34" charset="-122"/>
                <a:cs typeface="Heebo" pitchFamily="34" charset="-120"/>
              </a:rPr>
              <a:t>Atender problemas de productos, como una bicicleta defectuosa.</a:t>
            </a:r>
            <a:endParaRPr lang="en-US" sz="1750" dirty="0"/>
          </a:p>
        </p:txBody>
      </p:sp>
      <p:sp>
        <p:nvSpPr>
          <p:cNvPr id="7" name="Shape 4"/>
          <p:cNvSpPr/>
          <p:nvPr/>
        </p:nvSpPr>
        <p:spPr>
          <a:xfrm>
            <a:off x="782598" y="3545919"/>
            <a:ext cx="7578804" cy="1288375"/>
          </a:xfrm>
          <a:prstGeom prst="roundRect">
            <a:avLst>
              <a:gd name="adj" fmla="val 2603"/>
            </a:avLst>
          </a:prstGeom>
          <a:solidFill>
            <a:srgbClr val="F2EEEE"/>
          </a:solidFill>
          <a:ln/>
        </p:spPr>
      </p:sp>
      <p:sp>
        <p:nvSpPr>
          <p:cNvPr id="8" name="Text 5"/>
          <p:cNvSpPr/>
          <p:nvPr/>
        </p:nvSpPr>
        <p:spPr>
          <a:xfrm>
            <a:off x="1006197" y="3769519"/>
            <a:ext cx="2795111" cy="349448"/>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Responder Preguntas</a:t>
            </a:r>
            <a:endParaRPr lang="en-US" sz="2200" b="1" dirty="0"/>
          </a:p>
        </p:txBody>
      </p:sp>
      <p:sp>
        <p:nvSpPr>
          <p:cNvPr id="9" name="Text 6"/>
          <p:cNvSpPr/>
          <p:nvPr/>
        </p:nvSpPr>
        <p:spPr>
          <a:xfrm>
            <a:off x="1006197" y="4253032"/>
            <a:ext cx="7131606" cy="357664"/>
          </a:xfrm>
          <a:prstGeom prst="rect">
            <a:avLst/>
          </a:prstGeom>
          <a:noFill/>
          <a:ln/>
        </p:spPr>
        <p:txBody>
          <a:bodyPr wrap="none" lIns="0" tIns="0" rIns="0" bIns="0" rtlCol="0" anchor="t"/>
          <a:lstStyle/>
          <a:p>
            <a:pPr marL="0" indent="0">
              <a:lnSpc>
                <a:spcPts val="2800"/>
              </a:lnSpc>
              <a:buNone/>
            </a:pPr>
            <a:r>
              <a:rPr lang="en-US" sz="1750" dirty="0">
                <a:solidFill>
                  <a:srgbClr val="4C4C4D"/>
                </a:solidFill>
                <a:latin typeface="Heebo" pitchFamily="34" charset="0"/>
                <a:ea typeface="Heebo" pitchFamily="34" charset="-122"/>
                <a:cs typeface="Heebo" pitchFamily="34" charset="-120"/>
              </a:rPr>
              <a:t>Ayudar con consultas, como el montaje de muebles.</a:t>
            </a:r>
            <a:endParaRPr lang="en-US" sz="1750" dirty="0"/>
          </a:p>
        </p:txBody>
      </p:sp>
      <p:sp>
        <p:nvSpPr>
          <p:cNvPr id="10" name="Shape 7"/>
          <p:cNvSpPr/>
          <p:nvPr/>
        </p:nvSpPr>
        <p:spPr>
          <a:xfrm>
            <a:off x="782598" y="5057894"/>
            <a:ext cx="7578804" cy="1288375"/>
          </a:xfrm>
          <a:prstGeom prst="roundRect">
            <a:avLst>
              <a:gd name="adj" fmla="val 2603"/>
            </a:avLst>
          </a:prstGeom>
          <a:solidFill>
            <a:srgbClr val="F2EEEE"/>
          </a:solidFill>
          <a:ln/>
        </p:spPr>
      </p:sp>
      <p:sp>
        <p:nvSpPr>
          <p:cNvPr id="11" name="Text 8"/>
          <p:cNvSpPr/>
          <p:nvPr/>
        </p:nvSpPr>
        <p:spPr>
          <a:xfrm>
            <a:off x="1006197" y="5281493"/>
            <a:ext cx="2795111" cy="349448"/>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Recopilar Comentarios</a:t>
            </a:r>
            <a:endParaRPr lang="en-US" sz="2200" b="1" dirty="0"/>
          </a:p>
        </p:txBody>
      </p:sp>
      <p:sp>
        <p:nvSpPr>
          <p:cNvPr id="12" name="Text 9"/>
          <p:cNvSpPr/>
          <p:nvPr/>
        </p:nvSpPr>
        <p:spPr>
          <a:xfrm>
            <a:off x="1006197" y="5765006"/>
            <a:ext cx="7131606" cy="357664"/>
          </a:xfrm>
          <a:prstGeom prst="rect">
            <a:avLst/>
          </a:prstGeom>
          <a:noFill/>
          <a:ln/>
        </p:spPr>
        <p:txBody>
          <a:bodyPr wrap="none" lIns="0" tIns="0" rIns="0" bIns="0" rtlCol="0" anchor="t"/>
          <a:lstStyle/>
          <a:p>
            <a:pPr marL="0" indent="0">
              <a:lnSpc>
                <a:spcPts val="2800"/>
              </a:lnSpc>
              <a:buNone/>
            </a:pPr>
            <a:r>
              <a:rPr lang="en-US" sz="1750" dirty="0">
                <a:solidFill>
                  <a:srgbClr val="4C4C4D"/>
                </a:solidFill>
                <a:latin typeface="Heebo" pitchFamily="34" charset="0"/>
                <a:ea typeface="Heebo" pitchFamily="34" charset="-122"/>
                <a:cs typeface="Heebo" pitchFamily="34" charset="-120"/>
              </a:rPr>
              <a:t>Analizar feedback para mejorar productos y servicios.</a:t>
            </a:r>
            <a:endParaRPr lang="en-US" sz="1750" dirty="0"/>
          </a:p>
        </p:txBody>
      </p:sp>
      <p:sp>
        <p:nvSpPr>
          <p:cNvPr id="13" name="Shape 10"/>
          <p:cNvSpPr/>
          <p:nvPr/>
        </p:nvSpPr>
        <p:spPr>
          <a:xfrm>
            <a:off x="782598" y="6569869"/>
            <a:ext cx="7578804" cy="1288375"/>
          </a:xfrm>
          <a:prstGeom prst="roundRect">
            <a:avLst>
              <a:gd name="adj" fmla="val 2603"/>
            </a:avLst>
          </a:prstGeom>
          <a:solidFill>
            <a:srgbClr val="F2EEEE"/>
          </a:solidFill>
          <a:ln/>
        </p:spPr>
      </p:sp>
      <p:sp>
        <p:nvSpPr>
          <p:cNvPr id="14" name="Text 11"/>
          <p:cNvSpPr/>
          <p:nvPr/>
        </p:nvSpPr>
        <p:spPr>
          <a:xfrm>
            <a:off x="1006197" y="6793468"/>
            <a:ext cx="2795111" cy="349448"/>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Soporte Proactivo</a:t>
            </a:r>
            <a:endParaRPr lang="en-US" sz="2200" b="1" dirty="0"/>
          </a:p>
        </p:txBody>
      </p:sp>
      <p:sp>
        <p:nvSpPr>
          <p:cNvPr id="15" name="Text 12"/>
          <p:cNvSpPr/>
          <p:nvPr/>
        </p:nvSpPr>
        <p:spPr>
          <a:xfrm>
            <a:off x="1006197" y="7276981"/>
            <a:ext cx="7131606" cy="357664"/>
          </a:xfrm>
          <a:prstGeom prst="rect">
            <a:avLst/>
          </a:prstGeom>
          <a:noFill/>
          <a:ln/>
        </p:spPr>
        <p:txBody>
          <a:bodyPr wrap="none" lIns="0" tIns="0" rIns="0" bIns="0" rtlCol="0" anchor="t"/>
          <a:lstStyle/>
          <a:p>
            <a:pPr marL="0" indent="0">
              <a:lnSpc>
                <a:spcPts val="2800"/>
              </a:lnSpc>
              <a:buNone/>
            </a:pPr>
            <a:r>
              <a:rPr lang="en-US" sz="1750" dirty="0">
                <a:solidFill>
                  <a:srgbClr val="4C4C4D"/>
                </a:solidFill>
                <a:latin typeface="Heebo" pitchFamily="34" charset="0"/>
                <a:ea typeface="Heebo" pitchFamily="34" charset="-122"/>
                <a:cs typeface="Heebo" pitchFamily="34" charset="-120"/>
              </a:rPr>
              <a:t>Anticipar y resolver problemas antes de que escalen.</a:t>
            </a:r>
            <a:endParaRPr lang="en-US" sz="1750" dirty="0"/>
          </a:p>
        </p:txBody>
      </p:sp>
      <p:pic>
        <p:nvPicPr>
          <p:cNvPr id="16" name="Picture 2" descr="IEI - Instituto de Estudios Internacionales - Universidad de Chile">
            <a:extLst>
              <a:ext uri="{FF2B5EF4-FFF2-40B4-BE49-F238E27FC236}">
                <a16:creationId xmlns:a16="http://schemas.microsoft.com/office/drawing/2014/main" id="{BD2D9436-28C0-2986-AC4E-5D7A628A8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98" y="261063"/>
            <a:ext cx="1423545" cy="51522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5B2F8048-6C7B-E798-BD66-E5D76C19C6AC}"/>
              </a:ext>
            </a:extLst>
          </p:cNvPr>
          <p:cNvPicPr>
            <a:picLocks noChangeAspect="1"/>
          </p:cNvPicPr>
          <p:nvPr/>
        </p:nvPicPr>
        <p:blipFill>
          <a:blip r:embed="rId5"/>
          <a:stretch>
            <a:fillRect/>
          </a:stretch>
        </p:blipFill>
        <p:spPr>
          <a:xfrm>
            <a:off x="7096528" y="118451"/>
            <a:ext cx="1423545" cy="593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4143" y="766763"/>
            <a:ext cx="5458420" cy="682347"/>
          </a:xfrm>
          <a:prstGeom prst="rect">
            <a:avLst/>
          </a:prstGeom>
          <a:noFill/>
          <a:ln/>
        </p:spPr>
        <p:txBody>
          <a:bodyPr wrap="none" lIns="0" tIns="0" rIns="0" bIns="0" rtlCol="0" anchor="t"/>
          <a:lstStyle/>
          <a:p>
            <a:pPr marL="0" indent="0">
              <a:lnSpc>
                <a:spcPts val="5350"/>
              </a:lnSpc>
              <a:buNone/>
            </a:pPr>
            <a:r>
              <a:rPr lang="en-US" sz="4250" dirty="0">
                <a:solidFill>
                  <a:srgbClr val="152D47"/>
                </a:solidFill>
                <a:latin typeface="Crimson Pro" pitchFamily="34" charset="0"/>
                <a:ea typeface="Crimson Pro" pitchFamily="34" charset="-122"/>
                <a:cs typeface="Crimson Pro" pitchFamily="34" charset="-120"/>
              </a:rPr>
              <a:t>El usuario Actual</a:t>
            </a:r>
            <a:endParaRPr lang="en-US" sz="4250" dirty="0"/>
          </a:p>
        </p:txBody>
      </p:sp>
      <p:sp>
        <p:nvSpPr>
          <p:cNvPr id="4" name="Shape 1"/>
          <p:cNvSpPr/>
          <p:nvPr/>
        </p:nvSpPr>
        <p:spPr>
          <a:xfrm>
            <a:off x="1076325" y="1776532"/>
            <a:ext cx="30480" cy="5686306"/>
          </a:xfrm>
          <a:prstGeom prst="roundRect">
            <a:avLst>
              <a:gd name="adj" fmla="val 107450"/>
            </a:avLst>
          </a:prstGeom>
          <a:solidFill>
            <a:srgbClr val="D8D4D4"/>
          </a:solidFill>
          <a:ln/>
        </p:spPr>
      </p:sp>
      <p:sp>
        <p:nvSpPr>
          <p:cNvPr id="5" name="Shape 2"/>
          <p:cNvSpPr/>
          <p:nvPr/>
        </p:nvSpPr>
        <p:spPr>
          <a:xfrm>
            <a:off x="1306711" y="2252543"/>
            <a:ext cx="764143" cy="30480"/>
          </a:xfrm>
          <a:prstGeom prst="roundRect">
            <a:avLst>
              <a:gd name="adj" fmla="val 107450"/>
            </a:avLst>
          </a:prstGeom>
          <a:solidFill>
            <a:srgbClr val="D8D4D4"/>
          </a:solidFill>
          <a:ln/>
        </p:spPr>
      </p:sp>
      <p:sp>
        <p:nvSpPr>
          <p:cNvPr id="6" name="Shape 3"/>
          <p:cNvSpPr/>
          <p:nvPr/>
        </p:nvSpPr>
        <p:spPr>
          <a:xfrm>
            <a:off x="845939" y="2022158"/>
            <a:ext cx="491252" cy="491252"/>
          </a:xfrm>
          <a:prstGeom prst="roundRect">
            <a:avLst>
              <a:gd name="adj" fmla="val 6667"/>
            </a:avLst>
          </a:prstGeom>
          <a:solidFill>
            <a:srgbClr val="F2EEEE"/>
          </a:solidFill>
          <a:ln/>
        </p:spPr>
      </p:sp>
      <p:sp>
        <p:nvSpPr>
          <p:cNvPr id="7" name="Text 4"/>
          <p:cNvSpPr/>
          <p:nvPr/>
        </p:nvSpPr>
        <p:spPr>
          <a:xfrm>
            <a:off x="1032986" y="2103953"/>
            <a:ext cx="117038" cy="327541"/>
          </a:xfrm>
          <a:prstGeom prst="rect">
            <a:avLst/>
          </a:prstGeom>
          <a:noFill/>
          <a:ln/>
        </p:spPr>
        <p:txBody>
          <a:bodyPr wrap="none" lIns="0" tIns="0" rIns="0" bIns="0" rtlCol="0" anchor="t"/>
          <a:lstStyle/>
          <a:p>
            <a:pPr marL="0" indent="0" algn="ctr">
              <a:lnSpc>
                <a:spcPts val="2550"/>
              </a:lnSpc>
              <a:buNone/>
            </a:pPr>
            <a:r>
              <a:rPr lang="en-US" sz="2550" dirty="0">
                <a:solidFill>
                  <a:srgbClr val="4C4C4D"/>
                </a:solidFill>
                <a:latin typeface="Crimson Pro" pitchFamily="34" charset="0"/>
                <a:ea typeface="Crimson Pro" pitchFamily="34" charset="-122"/>
                <a:cs typeface="Crimson Pro" pitchFamily="34" charset="-120"/>
              </a:rPr>
              <a:t>1</a:t>
            </a:r>
            <a:endParaRPr lang="en-US" sz="2550" dirty="0"/>
          </a:p>
        </p:txBody>
      </p:sp>
      <p:sp>
        <p:nvSpPr>
          <p:cNvPr id="8" name="Text 5"/>
          <p:cNvSpPr/>
          <p:nvPr/>
        </p:nvSpPr>
        <p:spPr>
          <a:xfrm>
            <a:off x="2292310" y="1994773"/>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4C4C4D"/>
                </a:solidFill>
                <a:latin typeface="Crimson Pro" pitchFamily="34" charset="0"/>
                <a:ea typeface="Crimson Pro" pitchFamily="34" charset="-122"/>
                <a:cs typeface="Crimson Pro" pitchFamily="34" charset="-120"/>
              </a:rPr>
              <a:t>Investigación</a:t>
            </a:r>
            <a:endParaRPr lang="en-US" sz="2100" dirty="0"/>
          </a:p>
        </p:txBody>
      </p:sp>
      <p:sp>
        <p:nvSpPr>
          <p:cNvPr id="9" name="Text 6"/>
          <p:cNvSpPr/>
          <p:nvPr/>
        </p:nvSpPr>
        <p:spPr>
          <a:xfrm>
            <a:off x="2292310" y="2466856"/>
            <a:ext cx="6087547" cy="349329"/>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Los usuarios investigan </a:t>
            </a:r>
            <a:r>
              <a:rPr lang="en-US" sz="1700" dirty="0" err="1">
                <a:solidFill>
                  <a:srgbClr val="4C4C4D"/>
                </a:solidFill>
                <a:latin typeface="Heebo" pitchFamily="34" charset="0"/>
                <a:ea typeface="Heebo" pitchFamily="34" charset="-122"/>
                <a:cs typeface="Heebo" pitchFamily="34" charset="-120"/>
              </a:rPr>
              <a:t>en</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línea</a:t>
            </a:r>
            <a:r>
              <a:rPr lang="en-US" sz="1700" dirty="0">
                <a:solidFill>
                  <a:srgbClr val="4C4C4D"/>
                </a:solidFill>
                <a:latin typeface="Heebo" pitchFamily="34" charset="0"/>
                <a:ea typeface="Heebo" pitchFamily="34" charset="-122"/>
                <a:cs typeface="Heebo" pitchFamily="34" charset="-120"/>
              </a:rPr>
              <a:t> y con sus pares antes de </a:t>
            </a:r>
          </a:p>
          <a:p>
            <a:pPr marL="0" indent="0" algn="l">
              <a:lnSpc>
                <a:spcPts val="2750"/>
              </a:lnSpc>
              <a:buNone/>
            </a:pPr>
            <a:r>
              <a:rPr lang="en-US" sz="1700" dirty="0" err="1">
                <a:solidFill>
                  <a:srgbClr val="4C4C4D"/>
                </a:solidFill>
                <a:latin typeface="Heebo" pitchFamily="34" charset="0"/>
                <a:ea typeface="Heebo" pitchFamily="34" charset="-122"/>
                <a:cs typeface="Heebo" pitchFamily="34" charset="-120"/>
              </a:rPr>
              <a:t>pedir</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soporte</a:t>
            </a:r>
            <a:r>
              <a:rPr lang="en-US" sz="1700" dirty="0">
                <a:solidFill>
                  <a:srgbClr val="4C4C4D"/>
                </a:solidFill>
                <a:latin typeface="Heebo" pitchFamily="34" charset="0"/>
                <a:ea typeface="Heebo" pitchFamily="34" charset="-122"/>
                <a:cs typeface="Heebo" pitchFamily="34" charset="-120"/>
              </a:rPr>
              <a:t>.</a:t>
            </a:r>
            <a:endParaRPr lang="en-US" sz="1700" dirty="0"/>
          </a:p>
        </p:txBody>
      </p:sp>
      <p:sp>
        <p:nvSpPr>
          <p:cNvPr id="10" name="Shape 7"/>
          <p:cNvSpPr/>
          <p:nvPr/>
        </p:nvSpPr>
        <p:spPr>
          <a:xfrm>
            <a:off x="1306711" y="3728680"/>
            <a:ext cx="764143" cy="30480"/>
          </a:xfrm>
          <a:prstGeom prst="roundRect">
            <a:avLst>
              <a:gd name="adj" fmla="val 107450"/>
            </a:avLst>
          </a:prstGeom>
          <a:solidFill>
            <a:srgbClr val="D8D4D4"/>
          </a:solidFill>
          <a:ln/>
        </p:spPr>
      </p:sp>
      <p:sp>
        <p:nvSpPr>
          <p:cNvPr id="11" name="Shape 8"/>
          <p:cNvSpPr/>
          <p:nvPr/>
        </p:nvSpPr>
        <p:spPr>
          <a:xfrm>
            <a:off x="845939" y="3498294"/>
            <a:ext cx="491252" cy="491252"/>
          </a:xfrm>
          <a:prstGeom prst="roundRect">
            <a:avLst>
              <a:gd name="adj" fmla="val 6667"/>
            </a:avLst>
          </a:prstGeom>
          <a:solidFill>
            <a:srgbClr val="F2EEEE"/>
          </a:solidFill>
          <a:ln/>
        </p:spPr>
      </p:sp>
      <p:sp>
        <p:nvSpPr>
          <p:cNvPr id="12" name="Text 9"/>
          <p:cNvSpPr/>
          <p:nvPr/>
        </p:nvSpPr>
        <p:spPr>
          <a:xfrm>
            <a:off x="1010245" y="3580090"/>
            <a:ext cx="162520" cy="327541"/>
          </a:xfrm>
          <a:prstGeom prst="rect">
            <a:avLst/>
          </a:prstGeom>
          <a:noFill/>
          <a:ln/>
        </p:spPr>
        <p:txBody>
          <a:bodyPr wrap="none" lIns="0" tIns="0" rIns="0" bIns="0" rtlCol="0" anchor="t"/>
          <a:lstStyle/>
          <a:p>
            <a:pPr marL="0" indent="0" algn="ctr">
              <a:lnSpc>
                <a:spcPts val="2550"/>
              </a:lnSpc>
              <a:buNone/>
            </a:pPr>
            <a:r>
              <a:rPr lang="en-US" sz="2550" dirty="0">
                <a:solidFill>
                  <a:srgbClr val="4C4C4D"/>
                </a:solidFill>
                <a:latin typeface="Crimson Pro" pitchFamily="34" charset="0"/>
                <a:ea typeface="Crimson Pro" pitchFamily="34" charset="-122"/>
                <a:cs typeface="Crimson Pro" pitchFamily="34" charset="-120"/>
              </a:rPr>
              <a:t>2</a:t>
            </a:r>
            <a:endParaRPr lang="en-US" sz="2550" dirty="0"/>
          </a:p>
        </p:txBody>
      </p:sp>
      <p:sp>
        <p:nvSpPr>
          <p:cNvPr id="13" name="Text 10"/>
          <p:cNvSpPr/>
          <p:nvPr/>
        </p:nvSpPr>
        <p:spPr>
          <a:xfrm>
            <a:off x="2292310" y="3470910"/>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4C4C4D"/>
                </a:solidFill>
                <a:latin typeface="Crimson Pro" pitchFamily="34" charset="0"/>
                <a:ea typeface="Crimson Pro" pitchFamily="34" charset="-122"/>
                <a:cs typeface="Crimson Pro" pitchFamily="34" charset="-120"/>
              </a:rPr>
              <a:t>Comparación</a:t>
            </a:r>
            <a:endParaRPr lang="en-US" sz="2100" dirty="0"/>
          </a:p>
        </p:txBody>
      </p:sp>
      <p:sp>
        <p:nvSpPr>
          <p:cNvPr id="14" name="Text 11"/>
          <p:cNvSpPr/>
          <p:nvPr/>
        </p:nvSpPr>
        <p:spPr>
          <a:xfrm>
            <a:off x="2292310" y="3942993"/>
            <a:ext cx="6087547" cy="349329"/>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Comparan </a:t>
            </a:r>
            <a:r>
              <a:rPr lang="en-US" sz="1700" dirty="0" err="1">
                <a:solidFill>
                  <a:srgbClr val="4C4C4D"/>
                </a:solidFill>
                <a:latin typeface="Heebo" pitchFamily="34" charset="0"/>
                <a:ea typeface="Heebo" pitchFamily="34" charset="-122"/>
                <a:cs typeface="Heebo" pitchFamily="34" charset="-120"/>
              </a:rPr>
              <a:t>opciones</a:t>
            </a:r>
            <a:r>
              <a:rPr lang="en-US" sz="1700" dirty="0">
                <a:solidFill>
                  <a:srgbClr val="4C4C4D"/>
                </a:solidFill>
                <a:latin typeface="Heebo" pitchFamily="34" charset="0"/>
                <a:ea typeface="Heebo" pitchFamily="34" charset="-122"/>
                <a:cs typeface="Heebo" pitchFamily="34" charset="-120"/>
              </a:rPr>
              <a:t> de </a:t>
            </a:r>
            <a:r>
              <a:rPr lang="en-US" sz="1700" dirty="0" err="1">
                <a:solidFill>
                  <a:srgbClr val="4C4C4D"/>
                </a:solidFill>
                <a:latin typeface="Heebo" pitchFamily="34" charset="0"/>
                <a:ea typeface="Heebo" pitchFamily="34" charset="-122"/>
                <a:cs typeface="Heebo" pitchFamily="34" charset="-120"/>
              </a:rPr>
              <a:t>apoyo</a:t>
            </a:r>
            <a:r>
              <a:rPr lang="en-US" sz="1700" dirty="0">
                <a:solidFill>
                  <a:srgbClr val="4C4C4D"/>
                </a:solidFill>
                <a:latin typeface="Heebo" pitchFamily="34" charset="0"/>
                <a:ea typeface="Heebo" pitchFamily="34" charset="-122"/>
                <a:cs typeface="Heebo" pitchFamily="34" charset="-120"/>
              </a:rPr>
              <a:t> con la </a:t>
            </a:r>
            <a:r>
              <a:rPr lang="en-US" sz="1700" dirty="0" err="1">
                <a:solidFill>
                  <a:srgbClr val="4C4C4D"/>
                </a:solidFill>
                <a:latin typeface="Heebo" pitchFamily="34" charset="0"/>
                <a:ea typeface="Heebo" pitchFamily="34" charset="-122"/>
                <a:cs typeface="Heebo" pitchFamily="34" charset="-120"/>
              </a:rPr>
              <a:t>información</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recopilada</a:t>
            </a:r>
            <a:endParaRPr lang="en-US" sz="1700" dirty="0"/>
          </a:p>
        </p:txBody>
      </p:sp>
      <p:sp>
        <p:nvSpPr>
          <p:cNvPr id="15" name="Shape 12"/>
          <p:cNvSpPr/>
          <p:nvPr/>
        </p:nvSpPr>
        <p:spPr>
          <a:xfrm>
            <a:off x="1306711" y="5204817"/>
            <a:ext cx="764143" cy="30480"/>
          </a:xfrm>
          <a:prstGeom prst="roundRect">
            <a:avLst>
              <a:gd name="adj" fmla="val 107450"/>
            </a:avLst>
          </a:prstGeom>
          <a:solidFill>
            <a:srgbClr val="D8D4D4"/>
          </a:solidFill>
          <a:ln/>
        </p:spPr>
      </p:sp>
      <p:sp>
        <p:nvSpPr>
          <p:cNvPr id="16" name="Shape 13"/>
          <p:cNvSpPr/>
          <p:nvPr/>
        </p:nvSpPr>
        <p:spPr>
          <a:xfrm>
            <a:off x="845939" y="4974431"/>
            <a:ext cx="491252" cy="491252"/>
          </a:xfrm>
          <a:prstGeom prst="roundRect">
            <a:avLst>
              <a:gd name="adj" fmla="val 6667"/>
            </a:avLst>
          </a:prstGeom>
          <a:solidFill>
            <a:srgbClr val="F2EEEE"/>
          </a:solidFill>
          <a:ln/>
        </p:spPr>
      </p:sp>
      <p:sp>
        <p:nvSpPr>
          <p:cNvPr id="17" name="Text 14"/>
          <p:cNvSpPr/>
          <p:nvPr/>
        </p:nvSpPr>
        <p:spPr>
          <a:xfrm>
            <a:off x="1012746" y="5056227"/>
            <a:ext cx="157639" cy="327541"/>
          </a:xfrm>
          <a:prstGeom prst="rect">
            <a:avLst/>
          </a:prstGeom>
          <a:noFill/>
          <a:ln/>
        </p:spPr>
        <p:txBody>
          <a:bodyPr wrap="none" lIns="0" tIns="0" rIns="0" bIns="0" rtlCol="0" anchor="t"/>
          <a:lstStyle/>
          <a:p>
            <a:pPr marL="0" indent="0" algn="ctr">
              <a:lnSpc>
                <a:spcPts val="2550"/>
              </a:lnSpc>
              <a:buNone/>
            </a:pPr>
            <a:r>
              <a:rPr lang="en-US" sz="2550" dirty="0">
                <a:solidFill>
                  <a:srgbClr val="4C4C4D"/>
                </a:solidFill>
                <a:latin typeface="Crimson Pro" pitchFamily="34" charset="0"/>
                <a:ea typeface="Crimson Pro" pitchFamily="34" charset="-122"/>
                <a:cs typeface="Crimson Pro" pitchFamily="34" charset="-120"/>
              </a:rPr>
              <a:t>3</a:t>
            </a:r>
            <a:endParaRPr lang="en-US" sz="2550" dirty="0"/>
          </a:p>
        </p:txBody>
      </p:sp>
      <p:sp>
        <p:nvSpPr>
          <p:cNvPr id="18" name="Text 15"/>
          <p:cNvSpPr/>
          <p:nvPr/>
        </p:nvSpPr>
        <p:spPr>
          <a:xfrm>
            <a:off x="2292310" y="4947047"/>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4C4C4D"/>
                </a:solidFill>
                <a:latin typeface="Crimson Pro" pitchFamily="34" charset="0"/>
                <a:ea typeface="Crimson Pro" pitchFamily="34" charset="-122"/>
                <a:cs typeface="Crimson Pro" pitchFamily="34" charset="-120"/>
              </a:rPr>
              <a:t>Interacción</a:t>
            </a:r>
            <a:endParaRPr lang="en-US" sz="2100" dirty="0"/>
          </a:p>
        </p:txBody>
      </p:sp>
      <p:sp>
        <p:nvSpPr>
          <p:cNvPr id="19" name="Text 16"/>
          <p:cNvSpPr/>
          <p:nvPr/>
        </p:nvSpPr>
        <p:spPr>
          <a:xfrm>
            <a:off x="2292310" y="5419130"/>
            <a:ext cx="6087547" cy="349329"/>
          </a:xfrm>
          <a:prstGeom prst="rect">
            <a:avLst/>
          </a:prstGeom>
          <a:noFill/>
          <a:ln/>
        </p:spPr>
        <p:txBody>
          <a:bodyPr wrap="none" lIns="0" tIns="0" rIns="0" bIns="0" rtlCol="0" anchor="t"/>
          <a:lstStyle/>
          <a:p>
            <a:pPr marL="0" indent="0" algn="l">
              <a:lnSpc>
                <a:spcPts val="2750"/>
              </a:lnSpc>
              <a:buNone/>
            </a:pPr>
            <a:r>
              <a:rPr lang="en-US" sz="1700" dirty="0">
                <a:solidFill>
                  <a:srgbClr val="4C4C4D"/>
                </a:solidFill>
                <a:latin typeface="Heebo" pitchFamily="34" charset="0"/>
                <a:ea typeface="Heebo" pitchFamily="34" charset="-122"/>
                <a:cs typeface="Heebo" pitchFamily="34" charset="-120"/>
              </a:rPr>
              <a:t>Usan </a:t>
            </a:r>
            <a:r>
              <a:rPr lang="en-US" sz="1700" dirty="0" err="1">
                <a:solidFill>
                  <a:srgbClr val="4C4C4D"/>
                </a:solidFill>
                <a:latin typeface="Heebo" pitchFamily="34" charset="0"/>
                <a:ea typeface="Heebo" pitchFamily="34" charset="-122"/>
                <a:cs typeface="Heebo" pitchFamily="34" charset="-120"/>
              </a:rPr>
              <a:t>distintos</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canales</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digitales</a:t>
            </a:r>
            <a:r>
              <a:rPr lang="en-US" sz="1700" dirty="0">
                <a:solidFill>
                  <a:srgbClr val="4C4C4D"/>
                </a:solidFill>
                <a:latin typeface="Heebo" pitchFamily="34" charset="0"/>
                <a:ea typeface="Heebo" pitchFamily="34" charset="-122"/>
                <a:cs typeface="Heebo" pitchFamily="34" charset="-120"/>
              </a:rPr>
              <a:t> y </a:t>
            </a:r>
            <a:r>
              <a:rPr lang="en-US" sz="1700" dirty="0" err="1">
                <a:solidFill>
                  <a:srgbClr val="4C4C4D"/>
                </a:solidFill>
                <a:latin typeface="Heebo" pitchFamily="34" charset="0"/>
                <a:ea typeface="Heebo" pitchFamily="34" charset="-122"/>
                <a:cs typeface="Heebo" pitchFamily="34" charset="-120"/>
              </a:rPr>
              <a:t>presenciales</a:t>
            </a:r>
            <a:r>
              <a:rPr lang="en-US" sz="1700" dirty="0">
                <a:solidFill>
                  <a:srgbClr val="4C4C4D"/>
                </a:solidFill>
                <a:latin typeface="Heebo" pitchFamily="34" charset="0"/>
                <a:ea typeface="Heebo" pitchFamily="34" charset="-122"/>
                <a:cs typeface="Heebo" pitchFamily="34" charset="-120"/>
              </a:rPr>
              <a:t> para resolver </a:t>
            </a:r>
          </a:p>
          <a:p>
            <a:pPr marL="0" indent="0" algn="l">
              <a:lnSpc>
                <a:spcPts val="2750"/>
              </a:lnSpc>
              <a:buNone/>
            </a:pPr>
            <a:r>
              <a:rPr lang="en-US" sz="1700" dirty="0" err="1">
                <a:solidFill>
                  <a:srgbClr val="4C4C4D"/>
                </a:solidFill>
                <a:latin typeface="Heebo" pitchFamily="34" charset="0"/>
                <a:ea typeface="Heebo" pitchFamily="34" charset="-122"/>
                <a:cs typeface="Heebo" pitchFamily="34" charset="-120"/>
              </a:rPr>
              <a:t>dudas</a:t>
            </a:r>
            <a:r>
              <a:rPr lang="en-US" sz="1700" dirty="0">
                <a:solidFill>
                  <a:srgbClr val="4C4C4D"/>
                </a:solidFill>
                <a:latin typeface="Heebo" pitchFamily="34" charset="0"/>
                <a:ea typeface="Heebo" pitchFamily="34" charset="-122"/>
                <a:cs typeface="Heebo" pitchFamily="34" charset="-120"/>
              </a:rPr>
              <a:t>.</a:t>
            </a:r>
            <a:endParaRPr lang="en-US" sz="1700" dirty="0"/>
          </a:p>
        </p:txBody>
      </p:sp>
      <p:sp>
        <p:nvSpPr>
          <p:cNvPr id="20" name="Shape 17"/>
          <p:cNvSpPr/>
          <p:nvPr/>
        </p:nvSpPr>
        <p:spPr>
          <a:xfrm>
            <a:off x="1306711" y="6680954"/>
            <a:ext cx="764143" cy="30480"/>
          </a:xfrm>
          <a:prstGeom prst="roundRect">
            <a:avLst>
              <a:gd name="adj" fmla="val 107450"/>
            </a:avLst>
          </a:prstGeom>
          <a:solidFill>
            <a:srgbClr val="D8D4D4"/>
          </a:solidFill>
          <a:ln/>
        </p:spPr>
      </p:sp>
      <p:sp>
        <p:nvSpPr>
          <p:cNvPr id="21" name="Shape 18"/>
          <p:cNvSpPr/>
          <p:nvPr/>
        </p:nvSpPr>
        <p:spPr>
          <a:xfrm>
            <a:off x="845939" y="6450568"/>
            <a:ext cx="491252" cy="491252"/>
          </a:xfrm>
          <a:prstGeom prst="roundRect">
            <a:avLst>
              <a:gd name="adj" fmla="val 6667"/>
            </a:avLst>
          </a:prstGeom>
          <a:solidFill>
            <a:srgbClr val="F2EEEE"/>
          </a:solidFill>
          <a:ln/>
        </p:spPr>
      </p:sp>
      <p:sp>
        <p:nvSpPr>
          <p:cNvPr id="22" name="Text 19"/>
          <p:cNvSpPr/>
          <p:nvPr/>
        </p:nvSpPr>
        <p:spPr>
          <a:xfrm>
            <a:off x="1005126" y="6532364"/>
            <a:ext cx="172760" cy="327541"/>
          </a:xfrm>
          <a:prstGeom prst="rect">
            <a:avLst/>
          </a:prstGeom>
          <a:noFill/>
          <a:ln/>
        </p:spPr>
        <p:txBody>
          <a:bodyPr wrap="none" lIns="0" tIns="0" rIns="0" bIns="0" rtlCol="0" anchor="t"/>
          <a:lstStyle/>
          <a:p>
            <a:pPr marL="0" indent="0" algn="ctr">
              <a:lnSpc>
                <a:spcPts val="2550"/>
              </a:lnSpc>
              <a:buNone/>
            </a:pPr>
            <a:r>
              <a:rPr lang="en-US" sz="2550" dirty="0">
                <a:solidFill>
                  <a:srgbClr val="4C4C4D"/>
                </a:solidFill>
                <a:latin typeface="Crimson Pro" pitchFamily="34" charset="0"/>
                <a:ea typeface="Crimson Pro" pitchFamily="34" charset="-122"/>
                <a:cs typeface="Crimson Pro" pitchFamily="34" charset="-120"/>
              </a:rPr>
              <a:t>4</a:t>
            </a:r>
            <a:endParaRPr lang="en-US" sz="2550" dirty="0"/>
          </a:p>
        </p:txBody>
      </p:sp>
      <p:sp>
        <p:nvSpPr>
          <p:cNvPr id="23" name="Text 20"/>
          <p:cNvSpPr/>
          <p:nvPr/>
        </p:nvSpPr>
        <p:spPr>
          <a:xfrm>
            <a:off x="2292310" y="6423184"/>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4C4C4D"/>
                </a:solidFill>
                <a:latin typeface="Crimson Pro" pitchFamily="34" charset="0"/>
                <a:ea typeface="Crimson Pro" pitchFamily="34" charset="-122"/>
                <a:cs typeface="Crimson Pro" pitchFamily="34" charset="-120"/>
              </a:rPr>
              <a:t>Control</a:t>
            </a:r>
            <a:endParaRPr lang="en-US" sz="2100" dirty="0"/>
          </a:p>
        </p:txBody>
      </p:sp>
      <p:sp>
        <p:nvSpPr>
          <p:cNvPr id="24" name="Text 21"/>
          <p:cNvSpPr/>
          <p:nvPr/>
        </p:nvSpPr>
        <p:spPr>
          <a:xfrm>
            <a:off x="2292310" y="6895267"/>
            <a:ext cx="6087547" cy="349329"/>
          </a:xfrm>
          <a:prstGeom prst="rect">
            <a:avLst/>
          </a:prstGeom>
          <a:noFill/>
          <a:ln/>
        </p:spPr>
        <p:txBody>
          <a:bodyPr wrap="none" lIns="0" tIns="0" rIns="0" bIns="0" rtlCol="0" anchor="t"/>
          <a:lstStyle/>
          <a:p>
            <a:pPr marL="0" indent="0" algn="l">
              <a:lnSpc>
                <a:spcPts val="2750"/>
              </a:lnSpc>
              <a:buNone/>
            </a:pPr>
            <a:r>
              <a:rPr lang="en-US" sz="1700" dirty="0" err="1">
                <a:solidFill>
                  <a:srgbClr val="4C4C4D"/>
                </a:solidFill>
                <a:latin typeface="Heebo" pitchFamily="34" charset="0"/>
                <a:ea typeface="Heebo" pitchFamily="34" charset="-122"/>
                <a:cs typeface="Heebo" pitchFamily="34" charset="-120"/>
              </a:rPr>
              <a:t>Buscan</a:t>
            </a:r>
            <a:r>
              <a:rPr lang="en-US" sz="1700" dirty="0">
                <a:solidFill>
                  <a:srgbClr val="4C4C4D"/>
                </a:solidFill>
                <a:latin typeface="Heebo" pitchFamily="34" charset="0"/>
                <a:ea typeface="Heebo" pitchFamily="34" charset="-122"/>
                <a:cs typeface="Heebo" pitchFamily="34" charset="-120"/>
              </a:rPr>
              <a:t> </a:t>
            </a:r>
            <a:r>
              <a:rPr lang="en-US" sz="1700" dirty="0" err="1">
                <a:solidFill>
                  <a:srgbClr val="4C4C4D"/>
                </a:solidFill>
                <a:latin typeface="Heebo" pitchFamily="34" charset="0"/>
                <a:ea typeface="Heebo" pitchFamily="34" charset="-122"/>
                <a:cs typeface="Heebo" pitchFamily="34" charset="-120"/>
              </a:rPr>
              <a:t>tener</a:t>
            </a:r>
            <a:r>
              <a:rPr lang="en-US" sz="1700" dirty="0">
                <a:solidFill>
                  <a:srgbClr val="4C4C4D"/>
                </a:solidFill>
                <a:latin typeface="Heebo" pitchFamily="34" charset="0"/>
                <a:ea typeface="Heebo" pitchFamily="34" charset="-122"/>
                <a:cs typeface="Heebo" pitchFamily="34" charset="-120"/>
              </a:rPr>
              <a:t> control total o </a:t>
            </a:r>
            <a:r>
              <a:rPr lang="en-US" sz="1700" dirty="0" err="1">
                <a:solidFill>
                  <a:srgbClr val="4C4C4D"/>
                </a:solidFill>
                <a:latin typeface="Heebo" pitchFamily="34" charset="0"/>
                <a:ea typeface="Heebo" pitchFamily="34" charset="-122"/>
                <a:cs typeface="Heebo" pitchFamily="34" charset="-120"/>
              </a:rPr>
              <a:t>parcial</a:t>
            </a:r>
            <a:r>
              <a:rPr lang="en-US" sz="1700" dirty="0">
                <a:solidFill>
                  <a:srgbClr val="4C4C4D"/>
                </a:solidFill>
                <a:latin typeface="Heebo" pitchFamily="34" charset="0"/>
                <a:ea typeface="Heebo" pitchFamily="34" charset="-122"/>
                <a:cs typeface="Heebo" pitchFamily="34" charset="-120"/>
              </a:rPr>
              <a:t> su experiencia de </a:t>
            </a:r>
            <a:r>
              <a:rPr lang="en-US" sz="1700" dirty="0" err="1">
                <a:solidFill>
                  <a:srgbClr val="4C4C4D"/>
                </a:solidFill>
                <a:latin typeface="Heebo" pitchFamily="34" charset="0"/>
                <a:ea typeface="Heebo" pitchFamily="34" charset="-122"/>
                <a:cs typeface="Heebo" pitchFamily="34" charset="-120"/>
              </a:rPr>
              <a:t>soporte</a:t>
            </a:r>
            <a:r>
              <a:rPr lang="en-US" sz="1700" dirty="0">
                <a:solidFill>
                  <a:srgbClr val="4C4C4D"/>
                </a:solidFill>
                <a:latin typeface="Heebo" pitchFamily="34" charset="0"/>
                <a:ea typeface="Heebo" pitchFamily="34" charset="-122"/>
                <a:cs typeface="Heebo" pitchFamily="34" charset="-120"/>
              </a:rPr>
              <a:t>.</a:t>
            </a:r>
            <a:endParaRPr lang="en-US" sz="1700" dirty="0"/>
          </a:p>
        </p:txBody>
      </p:sp>
      <p:pic>
        <p:nvPicPr>
          <p:cNvPr id="27" name="Picture 2" descr="IEI - Instituto de Estudios Internacionales - Universidad de Chile">
            <a:extLst>
              <a:ext uri="{FF2B5EF4-FFF2-40B4-BE49-F238E27FC236}">
                <a16:creationId xmlns:a16="http://schemas.microsoft.com/office/drawing/2014/main" id="{A6574596-E1EC-5D7F-C735-4CB1855C2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612" y="211649"/>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F1AC414A-5DBE-4047-C92D-D2755AB40E1E}"/>
              </a:ext>
            </a:extLst>
          </p:cNvPr>
          <p:cNvPicPr>
            <a:picLocks noChangeAspect="1"/>
          </p:cNvPicPr>
          <p:nvPr/>
        </p:nvPicPr>
        <p:blipFill>
          <a:blip r:embed="rId5"/>
          <a:stretch>
            <a:fillRect/>
          </a:stretch>
        </p:blipFill>
        <p:spPr>
          <a:xfrm>
            <a:off x="7076114" y="111918"/>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7" grpId="0" animBg="1"/>
      <p:bldP spid="18" grpId="0" animBg="1"/>
      <p:bldP spid="19"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1" y="670084"/>
            <a:ext cx="8021598" cy="1417558"/>
          </a:xfrm>
          <a:prstGeom prst="rect">
            <a:avLst/>
          </a:prstGeom>
          <a:noFill/>
          <a:ln/>
        </p:spPr>
        <p:txBody>
          <a:bodyPr wrap="square" lIns="0" tIns="0" rIns="0" bIns="0" rtlCol="0" anchor="t"/>
          <a:lstStyle/>
          <a:p>
            <a:pPr marL="0" indent="0">
              <a:lnSpc>
                <a:spcPts val="5550"/>
              </a:lnSpc>
              <a:buNone/>
            </a:pPr>
            <a:r>
              <a:rPr lang="en-US" sz="4450" dirty="0">
                <a:solidFill>
                  <a:srgbClr val="152D47"/>
                </a:solidFill>
                <a:latin typeface="Crimson Pro" pitchFamily="34" charset="0"/>
                <a:ea typeface="Crimson Pro" pitchFamily="34" charset="-122"/>
                <a:cs typeface="Crimson Pro" pitchFamily="34" charset="-120"/>
              </a:rPr>
              <a:t>Herramientas digitales para la gestión de cartera de usuarios</a:t>
            </a:r>
            <a:endParaRPr lang="en-US" sz="4450" dirty="0"/>
          </a:p>
        </p:txBody>
      </p:sp>
      <p:sp>
        <p:nvSpPr>
          <p:cNvPr id="3" name="Shape 1"/>
          <p:cNvSpPr/>
          <p:nvPr/>
        </p:nvSpPr>
        <p:spPr>
          <a:xfrm>
            <a:off x="793790" y="2541270"/>
            <a:ext cx="6408063" cy="2395657"/>
          </a:xfrm>
          <a:prstGeom prst="roundRect">
            <a:avLst>
              <a:gd name="adj" fmla="val 1420"/>
            </a:avLst>
          </a:prstGeom>
          <a:solidFill>
            <a:srgbClr val="F2EEEE"/>
          </a:solidFill>
          <a:ln/>
        </p:spPr>
      </p:sp>
      <p:sp>
        <p:nvSpPr>
          <p:cNvPr id="4" name="Text 2"/>
          <p:cNvSpPr/>
          <p:nvPr/>
        </p:nvSpPr>
        <p:spPr>
          <a:xfrm>
            <a:off x="1020604" y="276808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Plataformas CRM</a:t>
            </a:r>
            <a:endParaRPr lang="en-US" sz="2200" b="1" dirty="0"/>
          </a:p>
        </p:txBody>
      </p:sp>
      <p:sp>
        <p:nvSpPr>
          <p:cNvPr id="5" name="Text 3"/>
          <p:cNvSpPr/>
          <p:nvPr/>
        </p:nvSpPr>
        <p:spPr>
          <a:xfrm>
            <a:off x="1020604" y="3258502"/>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Las plataformas CRM son esenciales para </a:t>
            </a:r>
            <a:r>
              <a:rPr lang="en-US" sz="1750" dirty="0" err="1">
                <a:solidFill>
                  <a:srgbClr val="4C4C4D"/>
                </a:solidFill>
                <a:latin typeface="Heebo" pitchFamily="34" charset="0"/>
                <a:ea typeface="Heebo" pitchFamily="34" charset="-122"/>
                <a:cs typeface="Heebo" pitchFamily="34" charset="-120"/>
              </a:rPr>
              <a:t>administrar</a:t>
            </a:r>
            <a:r>
              <a:rPr lang="en-US" sz="1750" dirty="0">
                <a:solidFill>
                  <a:srgbClr val="4C4C4D"/>
                </a:solidFill>
                <a:latin typeface="Heebo" pitchFamily="34" charset="0"/>
                <a:ea typeface="Heebo" pitchFamily="34" charset="-122"/>
                <a:cs typeface="Heebo" pitchFamily="34" charset="-120"/>
              </a:rPr>
              <a:t> usuarios, optimizar la interacción y la comunicación, y facilitar la gestión de información.</a:t>
            </a:r>
            <a:endParaRPr lang="en-US" sz="1750" dirty="0"/>
          </a:p>
        </p:txBody>
      </p:sp>
      <p:sp>
        <p:nvSpPr>
          <p:cNvPr id="6" name="Shape 4"/>
          <p:cNvSpPr/>
          <p:nvPr/>
        </p:nvSpPr>
        <p:spPr>
          <a:xfrm>
            <a:off x="7428667" y="2541270"/>
            <a:ext cx="6408063" cy="2395657"/>
          </a:xfrm>
          <a:prstGeom prst="roundRect">
            <a:avLst>
              <a:gd name="adj" fmla="val 1420"/>
            </a:avLst>
          </a:prstGeom>
          <a:solidFill>
            <a:srgbClr val="F2EEEE"/>
          </a:solidFill>
          <a:ln/>
        </p:spPr>
      </p:sp>
      <p:sp>
        <p:nvSpPr>
          <p:cNvPr id="7" name="Text 5"/>
          <p:cNvSpPr/>
          <p:nvPr/>
        </p:nvSpPr>
        <p:spPr>
          <a:xfrm>
            <a:off x="7655481" y="2768084"/>
            <a:ext cx="3958947" cy="354330"/>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Herramientas de Análisis de datos</a:t>
            </a:r>
            <a:endParaRPr lang="en-US" sz="2200" b="1" dirty="0"/>
          </a:p>
        </p:txBody>
      </p:sp>
      <p:sp>
        <p:nvSpPr>
          <p:cNvPr id="8" name="Text 6"/>
          <p:cNvSpPr/>
          <p:nvPr/>
        </p:nvSpPr>
        <p:spPr>
          <a:xfrm>
            <a:off x="7655481" y="3258502"/>
            <a:ext cx="5954435" cy="1451610"/>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El análisis de datos proporciona información valiosa sobre los usuarios, sus preferencias y su comportamiento, ayudando a optimizar estrategias y mejorar la experiencia del usuario.</a:t>
            </a:r>
            <a:endParaRPr lang="en-US" sz="1750" dirty="0"/>
          </a:p>
        </p:txBody>
      </p:sp>
      <p:sp>
        <p:nvSpPr>
          <p:cNvPr id="9" name="Shape 7"/>
          <p:cNvSpPr/>
          <p:nvPr/>
        </p:nvSpPr>
        <p:spPr>
          <a:xfrm>
            <a:off x="793790" y="5163741"/>
            <a:ext cx="6408063" cy="2395657"/>
          </a:xfrm>
          <a:prstGeom prst="roundRect">
            <a:avLst>
              <a:gd name="adj" fmla="val 1420"/>
            </a:avLst>
          </a:prstGeom>
          <a:solidFill>
            <a:srgbClr val="F2EEEE"/>
          </a:solidFill>
          <a:ln/>
        </p:spPr>
      </p:sp>
      <p:sp>
        <p:nvSpPr>
          <p:cNvPr id="10" name="Text 8"/>
          <p:cNvSpPr/>
          <p:nvPr/>
        </p:nvSpPr>
        <p:spPr>
          <a:xfrm>
            <a:off x="1020604" y="5390555"/>
            <a:ext cx="3501985" cy="354330"/>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Automatización de Marketing</a:t>
            </a:r>
            <a:endParaRPr lang="en-US" sz="2200" b="1" dirty="0"/>
          </a:p>
        </p:txBody>
      </p:sp>
      <p:sp>
        <p:nvSpPr>
          <p:cNvPr id="11" name="Text 9"/>
          <p:cNvSpPr/>
          <p:nvPr/>
        </p:nvSpPr>
        <p:spPr>
          <a:xfrm>
            <a:off x="1020604" y="5880973"/>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La automatización de marketing permite enviar mensajes personalizados y automatizar tareas repetitivas, mejorando la eficiencia y el alcance de las campañas.</a:t>
            </a:r>
            <a:endParaRPr lang="en-US" sz="1750" dirty="0"/>
          </a:p>
        </p:txBody>
      </p:sp>
      <p:sp>
        <p:nvSpPr>
          <p:cNvPr id="12" name="Shape 10"/>
          <p:cNvSpPr/>
          <p:nvPr/>
        </p:nvSpPr>
        <p:spPr>
          <a:xfrm>
            <a:off x="7428667" y="5163741"/>
            <a:ext cx="6408063" cy="2395657"/>
          </a:xfrm>
          <a:prstGeom prst="roundRect">
            <a:avLst>
              <a:gd name="adj" fmla="val 1420"/>
            </a:avLst>
          </a:prstGeom>
          <a:solidFill>
            <a:srgbClr val="F2EEEE"/>
          </a:solidFill>
          <a:ln/>
        </p:spPr>
      </p:sp>
      <p:sp>
        <p:nvSpPr>
          <p:cNvPr id="13" name="Text 11"/>
          <p:cNvSpPr/>
          <p:nvPr/>
        </p:nvSpPr>
        <p:spPr>
          <a:xfrm>
            <a:off x="7655481" y="5390555"/>
            <a:ext cx="3444716" cy="354330"/>
          </a:xfrm>
          <a:prstGeom prst="rect">
            <a:avLst/>
          </a:prstGeom>
          <a:noFill/>
          <a:ln/>
        </p:spPr>
        <p:txBody>
          <a:bodyPr wrap="none" lIns="0" tIns="0" rIns="0" bIns="0" rtlCol="0" anchor="t"/>
          <a:lstStyle/>
          <a:p>
            <a:pPr marL="0" indent="0">
              <a:lnSpc>
                <a:spcPts val="2750"/>
              </a:lnSpc>
              <a:buNone/>
            </a:pPr>
            <a:r>
              <a:rPr lang="en-US" sz="2200" b="1" dirty="0">
                <a:solidFill>
                  <a:srgbClr val="4C4C4D"/>
                </a:solidFill>
                <a:latin typeface="Crimson Pro" pitchFamily="34" charset="0"/>
                <a:ea typeface="Crimson Pro" pitchFamily="34" charset="-122"/>
                <a:cs typeface="Crimson Pro" pitchFamily="34" charset="-120"/>
              </a:rPr>
              <a:t>Herramientas de análisis web</a:t>
            </a:r>
            <a:endParaRPr lang="en-US" sz="2200" b="1" dirty="0"/>
          </a:p>
        </p:txBody>
      </p:sp>
      <p:sp>
        <p:nvSpPr>
          <p:cNvPr id="14" name="Text 12"/>
          <p:cNvSpPr/>
          <p:nvPr/>
        </p:nvSpPr>
        <p:spPr>
          <a:xfrm>
            <a:off x="7655481" y="5880973"/>
            <a:ext cx="5954435" cy="1451610"/>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Las herramientas de análisis web permiten analizar el tráfico del sitio web, el comportamiento de los usuarios y el rendimiento de las campañas, proporcionando datos para la toma de decisiones.</a:t>
            </a:r>
            <a:endParaRPr lang="en-US" sz="1750" dirty="0"/>
          </a:p>
        </p:txBody>
      </p:sp>
      <p:pic>
        <p:nvPicPr>
          <p:cNvPr id="15" name="Picture 2" descr="IEI - Instituto de Estudios Internacionales - Universidad de Chile">
            <a:extLst>
              <a:ext uri="{FF2B5EF4-FFF2-40B4-BE49-F238E27FC236}">
                <a16:creationId xmlns:a16="http://schemas.microsoft.com/office/drawing/2014/main" id="{4F3407DF-FC65-DED3-4107-B902DDACF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5FFDD436-DCFC-5B29-F2F0-BAE14CC2558E}"/>
              </a:ext>
            </a:extLst>
          </p:cNvPr>
          <p:cNvPicPr>
            <a:picLocks noChangeAspect="1"/>
          </p:cNvPicPr>
          <p:nvPr/>
        </p:nvPicPr>
        <p:blipFill>
          <a:blip r:embed="rId4"/>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9105" y="1416649"/>
            <a:ext cx="7692866" cy="1295638"/>
          </a:xfrm>
          <a:prstGeom prst="rect">
            <a:avLst/>
          </a:prstGeom>
          <a:noFill/>
          <a:ln/>
        </p:spPr>
        <p:txBody>
          <a:bodyPr wrap="square" lIns="0" tIns="0" rIns="0" bIns="0" rtlCol="0" anchor="t"/>
          <a:lstStyle/>
          <a:p>
            <a:pPr marL="0" indent="0">
              <a:lnSpc>
                <a:spcPts val="5100"/>
              </a:lnSpc>
              <a:buNone/>
            </a:pPr>
            <a:r>
              <a:rPr lang="en-US" sz="4050" dirty="0">
                <a:solidFill>
                  <a:srgbClr val="152D47"/>
                </a:solidFill>
                <a:latin typeface="Crimson Pro" pitchFamily="34" charset="0"/>
                <a:ea typeface="Crimson Pro" pitchFamily="34" charset="-122"/>
                <a:cs typeface="Crimson Pro" pitchFamily="34" charset="-120"/>
              </a:rPr>
              <a:t>Beneficios del uso de tecnología en la gestión de carteras de usuarios</a:t>
            </a:r>
            <a:endParaRPr lang="en-US" sz="4050" dirty="0"/>
          </a:p>
        </p:txBody>
      </p:sp>
      <p:sp>
        <p:nvSpPr>
          <p:cNvPr id="4" name="Shape 1"/>
          <p:cNvSpPr/>
          <p:nvPr/>
        </p:nvSpPr>
        <p:spPr>
          <a:xfrm>
            <a:off x="6169105" y="3023159"/>
            <a:ext cx="7692866" cy="4914186"/>
          </a:xfrm>
          <a:prstGeom prst="roundRect">
            <a:avLst>
              <a:gd name="adj" fmla="val 633"/>
            </a:avLst>
          </a:prstGeom>
          <a:noFill/>
          <a:ln w="7620">
            <a:solidFill>
              <a:srgbClr val="000000">
                <a:alpha val="8000"/>
              </a:srgbClr>
            </a:solidFill>
            <a:prstDash val="solid"/>
          </a:ln>
        </p:spPr>
      </p:sp>
      <p:sp>
        <p:nvSpPr>
          <p:cNvPr id="5" name="Shape 2"/>
          <p:cNvSpPr/>
          <p:nvPr/>
        </p:nvSpPr>
        <p:spPr>
          <a:xfrm>
            <a:off x="6176725" y="3030779"/>
            <a:ext cx="7677626" cy="595432"/>
          </a:xfrm>
          <a:prstGeom prst="rect">
            <a:avLst/>
          </a:prstGeom>
          <a:solidFill>
            <a:srgbClr val="FFFFFF">
              <a:alpha val="4000"/>
            </a:srgbClr>
          </a:solidFill>
          <a:ln/>
        </p:spPr>
      </p:sp>
      <p:sp>
        <p:nvSpPr>
          <p:cNvPr id="6" name="Text 3"/>
          <p:cNvSpPr/>
          <p:nvPr/>
        </p:nvSpPr>
        <p:spPr>
          <a:xfrm>
            <a:off x="6384013" y="3162700"/>
            <a:ext cx="3420428" cy="331589"/>
          </a:xfrm>
          <a:prstGeom prst="rect">
            <a:avLst/>
          </a:prstGeom>
          <a:noFill/>
          <a:ln/>
        </p:spPr>
        <p:txBody>
          <a:bodyPr wrap="non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Mayor eficiencia</a:t>
            </a:r>
            <a:endParaRPr lang="en-US" sz="1600" b="1" dirty="0"/>
          </a:p>
        </p:txBody>
      </p:sp>
      <p:sp>
        <p:nvSpPr>
          <p:cNvPr id="7" name="Text 4"/>
          <p:cNvSpPr/>
          <p:nvPr/>
        </p:nvSpPr>
        <p:spPr>
          <a:xfrm>
            <a:off x="10226636" y="3162700"/>
            <a:ext cx="3420428" cy="331589"/>
          </a:xfrm>
          <a:prstGeom prst="rect">
            <a:avLst/>
          </a:prstGeom>
          <a:noFill/>
          <a:ln/>
        </p:spPr>
        <p:txBody>
          <a:bodyPr wrap="non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Automatización de tareas repetitivas</a:t>
            </a:r>
            <a:endParaRPr lang="en-US" sz="1600" dirty="0"/>
          </a:p>
        </p:txBody>
      </p:sp>
      <p:sp>
        <p:nvSpPr>
          <p:cNvPr id="8" name="Shape 5"/>
          <p:cNvSpPr/>
          <p:nvPr/>
        </p:nvSpPr>
        <p:spPr>
          <a:xfrm>
            <a:off x="6176725" y="3626210"/>
            <a:ext cx="7677626" cy="595432"/>
          </a:xfrm>
          <a:prstGeom prst="rect">
            <a:avLst/>
          </a:prstGeom>
          <a:solidFill>
            <a:srgbClr val="000000">
              <a:alpha val="4000"/>
            </a:srgbClr>
          </a:solidFill>
          <a:ln/>
        </p:spPr>
      </p:sp>
      <p:sp>
        <p:nvSpPr>
          <p:cNvPr id="9" name="Text 6"/>
          <p:cNvSpPr/>
          <p:nvPr/>
        </p:nvSpPr>
        <p:spPr>
          <a:xfrm>
            <a:off x="6384013" y="3758132"/>
            <a:ext cx="3420428" cy="331589"/>
          </a:xfrm>
          <a:prstGeom prst="rect">
            <a:avLst/>
          </a:prstGeom>
          <a:noFill/>
          <a:ln/>
        </p:spPr>
        <p:txBody>
          <a:bodyPr wrap="non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Mejor toma de decisiones</a:t>
            </a:r>
            <a:endParaRPr lang="en-US" sz="1600" b="1" dirty="0"/>
          </a:p>
        </p:txBody>
      </p:sp>
      <p:sp>
        <p:nvSpPr>
          <p:cNvPr id="10" name="Text 7"/>
          <p:cNvSpPr/>
          <p:nvPr/>
        </p:nvSpPr>
        <p:spPr>
          <a:xfrm>
            <a:off x="10226636" y="3758132"/>
            <a:ext cx="3420428" cy="331589"/>
          </a:xfrm>
          <a:prstGeom prst="rect">
            <a:avLst/>
          </a:prstGeom>
          <a:noFill/>
          <a:ln/>
        </p:spPr>
        <p:txBody>
          <a:bodyPr wrap="non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Análisis de datos y tendencias</a:t>
            </a:r>
            <a:endParaRPr lang="en-US" sz="1600" dirty="0"/>
          </a:p>
        </p:txBody>
      </p:sp>
      <p:sp>
        <p:nvSpPr>
          <p:cNvPr id="11" name="Shape 8"/>
          <p:cNvSpPr/>
          <p:nvPr/>
        </p:nvSpPr>
        <p:spPr>
          <a:xfrm>
            <a:off x="6176725" y="4221642"/>
            <a:ext cx="7677626" cy="927021"/>
          </a:xfrm>
          <a:prstGeom prst="rect">
            <a:avLst/>
          </a:prstGeom>
          <a:solidFill>
            <a:srgbClr val="FFFFFF">
              <a:alpha val="4000"/>
            </a:srgbClr>
          </a:solidFill>
          <a:ln/>
        </p:spPr>
      </p:sp>
      <p:sp>
        <p:nvSpPr>
          <p:cNvPr id="12" name="Text 9"/>
          <p:cNvSpPr/>
          <p:nvPr/>
        </p:nvSpPr>
        <p:spPr>
          <a:xfrm>
            <a:off x="6384013" y="4353563"/>
            <a:ext cx="3420428" cy="331589"/>
          </a:xfrm>
          <a:prstGeom prst="rect">
            <a:avLst/>
          </a:prstGeom>
          <a:noFill/>
          <a:ln/>
        </p:spPr>
        <p:txBody>
          <a:bodyPr wrap="non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Mejora en la comunicación</a:t>
            </a:r>
            <a:endParaRPr lang="en-US" sz="1600" b="1" dirty="0"/>
          </a:p>
        </p:txBody>
      </p:sp>
      <p:sp>
        <p:nvSpPr>
          <p:cNvPr id="13" name="Text 10"/>
          <p:cNvSpPr/>
          <p:nvPr/>
        </p:nvSpPr>
        <p:spPr>
          <a:xfrm>
            <a:off x="10226636" y="4353563"/>
            <a:ext cx="3420428" cy="663178"/>
          </a:xfrm>
          <a:prstGeom prst="rect">
            <a:avLst/>
          </a:prstGeom>
          <a:noFill/>
          <a:ln/>
        </p:spPr>
        <p:txBody>
          <a:bodyPr wrap="squar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Canales digitales para interactuar con usuarios</a:t>
            </a:r>
            <a:endParaRPr lang="en-US" sz="1600" dirty="0"/>
          </a:p>
        </p:txBody>
      </p:sp>
      <p:sp>
        <p:nvSpPr>
          <p:cNvPr id="14" name="Shape 11"/>
          <p:cNvSpPr/>
          <p:nvPr/>
        </p:nvSpPr>
        <p:spPr>
          <a:xfrm>
            <a:off x="6176725" y="5148663"/>
            <a:ext cx="7677626" cy="927021"/>
          </a:xfrm>
          <a:prstGeom prst="rect">
            <a:avLst/>
          </a:prstGeom>
          <a:solidFill>
            <a:srgbClr val="000000">
              <a:alpha val="4000"/>
            </a:srgbClr>
          </a:solidFill>
          <a:ln/>
        </p:spPr>
      </p:sp>
      <p:sp>
        <p:nvSpPr>
          <p:cNvPr id="15" name="Text 12"/>
          <p:cNvSpPr/>
          <p:nvPr/>
        </p:nvSpPr>
        <p:spPr>
          <a:xfrm>
            <a:off x="6384013" y="5280584"/>
            <a:ext cx="3420428" cy="331589"/>
          </a:xfrm>
          <a:prstGeom prst="rect">
            <a:avLst/>
          </a:prstGeom>
          <a:noFill/>
          <a:ln/>
        </p:spPr>
        <p:txBody>
          <a:bodyPr wrap="non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Personalización de la experiencia</a:t>
            </a:r>
            <a:endParaRPr lang="en-US" sz="1600" b="1" dirty="0"/>
          </a:p>
        </p:txBody>
      </p:sp>
      <p:sp>
        <p:nvSpPr>
          <p:cNvPr id="16" name="Text 13"/>
          <p:cNvSpPr/>
          <p:nvPr/>
        </p:nvSpPr>
        <p:spPr>
          <a:xfrm>
            <a:off x="10226636" y="5280584"/>
            <a:ext cx="3420428" cy="663178"/>
          </a:xfrm>
          <a:prstGeom prst="rect">
            <a:avLst/>
          </a:prstGeom>
          <a:noFill/>
          <a:ln/>
        </p:spPr>
        <p:txBody>
          <a:bodyPr wrap="squar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Segmentación y ofertas personalizadas</a:t>
            </a:r>
            <a:endParaRPr lang="en-US" sz="1600" dirty="0"/>
          </a:p>
        </p:txBody>
      </p:sp>
      <p:sp>
        <p:nvSpPr>
          <p:cNvPr id="17" name="Shape 14"/>
          <p:cNvSpPr/>
          <p:nvPr/>
        </p:nvSpPr>
        <p:spPr>
          <a:xfrm>
            <a:off x="6176725" y="6075683"/>
            <a:ext cx="7677626" cy="927021"/>
          </a:xfrm>
          <a:prstGeom prst="rect">
            <a:avLst/>
          </a:prstGeom>
          <a:solidFill>
            <a:srgbClr val="FFFFFF">
              <a:alpha val="4000"/>
            </a:srgbClr>
          </a:solidFill>
          <a:ln/>
        </p:spPr>
      </p:sp>
      <p:sp>
        <p:nvSpPr>
          <p:cNvPr id="18" name="Text 15"/>
          <p:cNvSpPr/>
          <p:nvPr/>
        </p:nvSpPr>
        <p:spPr>
          <a:xfrm>
            <a:off x="6384013" y="6207604"/>
            <a:ext cx="3420428" cy="663178"/>
          </a:xfrm>
          <a:prstGeom prst="rect">
            <a:avLst/>
          </a:prstGeom>
          <a:noFill/>
          <a:ln/>
        </p:spPr>
        <p:txBody>
          <a:bodyPr wrap="squar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Aumento de la satisfacción del usuario</a:t>
            </a:r>
            <a:endParaRPr lang="en-US" sz="1600" b="1" dirty="0"/>
          </a:p>
        </p:txBody>
      </p:sp>
      <p:sp>
        <p:nvSpPr>
          <p:cNvPr id="19" name="Text 16"/>
          <p:cNvSpPr/>
          <p:nvPr/>
        </p:nvSpPr>
        <p:spPr>
          <a:xfrm>
            <a:off x="10226636" y="6207604"/>
            <a:ext cx="3420428" cy="663178"/>
          </a:xfrm>
          <a:prstGeom prst="rect">
            <a:avLst/>
          </a:prstGeom>
          <a:noFill/>
          <a:ln/>
        </p:spPr>
        <p:txBody>
          <a:bodyPr wrap="squar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Atención al usuario más rápida y eficiente</a:t>
            </a:r>
            <a:endParaRPr lang="en-US" sz="1600" dirty="0"/>
          </a:p>
        </p:txBody>
      </p:sp>
      <p:sp>
        <p:nvSpPr>
          <p:cNvPr id="20" name="Shape 17"/>
          <p:cNvSpPr/>
          <p:nvPr/>
        </p:nvSpPr>
        <p:spPr>
          <a:xfrm>
            <a:off x="6176725" y="7002704"/>
            <a:ext cx="7677626" cy="927021"/>
          </a:xfrm>
          <a:prstGeom prst="rect">
            <a:avLst/>
          </a:prstGeom>
          <a:solidFill>
            <a:srgbClr val="000000">
              <a:alpha val="4000"/>
            </a:srgbClr>
          </a:solidFill>
          <a:ln/>
        </p:spPr>
      </p:sp>
      <p:sp>
        <p:nvSpPr>
          <p:cNvPr id="21" name="Text 18"/>
          <p:cNvSpPr/>
          <p:nvPr/>
        </p:nvSpPr>
        <p:spPr>
          <a:xfrm>
            <a:off x="6384013" y="7134625"/>
            <a:ext cx="3420428" cy="331589"/>
          </a:xfrm>
          <a:prstGeom prst="rect">
            <a:avLst/>
          </a:prstGeom>
          <a:noFill/>
          <a:ln/>
        </p:spPr>
        <p:txBody>
          <a:bodyPr wrap="none" lIns="0" tIns="0" rIns="0" bIns="0" rtlCol="0" anchor="t"/>
          <a:lstStyle/>
          <a:p>
            <a:pPr marL="0" indent="0">
              <a:lnSpc>
                <a:spcPts val="2600"/>
              </a:lnSpc>
              <a:buNone/>
            </a:pPr>
            <a:r>
              <a:rPr lang="en-US" sz="1600" b="1" dirty="0">
                <a:solidFill>
                  <a:srgbClr val="4C4C4D"/>
                </a:solidFill>
                <a:latin typeface="Heebo" pitchFamily="34" charset="0"/>
                <a:ea typeface="Heebo" pitchFamily="34" charset="-122"/>
                <a:cs typeface="Heebo" pitchFamily="34" charset="-120"/>
              </a:rPr>
              <a:t>Crecimiento de la rentabilidad</a:t>
            </a:r>
            <a:endParaRPr lang="en-US" sz="1600" b="1" dirty="0"/>
          </a:p>
        </p:txBody>
      </p:sp>
      <p:sp>
        <p:nvSpPr>
          <p:cNvPr id="22" name="Text 19"/>
          <p:cNvSpPr/>
          <p:nvPr/>
        </p:nvSpPr>
        <p:spPr>
          <a:xfrm>
            <a:off x="10226636" y="7134625"/>
            <a:ext cx="3420428" cy="663178"/>
          </a:xfrm>
          <a:prstGeom prst="rect">
            <a:avLst/>
          </a:prstGeom>
          <a:noFill/>
          <a:ln/>
        </p:spPr>
        <p:txBody>
          <a:bodyPr wrap="square" lIns="0" tIns="0" rIns="0" bIns="0" rtlCol="0" anchor="t"/>
          <a:lstStyle/>
          <a:p>
            <a:pPr marL="0" indent="0">
              <a:lnSpc>
                <a:spcPts val="2600"/>
              </a:lnSpc>
              <a:buNone/>
            </a:pPr>
            <a:r>
              <a:rPr lang="en-US" sz="1600" dirty="0">
                <a:solidFill>
                  <a:srgbClr val="4C4C4D"/>
                </a:solidFill>
                <a:latin typeface="Heebo" pitchFamily="34" charset="0"/>
                <a:ea typeface="Heebo" pitchFamily="34" charset="-122"/>
                <a:cs typeface="Heebo" pitchFamily="34" charset="-120"/>
              </a:rPr>
              <a:t>Optimización de recursos y reducción de costes</a:t>
            </a:r>
            <a:endParaRPr lang="en-US" sz="1600" dirty="0"/>
          </a:p>
        </p:txBody>
      </p:sp>
      <p:pic>
        <p:nvPicPr>
          <p:cNvPr id="23" name="Picture 2" descr="IEI - Instituto de Estudios Internacionales - Universidad de Chile">
            <a:extLst>
              <a:ext uri="{FF2B5EF4-FFF2-40B4-BE49-F238E27FC236}">
                <a16:creationId xmlns:a16="http://schemas.microsoft.com/office/drawing/2014/main" id="{D07271E0-12D9-E087-F3CA-C53DA98D7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711" y="292255"/>
            <a:ext cx="1813377" cy="656316"/>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0C167B98-4482-EE1D-4652-AB2667FB123C}"/>
              </a:ext>
            </a:extLst>
          </p:cNvPr>
          <p:cNvPicPr>
            <a:picLocks noChangeAspect="1"/>
          </p:cNvPicPr>
          <p:nvPr/>
        </p:nvPicPr>
        <p:blipFill>
          <a:blip r:embed="rId5"/>
          <a:stretch>
            <a:fillRect/>
          </a:stretch>
        </p:blipFill>
        <p:spPr>
          <a:xfrm>
            <a:off x="11863213" y="192524"/>
            <a:ext cx="1813377" cy="756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P spid="18" grpId="0" animBg="1"/>
      <p:bldP spid="19"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2004</Words>
  <Application>Microsoft Macintosh PowerPoint</Application>
  <PresentationFormat>Personalizado</PresentationFormat>
  <Paragraphs>278</Paragraphs>
  <Slides>31</Slides>
  <Notes>31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Platypi</vt:lpstr>
      <vt:lpstr>Helvetica Neue</vt:lpstr>
      <vt:lpstr>Calibri</vt:lpstr>
      <vt:lpstr>Arial</vt:lpstr>
      <vt:lpstr>Crimson Pro</vt:lpstr>
      <vt:lpstr>Source Serif Pro</vt:lpstr>
      <vt:lpstr>Heebo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Ricardo Alvarado Chavez</cp:lastModifiedBy>
  <cp:revision>18</cp:revision>
  <dcterms:created xsi:type="dcterms:W3CDTF">2024-09-24T22:17:56Z</dcterms:created>
  <dcterms:modified xsi:type="dcterms:W3CDTF">2024-09-25T11:11:34Z</dcterms:modified>
</cp:coreProperties>
</file>