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x="18288000" cy="10287000"/>
  <p:notesSz cx="6858000" cy="9144000"/>
  <p:embeddedFontLst>
    <p:embeddedFont>
      <p:font typeface="League Spartan" charset="1" panose="00000800000000000000"/>
      <p:regular r:id="rId43"/>
    </p:embeddedFont>
    <p:embeddedFont>
      <p:font typeface="Canva Sans Bold" charset="1" panose="020B0803030501040103"/>
      <p:regular r:id="rId44"/>
    </p:embeddedFont>
    <p:embeddedFont>
      <p:font typeface="Montserrat Ultra-Bold" charset="1" panose="00000900000000000000"/>
      <p:regular r:id="rId45"/>
    </p:embeddedFont>
    <p:embeddedFont>
      <p:font typeface="Montserrat" charset="1" panose="00000500000000000000"/>
      <p:regular r:id="rId46"/>
    </p:embeddedFont>
    <p:embeddedFont>
      <p:font typeface="Montserrat Bold" charset="1" panose="00000800000000000000"/>
      <p:regular r:id="rId47"/>
    </p:embeddedFont>
    <p:embeddedFont>
      <p:font typeface="Public Sans" charset="1" panose="00000000000000000000"/>
      <p:regular r:id="rId48"/>
    </p:embeddedFont>
    <p:embeddedFont>
      <p:font typeface="Caladea Bold" charset="1" panose="02040803050406030204"/>
      <p:regular r:id="rId49"/>
    </p:embeddedFont>
    <p:embeddedFont>
      <p:font typeface="DM Sans" charset="1" panose="00000000000000000000"/>
      <p:regular r:id="rId50"/>
    </p:embeddedFont>
    <p:embeddedFont>
      <p:font typeface="DM Sans Bold" charset="1" panose="00000000000000000000"/>
      <p:regular r:id="rId51"/>
    </p:embeddedFont>
    <p:embeddedFont>
      <p:font typeface="Luckiest Guy" charset="1" panose="02000506000000020004"/>
      <p:regular r:id="rId52"/>
    </p:embeddedFont>
    <p:embeddedFont>
      <p:font typeface="Cakerolli" charset="1" panose="00000000000000000000"/>
      <p:regular r:id="rId53"/>
    </p:embeddedFont>
    <p:embeddedFont>
      <p:font typeface="Futura Display" charset="1" panose="020B0504050904050C04"/>
      <p:regular r:id="rId54"/>
    </p:embeddedFont>
    <p:embeddedFont>
      <p:font typeface="Lexend Deca" charset="1" panose="00000000000000000000"/>
      <p:regular r:id="rId55"/>
    </p:embeddedFont>
    <p:embeddedFont>
      <p:font typeface="Bobby Jones" charset="1" panose="00000000000000000000"/>
      <p:regular r:id="rId56"/>
    </p:embeddedFont>
    <p:embeddedFont>
      <p:font typeface="Canva Sans" charset="1" panose="020B0503030501040103"/>
      <p:regular r:id="rId57"/>
    </p:embeddedFont>
    <p:embeddedFont>
      <p:font typeface="Nunito Sans Ultra-Bold" charset="1" panose="00000900000000000000"/>
      <p:regular r:id="rId58"/>
    </p:embeddedFont>
    <p:embeddedFont>
      <p:font typeface="Nunito Sans Heavy" charset="1" panose="00000A00000000000000"/>
      <p:regular r:id="rId59"/>
    </p:embeddedFont>
    <p:embeddedFont>
      <p:font typeface="Calistoga" charset="1" panose="00000500000000000000"/>
      <p:regular r:id="rId60"/>
    </p:embeddedFont>
    <p:embeddedFont>
      <p:font typeface="League Gothic" charset="1" panose="00000500000000000000"/>
      <p:regular r:id="rId61"/>
    </p:embeddedFont>
    <p:embeddedFont>
      <p:font typeface="ITC Franklin Gothic LT" charset="1" panose="020B0504030503020204"/>
      <p:regular r:id="rId62"/>
    </p:embeddedFont>
    <p:embeddedFont>
      <p:font typeface="Agrandir Medium" charset="1" panose="00000600000000000000"/>
      <p:regular r:id="rId63"/>
    </p:embeddedFont>
    <p:embeddedFont>
      <p:font typeface="Agrandir Bold" charset="1" panose="00000800000000000000"/>
      <p:regular r:id="rId64"/>
    </p:embeddedFont>
    <p:embeddedFont>
      <p:font typeface="Agrandir" charset="1" panose="00000500000000000000"/>
      <p:regular r:id="rId65"/>
    </p:embeddedFont>
    <p:embeddedFont>
      <p:font typeface="Aileron" charset="1" panose="00000500000000000000"/>
      <p:regular r:id="rId66"/>
    </p:embeddedFont>
    <p:embeddedFont>
      <p:font typeface="Public Sans Bold" charset="1" panose="00000000000000000000"/>
      <p:regular r:id="rId67"/>
    </p:embeddedFont>
    <p:embeddedFont>
      <p:font typeface="Aileron Bold" charset="1" panose="00000800000000000000"/>
      <p:regular r:id="rId68"/>
    </p:embeddedFont>
    <p:embeddedFont>
      <p:font typeface="Abhaya Libre Bold" charset="1" panose="02000803000000000000"/>
      <p:regular r:id="rId69"/>
    </p:embeddedFont>
    <p:embeddedFont>
      <p:font typeface="Abhaya Libre" charset="1" panose="02000503000000000000"/>
      <p:regular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fonts/font43.fntdata" Type="http://schemas.openxmlformats.org/officeDocument/2006/relationships/font"/><Relationship Id="rId44" Target="fonts/font44.fntdata" Type="http://schemas.openxmlformats.org/officeDocument/2006/relationships/font"/><Relationship Id="rId45" Target="fonts/font45.fntdata" Type="http://schemas.openxmlformats.org/officeDocument/2006/relationships/font"/><Relationship Id="rId46" Target="fonts/font46.fntdata" Type="http://schemas.openxmlformats.org/officeDocument/2006/relationships/font"/><Relationship Id="rId47" Target="fonts/font47.fntdata" Type="http://schemas.openxmlformats.org/officeDocument/2006/relationships/font"/><Relationship Id="rId48" Target="fonts/font48.fntdata" Type="http://schemas.openxmlformats.org/officeDocument/2006/relationships/font"/><Relationship Id="rId49" Target="fonts/font49.fntdata" Type="http://schemas.openxmlformats.org/officeDocument/2006/relationships/font"/><Relationship Id="rId5" Target="tableStyles.xml" Type="http://schemas.openxmlformats.org/officeDocument/2006/relationships/tableStyles"/><Relationship Id="rId50" Target="fonts/font50.fntdata" Type="http://schemas.openxmlformats.org/officeDocument/2006/relationships/font"/><Relationship Id="rId51" Target="fonts/font51.fntdata" Type="http://schemas.openxmlformats.org/officeDocument/2006/relationships/font"/><Relationship Id="rId52" Target="fonts/font52.fntdata" Type="http://schemas.openxmlformats.org/officeDocument/2006/relationships/font"/><Relationship Id="rId53" Target="fonts/font53.fntdata" Type="http://schemas.openxmlformats.org/officeDocument/2006/relationships/font"/><Relationship Id="rId54" Target="fonts/font54.fntdata" Type="http://schemas.openxmlformats.org/officeDocument/2006/relationships/font"/><Relationship Id="rId55" Target="fonts/font55.fntdata" Type="http://schemas.openxmlformats.org/officeDocument/2006/relationships/font"/><Relationship Id="rId56" Target="fonts/font56.fntdata" Type="http://schemas.openxmlformats.org/officeDocument/2006/relationships/font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60" Target="fonts/font60.fntdata" Type="http://schemas.openxmlformats.org/officeDocument/2006/relationships/font"/><Relationship Id="rId61" Target="fonts/font61.fntdata" Type="http://schemas.openxmlformats.org/officeDocument/2006/relationships/font"/><Relationship Id="rId62" Target="fonts/font62.fntdata" Type="http://schemas.openxmlformats.org/officeDocument/2006/relationships/font"/><Relationship Id="rId63" Target="fonts/font63.fntdata" Type="http://schemas.openxmlformats.org/officeDocument/2006/relationships/font"/><Relationship Id="rId64" Target="fonts/font64.fntdata" Type="http://schemas.openxmlformats.org/officeDocument/2006/relationships/font"/><Relationship Id="rId65" Target="fonts/font65.fntdata" Type="http://schemas.openxmlformats.org/officeDocument/2006/relationships/font"/><Relationship Id="rId66" Target="fonts/font66.fntdata" Type="http://schemas.openxmlformats.org/officeDocument/2006/relationships/font"/><Relationship Id="rId67" Target="fonts/font67.fntdata" Type="http://schemas.openxmlformats.org/officeDocument/2006/relationships/font"/><Relationship Id="rId68" Target="fonts/font68.fntdata" Type="http://schemas.openxmlformats.org/officeDocument/2006/relationships/font"/><Relationship Id="rId69" Target="fonts/font69.fntdata" Type="http://schemas.openxmlformats.org/officeDocument/2006/relationships/font"/><Relationship Id="rId7" Target="slides/slide2.xml" Type="http://schemas.openxmlformats.org/officeDocument/2006/relationships/slide"/><Relationship Id="rId70" Target="fonts/font70.fntdata" Type="http://schemas.openxmlformats.org/officeDocument/2006/relationships/font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VAEVtmJ2Xzg.mp4" Type="http://schemas.openxmlformats.org/officeDocument/2006/relationships/video"/><Relationship Id="rId4" Target="../media/VAEVtmJ2Xzg.mp4" Type="http://schemas.microsoft.com/office/2007/relationships/media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gif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8.png" Type="http://schemas.openxmlformats.org/officeDocument/2006/relationships/image"/><Relationship Id="rId11" Target="../media/image29.svg" Type="http://schemas.openxmlformats.org/officeDocument/2006/relationships/image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22.png" Type="http://schemas.openxmlformats.org/officeDocument/2006/relationships/image"/><Relationship Id="rId5" Target="../media/image23.svg" Type="http://schemas.openxmlformats.org/officeDocument/2006/relationships/image"/><Relationship Id="rId6" Target="../media/image24.png" Type="http://schemas.openxmlformats.org/officeDocument/2006/relationships/image"/><Relationship Id="rId7" Target="../media/image25.svg" Type="http://schemas.openxmlformats.org/officeDocument/2006/relationships/image"/><Relationship Id="rId8" Target="../media/image26.png" Type="http://schemas.openxmlformats.org/officeDocument/2006/relationships/image"/><Relationship Id="rId9" Target="../media/image27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8.svg" Type="http://schemas.openxmlformats.org/officeDocument/2006/relationships/image"/><Relationship Id="rId2" Target="../media/image30.jpeg" Type="http://schemas.openxmlformats.org/officeDocument/2006/relationships/image"/><Relationship Id="rId3" Target="../media/image31.png" Type="http://schemas.openxmlformats.org/officeDocument/2006/relationships/image"/><Relationship Id="rId4" Target="../media/image32.svg" Type="http://schemas.openxmlformats.org/officeDocument/2006/relationships/image"/><Relationship Id="rId5" Target="../media/image33.png" Type="http://schemas.openxmlformats.org/officeDocument/2006/relationships/image"/><Relationship Id="rId6" Target="../media/image34.svg" Type="http://schemas.openxmlformats.org/officeDocument/2006/relationships/image"/><Relationship Id="rId7" Target="../media/image35.png" Type="http://schemas.openxmlformats.org/officeDocument/2006/relationships/image"/><Relationship Id="rId8" Target="../media/image36.svg" Type="http://schemas.openxmlformats.org/officeDocument/2006/relationships/image"/><Relationship Id="rId9" Target="../media/image37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9.png" Type="http://schemas.openxmlformats.org/officeDocument/2006/relationships/image"/><Relationship Id="rId3" Target="../media/image40.svg" Type="http://schemas.openxmlformats.org/officeDocument/2006/relationships/image"/><Relationship Id="rId4" Target="../media/image41.png" Type="http://schemas.openxmlformats.org/officeDocument/2006/relationships/image"/><Relationship Id="rId5" Target="../media/image42.svg" Type="http://schemas.openxmlformats.org/officeDocument/2006/relationships/image"/><Relationship Id="rId6" Target="../media/image43.png" Type="http://schemas.openxmlformats.org/officeDocument/2006/relationships/image"/><Relationship Id="rId7" Target="../media/image44.svg" Type="http://schemas.openxmlformats.org/officeDocument/2006/relationships/image"/><Relationship Id="rId8" Target="../media/image45.png" Type="http://schemas.openxmlformats.org/officeDocument/2006/relationships/image"/><Relationship Id="rId9" Target="../media/image46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svg" Type="http://schemas.openxmlformats.org/officeDocument/2006/relationships/image"/><Relationship Id="rId4" Target="../media/image43.png" Type="http://schemas.openxmlformats.org/officeDocument/2006/relationships/image"/><Relationship Id="rId5" Target="../media/image44.svg" Type="http://schemas.openxmlformats.org/officeDocument/2006/relationships/image"/><Relationship Id="rId6" Target="../media/image45.png" Type="http://schemas.openxmlformats.org/officeDocument/2006/relationships/image"/><Relationship Id="rId7" Target="../media/image46.svg" Type="http://schemas.openxmlformats.org/officeDocument/2006/relationships/image"/><Relationship Id="rId8" Target="../media/image49.png" Type="http://schemas.openxmlformats.org/officeDocument/2006/relationships/image"/><Relationship Id="rId9" Target="../media/image50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jpeg" Type="http://schemas.openxmlformats.org/officeDocument/2006/relationships/image"/><Relationship Id="rId3" Target="../media/image52.png" Type="http://schemas.openxmlformats.org/officeDocument/2006/relationships/image"/><Relationship Id="rId4" Target="../media/image53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jpe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png" Type="http://schemas.openxmlformats.org/officeDocument/2006/relationships/image"/><Relationship Id="rId3" Target="../media/image56.sv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Relationship Id="rId6" Target="../media/image59.png" Type="http://schemas.openxmlformats.org/officeDocument/2006/relationships/image"/><Relationship Id="rId7" Target="../media/image60.svg" Type="http://schemas.openxmlformats.org/officeDocument/2006/relationships/image"/><Relationship Id="rId8" Target="../media/image61.png" Type="http://schemas.openxmlformats.org/officeDocument/2006/relationships/image"/><Relationship Id="rId9" Target="../media/image62.sv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3.jpeg" Type="http://schemas.openxmlformats.org/officeDocument/2006/relationships/image"/><Relationship Id="rId3" Target="../media/image64.png" Type="http://schemas.openxmlformats.org/officeDocument/2006/relationships/image"/><Relationship Id="rId4" Target="../media/image65.sv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6.jpeg" Type="http://schemas.openxmlformats.org/officeDocument/2006/relationships/image"/><Relationship Id="rId3" Target="../media/image67.png" Type="http://schemas.openxmlformats.org/officeDocument/2006/relationships/image"/><Relationship Id="rId4" Target="../media/image68.png" Type="http://schemas.openxmlformats.org/officeDocument/2006/relationships/image"/><Relationship Id="rId5" Target="../media/image69.png" Type="http://schemas.openxmlformats.org/officeDocument/2006/relationships/image"/><Relationship Id="rId6" Target="../media/image70.png" Type="http://schemas.openxmlformats.org/officeDocument/2006/relationships/image"/><Relationship Id="rId7" Target="../media/image71.png" Type="http://schemas.openxmlformats.org/officeDocument/2006/relationships/image"/><Relationship Id="rId8" Target="../media/image72.svg" Type="http://schemas.openxmlformats.org/officeDocument/2006/relationships/image"/><Relationship Id="rId9" Target="../media/image73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2.svg" Type="http://schemas.openxmlformats.org/officeDocument/2006/relationships/image"/><Relationship Id="rId11" Target="../media/image83.png" Type="http://schemas.openxmlformats.org/officeDocument/2006/relationships/image"/><Relationship Id="rId12" Target="../media/image84.svg" Type="http://schemas.openxmlformats.org/officeDocument/2006/relationships/image"/><Relationship Id="rId13" Target="../media/image85.png" Type="http://schemas.openxmlformats.org/officeDocument/2006/relationships/image"/><Relationship Id="rId14" Target="../media/image86.svg" Type="http://schemas.openxmlformats.org/officeDocument/2006/relationships/image"/><Relationship Id="rId15" Target="../media/image87.png" Type="http://schemas.openxmlformats.org/officeDocument/2006/relationships/image"/><Relationship Id="rId16" Target="../media/image88.svg" Type="http://schemas.openxmlformats.org/officeDocument/2006/relationships/image"/><Relationship Id="rId17" Target="../media/image89.png" Type="http://schemas.openxmlformats.org/officeDocument/2006/relationships/image"/><Relationship Id="rId18" Target="../media/image90.svg" Type="http://schemas.openxmlformats.org/officeDocument/2006/relationships/image"/><Relationship Id="rId19" Target="../media/image91.png" Type="http://schemas.openxmlformats.org/officeDocument/2006/relationships/image"/><Relationship Id="rId2" Target="../media/image74.jpeg" Type="http://schemas.openxmlformats.org/officeDocument/2006/relationships/image"/><Relationship Id="rId20" Target="../media/image92.svg" Type="http://schemas.openxmlformats.org/officeDocument/2006/relationships/image"/><Relationship Id="rId21" Target="../media/image93.png" Type="http://schemas.openxmlformats.org/officeDocument/2006/relationships/image"/><Relationship Id="rId22" Target="../media/image94.svg" Type="http://schemas.openxmlformats.org/officeDocument/2006/relationships/image"/><Relationship Id="rId23" Target="../media/image95.png" Type="http://schemas.openxmlformats.org/officeDocument/2006/relationships/image"/><Relationship Id="rId24" Target="../media/image96.svg" Type="http://schemas.openxmlformats.org/officeDocument/2006/relationships/image"/><Relationship Id="rId25" Target="../media/image97.png" Type="http://schemas.openxmlformats.org/officeDocument/2006/relationships/image"/><Relationship Id="rId26" Target="../media/image98.svg" Type="http://schemas.openxmlformats.org/officeDocument/2006/relationships/image"/><Relationship Id="rId27" Target="../media/image99.png" Type="http://schemas.openxmlformats.org/officeDocument/2006/relationships/image"/><Relationship Id="rId28" Target="../media/image100.svg" Type="http://schemas.openxmlformats.org/officeDocument/2006/relationships/image"/><Relationship Id="rId3" Target="../media/image75.png" Type="http://schemas.openxmlformats.org/officeDocument/2006/relationships/image"/><Relationship Id="rId4" Target="../media/image76.svg" Type="http://schemas.openxmlformats.org/officeDocument/2006/relationships/image"/><Relationship Id="rId5" Target="../media/image77.png" Type="http://schemas.openxmlformats.org/officeDocument/2006/relationships/image"/><Relationship Id="rId6" Target="../media/image78.svg" Type="http://schemas.openxmlformats.org/officeDocument/2006/relationships/image"/><Relationship Id="rId7" Target="../media/image79.png" Type="http://schemas.openxmlformats.org/officeDocument/2006/relationships/image"/><Relationship Id="rId8" Target="../media/image80.svg" Type="http://schemas.openxmlformats.org/officeDocument/2006/relationships/image"/><Relationship Id="rId9" Target="../media/image81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jpe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1.png" Type="http://schemas.openxmlformats.org/officeDocument/2006/relationships/image"/><Relationship Id="rId3" Target="../media/image102.png" Type="http://schemas.openxmlformats.org/officeDocument/2006/relationships/image"/><Relationship Id="rId4" Target="../media/image103.png" Type="http://schemas.openxmlformats.org/officeDocument/2006/relationships/image"/><Relationship Id="rId5" Target="../media/image104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5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6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7.png" Type="http://schemas.openxmlformats.org/officeDocument/2006/relationships/image"/><Relationship Id="rId3" Target="../media/image10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Relationship Id="rId3" Target="../media/image5.png" Type="http://schemas.openxmlformats.org/officeDocument/2006/relationships/image"/><Relationship Id="rId4" Target="../media/image6.sv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9.jpeg" Type="http://schemas.openxmlformats.org/officeDocument/2006/relationships/image"/><Relationship Id="rId3" Target="../media/image110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1.jpe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2.jpe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3.png" Type="http://schemas.openxmlformats.org/officeDocument/2006/relationships/image"/><Relationship Id="rId3" Target="../media/image114.sv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657" r="0" b="657"/>
          <a:stretch>
            <a:fillRect/>
          </a:stretch>
        </p:blipFill>
        <p:spPr>
          <a:xfrm flipH="false" flipV="false"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0" y="225322"/>
            <a:ext cx="18288000" cy="3195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MUJERES EN EL COMERCIO INTERNACIONAL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108675" y="8398828"/>
            <a:ext cx="10070651" cy="166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INSTITUTO DE ESTUDIOS INTERNACIONALES</a:t>
            </a:r>
          </a:p>
          <a:p>
            <a:pPr algn="ctr">
              <a:lnSpc>
                <a:spcPts val="4480"/>
              </a:lnSpc>
            </a:pPr>
            <a:r>
              <a:rPr lang="en-US" sz="32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UNIVERSIDAD DE CHILE</a:t>
            </a:r>
          </a:p>
          <a:p>
            <a:pPr algn="ctr">
              <a:lnSpc>
                <a:spcPts val="4480"/>
              </a:lnSpc>
            </a:pPr>
            <a:r>
              <a:rPr lang="en-US" sz="32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2024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356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alphaModFix amt="32999"/>
          </a:blip>
          <a:stretch>
            <a:fillRect/>
          </a:stretch>
        </p:blipFill>
        <p:spPr>
          <a:xfrm rot="0">
            <a:off x="-1085893" y="-1085894"/>
            <a:ext cx="13030722" cy="1302402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370519" y="879914"/>
            <a:ext cx="16706170" cy="91686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1224082" indent="-612041" lvl="1">
              <a:lnSpc>
                <a:spcPts val="6009"/>
              </a:lnSpc>
              <a:buFont typeface="Arial"/>
              <a:buChar char="•"/>
            </a:pPr>
            <a:r>
              <a:rPr lang="en-US" b="true" sz="566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LAS EMPRESAS LIDERADAS POR MUJERES QUE PARTICIPAN EN EL COMERCIO INTERNACIONAL TIENEN UN 1.5 VECES MÁS PROBABILIDADES DE INNOVAR EN PRODUCTOS Y SERVICIOS (OMC)</a:t>
            </a:r>
          </a:p>
          <a:p>
            <a:pPr algn="just">
              <a:lnSpc>
                <a:spcPts val="6009"/>
              </a:lnSpc>
            </a:pPr>
          </a:p>
          <a:p>
            <a:pPr algn="just" marL="1224082" indent="-612041" lvl="1">
              <a:lnSpc>
                <a:spcPts val="6009"/>
              </a:lnSpc>
              <a:buFont typeface="Arial"/>
              <a:buChar char="•"/>
            </a:pPr>
            <a:r>
              <a:rPr lang="en-US" b="true" sz="566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LAS MUJERES EXPORTADORAS QUE INTRODUCEN INNOVACIONES REPORTAN UN CRECIMIENTO DE INGRESOS DEL 20% SUPERIOR AL DE LAS EMPRESAS NO EXPORTADORAS (BID)</a:t>
            </a:r>
          </a:p>
          <a:p>
            <a:pPr algn="just">
              <a:lnSpc>
                <a:spcPts val="6009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978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64232" y="364872"/>
            <a:ext cx="17559535" cy="9557257"/>
            <a:chOff x="0" y="0"/>
            <a:chExt cx="4624734" cy="251713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624734" cy="2517138"/>
            </a:xfrm>
            <a:custGeom>
              <a:avLst/>
              <a:gdLst/>
              <a:ahLst/>
              <a:cxnLst/>
              <a:rect r="r" b="b" t="t" l="l"/>
              <a:pathLst>
                <a:path h="2517138" w="4624734">
                  <a:moveTo>
                    <a:pt x="22486" y="0"/>
                  </a:moveTo>
                  <a:lnTo>
                    <a:pt x="4602248" y="0"/>
                  </a:lnTo>
                  <a:cubicBezTo>
                    <a:pt x="4608211" y="0"/>
                    <a:pt x="4613931" y="2369"/>
                    <a:pt x="4618148" y="6586"/>
                  </a:cubicBezTo>
                  <a:cubicBezTo>
                    <a:pt x="4622365" y="10803"/>
                    <a:pt x="4624734" y="16522"/>
                    <a:pt x="4624734" y="22486"/>
                  </a:cubicBezTo>
                  <a:lnTo>
                    <a:pt x="4624734" y="2494652"/>
                  </a:lnTo>
                  <a:cubicBezTo>
                    <a:pt x="4624734" y="2507070"/>
                    <a:pt x="4614666" y="2517138"/>
                    <a:pt x="4602248" y="2517138"/>
                  </a:cubicBezTo>
                  <a:lnTo>
                    <a:pt x="22486" y="2517138"/>
                  </a:lnTo>
                  <a:cubicBezTo>
                    <a:pt x="16522" y="2517138"/>
                    <a:pt x="10803" y="2514769"/>
                    <a:pt x="6586" y="2510552"/>
                  </a:cubicBezTo>
                  <a:cubicBezTo>
                    <a:pt x="2369" y="2506335"/>
                    <a:pt x="0" y="2500616"/>
                    <a:pt x="0" y="2494652"/>
                  </a:cubicBezTo>
                  <a:lnTo>
                    <a:pt x="0" y="22486"/>
                  </a:lnTo>
                  <a:cubicBezTo>
                    <a:pt x="0" y="10067"/>
                    <a:pt x="10067" y="0"/>
                    <a:pt x="22486" y="0"/>
                  </a:cubicBezTo>
                  <a:close/>
                </a:path>
              </a:pathLst>
            </a:custGeom>
            <a:solidFill>
              <a:srgbClr val="D1F5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624734" cy="25552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028700" y="4826886"/>
            <a:ext cx="5856601" cy="5095243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028700" y="525063"/>
            <a:ext cx="15986641" cy="2211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19"/>
              </a:lnSpc>
            </a:pPr>
            <a:r>
              <a:rPr lang="en-US" sz="6299">
                <a:solidFill>
                  <a:srgbClr val="000000"/>
                </a:solidFill>
                <a:latin typeface="Bobby Jones"/>
                <a:ea typeface="Bobby Jones"/>
                <a:cs typeface="Bobby Jones"/>
                <a:sym typeface="Bobby Jones"/>
              </a:rPr>
              <a:t>Impacto del trabajo informal en la participación comercial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223904" y="3254376"/>
            <a:ext cx="11405323" cy="7032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63606" indent="-431803" lvl="1">
              <a:lnSpc>
                <a:spcPts val="5600"/>
              </a:lnSpc>
              <a:buFont typeface="Arial"/>
              <a:buChar char="•"/>
            </a:pPr>
            <a:r>
              <a:rPr lang="en-US" sz="4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El 56% de las mujeres que trabajan en el comercio en Chile lo hacen en condiciones informales (Cámara de Comercio de Santiago)</a:t>
            </a:r>
          </a:p>
          <a:p>
            <a:pPr algn="just">
              <a:lnSpc>
                <a:spcPts val="5600"/>
              </a:lnSpc>
            </a:pPr>
          </a:p>
          <a:p>
            <a:pPr algn="just" marL="863606" indent="-431803" lvl="1">
              <a:lnSpc>
                <a:spcPts val="5600"/>
              </a:lnSpc>
              <a:buFont typeface="Arial"/>
              <a:buChar char="•"/>
            </a:pPr>
            <a:r>
              <a:rPr lang="en-US" sz="4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 África Subsahariana, el 80% de las mujeres que participan en el comercio informal lo hacen en sectores de baja productividad</a:t>
            </a:r>
          </a:p>
          <a:p>
            <a:pPr algn="just">
              <a:lnSpc>
                <a:spcPts val="5600"/>
              </a:lnSpc>
            </a:pP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978D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64232" y="364872"/>
            <a:ext cx="17559535" cy="9557257"/>
            <a:chOff x="0" y="0"/>
            <a:chExt cx="4624734" cy="251713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624734" cy="2517138"/>
            </a:xfrm>
            <a:custGeom>
              <a:avLst/>
              <a:gdLst/>
              <a:ahLst/>
              <a:cxnLst/>
              <a:rect r="r" b="b" t="t" l="l"/>
              <a:pathLst>
                <a:path h="2517138" w="4624734">
                  <a:moveTo>
                    <a:pt x="22486" y="0"/>
                  </a:moveTo>
                  <a:lnTo>
                    <a:pt x="4602248" y="0"/>
                  </a:lnTo>
                  <a:cubicBezTo>
                    <a:pt x="4608211" y="0"/>
                    <a:pt x="4613931" y="2369"/>
                    <a:pt x="4618148" y="6586"/>
                  </a:cubicBezTo>
                  <a:cubicBezTo>
                    <a:pt x="4622365" y="10803"/>
                    <a:pt x="4624734" y="16522"/>
                    <a:pt x="4624734" y="22486"/>
                  </a:cubicBezTo>
                  <a:lnTo>
                    <a:pt x="4624734" y="2494652"/>
                  </a:lnTo>
                  <a:cubicBezTo>
                    <a:pt x="4624734" y="2507070"/>
                    <a:pt x="4614666" y="2517138"/>
                    <a:pt x="4602248" y="2517138"/>
                  </a:cubicBezTo>
                  <a:lnTo>
                    <a:pt x="22486" y="2517138"/>
                  </a:lnTo>
                  <a:cubicBezTo>
                    <a:pt x="16522" y="2517138"/>
                    <a:pt x="10803" y="2514769"/>
                    <a:pt x="6586" y="2510552"/>
                  </a:cubicBezTo>
                  <a:cubicBezTo>
                    <a:pt x="2369" y="2506335"/>
                    <a:pt x="0" y="2500616"/>
                    <a:pt x="0" y="2494652"/>
                  </a:cubicBezTo>
                  <a:lnTo>
                    <a:pt x="0" y="22486"/>
                  </a:lnTo>
                  <a:cubicBezTo>
                    <a:pt x="0" y="10067"/>
                    <a:pt x="10067" y="0"/>
                    <a:pt x="2248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624734" cy="25552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3439413" y="6461677"/>
            <a:ext cx="6126861" cy="3460451"/>
          </a:xfrm>
          <a:custGeom>
            <a:avLst/>
            <a:gdLst/>
            <a:ahLst/>
            <a:cxnLst/>
            <a:rect r="r" b="b" t="t" l="l"/>
            <a:pathLst>
              <a:path h="3460451" w="6126861">
                <a:moveTo>
                  <a:pt x="0" y="0"/>
                </a:moveTo>
                <a:lnTo>
                  <a:pt x="6126861" y="0"/>
                </a:lnTo>
                <a:lnTo>
                  <a:pt x="6126861" y="3460451"/>
                </a:lnTo>
                <a:lnTo>
                  <a:pt x="0" y="34604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474517" y="423847"/>
            <a:ext cx="15338966" cy="2400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71"/>
              </a:lnSpc>
            </a:pPr>
            <a:r>
              <a:rPr lang="en-US" sz="6836">
                <a:solidFill>
                  <a:srgbClr val="000000"/>
                </a:solidFill>
                <a:latin typeface="Bobby Jones"/>
                <a:ea typeface="Bobby Jones"/>
                <a:cs typeface="Bobby Jones"/>
                <a:sym typeface="Bobby Jones"/>
              </a:rPr>
              <a:t>Desigualdad salarial en el comercio internacional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15654" y="3242227"/>
            <a:ext cx="11033007" cy="6362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971550" indent="-485775" lvl="1">
              <a:lnSpc>
                <a:spcPts val="6299"/>
              </a:lnSpc>
              <a:buFont typeface="Arial"/>
              <a:buChar char="•"/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 América Latina, las mujeres en sectores exportadores ganan un 17% menos que los hombres en los mismos puestos (CEPAL)</a:t>
            </a:r>
          </a:p>
          <a:p>
            <a:pPr algn="just">
              <a:lnSpc>
                <a:spcPts val="6299"/>
              </a:lnSpc>
            </a:pPr>
          </a:p>
          <a:p>
            <a:pPr algn="just" marL="971550" indent="-485775" lvl="1">
              <a:lnSpc>
                <a:spcPts val="6299"/>
              </a:lnSpc>
              <a:buFont typeface="Arial"/>
              <a:buChar char="•"/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Las mujeres en el comercio informal tienen un 25% menos de ingresos que los hombres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FC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887882" y="365221"/>
            <a:ext cx="10964729" cy="11965193"/>
            <a:chOff x="0" y="0"/>
            <a:chExt cx="14619639" cy="1595359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5934055"/>
              <a:ext cx="14619639" cy="757906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 marL="836798" indent="-418399" lvl="1">
                <a:lnSpc>
                  <a:spcPts val="5038"/>
                </a:lnSpc>
                <a:buFont typeface="Arial"/>
                <a:buChar char="•"/>
              </a:pPr>
              <a:r>
                <a:rPr lang="en-US" b="true" sz="3875" spc="155">
                  <a:solidFill>
                    <a:srgbClr val="1B344D"/>
                  </a:solidFill>
                  <a:latin typeface="Nunito Sans Ultra-Bold"/>
                  <a:ea typeface="Nunito Sans Ultra-Bold"/>
                  <a:cs typeface="Nunito Sans Ultra-Bold"/>
                  <a:sym typeface="Nunito Sans Ultra-Bold"/>
                </a:rPr>
                <a:t>EN AMÉRICA LATINA, LAS MUJERES EN SECTORES EXPORTADORES GANAN UN 17% MENOS QUE LOS HOMBRES EN LOS MISMOS PUESTOS (CEPAL)</a:t>
              </a:r>
            </a:p>
            <a:p>
              <a:pPr algn="just">
                <a:lnSpc>
                  <a:spcPts val="4497"/>
                </a:lnSpc>
              </a:pPr>
            </a:p>
            <a:p>
              <a:pPr algn="just" marL="854766" indent="-427383" lvl="1">
                <a:lnSpc>
                  <a:spcPts val="5146"/>
                </a:lnSpc>
                <a:buFont typeface="Arial"/>
                <a:buChar char="•"/>
              </a:pPr>
              <a:r>
                <a:rPr lang="en-US" b="true" sz="3959" spc="158">
                  <a:solidFill>
                    <a:srgbClr val="1B344D"/>
                  </a:solidFill>
                  <a:latin typeface="Nunito Sans Ultra-Bold"/>
                  <a:ea typeface="Nunito Sans Ultra-Bold"/>
                  <a:cs typeface="Nunito Sans Ultra-Bold"/>
                  <a:sym typeface="Nunito Sans Ultra-Bold"/>
                </a:rPr>
                <a:t>LAS MUJERES EN EL COMERCIO INFORMAL TIENEN UN 25% MENOS DE INGRESOS QUE LOS HOMBRES</a:t>
              </a:r>
            </a:p>
            <a:p>
              <a:pPr algn="just">
                <a:lnSpc>
                  <a:spcPts val="5146"/>
                </a:lnSpc>
              </a:pP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0"/>
              <a:ext cx="14619639" cy="3733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7379"/>
                </a:lnSpc>
              </a:pPr>
              <a:r>
                <a:rPr lang="en-US" b="true" sz="6149">
                  <a:solidFill>
                    <a:srgbClr val="1B344D"/>
                  </a:solidFill>
                  <a:latin typeface="Nunito Sans Heavy"/>
                  <a:ea typeface="Nunito Sans Heavy"/>
                  <a:cs typeface="Nunito Sans Heavy"/>
                  <a:sym typeface="Nunito Sans Heavy"/>
                </a:rPr>
                <a:t>DESIGUALDAD SALARIAL EN EL COMERCIO INTERNACIONAL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15569455"/>
              <a:ext cx="14619639" cy="3841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459"/>
                </a:lnSpc>
              </a:pPr>
            </a:p>
          </p:txBody>
        </p:sp>
        <p:sp>
          <p:nvSpPr>
            <p:cNvPr name="AutoShape 6" id="6"/>
            <p:cNvSpPr/>
            <p:nvPr/>
          </p:nvSpPr>
          <p:spPr>
            <a:xfrm rot="0">
              <a:off x="0" y="15751474"/>
              <a:ext cx="14619639" cy="11157"/>
            </a:xfrm>
            <a:prstGeom prst="rect">
              <a:avLst/>
            </a:prstGeom>
            <a:solidFill>
              <a:srgbClr val="C0F0F7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-677799" y="1676777"/>
            <a:ext cx="7093624" cy="7385943"/>
            <a:chOff x="0" y="0"/>
            <a:chExt cx="9458165" cy="9847924"/>
          </a:xfrm>
        </p:grpSpPr>
        <p:sp>
          <p:nvSpPr>
            <p:cNvPr name="Freeform 8" id="8"/>
            <p:cNvSpPr/>
            <p:nvPr/>
          </p:nvSpPr>
          <p:spPr>
            <a:xfrm flipH="false" flipV="false" rot="-116551">
              <a:off x="90970" y="4262417"/>
              <a:ext cx="6478503" cy="5477280"/>
            </a:xfrm>
            <a:custGeom>
              <a:avLst/>
              <a:gdLst/>
              <a:ahLst/>
              <a:cxnLst/>
              <a:rect r="r" b="b" t="t" l="l"/>
              <a:pathLst>
                <a:path h="5477280" w="6478503">
                  <a:moveTo>
                    <a:pt x="0" y="0"/>
                  </a:moveTo>
                  <a:lnTo>
                    <a:pt x="6478503" y="0"/>
                  </a:lnTo>
                  <a:lnTo>
                    <a:pt x="6478503" y="5477280"/>
                  </a:lnTo>
                  <a:lnTo>
                    <a:pt x="0" y="54772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7168886" y="0"/>
              <a:ext cx="2289279" cy="2508174"/>
            </a:xfrm>
            <a:custGeom>
              <a:avLst/>
              <a:gdLst/>
              <a:ahLst/>
              <a:cxnLst/>
              <a:rect r="r" b="b" t="t" l="l"/>
              <a:pathLst>
                <a:path h="2508174" w="2289279">
                  <a:moveTo>
                    <a:pt x="0" y="0"/>
                  </a:moveTo>
                  <a:lnTo>
                    <a:pt x="2289279" y="0"/>
                  </a:lnTo>
                  <a:lnTo>
                    <a:pt x="2289279" y="2508174"/>
                  </a:lnTo>
                  <a:lnTo>
                    <a:pt x="0" y="25081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3630244" y="0"/>
              <a:ext cx="4164923" cy="5441110"/>
            </a:xfrm>
            <a:custGeom>
              <a:avLst/>
              <a:gdLst/>
              <a:ahLst/>
              <a:cxnLst/>
              <a:rect r="r" b="b" t="t" l="l"/>
              <a:pathLst>
                <a:path h="5441110" w="4164923">
                  <a:moveTo>
                    <a:pt x="0" y="0"/>
                  </a:moveTo>
                  <a:lnTo>
                    <a:pt x="4164923" y="0"/>
                  </a:lnTo>
                  <a:lnTo>
                    <a:pt x="4164923" y="5441110"/>
                  </a:lnTo>
                  <a:lnTo>
                    <a:pt x="0" y="54411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1425081">
              <a:off x="3035331" y="1086885"/>
              <a:ext cx="1819297" cy="3267341"/>
            </a:xfrm>
            <a:custGeom>
              <a:avLst/>
              <a:gdLst/>
              <a:ahLst/>
              <a:cxnLst/>
              <a:rect r="r" b="b" t="t" l="l"/>
              <a:pathLst>
                <a:path h="3267341" w="1819297">
                  <a:moveTo>
                    <a:pt x="0" y="0"/>
                  </a:moveTo>
                  <a:lnTo>
                    <a:pt x="1819298" y="0"/>
                  </a:lnTo>
                  <a:lnTo>
                    <a:pt x="1819298" y="3267341"/>
                  </a:lnTo>
                  <a:lnTo>
                    <a:pt x="0" y="32673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-11470" r="-263388" b="0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5168576" y="5113453"/>
            <a:ext cx="1719306" cy="1694298"/>
          </a:xfrm>
          <a:custGeom>
            <a:avLst/>
            <a:gdLst/>
            <a:ahLst/>
            <a:cxnLst/>
            <a:rect r="r" b="b" t="t" l="l"/>
            <a:pathLst>
              <a:path h="1694298" w="1719306">
                <a:moveTo>
                  <a:pt x="0" y="0"/>
                </a:moveTo>
                <a:lnTo>
                  <a:pt x="1719306" y="0"/>
                </a:lnTo>
                <a:lnTo>
                  <a:pt x="1719306" y="1694298"/>
                </a:lnTo>
                <a:lnTo>
                  <a:pt x="0" y="169429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231545" y="7267191"/>
            <a:ext cx="4504952" cy="3399191"/>
          </a:xfrm>
          <a:custGeom>
            <a:avLst/>
            <a:gdLst/>
            <a:ahLst/>
            <a:cxnLst/>
            <a:rect r="r" b="b" t="t" l="l"/>
            <a:pathLst>
              <a:path h="3399191" w="4504952">
                <a:moveTo>
                  <a:pt x="0" y="3399191"/>
                </a:moveTo>
                <a:lnTo>
                  <a:pt x="4504952" y="3399191"/>
                </a:lnTo>
                <a:lnTo>
                  <a:pt x="4504952" y="0"/>
                </a:lnTo>
                <a:lnTo>
                  <a:pt x="0" y="0"/>
                </a:lnTo>
                <a:lnTo>
                  <a:pt x="0" y="3399191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406582" y="-891407"/>
            <a:ext cx="10447635" cy="3932110"/>
          </a:xfrm>
          <a:custGeom>
            <a:avLst/>
            <a:gdLst/>
            <a:ahLst/>
            <a:cxnLst/>
            <a:rect r="r" b="b" t="t" l="l"/>
            <a:pathLst>
              <a:path h="3932110" w="10447635">
                <a:moveTo>
                  <a:pt x="0" y="0"/>
                </a:moveTo>
                <a:lnTo>
                  <a:pt x="10447636" y="0"/>
                </a:lnTo>
                <a:lnTo>
                  <a:pt x="10447636" y="3932110"/>
                </a:lnTo>
                <a:lnTo>
                  <a:pt x="0" y="39321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0" y="0"/>
            <a:ext cx="3657600" cy="923544"/>
          </a:xfrm>
          <a:custGeom>
            <a:avLst/>
            <a:gdLst/>
            <a:ahLst/>
            <a:cxnLst/>
            <a:rect r="r" b="b" t="t" l="l"/>
            <a:pathLst>
              <a:path h="923544" w="3657600">
                <a:moveTo>
                  <a:pt x="0" y="0"/>
                </a:moveTo>
                <a:lnTo>
                  <a:pt x="3657600" y="0"/>
                </a:lnTo>
                <a:lnTo>
                  <a:pt x="3657600" y="923544"/>
                </a:lnTo>
                <a:lnTo>
                  <a:pt x="0" y="9235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630400" y="9363456"/>
            <a:ext cx="3657600" cy="923544"/>
          </a:xfrm>
          <a:custGeom>
            <a:avLst/>
            <a:gdLst/>
            <a:ahLst/>
            <a:cxnLst/>
            <a:rect r="r" b="b" t="t" l="l"/>
            <a:pathLst>
              <a:path h="923544" w="3657600">
                <a:moveTo>
                  <a:pt x="0" y="0"/>
                </a:moveTo>
                <a:lnTo>
                  <a:pt x="3657600" y="0"/>
                </a:lnTo>
                <a:lnTo>
                  <a:pt x="3657600" y="923544"/>
                </a:lnTo>
                <a:lnTo>
                  <a:pt x="0" y="9235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32028" y="2548080"/>
            <a:ext cx="7483967" cy="44064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1749"/>
              </a:lnSpc>
            </a:pPr>
            <a:r>
              <a:rPr lang="en-US" sz="8392">
                <a:solidFill>
                  <a:srgbClr val="343434"/>
                </a:solidFill>
                <a:latin typeface="Calistoga"/>
                <a:ea typeface="Calistoga"/>
                <a:cs typeface="Calistoga"/>
                <a:sym typeface="Calistoga"/>
              </a:rPr>
              <a:t>BRECHAS EN LIDERAZGO EMPRESARIAL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8115995" y="9258300"/>
            <a:ext cx="2056011" cy="340176"/>
          </a:xfrm>
          <a:custGeom>
            <a:avLst/>
            <a:gdLst/>
            <a:ahLst/>
            <a:cxnLst/>
            <a:rect r="r" b="b" t="t" l="l"/>
            <a:pathLst>
              <a:path h="340176" w="2056011">
                <a:moveTo>
                  <a:pt x="0" y="0"/>
                </a:moveTo>
                <a:lnTo>
                  <a:pt x="2056010" y="0"/>
                </a:lnTo>
                <a:lnTo>
                  <a:pt x="2056010" y="340176"/>
                </a:lnTo>
                <a:lnTo>
                  <a:pt x="0" y="34017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9144000" y="1455077"/>
            <a:ext cx="8431346" cy="3653284"/>
            <a:chOff x="0" y="0"/>
            <a:chExt cx="2409734" cy="1044133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409734" cy="1044133"/>
            </a:xfrm>
            <a:custGeom>
              <a:avLst/>
              <a:gdLst/>
              <a:ahLst/>
              <a:cxnLst/>
              <a:rect r="r" b="b" t="t" l="l"/>
              <a:pathLst>
                <a:path h="1044133" w="2409734">
                  <a:moveTo>
                    <a:pt x="0" y="0"/>
                  </a:moveTo>
                  <a:lnTo>
                    <a:pt x="2409734" y="0"/>
                  </a:lnTo>
                  <a:lnTo>
                    <a:pt x="2409734" y="1044133"/>
                  </a:lnTo>
                  <a:lnTo>
                    <a:pt x="0" y="1044133"/>
                  </a:lnTo>
                  <a:close/>
                </a:path>
              </a:pathLst>
            </a:custGeom>
            <a:solidFill>
              <a:srgbClr val="343434"/>
            </a:solidFill>
            <a:ln cap="sq">
              <a:noFill/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9525"/>
              <a:ext cx="2409734" cy="10346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9144000" y="5945193"/>
            <a:ext cx="8431346" cy="3653284"/>
            <a:chOff x="0" y="0"/>
            <a:chExt cx="2409734" cy="1044133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409734" cy="1044133"/>
            </a:xfrm>
            <a:custGeom>
              <a:avLst/>
              <a:gdLst/>
              <a:ahLst/>
              <a:cxnLst/>
              <a:rect r="r" b="b" t="t" l="l"/>
              <a:pathLst>
                <a:path h="1044133" w="2409734">
                  <a:moveTo>
                    <a:pt x="0" y="0"/>
                  </a:moveTo>
                  <a:lnTo>
                    <a:pt x="2409734" y="0"/>
                  </a:lnTo>
                  <a:lnTo>
                    <a:pt x="2409734" y="1044133"/>
                  </a:lnTo>
                  <a:lnTo>
                    <a:pt x="0" y="1044133"/>
                  </a:lnTo>
                  <a:close/>
                </a:path>
              </a:pathLst>
            </a:custGeom>
            <a:solidFill>
              <a:srgbClr val="343434"/>
            </a:solidFill>
            <a:ln cap="sq">
              <a:noFill/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9525"/>
              <a:ext cx="2409734" cy="10346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9433314" y="1657379"/>
            <a:ext cx="7852718" cy="31748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0"/>
              </a:lnSpc>
            </a:pPr>
            <a:r>
              <a:rPr lang="en-US" sz="3629">
                <a:solidFill>
                  <a:srgbClr val="FFFFFF"/>
                </a:solidFill>
                <a:latin typeface="Public Sans"/>
                <a:ea typeface="Public Sans"/>
                <a:cs typeface="Public Sans"/>
                <a:sym typeface="Public Sans"/>
              </a:rPr>
              <a:t>SOLO EL 20% DE LAS MUJERES OCUPAN PUESTOS DE LIDERAZGO EN EMPRESAS QUE PARTICIPAN EN CADENAS GLOBALES DE VALOR (CEPAL)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406582" y="6083407"/>
            <a:ext cx="8431346" cy="31748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080"/>
              </a:lnSpc>
              <a:spcBef>
                <a:spcPct val="0"/>
              </a:spcBef>
            </a:pPr>
            <a:r>
              <a:rPr lang="en-US" sz="3629" strike="noStrike" u="none">
                <a:solidFill>
                  <a:srgbClr val="FFFFFF"/>
                </a:solidFill>
                <a:latin typeface="Public Sans"/>
                <a:ea typeface="Public Sans"/>
                <a:cs typeface="Public Sans"/>
                <a:sym typeface="Public Sans"/>
              </a:rPr>
              <a:t>LAS MUJERES TIENEN UN 30% MENOS DE REPRESENTACIÓN EN CARGOS DE TOMA DE DECISIONES EN COMPARACIÓN CON LOS HOMBRES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134248" y="3499831"/>
            <a:ext cx="3682523" cy="3682523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DAFA8">
                <a:alpha val="4000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557510" y="5092138"/>
            <a:ext cx="2694390" cy="2694390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DAFA8">
                <a:alpha val="4000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4721940" y="5614108"/>
            <a:ext cx="2094831" cy="2094831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A160">
                <a:alpha val="40000"/>
              </a:srgbClr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557510" y="2656606"/>
            <a:ext cx="2094831" cy="2094831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A160">
                <a:alpha val="40000"/>
              </a:srgbClr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-177074" y="3120453"/>
            <a:ext cx="6622643" cy="5526897"/>
          </a:xfrm>
          <a:custGeom>
            <a:avLst/>
            <a:gdLst/>
            <a:ahLst/>
            <a:cxnLst/>
            <a:rect r="r" b="b" t="t" l="l"/>
            <a:pathLst>
              <a:path h="5526897" w="6622643">
                <a:moveTo>
                  <a:pt x="0" y="0"/>
                </a:moveTo>
                <a:lnTo>
                  <a:pt x="6622643" y="0"/>
                </a:lnTo>
                <a:lnTo>
                  <a:pt x="6622643" y="5526897"/>
                </a:lnTo>
                <a:lnTo>
                  <a:pt x="0" y="55268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028700" y="565684"/>
            <a:ext cx="16230600" cy="1783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560"/>
              </a:lnSpc>
              <a:spcBef>
                <a:spcPct val="0"/>
              </a:spcBef>
            </a:pPr>
            <a:r>
              <a:rPr lang="en-US" sz="10400">
                <a:solidFill>
                  <a:srgbClr val="8F6234"/>
                </a:solidFill>
                <a:latin typeface="League Gothic"/>
                <a:ea typeface="League Gothic"/>
                <a:cs typeface="League Gothic"/>
                <a:sym typeface="League Gothic"/>
              </a:rPr>
              <a:t>PRINCIPAL EMPLEADOR DE MUJERES EN CHILE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8791744" y="5906247"/>
            <a:ext cx="9239865" cy="2919914"/>
            <a:chOff x="0" y="0"/>
            <a:chExt cx="4047257" cy="127898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4047257" cy="1278985"/>
            </a:xfrm>
            <a:custGeom>
              <a:avLst/>
              <a:gdLst/>
              <a:ahLst/>
              <a:cxnLst/>
              <a:rect r="r" b="b" t="t" l="l"/>
              <a:pathLst>
                <a:path h="1278985" w="4047257">
                  <a:moveTo>
                    <a:pt x="3844057" y="0"/>
                  </a:moveTo>
                  <a:cubicBezTo>
                    <a:pt x="3956282" y="0"/>
                    <a:pt x="4047257" y="286310"/>
                    <a:pt x="4047257" y="639492"/>
                  </a:cubicBezTo>
                  <a:cubicBezTo>
                    <a:pt x="4047257" y="992674"/>
                    <a:pt x="3956282" y="1278985"/>
                    <a:pt x="3844057" y="1278985"/>
                  </a:cubicBezTo>
                  <a:lnTo>
                    <a:pt x="203200" y="1278985"/>
                  </a:lnTo>
                  <a:cubicBezTo>
                    <a:pt x="90976" y="1278985"/>
                    <a:pt x="0" y="992674"/>
                    <a:pt x="0" y="639492"/>
                  </a:cubicBezTo>
                  <a:cubicBezTo>
                    <a:pt x="0" y="28631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7EF"/>
            </a:solidFill>
            <a:ln w="19050" cap="sq">
              <a:solidFill>
                <a:srgbClr val="8F6234"/>
              </a:solidFill>
              <a:prstDash val="solid"/>
              <a:miter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47625"/>
              <a:ext cx="4047257" cy="132661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9048135" y="6301664"/>
            <a:ext cx="8951025" cy="20202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98"/>
              </a:lnSpc>
              <a:spcBef>
                <a:spcPct val="0"/>
              </a:spcBef>
            </a:pPr>
            <a:r>
              <a:rPr lang="en-US" sz="3713">
                <a:solidFill>
                  <a:srgbClr val="1E302C"/>
                </a:solidFill>
                <a:latin typeface="ITC Franklin Gothic LT"/>
                <a:ea typeface="ITC Franklin Gothic LT"/>
                <a:cs typeface="ITC Franklin Gothic LT"/>
                <a:sym typeface="ITC Franklin Gothic LT"/>
              </a:rPr>
              <a:t>EL 56% DE LAS MUJERES QUE TRABAJAN EN EL SECTOR COMERCIO LO HACEN EN CONDICIONES INFORMALES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7551691" y="7037095"/>
            <a:ext cx="950296" cy="950296"/>
          </a:xfrm>
          <a:custGeom>
            <a:avLst/>
            <a:gdLst/>
            <a:ahLst/>
            <a:cxnLst/>
            <a:rect r="r" b="b" t="t" l="l"/>
            <a:pathLst>
              <a:path h="950296" w="950296">
                <a:moveTo>
                  <a:pt x="0" y="0"/>
                </a:moveTo>
                <a:lnTo>
                  <a:pt x="950296" y="0"/>
                </a:lnTo>
                <a:lnTo>
                  <a:pt x="950296" y="950295"/>
                </a:lnTo>
                <a:lnTo>
                  <a:pt x="0" y="9502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1627902">
            <a:off x="4870807" y="2809954"/>
            <a:ext cx="2254244" cy="971374"/>
          </a:xfrm>
          <a:custGeom>
            <a:avLst/>
            <a:gdLst/>
            <a:ahLst/>
            <a:cxnLst/>
            <a:rect r="r" b="b" t="t" l="l"/>
            <a:pathLst>
              <a:path h="971374" w="2254244">
                <a:moveTo>
                  <a:pt x="0" y="0"/>
                </a:moveTo>
                <a:lnTo>
                  <a:pt x="2254244" y="0"/>
                </a:lnTo>
                <a:lnTo>
                  <a:pt x="2254244" y="971375"/>
                </a:lnTo>
                <a:lnTo>
                  <a:pt x="0" y="9713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true" flipV="false" rot="0">
            <a:off x="-938391" y="5300493"/>
            <a:ext cx="1134412" cy="1211508"/>
          </a:xfrm>
          <a:custGeom>
            <a:avLst/>
            <a:gdLst/>
            <a:ahLst/>
            <a:cxnLst/>
            <a:rect r="r" b="b" t="t" l="l"/>
            <a:pathLst>
              <a:path h="1211508" w="1134412">
                <a:moveTo>
                  <a:pt x="1134412" y="0"/>
                </a:moveTo>
                <a:lnTo>
                  <a:pt x="0" y="0"/>
                </a:lnTo>
                <a:lnTo>
                  <a:pt x="0" y="1211508"/>
                </a:lnTo>
                <a:lnTo>
                  <a:pt x="1134412" y="1211508"/>
                </a:lnTo>
                <a:lnTo>
                  <a:pt x="1134412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3" id="23"/>
          <p:cNvGrpSpPr/>
          <p:nvPr/>
        </p:nvGrpSpPr>
        <p:grpSpPr>
          <a:xfrm rot="0">
            <a:off x="8791744" y="2567430"/>
            <a:ext cx="9239865" cy="2919914"/>
            <a:chOff x="0" y="0"/>
            <a:chExt cx="4047257" cy="1278985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4047257" cy="1278985"/>
            </a:xfrm>
            <a:custGeom>
              <a:avLst/>
              <a:gdLst/>
              <a:ahLst/>
              <a:cxnLst/>
              <a:rect r="r" b="b" t="t" l="l"/>
              <a:pathLst>
                <a:path h="1278985" w="4047257">
                  <a:moveTo>
                    <a:pt x="3844057" y="0"/>
                  </a:moveTo>
                  <a:cubicBezTo>
                    <a:pt x="3956282" y="0"/>
                    <a:pt x="4047257" y="286310"/>
                    <a:pt x="4047257" y="639492"/>
                  </a:cubicBezTo>
                  <a:cubicBezTo>
                    <a:pt x="4047257" y="992674"/>
                    <a:pt x="3956282" y="1278985"/>
                    <a:pt x="3844057" y="1278985"/>
                  </a:cubicBezTo>
                  <a:lnTo>
                    <a:pt x="203200" y="1278985"/>
                  </a:lnTo>
                  <a:cubicBezTo>
                    <a:pt x="90976" y="1278985"/>
                    <a:pt x="0" y="992674"/>
                    <a:pt x="0" y="639492"/>
                  </a:cubicBezTo>
                  <a:cubicBezTo>
                    <a:pt x="0" y="28631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7EF"/>
            </a:solidFill>
            <a:ln w="19050" cap="sq">
              <a:solidFill>
                <a:srgbClr val="8F6234"/>
              </a:solidFill>
              <a:prstDash val="solid"/>
              <a:miter/>
            </a:ln>
          </p:spPr>
        </p:sp>
        <p:sp>
          <p:nvSpPr>
            <p:cNvPr name="TextBox 25" id="25"/>
            <p:cNvSpPr txBox="true"/>
            <p:nvPr/>
          </p:nvSpPr>
          <p:spPr>
            <a:xfrm>
              <a:off x="0" y="-47625"/>
              <a:ext cx="4047257" cy="132661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6" id="26"/>
          <p:cNvSpPr txBox="true"/>
          <p:nvPr/>
        </p:nvSpPr>
        <p:spPr>
          <a:xfrm rot="0">
            <a:off x="9048135" y="2991422"/>
            <a:ext cx="8951025" cy="22805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98"/>
              </a:lnSpc>
              <a:spcBef>
                <a:spcPct val="0"/>
              </a:spcBef>
            </a:pPr>
            <a:r>
              <a:rPr lang="en-US" sz="3213">
                <a:solidFill>
                  <a:srgbClr val="1E302C"/>
                </a:solidFill>
                <a:latin typeface="ITC Franklin Gothic LT"/>
                <a:ea typeface="ITC Franklin Gothic LT"/>
                <a:cs typeface="ITC Franklin Gothic LT"/>
                <a:sym typeface="ITC Franklin Gothic LT"/>
              </a:rPr>
              <a:t>EL COMERCIO EMPLEA A 810,000 MUJERES EN CHILE, LO QUE REPRESENTA EL 21% DEL TOTAL DE EMPLEO FEMENINO EN EL PAÍS (CÁMARA DE COMERCIO DE SANTIAGO)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7551691" y="3698278"/>
            <a:ext cx="950296" cy="950296"/>
          </a:xfrm>
          <a:custGeom>
            <a:avLst/>
            <a:gdLst/>
            <a:ahLst/>
            <a:cxnLst/>
            <a:rect r="r" b="b" t="t" l="l"/>
            <a:pathLst>
              <a:path h="950296" w="950296">
                <a:moveTo>
                  <a:pt x="0" y="0"/>
                </a:moveTo>
                <a:lnTo>
                  <a:pt x="950296" y="0"/>
                </a:lnTo>
                <a:lnTo>
                  <a:pt x="950296" y="950295"/>
                </a:lnTo>
                <a:lnTo>
                  <a:pt x="0" y="9502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7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838729" y="2062005"/>
            <a:ext cx="5019419" cy="5019419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DAFA8">
                <a:alpha val="4000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3870532" y="4788403"/>
            <a:ext cx="3388768" cy="3388768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DAFA8">
                <a:alpha val="4000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4324675" y="2248316"/>
            <a:ext cx="2480481" cy="2480481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A160">
                <a:alpha val="40000"/>
              </a:srgbClr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0307454" y="6571116"/>
            <a:ext cx="2480481" cy="2480481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6A160">
                <a:alpha val="40000"/>
              </a:srgbClr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0621779" y="1495133"/>
            <a:ext cx="5597343" cy="7382587"/>
          </a:xfrm>
          <a:custGeom>
            <a:avLst/>
            <a:gdLst/>
            <a:ahLst/>
            <a:cxnLst/>
            <a:rect r="r" b="b" t="t" l="l"/>
            <a:pathLst>
              <a:path h="7382587" w="5597343">
                <a:moveTo>
                  <a:pt x="0" y="0"/>
                </a:moveTo>
                <a:lnTo>
                  <a:pt x="5597343" y="0"/>
                </a:lnTo>
                <a:lnTo>
                  <a:pt x="5597343" y="7382586"/>
                </a:lnTo>
                <a:lnTo>
                  <a:pt x="0" y="73825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1147648" y="1315999"/>
            <a:ext cx="441907" cy="441907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F6234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-557510" y="9397109"/>
            <a:ext cx="19403020" cy="1779782"/>
            <a:chOff x="0" y="0"/>
            <a:chExt cx="5110260" cy="468749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5110261" cy="468749"/>
            </a:xfrm>
            <a:custGeom>
              <a:avLst/>
              <a:gdLst/>
              <a:ahLst/>
              <a:cxnLst/>
              <a:rect r="r" b="b" t="t" l="l"/>
              <a:pathLst>
                <a:path h="468749" w="5110261">
                  <a:moveTo>
                    <a:pt x="0" y="0"/>
                  </a:moveTo>
                  <a:lnTo>
                    <a:pt x="5110261" y="0"/>
                  </a:lnTo>
                  <a:lnTo>
                    <a:pt x="5110261" y="468749"/>
                  </a:lnTo>
                  <a:lnTo>
                    <a:pt x="0" y="468749"/>
                  </a:lnTo>
                  <a:close/>
                </a:path>
              </a:pathLst>
            </a:custGeom>
            <a:solidFill>
              <a:srgbClr val="8DAFA8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47625"/>
              <a:ext cx="5110260" cy="5163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767695" y="1192174"/>
            <a:ext cx="6887830" cy="2180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26"/>
              </a:lnSpc>
              <a:spcBef>
                <a:spcPct val="0"/>
              </a:spcBef>
            </a:pPr>
            <a:r>
              <a:rPr lang="en-US" sz="3018">
                <a:solidFill>
                  <a:srgbClr val="1E302C"/>
                </a:solidFill>
                <a:latin typeface="ITC Franklin Gothic LT"/>
                <a:ea typeface="ITC Franklin Gothic LT"/>
                <a:cs typeface="ITC Franklin Gothic LT"/>
                <a:sym typeface="ITC Franklin Gothic LT"/>
              </a:rPr>
              <a:t>LAS MUJERES EN EL COMERCIO EN CHILE GANAN UN 15% MENOS QUE LOS HOMBRES EN TRABAJOS EQUIVALENTES (CÁMARA DE COMERCIO DE SANTIAGO).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767695" y="3905949"/>
            <a:ext cx="6887830" cy="2180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26"/>
              </a:lnSpc>
              <a:spcBef>
                <a:spcPct val="0"/>
              </a:spcBef>
            </a:pPr>
            <a:r>
              <a:rPr lang="en-US" sz="3018">
                <a:solidFill>
                  <a:srgbClr val="1E302C"/>
                </a:solidFill>
                <a:latin typeface="ITC Franklin Gothic LT"/>
                <a:ea typeface="ITC Franklin Gothic LT"/>
                <a:cs typeface="ITC Franklin Gothic LT"/>
                <a:sym typeface="ITC Franklin Gothic LT"/>
              </a:rPr>
              <a:t>EL SALARIO PROMEDIO DE UNA MUJER EN EL COMERCIO ES UN 25% INFERIOR AL DE LOS HOMBRES EN POSICIONES SIMILARES .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2526190">
            <a:off x="15599687" y="1762629"/>
            <a:ext cx="2254244" cy="971374"/>
          </a:xfrm>
          <a:custGeom>
            <a:avLst/>
            <a:gdLst/>
            <a:ahLst/>
            <a:cxnLst/>
            <a:rect r="r" b="b" t="t" l="l"/>
            <a:pathLst>
              <a:path h="971374" w="2254244">
                <a:moveTo>
                  <a:pt x="0" y="0"/>
                </a:moveTo>
                <a:lnTo>
                  <a:pt x="2254244" y="0"/>
                </a:lnTo>
                <a:lnTo>
                  <a:pt x="2254244" y="971374"/>
                </a:lnTo>
                <a:lnTo>
                  <a:pt x="0" y="9713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true" flipV="false" rot="0">
            <a:off x="8655525" y="6648948"/>
            <a:ext cx="1320252" cy="1409978"/>
          </a:xfrm>
          <a:custGeom>
            <a:avLst/>
            <a:gdLst/>
            <a:ahLst/>
            <a:cxnLst/>
            <a:rect r="r" b="b" t="t" l="l"/>
            <a:pathLst>
              <a:path h="1409978" w="1320252">
                <a:moveTo>
                  <a:pt x="1320252" y="0"/>
                </a:moveTo>
                <a:lnTo>
                  <a:pt x="0" y="0"/>
                </a:lnTo>
                <a:lnTo>
                  <a:pt x="0" y="1409978"/>
                </a:lnTo>
                <a:lnTo>
                  <a:pt x="1320252" y="1409978"/>
                </a:lnTo>
                <a:lnTo>
                  <a:pt x="1320252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9705217" y="3293720"/>
            <a:ext cx="1833125" cy="1957706"/>
          </a:xfrm>
          <a:custGeom>
            <a:avLst/>
            <a:gdLst/>
            <a:ahLst/>
            <a:cxnLst/>
            <a:rect r="r" b="b" t="t" l="l"/>
            <a:pathLst>
              <a:path h="1957706" w="1833125">
                <a:moveTo>
                  <a:pt x="0" y="0"/>
                </a:moveTo>
                <a:lnTo>
                  <a:pt x="1833125" y="0"/>
                </a:lnTo>
                <a:lnTo>
                  <a:pt x="1833125" y="1957706"/>
                </a:lnTo>
                <a:lnTo>
                  <a:pt x="0" y="195770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6" id="26"/>
          <p:cNvGrpSpPr/>
          <p:nvPr/>
        </p:nvGrpSpPr>
        <p:grpSpPr>
          <a:xfrm rot="0">
            <a:off x="1144814" y="4029774"/>
            <a:ext cx="441907" cy="441907"/>
            <a:chOff x="0" y="0"/>
            <a:chExt cx="812800" cy="8128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F6234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5111" r="0" b="-15111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309551" y="-812902"/>
            <a:ext cx="12717770" cy="11912803"/>
            <a:chOff x="0" y="0"/>
            <a:chExt cx="3349536" cy="313752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349536" cy="3137528"/>
            </a:xfrm>
            <a:custGeom>
              <a:avLst/>
              <a:gdLst/>
              <a:ahLst/>
              <a:cxnLst/>
              <a:rect r="r" b="b" t="t" l="l"/>
              <a:pathLst>
                <a:path h="3137528" w="3349536">
                  <a:moveTo>
                    <a:pt x="0" y="0"/>
                  </a:moveTo>
                  <a:lnTo>
                    <a:pt x="3349536" y="0"/>
                  </a:lnTo>
                  <a:lnTo>
                    <a:pt x="3349536" y="3137528"/>
                  </a:lnTo>
                  <a:lnTo>
                    <a:pt x="0" y="3137528"/>
                  </a:lnTo>
                  <a:close/>
                </a:path>
              </a:pathLst>
            </a:custGeom>
            <a:solidFill>
              <a:srgbClr val="60AA8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38100"/>
              <a:ext cx="3349536" cy="309942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266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134006" y="2317525"/>
            <a:ext cx="3422741" cy="5651950"/>
          </a:xfrm>
          <a:custGeom>
            <a:avLst/>
            <a:gdLst/>
            <a:ahLst/>
            <a:cxnLst/>
            <a:rect r="r" b="b" t="t" l="l"/>
            <a:pathLst>
              <a:path h="5651950" w="3422741">
                <a:moveTo>
                  <a:pt x="0" y="0"/>
                </a:moveTo>
                <a:lnTo>
                  <a:pt x="3422741" y="0"/>
                </a:lnTo>
                <a:lnTo>
                  <a:pt x="3422741" y="5651950"/>
                </a:lnTo>
                <a:lnTo>
                  <a:pt x="0" y="56519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7" id="7"/>
          <p:cNvSpPr txBox="true"/>
          <p:nvPr/>
        </p:nvSpPr>
        <p:spPr>
          <a:xfrm rot="0">
            <a:off x="1028700" y="914400"/>
            <a:ext cx="9517257" cy="8343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495"/>
              </a:lnSpc>
            </a:pPr>
            <a:r>
              <a:rPr lang="en-US" b="true" sz="5748" spc="-201">
                <a:solidFill>
                  <a:srgbClr val="FFFFFF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LAS POLÍTICAS COMERCIALES PUEDEN AFECTAR DE MANERA DIFERENTE A LOS HOMBRES Y A LAS MUJERES, LAS CUALES SE ENFRENTAN A MAYORES OBSTÁCULOS PARA PARTICIPAR EN LA ECONOMÍA Y EL COMERCIO MUNDIALES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5111" r="0" b="-15111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223734" y="324069"/>
            <a:ext cx="16159162" cy="25552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52"/>
              </a:lnSpc>
            </a:pPr>
            <a:r>
              <a:rPr lang="en-US" b="true" sz="5789" spc="-202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OBSTÁCULOS PARA LA PARTICIPACIÒN DE MUJERES EN LA ECONOMÍA Y EL COMERCIO MUNDIAL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135856" y="3431071"/>
            <a:ext cx="7920266" cy="2991887"/>
            <a:chOff x="0" y="0"/>
            <a:chExt cx="2263664" cy="85510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03315" y="3431071"/>
            <a:ext cx="7920266" cy="2991887"/>
            <a:chOff x="0" y="0"/>
            <a:chExt cx="2263664" cy="855101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135856" y="6625482"/>
            <a:ext cx="7920266" cy="2991887"/>
            <a:chOff x="0" y="0"/>
            <a:chExt cx="2263664" cy="85510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9303315" y="6625482"/>
            <a:ext cx="7920266" cy="2991887"/>
            <a:chOff x="0" y="0"/>
            <a:chExt cx="2263664" cy="85510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47502" y="4066970"/>
            <a:ext cx="7096975" cy="16629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FALTA DE ACCESO A FINANCIAMIENTO, TECNOLOGÍA Y REDES DE INFORMACIÓN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714961" y="3937099"/>
            <a:ext cx="7096975" cy="2177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SUBREPRESENTACIÓN DE LAS MUJERES EN RUEDAS DE NEGOCIOS Y MISIONES COMERCIALES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473419" y="7119030"/>
            <a:ext cx="7580058" cy="11485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PROHIBICIONES LEGALES A SU PARTICIPACIÓN EN LA ECONOMÍA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47502" y="7119030"/>
            <a:ext cx="7096975" cy="11485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 SOBRECARGA DE TRABAJO NO REMUNERADO Y DE CUIDADOS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5111" r="0" b="-15111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223734" y="324069"/>
            <a:ext cx="16159162" cy="25552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52"/>
              </a:lnSpc>
            </a:pPr>
            <a:r>
              <a:rPr lang="en-US" b="true" sz="5789" spc="-202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OBSTÁCULOS PARA LA PARTICIPACIÒN DE MUJERES EN LA ECONOMÍA Y EL COMERCIO MUNDIAL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135856" y="3431071"/>
            <a:ext cx="7920266" cy="2991887"/>
            <a:chOff x="0" y="0"/>
            <a:chExt cx="2263664" cy="85510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03315" y="3431071"/>
            <a:ext cx="7920266" cy="2991887"/>
            <a:chOff x="0" y="0"/>
            <a:chExt cx="2263664" cy="855101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135856" y="6625482"/>
            <a:ext cx="7920266" cy="2991887"/>
            <a:chOff x="0" y="0"/>
            <a:chExt cx="2263664" cy="85510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9303315" y="6625482"/>
            <a:ext cx="7920266" cy="2991887"/>
            <a:chOff x="0" y="0"/>
            <a:chExt cx="2263664" cy="85510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BC5FE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47502" y="4066970"/>
            <a:ext cx="7096975" cy="11485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PERSISTENTE BRECHA DIGITAL DE GÉNERO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714961" y="3937099"/>
            <a:ext cx="7096975" cy="2177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CARENCIAS DE CONOCIMIENTOS SOBRE EL COMERCIO Y LAS NORMAS COMERCIALES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473419" y="7119030"/>
            <a:ext cx="7580058" cy="16629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MAYOR VULNERABILIDAD A CIERTAS PERTURBACIONES EN COMERCIO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47502" y="7119030"/>
            <a:ext cx="7096975" cy="11485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sz="3800" spc="-133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 SOBRECARGA DE TRABAJO NO REMUNERADO Y DE CUIDADOS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0"/>
            <a:ext cx="19659626" cy="6857990"/>
          </a:xfrm>
          <a:prstGeom prst="rect">
            <a:avLst/>
          </a:prstGeom>
          <a:solidFill>
            <a:srgbClr val="19598D"/>
          </a:solidFill>
        </p:spPr>
      </p:sp>
      <p:sp>
        <p:nvSpPr>
          <p:cNvPr name="AutoShape 3" id="3"/>
          <p:cNvSpPr/>
          <p:nvPr/>
        </p:nvSpPr>
        <p:spPr>
          <a:xfrm rot="0">
            <a:off x="-839742" y="8014321"/>
            <a:ext cx="19659626" cy="6857990"/>
          </a:xfrm>
          <a:prstGeom prst="rect">
            <a:avLst/>
          </a:prstGeom>
          <a:solidFill>
            <a:srgbClr val="19598D"/>
          </a:solidFill>
        </p:spPr>
      </p:sp>
      <p:sp>
        <p:nvSpPr>
          <p:cNvPr name="AutoShape 4" id="4"/>
          <p:cNvSpPr/>
          <p:nvPr/>
        </p:nvSpPr>
        <p:spPr>
          <a:xfrm rot="0">
            <a:off x="9963163" y="3428995"/>
            <a:ext cx="3569582" cy="4231220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name="AutoShape 5" id="5"/>
          <p:cNvSpPr/>
          <p:nvPr/>
        </p:nvSpPr>
        <p:spPr>
          <a:xfrm rot="0">
            <a:off x="869623" y="3428995"/>
            <a:ext cx="3569582" cy="4231220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name="AutoShape 6" id="6"/>
          <p:cNvSpPr/>
          <p:nvPr/>
        </p:nvSpPr>
        <p:spPr>
          <a:xfrm rot="0">
            <a:off x="5488706" y="3428995"/>
            <a:ext cx="3569582" cy="4231220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name="AutoShape 7" id="7"/>
          <p:cNvSpPr/>
          <p:nvPr/>
        </p:nvSpPr>
        <p:spPr>
          <a:xfrm rot="0">
            <a:off x="9829813" y="3419629"/>
            <a:ext cx="3594145" cy="3891774"/>
          </a:xfrm>
          <a:prstGeom prst="rect">
            <a:avLst/>
          </a:prstGeom>
          <a:solidFill>
            <a:srgbClr val="FFFFFF"/>
          </a:solidFill>
        </p:spPr>
      </p:sp>
      <p:sp>
        <p:nvSpPr>
          <p:cNvPr name="AutoShape 8" id="8"/>
          <p:cNvSpPr/>
          <p:nvPr/>
        </p:nvSpPr>
        <p:spPr>
          <a:xfrm rot="0">
            <a:off x="773784" y="3428995"/>
            <a:ext cx="3568264" cy="3891774"/>
          </a:xfrm>
          <a:prstGeom prst="rect">
            <a:avLst/>
          </a:prstGeom>
          <a:solidFill>
            <a:srgbClr val="FFFFFF"/>
          </a:solidFill>
        </p:spPr>
      </p:sp>
      <p:sp>
        <p:nvSpPr>
          <p:cNvPr name="AutoShape 9" id="9"/>
          <p:cNvSpPr/>
          <p:nvPr/>
        </p:nvSpPr>
        <p:spPr>
          <a:xfrm rot="0">
            <a:off x="5352298" y="3419629"/>
            <a:ext cx="3572639" cy="3891774"/>
          </a:xfrm>
          <a:prstGeom prst="rect">
            <a:avLst/>
          </a:prstGeom>
          <a:solidFill>
            <a:srgbClr val="FFFFFF"/>
          </a:solidFill>
        </p:spPr>
      </p:sp>
      <p:sp>
        <p:nvSpPr>
          <p:cNvPr name="TextBox 10" id="10"/>
          <p:cNvSpPr txBox="true"/>
          <p:nvPr/>
        </p:nvSpPr>
        <p:spPr>
          <a:xfrm rot="0">
            <a:off x="5138773" y="680182"/>
            <a:ext cx="8035017" cy="1060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</a:pPr>
            <a:r>
              <a:rPr lang="en-US" b="true" sz="8000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AGENDA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503488" y="2487241"/>
            <a:ext cx="15281024" cy="4883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CLASE III:  “MUJERES EN EL COMERCIO INTERNACIONAL”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5614" y="4311996"/>
            <a:ext cx="3569582" cy="15253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24"/>
              </a:lnSpc>
              <a:spcBef>
                <a:spcPct val="0"/>
              </a:spcBef>
            </a:pPr>
            <a:r>
              <a:rPr lang="en-US" b="true" sz="2946" strike="noStrike" u="none">
                <a:solidFill>
                  <a:srgbClr val="19598D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PARTICIPACIÓN DE LAS MUJERES EN EL COMERCIO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352298" y="4496536"/>
            <a:ext cx="3572639" cy="10110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24"/>
              </a:lnSpc>
              <a:spcBef>
                <a:spcPct val="0"/>
              </a:spcBef>
            </a:pPr>
            <a:r>
              <a:rPr lang="en-US" b="true" sz="2946" strike="noStrike" u="none">
                <a:solidFill>
                  <a:srgbClr val="19598D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BARRERAS PARA LAS MUJERES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842095" y="3455676"/>
            <a:ext cx="3581863" cy="36039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24"/>
              </a:lnSpc>
              <a:spcBef>
                <a:spcPct val="0"/>
              </a:spcBef>
            </a:pPr>
            <a:r>
              <a:rPr lang="en-US" b="true" sz="2946">
                <a:solidFill>
                  <a:srgbClr val="19598D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FORMAS DE FOMENTAR</a:t>
            </a:r>
            <a:r>
              <a:rPr lang="en-US" b="true" sz="2946">
                <a:solidFill>
                  <a:srgbClr val="19598D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la igualdad de género a través de la política comercial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6377677" y="923192"/>
            <a:ext cx="844062" cy="211015"/>
          </a:xfrm>
          <a:custGeom>
            <a:avLst/>
            <a:gdLst/>
            <a:ahLst/>
            <a:cxnLst/>
            <a:rect r="r" b="b" t="t" l="l"/>
            <a:pathLst>
              <a:path h="211015" w="844062">
                <a:moveTo>
                  <a:pt x="0" y="0"/>
                </a:moveTo>
                <a:lnTo>
                  <a:pt x="844062" y="0"/>
                </a:lnTo>
                <a:lnTo>
                  <a:pt x="844062" y="211016"/>
                </a:lnTo>
                <a:lnTo>
                  <a:pt x="0" y="211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-10800000">
            <a:off x="1028700" y="923192"/>
            <a:ext cx="844062" cy="211015"/>
          </a:xfrm>
          <a:custGeom>
            <a:avLst/>
            <a:gdLst/>
            <a:ahLst/>
            <a:cxnLst/>
            <a:rect r="r" b="b" t="t" l="l"/>
            <a:pathLst>
              <a:path h="211015" w="844062">
                <a:moveTo>
                  <a:pt x="0" y="0"/>
                </a:moveTo>
                <a:lnTo>
                  <a:pt x="844062" y="0"/>
                </a:lnTo>
                <a:lnTo>
                  <a:pt x="844062" y="211016"/>
                </a:lnTo>
                <a:lnTo>
                  <a:pt x="0" y="211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17" id="17"/>
          <p:cNvSpPr/>
          <p:nvPr/>
        </p:nvSpPr>
        <p:spPr>
          <a:xfrm rot="23662">
            <a:off x="13861144" y="1014412"/>
            <a:ext cx="2075766" cy="0"/>
          </a:xfrm>
          <a:prstGeom prst="line">
            <a:avLst/>
          </a:prstGeom>
          <a:ln cap="rnd" w="28575">
            <a:solidFill>
              <a:srgbClr val="FFFFFF">
                <a:alpha val="74902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-10776337">
            <a:off x="2313529" y="1014413"/>
            <a:ext cx="2075766" cy="0"/>
          </a:xfrm>
          <a:prstGeom prst="line">
            <a:avLst/>
          </a:prstGeom>
          <a:ln cap="rnd" w="28575">
            <a:solidFill>
              <a:srgbClr val="FFFFFF">
                <a:alpha val="74902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-282420" y="9845456"/>
            <a:ext cx="18852841" cy="0"/>
          </a:xfrm>
          <a:prstGeom prst="line">
            <a:avLst/>
          </a:prstGeom>
          <a:ln cap="rnd" w="28575">
            <a:solidFill>
              <a:srgbClr val="D9D9D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14313795" y="3428995"/>
            <a:ext cx="3569582" cy="4231220"/>
          </a:xfrm>
          <a:prstGeom prst="rect">
            <a:avLst/>
          </a:prstGeom>
          <a:solidFill>
            <a:srgbClr val="000000">
              <a:alpha val="33725"/>
            </a:srgbClr>
          </a:solidFill>
        </p:spPr>
      </p:sp>
      <p:sp>
        <p:nvSpPr>
          <p:cNvPr name="AutoShape 21" id="21"/>
          <p:cNvSpPr/>
          <p:nvPr/>
        </p:nvSpPr>
        <p:spPr>
          <a:xfrm rot="0">
            <a:off x="14193673" y="3440476"/>
            <a:ext cx="3569582" cy="3868811"/>
          </a:xfrm>
          <a:prstGeom prst="rect">
            <a:avLst/>
          </a:prstGeom>
          <a:solidFill>
            <a:srgbClr val="FFFFFF"/>
          </a:solidFill>
        </p:spPr>
      </p:sp>
      <p:sp>
        <p:nvSpPr>
          <p:cNvPr name="TextBox 22" id="22"/>
          <p:cNvSpPr txBox="true"/>
          <p:nvPr/>
        </p:nvSpPr>
        <p:spPr>
          <a:xfrm rot="0">
            <a:off x="14431068" y="4805099"/>
            <a:ext cx="3094794" cy="4966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24"/>
              </a:lnSpc>
              <a:spcBef>
                <a:spcPct val="0"/>
              </a:spcBef>
            </a:pPr>
            <a:r>
              <a:rPr lang="en-US" b="true" sz="2946" strike="noStrike" u="none">
                <a:solidFill>
                  <a:srgbClr val="19598D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ACTIVIDAD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0F6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755965">
            <a:off x="-2596635" y="-6569350"/>
            <a:ext cx="9743832" cy="10202966"/>
          </a:xfrm>
          <a:custGeom>
            <a:avLst/>
            <a:gdLst/>
            <a:ahLst/>
            <a:cxnLst/>
            <a:rect r="r" b="b" t="t" l="l"/>
            <a:pathLst>
              <a:path h="10202966" w="9743832">
                <a:moveTo>
                  <a:pt x="0" y="0"/>
                </a:moveTo>
                <a:lnTo>
                  <a:pt x="9743832" y="0"/>
                </a:lnTo>
                <a:lnTo>
                  <a:pt x="9743832" y="10202965"/>
                </a:lnTo>
                <a:lnTo>
                  <a:pt x="0" y="102029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386301">
            <a:off x="10358985" y="-3230434"/>
            <a:ext cx="9743832" cy="10202966"/>
          </a:xfrm>
          <a:custGeom>
            <a:avLst/>
            <a:gdLst/>
            <a:ahLst/>
            <a:cxnLst/>
            <a:rect r="r" b="b" t="t" l="l"/>
            <a:pathLst>
              <a:path h="10202966" w="9743832">
                <a:moveTo>
                  <a:pt x="0" y="0"/>
                </a:moveTo>
                <a:lnTo>
                  <a:pt x="9743833" y="0"/>
                </a:lnTo>
                <a:lnTo>
                  <a:pt x="9743833" y="10202965"/>
                </a:lnTo>
                <a:lnTo>
                  <a:pt x="0" y="102029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-441338">
            <a:off x="1608121" y="2418820"/>
            <a:ext cx="16065837" cy="10084176"/>
          </a:xfrm>
          <a:custGeom>
            <a:avLst/>
            <a:gdLst/>
            <a:ahLst/>
            <a:cxnLst/>
            <a:rect r="r" b="b" t="t" l="l"/>
            <a:pathLst>
              <a:path h="10084176" w="16065837">
                <a:moveTo>
                  <a:pt x="16065837" y="0"/>
                </a:moveTo>
                <a:lnTo>
                  <a:pt x="0" y="0"/>
                </a:lnTo>
                <a:lnTo>
                  <a:pt x="0" y="10084176"/>
                </a:lnTo>
                <a:lnTo>
                  <a:pt x="16065837" y="10084176"/>
                </a:lnTo>
                <a:lnTo>
                  <a:pt x="1606583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14547103" y="3415779"/>
            <a:ext cx="3740897" cy="10287468"/>
          </a:xfrm>
          <a:custGeom>
            <a:avLst/>
            <a:gdLst/>
            <a:ahLst/>
            <a:cxnLst/>
            <a:rect r="r" b="b" t="t" l="l"/>
            <a:pathLst>
              <a:path h="10287468" w="3740897">
                <a:moveTo>
                  <a:pt x="3740897" y="0"/>
                </a:moveTo>
                <a:lnTo>
                  <a:pt x="0" y="0"/>
                </a:lnTo>
                <a:lnTo>
                  <a:pt x="0" y="10287467"/>
                </a:lnTo>
                <a:lnTo>
                  <a:pt x="3740897" y="10287467"/>
                </a:lnTo>
                <a:lnTo>
                  <a:pt x="374089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82274" y="2956675"/>
            <a:ext cx="2273231" cy="7063711"/>
          </a:xfrm>
          <a:custGeom>
            <a:avLst/>
            <a:gdLst/>
            <a:ahLst/>
            <a:cxnLst/>
            <a:rect r="r" b="b" t="t" l="l"/>
            <a:pathLst>
              <a:path h="7063711" w="2273231">
                <a:moveTo>
                  <a:pt x="0" y="0"/>
                </a:moveTo>
                <a:lnTo>
                  <a:pt x="2273231" y="0"/>
                </a:lnTo>
                <a:lnTo>
                  <a:pt x="2273231" y="7063711"/>
                </a:lnTo>
                <a:lnTo>
                  <a:pt x="0" y="70637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453187" y="1639067"/>
            <a:ext cx="12777715" cy="6353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088"/>
              </a:lnSpc>
              <a:spcBef>
                <a:spcPct val="0"/>
              </a:spcBef>
            </a:pPr>
            <a:r>
              <a:rPr lang="en-US" b="true" sz="7489" spc="-262" strike="noStrike" u="none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LAS MUJERES CORREN EL RIESGO DE SUFRIR MÁS QUE LOS HOMBRES LAS PERTURBACIONES DEL COMERCIO GENERADAS POR PANDEMIAS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80A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90867" y="0"/>
            <a:ext cx="19069735" cy="5576118"/>
            <a:chOff x="0" y="0"/>
            <a:chExt cx="9058640" cy="26488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27686" y="-8636"/>
              <a:ext cx="9113376" cy="2657824"/>
            </a:xfrm>
            <a:custGeom>
              <a:avLst/>
              <a:gdLst/>
              <a:ahLst/>
              <a:cxnLst/>
              <a:rect r="r" b="b" t="t" l="l"/>
              <a:pathLst>
                <a:path h="2657824" w="9113376">
                  <a:moveTo>
                    <a:pt x="9084692" y="1299680"/>
                  </a:moveTo>
                  <a:cubicBezTo>
                    <a:pt x="9063636" y="1625669"/>
                    <a:pt x="9113376" y="2160854"/>
                    <a:pt x="9005550" y="2636495"/>
                  </a:cubicBezTo>
                  <a:cubicBezTo>
                    <a:pt x="8838917" y="2645104"/>
                    <a:pt x="8615106" y="2576807"/>
                    <a:pt x="8460090" y="2601198"/>
                  </a:cubicBezTo>
                  <a:cubicBezTo>
                    <a:pt x="8449925" y="2589863"/>
                    <a:pt x="8394925" y="2567911"/>
                    <a:pt x="8323588" y="2611672"/>
                  </a:cubicBezTo>
                  <a:cubicBezTo>
                    <a:pt x="8280206" y="2585559"/>
                    <a:pt x="8236823" y="2570924"/>
                    <a:pt x="8201245" y="2598329"/>
                  </a:cubicBezTo>
                  <a:cubicBezTo>
                    <a:pt x="8093787" y="2550980"/>
                    <a:pt x="7936411" y="2608946"/>
                    <a:pt x="7803721" y="2581111"/>
                  </a:cubicBezTo>
                  <a:cubicBezTo>
                    <a:pt x="7761610" y="2600624"/>
                    <a:pt x="7715141" y="2532327"/>
                    <a:pt x="7487881" y="2521279"/>
                  </a:cubicBezTo>
                  <a:cubicBezTo>
                    <a:pt x="7367172" y="2548397"/>
                    <a:pt x="7263706" y="2541223"/>
                    <a:pt x="7175852" y="2533045"/>
                  </a:cubicBezTo>
                  <a:cubicBezTo>
                    <a:pt x="7076743" y="2522857"/>
                    <a:pt x="6781051" y="2461448"/>
                    <a:pt x="6714979" y="2455995"/>
                  </a:cubicBezTo>
                  <a:cubicBezTo>
                    <a:pt x="6467026" y="2465609"/>
                    <a:pt x="6207999" y="2429451"/>
                    <a:pt x="6004156" y="2471922"/>
                  </a:cubicBezTo>
                  <a:cubicBezTo>
                    <a:pt x="5942258" y="2473069"/>
                    <a:pt x="5792143" y="2463743"/>
                    <a:pt x="5660724" y="2461448"/>
                  </a:cubicBezTo>
                  <a:cubicBezTo>
                    <a:pt x="5694123" y="2493157"/>
                    <a:pt x="5438728" y="2539645"/>
                    <a:pt x="5348150" y="2555284"/>
                  </a:cubicBezTo>
                  <a:cubicBezTo>
                    <a:pt x="5322738" y="2563176"/>
                    <a:pt x="5237062" y="2568915"/>
                    <a:pt x="5269916" y="2547249"/>
                  </a:cubicBezTo>
                  <a:cubicBezTo>
                    <a:pt x="5270098" y="2525584"/>
                    <a:pt x="5207293" y="2587711"/>
                    <a:pt x="5171171" y="2565758"/>
                  </a:cubicBezTo>
                  <a:cubicBezTo>
                    <a:pt x="4934109" y="2548684"/>
                    <a:pt x="4817393" y="2630755"/>
                    <a:pt x="4575248" y="2646682"/>
                  </a:cubicBezTo>
                  <a:cubicBezTo>
                    <a:pt x="4471238" y="2614685"/>
                    <a:pt x="4237989" y="2621142"/>
                    <a:pt x="4074804" y="2558871"/>
                  </a:cubicBezTo>
                  <a:cubicBezTo>
                    <a:pt x="4067543" y="2551410"/>
                    <a:pt x="3971884" y="2580680"/>
                    <a:pt x="3914161" y="2541797"/>
                  </a:cubicBezTo>
                  <a:cubicBezTo>
                    <a:pt x="3899276" y="2525584"/>
                    <a:pt x="3832660" y="2585846"/>
                    <a:pt x="3775844" y="2547536"/>
                  </a:cubicBezTo>
                  <a:cubicBezTo>
                    <a:pt x="3676191" y="2516688"/>
                    <a:pt x="3691983" y="2533188"/>
                    <a:pt x="3356175" y="2459295"/>
                  </a:cubicBezTo>
                  <a:cubicBezTo>
                    <a:pt x="3251984" y="2408790"/>
                    <a:pt x="3130912" y="2384398"/>
                    <a:pt x="3005121" y="2386120"/>
                  </a:cubicBezTo>
                  <a:cubicBezTo>
                    <a:pt x="2896754" y="2308497"/>
                    <a:pt x="2797827" y="2315384"/>
                    <a:pt x="2458026" y="2323562"/>
                  </a:cubicBezTo>
                  <a:cubicBezTo>
                    <a:pt x="2428620" y="2337480"/>
                    <a:pt x="2333142" y="2286687"/>
                    <a:pt x="2262895" y="2324710"/>
                  </a:cubicBezTo>
                  <a:cubicBezTo>
                    <a:pt x="2220238" y="2296157"/>
                    <a:pt x="2209347" y="2368615"/>
                    <a:pt x="2098076" y="2319114"/>
                  </a:cubicBezTo>
                  <a:cubicBezTo>
                    <a:pt x="2119133" y="2330736"/>
                    <a:pt x="1951773" y="2349532"/>
                    <a:pt x="1821625" y="2334467"/>
                  </a:cubicBezTo>
                  <a:cubicBezTo>
                    <a:pt x="1698375" y="2341067"/>
                    <a:pt x="1449151" y="2379376"/>
                    <a:pt x="1264547" y="2425864"/>
                  </a:cubicBezTo>
                  <a:cubicBezTo>
                    <a:pt x="1284151" y="2409651"/>
                    <a:pt x="1188673" y="2477374"/>
                    <a:pt x="1171429" y="2434473"/>
                  </a:cubicBezTo>
                  <a:cubicBezTo>
                    <a:pt x="1102089" y="2447530"/>
                    <a:pt x="1040918" y="2471635"/>
                    <a:pt x="950159" y="2495739"/>
                  </a:cubicBezTo>
                  <a:cubicBezTo>
                    <a:pt x="780621" y="2528884"/>
                    <a:pt x="335177" y="2657824"/>
                    <a:pt x="39303" y="2657443"/>
                  </a:cubicBezTo>
                  <a:cubicBezTo>
                    <a:pt x="0" y="2563176"/>
                    <a:pt x="125705" y="2273344"/>
                    <a:pt x="78329" y="1806886"/>
                  </a:cubicBezTo>
                  <a:cubicBezTo>
                    <a:pt x="88494" y="1270697"/>
                    <a:pt x="87950" y="717864"/>
                    <a:pt x="85953" y="123421"/>
                  </a:cubicBezTo>
                  <a:cubicBezTo>
                    <a:pt x="125887" y="52111"/>
                    <a:pt x="41300" y="24132"/>
                    <a:pt x="177438" y="8636"/>
                  </a:cubicBezTo>
                  <a:cubicBezTo>
                    <a:pt x="2731392" y="38624"/>
                    <a:pt x="5238877" y="0"/>
                    <a:pt x="7817154" y="23845"/>
                  </a:cubicBezTo>
                  <a:cubicBezTo>
                    <a:pt x="8216856" y="7620"/>
                    <a:pt x="8668109" y="15667"/>
                    <a:pt x="9086326" y="19971"/>
                  </a:cubicBezTo>
                  <a:cubicBezTo>
                    <a:pt x="9071622" y="420858"/>
                    <a:pt x="9084511" y="871532"/>
                    <a:pt x="9084692" y="1299680"/>
                  </a:cubicBezTo>
                  <a:close/>
                </a:path>
              </a:pathLst>
            </a:custGeom>
            <a:blipFill>
              <a:blip r:embed="rId2"/>
              <a:stretch>
                <a:fillRect l="-42" t="-206602" r="-42" b="-206602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417936" y="624502"/>
            <a:ext cx="1233184" cy="1233184"/>
            <a:chOff x="0" y="0"/>
            <a:chExt cx="1644245" cy="164424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644245" cy="1644245"/>
            </a:xfrm>
            <a:custGeom>
              <a:avLst/>
              <a:gdLst/>
              <a:ahLst/>
              <a:cxnLst/>
              <a:rect r="r" b="b" t="t" l="l"/>
              <a:pathLst>
                <a:path h="1644245" w="1644245">
                  <a:moveTo>
                    <a:pt x="0" y="0"/>
                  </a:moveTo>
                  <a:lnTo>
                    <a:pt x="1644245" y="0"/>
                  </a:lnTo>
                  <a:lnTo>
                    <a:pt x="1644245" y="1644245"/>
                  </a:lnTo>
                  <a:lnTo>
                    <a:pt x="0" y="16442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6" id="6"/>
            <p:cNvSpPr txBox="true"/>
            <p:nvPr/>
          </p:nvSpPr>
          <p:spPr>
            <a:xfrm rot="0">
              <a:off x="346439" y="472872"/>
              <a:ext cx="951368" cy="6985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99"/>
                </a:lnSpc>
              </a:pPr>
              <a:r>
                <a:rPr lang="en-US" b="true" sz="3499">
                  <a:solidFill>
                    <a:srgbClr val="B9D2DE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1</a:t>
              </a: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651120" y="5880631"/>
            <a:ext cx="713526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b="true" sz="3499">
                <a:solidFill>
                  <a:srgbClr val="0E3754"/>
                </a:solidFill>
                <a:latin typeface="DM Sans Bold"/>
                <a:ea typeface="DM Sans Bold"/>
                <a:cs typeface="DM Sans Bold"/>
                <a:sym typeface="DM Sans Bold"/>
              </a:rPr>
              <a:t>4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07883" y="557827"/>
            <a:ext cx="15232404" cy="1889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039"/>
              </a:lnSpc>
            </a:pPr>
            <a:r>
              <a:rPr lang="en-US" sz="3599">
                <a:solidFill>
                  <a:srgbClr val="B9D2DE"/>
                </a:solidFill>
                <a:latin typeface="DM Sans"/>
                <a:ea typeface="DM Sans"/>
                <a:cs typeface="DM Sans"/>
                <a:sym typeface="DM Sans"/>
              </a:rPr>
              <a:t>UNO DE LOS MOTIVOS PARA ELLO ES QUE UNA MAYOR PROPORCIÓN DE MUJERES TRABAJA EN SECTORES Y TIPOS DE EMPRESAS QUE HAN SIDO PARTICULARMENTE AFECTADOS POR LA PANDEMIA. 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-781735" y="5351393"/>
            <a:ext cx="19069735" cy="4935607"/>
            <a:chOff x="0" y="0"/>
            <a:chExt cx="9058640" cy="234454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27686" y="-8636"/>
              <a:ext cx="9113376" cy="2353564"/>
            </a:xfrm>
            <a:custGeom>
              <a:avLst/>
              <a:gdLst/>
              <a:ahLst/>
              <a:cxnLst/>
              <a:rect r="r" b="b" t="t" l="l"/>
              <a:pathLst>
                <a:path h="2353564" w="9113376">
                  <a:moveTo>
                    <a:pt x="9084692" y="1151382"/>
                  </a:moveTo>
                  <a:cubicBezTo>
                    <a:pt x="9063636" y="1439926"/>
                    <a:pt x="9113376" y="1913636"/>
                    <a:pt x="9005550" y="2334641"/>
                  </a:cubicBezTo>
                  <a:cubicBezTo>
                    <a:pt x="8838917" y="2342261"/>
                    <a:pt x="8615106" y="2281809"/>
                    <a:pt x="8460090" y="2303399"/>
                  </a:cubicBezTo>
                  <a:cubicBezTo>
                    <a:pt x="8449925" y="2293366"/>
                    <a:pt x="8394925" y="2273935"/>
                    <a:pt x="8323588" y="2312670"/>
                  </a:cubicBezTo>
                  <a:cubicBezTo>
                    <a:pt x="8280206" y="2289556"/>
                    <a:pt x="8236823" y="2276602"/>
                    <a:pt x="8201245" y="2300859"/>
                  </a:cubicBezTo>
                  <a:cubicBezTo>
                    <a:pt x="8093787" y="2258949"/>
                    <a:pt x="7936411" y="2310257"/>
                    <a:pt x="7803721" y="2285619"/>
                  </a:cubicBezTo>
                  <a:cubicBezTo>
                    <a:pt x="7761610" y="2302891"/>
                    <a:pt x="7715141" y="2242439"/>
                    <a:pt x="7487881" y="2232660"/>
                  </a:cubicBezTo>
                  <a:cubicBezTo>
                    <a:pt x="7367172" y="2256663"/>
                    <a:pt x="7263706" y="2250313"/>
                    <a:pt x="7175852" y="2243074"/>
                  </a:cubicBezTo>
                  <a:cubicBezTo>
                    <a:pt x="7076743" y="2234057"/>
                    <a:pt x="6781051" y="2179701"/>
                    <a:pt x="6714979" y="2174875"/>
                  </a:cubicBezTo>
                  <a:cubicBezTo>
                    <a:pt x="6467026" y="2183384"/>
                    <a:pt x="6207999" y="2151380"/>
                    <a:pt x="6004156" y="2188972"/>
                  </a:cubicBezTo>
                  <a:cubicBezTo>
                    <a:pt x="5942258" y="2189988"/>
                    <a:pt x="5792143" y="2181733"/>
                    <a:pt x="5660724" y="2179701"/>
                  </a:cubicBezTo>
                  <a:cubicBezTo>
                    <a:pt x="5694123" y="2207768"/>
                    <a:pt x="5438728" y="2248916"/>
                    <a:pt x="5348150" y="2262759"/>
                  </a:cubicBezTo>
                  <a:cubicBezTo>
                    <a:pt x="5322738" y="2269744"/>
                    <a:pt x="5237062" y="2274824"/>
                    <a:pt x="5269916" y="2255647"/>
                  </a:cubicBezTo>
                  <a:cubicBezTo>
                    <a:pt x="5270098" y="2236470"/>
                    <a:pt x="5207293" y="2291461"/>
                    <a:pt x="5171171" y="2272030"/>
                  </a:cubicBezTo>
                  <a:cubicBezTo>
                    <a:pt x="4934109" y="2256917"/>
                    <a:pt x="4817393" y="2329561"/>
                    <a:pt x="4575248" y="2343658"/>
                  </a:cubicBezTo>
                  <a:cubicBezTo>
                    <a:pt x="4471238" y="2315337"/>
                    <a:pt x="4237989" y="2321052"/>
                    <a:pt x="4074804" y="2265934"/>
                  </a:cubicBezTo>
                  <a:cubicBezTo>
                    <a:pt x="4067543" y="2259330"/>
                    <a:pt x="3971884" y="2285238"/>
                    <a:pt x="3914161" y="2250821"/>
                  </a:cubicBezTo>
                  <a:cubicBezTo>
                    <a:pt x="3899276" y="2236470"/>
                    <a:pt x="3832660" y="2289810"/>
                    <a:pt x="3775844" y="2255901"/>
                  </a:cubicBezTo>
                  <a:cubicBezTo>
                    <a:pt x="3676191" y="2228596"/>
                    <a:pt x="3691983" y="2243201"/>
                    <a:pt x="3356175" y="2177796"/>
                  </a:cubicBezTo>
                  <a:cubicBezTo>
                    <a:pt x="3251984" y="2133092"/>
                    <a:pt x="3130912" y="2111502"/>
                    <a:pt x="3005121" y="2113026"/>
                  </a:cubicBezTo>
                  <a:cubicBezTo>
                    <a:pt x="2896754" y="2044319"/>
                    <a:pt x="2797827" y="2050415"/>
                    <a:pt x="2458026" y="2057654"/>
                  </a:cubicBezTo>
                  <a:cubicBezTo>
                    <a:pt x="2428620" y="2069973"/>
                    <a:pt x="2333142" y="2025015"/>
                    <a:pt x="2262895" y="2058670"/>
                  </a:cubicBezTo>
                  <a:cubicBezTo>
                    <a:pt x="2220238" y="2033397"/>
                    <a:pt x="2209347" y="2097532"/>
                    <a:pt x="2098076" y="2053717"/>
                  </a:cubicBezTo>
                  <a:cubicBezTo>
                    <a:pt x="2119133" y="2064004"/>
                    <a:pt x="1951773" y="2080641"/>
                    <a:pt x="1821625" y="2067306"/>
                  </a:cubicBezTo>
                  <a:cubicBezTo>
                    <a:pt x="1698375" y="2073148"/>
                    <a:pt x="1449151" y="2107057"/>
                    <a:pt x="1264547" y="2148205"/>
                  </a:cubicBezTo>
                  <a:cubicBezTo>
                    <a:pt x="1284151" y="2133854"/>
                    <a:pt x="1188673" y="2193798"/>
                    <a:pt x="1171429" y="2155825"/>
                  </a:cubicBezTo>
                  <a:cubicBezTo>
                    <a:pt x="1102089" y="2167382"/>
                    <a:pt x="1040918" y="2188718"/>
                    <a:pt x="950159" y="2210054"/>
                  </a:cubicBezTo>
                  <a:cubicBezTo>
                    <a:pt x="780621" y="2239391"/>
                    <a:pt x="335177" y="2353564"/>
                    <a:pt x="39303" y="2353183"/>
                  </a:cubicBezTo>
                  <a:cubicBezTo>
                    <a:pt x="0" y="2269744"/>
                    <a:pt x="125705" y="2013204"/>
                    <a:pt x="78329" y="1600327"/>
                  </a:cubicBezTo>
                  <a:cubicBezTo>
                    <a:pt x="88494" y="1125728"/>
                    <a:pt x="87950" y="636397"/>
                    <a:pt x="85953" y="110236"/>
                  </a:cubicBezTo>
                  <a:cubicBezTo>
                    <a:pt x="125887" y="47117"/>
                    <a:pt x="41300" y="22352"/>
                    <a:pt x="177438" y="8636"/>
                  </a:cubicBezTo>
                  <a:cubicBezTo>
                    <a:pt x="2731392" y="35179"/>
                    <a:pt x="5238877" y="0"/>
                    <a:pt x="7817154" y="22098"/>
                  </a:cubicBezTo>
                  <a:cubicBezTo>
                    <a:pt x="8216856" y="7620"/>
                    <a:pt x="8668109" y="14859"/>
                    <a:pt x="9086326" y="18669"/>
                  </a:cubicBezTo>
                  <a:cubicBezTo>
                    <a:pt x="9071622" y="373507"/>
                    <a:pt x="9084511" y="772414"/>
                    <a:pt x="9084692" y="1151382"/>
                  </a:cubicBezTo>
                  <a:close/>
                </a:path>
              </a:pathLst>
            </a:custGeom>
            <a:blipFill>
              <a:blip r:embed="rId2"/>
              <a:stretch>
                <a:fillRect l="0" t="-239653" r="0" b="-239653"/>
              </a:stretch>
            </a:blip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2007883" y="3041639"/>
            <a:ext cx="15232404" cy="38042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039"/>
              </a:lnSpc>
            </a:pPr>
            <a:r>
              <a:rPr lang="en-US" sz="3599">
                <a:solidFill>
                  <a:srgbClr val="B9D2DE"/>
                </a:solidFill>
                <a:latin typeface="DM Sans"/>
                <a:ea typeface="DM Sans"/>
                <a:cs typeface="DM Sans"/>
                <a:sym typeface="DM Sans"/>
              </a:rPr>
              <a:t>LAS MUJERES REPRESENTAN UNA PROPORCIÓN MAYOR DE LA FUERZA DE TRABAJO EN LOS SECTORES MANUFACTUREROS, COMO LOS TEXTILES, LAS PRENDAS DE VESTIR, EL CALZADO Y LOS PRODUCTOS DE TELECOMUNICACIONES, LOS QUE REGISTRARON ALGUNAS DE LAS MAYORES CAÍDAS DEL CRECIMIENTO DE LAS EXPORTACIONES DURANTE LOS PRIMEROS MESES DE LA PANDEMIA DEL 2020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007883" y="7439977"/>
            <a:ext cx="15412980" cy="25279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039"/>
              </a:lnSpc>
            </a:pPr>
            <a:r>
              <a:rPr lang="en-US" sz="3599">
                <a:solidFill>
                  <a:srgbClr val="B9D2DE"/>
                </a:solidFill>
                <a:latin typeface="DM Sans"/>
                <a:ea typeface="DM Sans"/>
                <a:cs typeface="DM Sans"/>
                <a:sym typeface="DM Sans"/>
              </a:rPr>
              <a:t>LAS EMPLEADAS REPRESENTABAN EL 80% DE LA FUERZA DE TRABAJO EN LA PRODUCCIÓN DE PRENDAS DE VESTIR CONFECCIONADAS EN BANGLADESH, CUYOS PEDIDOS DESCENDIERON UN 45,8% DURANTE EL PRIMER TRIMESTRE DE 2020 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412108" y="4118209"/>
            <a:ext cx="1233184" cy="1233184"/>
            <a:chOff x="0" y="0"/>
            <a:chExt cx="1644245" cy="164424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644245" cy="1644245"/>
            </a:xfrm>
            <a:custGeom>
              <a:avLst/>
              <a:gdLst/>
              <a:ahLst/>
              <a:cxnLst/>
              <a:rect r="r" b="b" t="t" l="l"/>
              <a:pathLst>
                <a:path h="1644245" w="1644245">
                  <a:moveTo>
                    <a:pt x="0" y="0"/>
                  </a:moveTo>
                  <a:lnTo>
                    <a:pt x="1644245" y="0"/>
                  </a:lnTo>
                  <a:lnTo>
                    <a:pt x="1644245" y="1644245"/>
                  </a:lnTo>
                  <a:lnTo>
                    <a:pt x="0" y="16442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346439" y="472872"/>
              <a:ext cx="951368" cy="6985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99"/>
                </a:lnSpc>
              </a:pPr>
              <a:r>
                <a:rPr lang="en-US" b="true" sz="3499">
                  <a:solidFill>
                    <a:srgbClr val="B9D2DE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2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412108" y="7819196"/>
            <a:ext cx="1233184" cy="1233184"/>
            <a:chOff x="0" y="0"/>
            <a:chExt cx="1644245" cy="164424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644245" cy="1644245"/>
            </a:xfrm>
            <a:custGeom>
              <a:avLst/>
              <a:gdLst/>
              <a:ahLst/>
              <a:cxnLst/>
              <a:rect r="r" b="b" t="t" l="l"/>
              <a:pathLst>
                <a:path h="1644245" w="1644245">
                  <a:moveTo>
                    <a:pt x="0" y="0"/>
                  </a:moveTo>
                  <a:lnTo>
                    <a:pt x="1644245" y="0"/>
                  </a:lnTo>
                  <a:lnTo>
                    <a:pt x="1644245" y="1644245"/>
                  </a:lnTo>
                  <a:lnTo>
                    <a:pt x="0" y="16442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8" id="18"/>
            <p:cNvSpPr txBox="true"/>
            <p:nvPr/>
          </p:nvSpPr>
          <p:spPr>
            <a:xfrm rot="0">
              <a:off x="346439" y="472872"/>
              <a:ext cx="951368" cy="6985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99"/>
                </a:lnSpc>
              </a:pPr>
              <a:r>
                <a:rPr lang="en-US" b="true" sz="3499">
                  <a:solidFill>
                    <a:srgbClr val="B9D2DE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3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5111" r="0" b="-15111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4051135" y="-3957668"/>
            <a:ext cx="28230725" cy="19361979"/>
            <a:chOff x="0" y="0"/>
            <a:chExt cx="37640966" cy="25815972"/>
          </a:xfrm>
        </p:grpSpPr>
        <p:sp>
          <p:nvSpPr>
            <p:cNvPr name="Freeform 4" id="4"/>
            <p:cNvSpPr/>
            <p:nvPr/>
          </p:nvSpPr>
          <p:spPr>
            <a:xfrm flipH="false" flipV="false" rot="8267790">
              <a:off x="27767565" y="13477246"/>
              <a:ext cx="7109323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7109323">
                  <a:moveTo>
                    <a:pt x="0" y="0"/>
                  </a:moveTo>
                  <a:lnTo>
                    <a:pt x="7109323" y="0"/>
                  </a:lnTo>
                  <a:lnTo>
                    <a:pt x="7109323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4971899">
              <a:off x="6809069" y="2962135"/>
              <a:ext cx="6816045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6816045">
                  <a:moveTo>
                    <a:pt x="0" y="0"/>
                  </a:moveTo>
                  <a:lnTo>
                    <a:pt x="6816045" y="0"/>
                  </a:lnTo>
                  <a:lnTo>
                    <a:pt x="6816045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true" flipV="false" rot="-1471383">
              <a:off x="3842539" y="12357376"/>
              <a:ext cx="7109323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7109323">
                  <a:moveTo>
                    <a:pt x="7109323" y="0"/>
                  </a:moveTo>
                  <a:lnTo>
                    <a:pt x="0" y="0"/>
                  </a:lnTo>
                  <a:lnTo>
                    <a:pt x="0" y="10972800"/>
                  </a:lnTo>
                  <a:lnTo>
                    <a:pt x="7109323" y="10972800"/>
                  </a:lnTo>
                  <a:lnTo>
                    <a:pt x="7109323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2805689">
              <a:off x="13429806" y="861587"/>
              <a:ext cx="7109323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7109323">
                  <a:moveTo>
                    <a:pt x="0" y="0"/>
                  </a:moveTo>
                  <a:lnTo>
                    <a:pt x="7109323" y="0"/>
                  </a:lnTo>
                  <a:lnTo>
                    <a:pt x="7109323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3167131">
              <a:off x="2844009" y="1057751"/>
              <a:ext cx="6928218" cy="10580473"/>
            </a:xfrm>
            <a:custGeom>
              <a:avLst/>
              <a:gdLst/>
              <a:ahLst/>
              <a:cxnLst/>
              <a:rect r="r" b="b" t="t" l="l"/>
              <a:pathLst>
                <a:path h="10580473" w="6928218">
                  <a:moveTo>
                    <a:pt x="0" y="0"/>
                  </a:moveTo>
                  <a:lnTo>
                    <a:pt x="6928217" y="0"/>
                  </a:lnTo>
                  <a:lnTo>
                    <a:pt x="6928217" y="10580473"/>
                  </a:lnTo>
                  <a:lnTo>
                    <a:pt x="0" y="105804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true" flipV="false" rot="-1471383">
              <a:off x="16446498" y="12788454"/>
              <a:ext cx="7109323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7109323">
                  <a:moveTo>
                    <a:pt x="7109323" y="0"/>
                  </a:moveTo>
                  <a:lnTo>
                    <a:pt x="0" y="0"/>
                  </a:lnTo>
                  <a:lnTo>
                    <a:pt x="0" y="10972800"/>
                  </a:lnTo>
                  <a:lnTo>
                    <a:pt x="7109323" y="10972800"/>
                  </a:lnTo>
                  <a:lnTo>
                    <a:pt x="7109323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4971899">
              <a:off x="9290799" y="13149654"/>
              <a:ext cx="6816045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6816045">
                  <a:moveTo>
                    <a:pt x="0" y="0"/>
                  </a:moveTo>
                  <a:lnTo>
                    <a:pt x="6816045" y="0"/>
                  </a:lnTo>
                  <a:lnTo>
                    <a:pt x="6816045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2700000">
              <a:off x="18529088" y="13722994"/>
              <a:ext cx="7713424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7713424">
                  <a:moveTo>
                    <a:pt x="0" y="0"/>
                  </a:moveTo>
                  <a:lnTo>
                    <a:pt x="7713424" y="0"/>
                  </a:lnTo>
                  <a:lnTo>
                    <a:pt x="7713424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4971899">
              <a:off x="25628038" y="1527954"/>
              <a:ext cx="6816045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6816045">
                  <a:moveTo>
                    <a:pt x="0" y="0"/>
                  </a:moveTo>
                  <a:lnTo>
                    <a:pt x="6816045" y="0"/>
                  </a:lnTo>
                  <a:lnTo>
                    <a:pt x="6816045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-7232626">
              <a:off x="18529088" y="1336771"/>
              <a:ext cx="7713424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7713424">
                  <a:moveTo>
                    <a:pt x="0" y="0"/>
                  </a:moveTo>
                  <a:lnTo>
                    <a:pt x="7713424" y="0"/>
                  </a:lnTo>
                  <a:lnTo>
                    <a:pt x="7713424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-918652" y="1664919"/>
            <a:ext cx="20125305" cy="6957162"/>
            <a:chOff x="0" y="0"/>
            <a:chExt cx="5300492" cy="183233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5300492" cy="1832339"/>
            </a:xfrm>
            <a:custGeom>
              <a:avLst/>
              <a:gdLst/>
              <a:ahLst/>
              <a:cxnLst/>
              <a:rect r="r" b="b" t="t" l="l"/>
              <a:pathLst>
                <a:path h="1832339" w="5300492">
                  <a:moveTo>
                    <a:pt x="0" y="0"/>
                  </a:moveTo>
                  <a:lnTo>
                    <a:pt x="5300492" y="0"/>
                  </a:lnTo>
                  <a:lnTo>
                    <a:pt x="5300492" y="1832339"/>
                  </a:lnTo>
                  <a:lnTo>
                    <a:pt x="0" y="1832339"/>
                  </a:lnTo>
                  <a:close/>
                </a:path>
              </a:pathLst>
            </a:custGeom>
            <a:solidFill>
              <a:srgbClr val="F6F4F1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5300492" cy="1879964"/>
            </a:xfrm>
            <a:prstGeom prst="rect">
              <a:avLst/>
            </a:prstGeom>
          </p:spPr>
          <p:txBody>
            <a:bodyPr anchor="ctr" rtlCol="false" tIns="76200" lIns="76200" bIns="76200" rIns="76200"/>
            <a:lstStyle/>
            <a:p>
              <a:pPr algn="ctr">
                <a:lnSpc>
                  <a:spcPts val="272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-6431650">
            <a:off x="14760732" y="6108680"/>
            <a:ext cx="2473246" cy="2600340"/>
          </a:xfrm>
          <a:custGeom>
            <a:avLst/>
            <a:gdLst/>
            <a:ahLst/>
            <a:cxnLst/>
            <a:rect r="r" b="b" t="t" l="l"/>
            <a:pathLst>
              <a:path h="2600340" w="2473246">
                <a:moveTo>
                  <a:pt x="0" y="0"/>
                </a:moveTo>
                <a:lnTo>
                  <a:pt x="2473246" y="0"/>
                </a:lnTo>
                <a:lnTo>
                  <a:pt x="2473246" y="2600340"/>
                </a:lnTo>
                <a:lnTo>
                  <a:pt x="0" y="26003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-7096" r="-1405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-3168275">
            <a:off x="9725849" y="2544176"/>
            <a:ext cx="5608192" cy="5220607"/>
          </a:xfrm>
          <a:custGeom>
            <a:avLst/>
            <a:gdLst/>
            <a:ahLst/>
            <a:cxnLst/>
            <a:rect r="r" b="b" t="t" l="l"/>
            <a:pathLst>
              <a:path h="5220607" w="5608192">
                <a:moveTo>
                  <a:pt x="0" y="0"/>
                </a:moveTo>
                <a:lnTo>
                  <a:pt x="5608191" y="0"/>
                </a:lnTo>
                <a:lnTo>
                  <a:pt x="5608191" y="5220607"/>
                </a:lnTo>
                <a:lnTo>
                  <a:pt x="0" y="52206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813026" y="2126411"/>
            <a:ext cx="8330974" cy="6246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05"/>
              </a:lnSpc>
              <a:spcBef>
                <a:spcPct val="0"/>
              </a:spcBef>
            </a:pPr>
            <a:r>
              <a:rPr lang="en-US" sz="4491" spc="-157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UNA MAYOR PROPORCIÓN DE MUJERES QUE DE HOMBRES TRABAJA EN EL SECTOR DE SERVICIOS, COMO EL TURISMO Y LOS SERVICIOS DE VIAJES DE NEGOCIOS, DIRECTAMENTE VULNERABLES A  RESTRICCIONES DE VIAJES REGIONALES E INTERNACIONALES.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4079839" y="-45641"/>
            <a:ext cx="4026044" cy="10309820"/>
            <a:chOff x="0" y="0"/>
            <a:chExt cx="7620000" cy="1951315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1270" y="-2540"/>
              <a:ext cx="7623809" cy="19515698"/>
            </a:xfrm>
            <a:custGeom>
              <a:avLst/>
              <a:gdLst/>
              <a:ahLst/>
              <a:cxnLst/>
              <a:rect r="r" b="b" t="t" l="l"/>
              <a:pathLst>
                <a:path h="19515698" w="7623809">
                  <a:moveTo>
                    <a:pt x="3810" y="0"/>
                  </a:moveTo>
                  <a:lnTo>
                    <a:pt x="0" y="18625428"/>
                  </a:lnTo>
                  <a:lnTo>
                    <a:pt x="0" y="18983567"/>
                  </a:lnTo>
                  <a:lnTo>
                    <a:pt x="3591560" y="18986108"/>
                  </a:lnTo>
                  <a:lnTo>
                    <a:pt x="3810000" y="19515698"/>
                  </a:lnTo>
                  <a:lnTo>
                    <a:pt x="4028440" y="18986108"/>
                  </a:lnTo>
                  <a:lnTo>
                    <a:pt x="7620000" y="18988648"/>
                  </a:lnTo>
                  <a:lnTo>
                    <a:pt x="7620000" y="18630508"/>
                  </a:lnTo>
                  <a:lnTo>
                    <a:pt x="7623809" y="5080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4FCDCC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4116789" y="997973"/>
            <a:ext cx="3952144" cy="87850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82"/>
              </a:lnSpc>
            </a:pPr>
            <a:r>
              <a:rPr lang="en-US" sz="3130" spc="93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UNA MAYOR PROPORCIÓN </a:t>
            </a:r>
            <a:r>
              <a:rPr lang="en-US" sz="3130" spc="93" u="none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DE EMPRESAS PROPIEDAD DE MUJERES O GESTIONADAS POR MUJERES SON  MIPYME LAS QUE TIENEN MENOR NIVEL DE RECURSOS FINANCIEROS Y  ACCESO LIMITADO A FONDOS PÚBLICOS </a:t>
            </a:r>
          </a:p>
          <a:p>
            <a:pPr algn="ctr">
              <a:lnSpc>
                <a:spcPts val="4382"/>
              </a:lnSpc>
            </a:pPr>
          </a:p>
        </p:txBody>
      </p:sp>
      <p:grpSp>
        <p:nvGrpSpPr>
          <p:cNvPr name="Group 5" id="5"/>
          <p:cNvGrpSpPr/>
          <p:nvPr/>
        </p:nvGrpSpPr>
        <p:grpSpPr>
          <a:xfrm rot="-10800000">
            <a:off x="10182117" y="-22820"/>
            <a:ext cx="4026044" cy="10309820"/>
            <a:chOff x="0" y="0"/>
            <a:chExt cx="7620000" cy="1951315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1270" y="-2540"/>
              <a:ext cx="7623809" cy="19515698"/>
            </a:xfrm>
            <a:custGeom>
              <a:avLst/>
              <a:gdLst/>
              <a:ahLst/>
              <a:cxnLst/>
              <a:rect r="r" b="b" t="t" l="l"/>
              <a:pathLst>
                <a:path h="19515698" w="7623809">
                  <a:moveTo>
                    <a:pt x="3810" y="0"/>
                  </a:moveTo>
                  <a:lnTo>
                    <a:pt x="0" y="18625428"/>
                  </a:lnTo>
                  <a:lnTo>
                    <a:pt x="0" y="18983567"/>
                  </a:lnTo>
                  <a:lnTo>
                    <a:pt x="3591560" y="18986108"/>
                  </a:lnTo>
                  <a:lnTo>
                    <a:pt x="3810000" y="19515698"/>
                  </a:lnTo>
                  <a:lnTo>
                    <a:pt x="4028440" y="18986108"/>
                  </a:lnTo>
                  <a:lnTo>
                    <a:pt x="7620000" y="18988648"/>
                  </a:lnTo>
                  <a:lnTo>
                    <a:pt x="7620000" y="18630508"/>
                  </a:lnTo>
                  <a:lnTo>
                    <a:pt x="7623809" y="5080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4FCDCC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10510306" y="2633750"/>
            <a:ext cx="3369667" cy="4930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4942"/>
              </a:lnSpc>
              <a:spcBef>
                <a:spcPct val="0"/>
              </a:spcBef>
            </a:pPr>
            <a:r>
              <a:rPr lang="en-US" sz="3530" spc="105" strike="noStrike" u="none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MENOS MUJERES QUE HOMBRES TIENEN OCUPACIONES QUE PUEDAN REALIZARSE A DISTANCIA Y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234198" y="-1294275"/>
            <a:ext cx="2832552" cy="2588549"/>
          </a:xfrm>
          <a:custGeom>
            <a:avLst/>
            <a:gdLst/>
            <a:ahLst/>
            <a:cxnLst/>
            <a:rect r="r" b="b" t="t" l="l"/>
            <a:pathLst>
              <a:path h="2588549" w="2832552">
                <a:moveTo>
                  <a:pt x="0" y="0"/>
                </a:moveTo>
                <a:lnTo>
                  <a:pt x="2832551" y="0"/>
                </a:lnTo>
                <a:lnTo>
                  <a:pt x="2832551" y="2588550"/>
                </a:lnTo>
                <a:lnTo>
                  <a:pt x="0" y="25885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543507" y="-689971"/>
            <a:ext cx="2803900" cy="2414053"/>
          </a:xfrm>
          <a:custGeom>
            <a:avLst/>
            <a:gdLst/>
            <a:ahLst/>
            <a:cxnLst/>
            <a:rect r="r" b="b" t="t" l="l"/>
            <a:pathLst>
              <a:path h="2414053" w="2803900">
                <a:moveTo>
                  <a:pt x="0" y="0"/>
                </a:moveTo>
                <a:lnTo>
                  <a:pt x="2803900" y="0"/>
                </a:lnTo>
                <a:lnTo>
                  <a:pt x="2803900" y="2414053"/>
                </a:lnTo>
                <a:lnTo>
                  <a:pt x="0" y="24140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7259300" y="5033991"/>
            <a:ext cx="2138114" cy="2604359"/>
          </a:xfrm>
          <a:custGeom>
            <a:avLst/>
            <a:gdLst/>
            <a:ahLst/>
            <a:cxnLst/>
            <a:rect r="r" b="b" t="t" l="l"/>
            <a:pathLst>
              <a:path h="2604359" w="2138114">
                <a:moveTo>
                  <a:pt x="0" y="0"/>
                </a:moveTo>
                <a:lnTo>
                  <a:pt x="2138114" y="0"/>
                </a:lnTo>
                <a:lnTo>
                  <a:pt x="2138114" y="2604359"/>
                </a:lnTo>
                <a:lnTo>
                  <a:pt x="0" y="260435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030548" y="-1293994"/>
            <a:ext cx="2465343" cy="2588269"/>
          </a:xfrm>
          <a:custGeom>
            <a:avLst/>
            <a:gdLst/>
            <a:ahLst/>
            <a:cxnLst/>
            <a:rect r="r" b="b" t="t" l="l"/>
            <a:pathLst>
              <a:path h="2588269" w="2465343">
                <a:moveTo>
                  <a:pt x="0" y="0"/>
                </a:moveTo>
                <a:lnTo>
                  <a:pt x="2465343" y="0"/>
                </a:lnTo>
                <a:lnTo>
                  <a:pt x="2465343" y="2588269"/>
                </a:lnTo>
                <a:lnTo>
                  <a:pt x="0" y="258826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592203" y="8606204"/>
            <a:ext cx="2417143" cy="2315806"/>
          </a:xfrm>
          <a:custGeom>
            <a:avLst/>
            <a:gdLst/>
            <a:ahLst/>
            <a:cxnLst/>
            <a:rect r="r" b="b" t="t" l="l"/>
            <a:pathLst>
              <a:path h="2315806" w="2417143">
                <a:moveTo>
                  <a:pt x="0" y="0"/>
                </a:moveTo>
                <a:lnTo>
                  <a:pt x="2417143" y="0"/>
                </a:lnTo>
                <a:lnTo>
                  <a:pt x="2417143" y="2315806"/>
                </a:lnTo>
                <a:lnTo>
                  <a:pt x="0" y="231580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2036878" y="3225785"/>
            <a:ext cx="3065578" cy="2711086"/>
          </a:xfrm>
          <a:custGeom>
            <a:avLst/>
            <a:gdLst/>
            <a:ahLst/>
            <a:cxnLst/>
            <a:rect r="r" b="b" t="t" l="l"/>
            <a:pathLst>
              <a:path h="2711086" w="3065578">
                <a:moveTo>
                  <a:pt x="0" y="0"/>
                </a:moveTo>
                <a:lnTo>
                  <a:pt x="3065578" y="0"/>
                </a:lnTo>
                <a:lnTo>
                  <a:pt x="3065578" y="2711085"/>
                </a:lnTo>
                <a:lnTo>
                  <a:pt x="0" y="271108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-916995" y="7638350"/>
            <a:ext cx="2882762" cy="3283660"/>
          </a:xfrm>
          <a:custGeom>
            <a:avLst/>
            <a:gdLst/>
            <a:ahLst/>
            <a:cxnLst/>
            <a:rect r="r" b="b" t="t" l="l"/>
            <a:pathLst>
              <a:path h="3283660" w="2882762">
                <a:moveTo>
                  <a:pt x="0" y="0"/>
                </a:moveTo>
                <a:lnTo>
                  <a:pt x="2882761" y="0"/>
                </a:lnTo>
                <a:lnTo>
                  <a:pt x="2882761" y="3283660"/>
                </a:lnTo>
                <a:lnTo>
                  <a:pt x="0" y="32836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6858779" y="8450325"/>
            <a:ext cx="2163234" cy="3572134"/>
          </a:xfrm>
          <a:custGeom>
            <a:avLst/>
            <a:gdLst/>
            <a:ahLst/>
            <a:cxnLst/>
            <a:rect r="r" b="b" t="t" l="l"/>
            <a:pathLst>
              <a:path h="3572134" w="2163234">
                <a:moveTo>
                  <a:pt x="0" y="0"/>
                </a:moveTo>
                <a:lnTo>
                  <a:pt x="2163234" y="0"/>
                </a:lnTo>
                <a:lnTo>
                  <a:pt x="2163234" y="3572134"/>
                </a:lnTo>
                <a:lnTo>
                  <a:pt x="0" y="357213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-916995" y="-689971"/>
            <a:ext cx="2379176" cy="3224668"/>
          </a:xfrm>
          <a:custGeom>
            <a:avLst/>
            <a:gdLst/>
            <a:ahLst/>
            <a:cxnLst/>
            <a:rect r="r" b="b" t="t" l="l"/>
            <a:pathLst>
              <a:path h="3224668" w="2379176">
                <a:moveTo>
                  <a:pt x="0" y="0"/>
                </a:moveTo>
                <a:lnTo>
                  <a:pt x="2379175" y="0"/>
                </a:lnTo>
                <a:lnTo>
                  <a:pt x="2379175" y="3224668"/>
                </a:lnTo>
                <a:lnTo>
                  <a:pt x="0" y="322466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892554" y="9046259"/>
            <a:ext cx="2647404" cy="2079468"/>
          </a:xfrm>
          <a:custGeom>
            <a:avLst/>
            <a:gdLst/>
            <a:ahLst/>
            <a:cxnLst/>
            <a:rect r="r" b="b" t="t" l="l"/>
            <a:pathLst>
              <a:path h="2079468" w="2647404">
                <a:moveTo>
                  <a:pt x="0" y="0"/>
                </a:moveTo>
                <a:lnTo>
                  <a:pt x="2647404" y="0"/>
                </a:lnTo>
                <a:lnTo>
                  <a:pt x="2647404" y="2079468"/>
                </a:lnTo>
                <a:lnTo>
                  <a:pt x="0" y="2079468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7579615" y="2049544"/>
            <a:ext cx="1442398" cy="2352482"/>
          </a:xfrm>
          <a:custGeom>
            <a:avLst/>
            <a:gdLst/>
            <a:ahLst/>
            <a:cxnLst/>
            <a:rect r="r" b="b" t="t" l="l"/>
            <a:pathLst>
              <a:path h="2352482" w="1442398">
                <a:moveTo>
                  <a:pt x="0" y="0"/>
                </a:moveTo>
                <a:lnTo>
                  <a:pt x="1442398" y="0"/>
                </a:lnTo>
                <a:lnTo>
                  <a:pt x="1442398" y="2352482"/>
                </a:lnTo>
                <a:lnTo>
                  <a:pt x="0" y="235248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2032490">
            <a:off x="5423388" y="-1980819"/>
            <a:ext cx="4703437" cy="4114800"/>
          </a:xfrm>
          <a:custGeom>
            <a:avLst/>
            <a:gdLst/>
            <a:ahLst/>
            <a:cxnLst/>
            <a:rect r="r" b="b" t="t" l="l"/>
            <a:pathLst>
              <a:path h="4114800" w="4703437">
                <a:moveTo>
                  <a:pt x="0" y="0"/>
                </a:moveTo>
                <a:lnTo>
                  <a:pt x="4703438" y="0"/>
                </a:lnTo>
                <a:lnTo>
                  <a:pt x="47034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8501928" y="8884186"/>
            <a:ext cx="4302387" cy="4075647"/>
          </a:xfrm>
          <a:custGeom>
            <a:avLst/>
            <a:gdLst/>
            <a:ahLst/>
            <a:cxnLst/>
            <a:rect r="r" b="b" t="t" l="l"/>
            <a:pathLst>
              <a:path h="4075647" w="4302387">
                <a:moveTo>
                  <a:pt x="0" y="0"/>
                </a:moveTo>
                <a:lnTo>
                  <a:pt x="4302387" y="0"/>
                </a:lnTo>
                <a:lnTo>
                  <a:pt x="4302387" y="4075647"/>
                </a:lnTo>
                <a:lnTo>
                  <a:pt x="0" y="4075647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491801" y="1350528"/>
            <a:ext cx="13304399" cy="70755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993"/>
              </a:lnSpc>
              <a:spcBef>
                <a:spcPct val="0"/>
              </a:spcBef>
            </a:pPr>
            <a:r>
              <a:rPr lang="en-US" sz="8404" spc="-294">
                <a:solidFill>
                  <a:srgbClr val="FFFFFF"/>
                </a:solidFill>
                <a:latin typeface="Agrandir"/>
                <a:ea typeface="Agrandir"/>
                <a:cs typeface="Agrandir"/>
                <a:sym typeface="Agrandir"/>
              </a:rPr>
              <a:t>EL COMERCIO INTERNACIONAL MÁS QUE UN FIN</a:t>
            </a:r>
            <a:r>
              <a:rPr lang="en-US" b="true" sz="8404" spc="-294">
                <a:solidFill>
                  <a:srgbClr val="FFFFFF"/>
                </a:solidFill>
                <a:latin typeface="Agrandir Bold"/>
                <a:ea typeface="Agrandir Bold"/>
                <a:cs typeface="Agrandir Bold"/>
                <a:sym typeface="Agrandir Bold"/>
              </a:rPr>
              <a:t>, UN MEDIO PARA EL DESARROLLO SOSTENIBLE CON IGUALDAD DE GÉNERO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5111" r="0" b="-15111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08613" y="131515"/>
            <a:ext cx="17223581" cy="2585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72"/>
              </a:lnSpc>
            </a:pPr>
            <a:r>
              <a:rPr lang="en-US" b="true" sz="5900" spc="-312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PARA QUE EL COMERCIO CONTRIBUYA PARA LA AUTONOMÍA ECONÓMICA DE LAS MUJERES Y SOSTENIBILIDAD DE LA VIDA ES NECESARIO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100138" y="2716984"/>
            <a:ext cx="7920266" cy="2991887"/>
            <a:chOff x="0" y="0"/>
            <a:chExt cx="2263664" cy="85510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ADBC0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267596" y="2716984"/>
            <a:ext cx="7920266" cy="2991887"/>
            <a:chOff x="0" y="0"/>
            <a:chExt cx="2263664" cy="855101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83C6A2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100138" y="5911395"/>
            <a:ext cx="7920266" cy="2991887"/>
            <a:chOff x="0" y="0"/>
            <a:chExt cx="2263664" cy="85510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83C6A2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9267596" y="5911395"/>
            <a:ext cx="7920266" cy="2991887"/>
            <a:chOff x="0" y="0"/>
            <a:chExt cx="2263664" cy="85510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63664" cy="855101"/>
            </a:xfrm>
            <a:custGeom>
              <a:avLst/>
              <a:gdLst/>
              <a:ahLst/>
              <a:cxnLst/>
              <a:rect r="r" b="b" t="t" l="l"/>
              <a:pathLst>
                <a:path h="855101" w="2263664">
                  <a:moveTo>
                    <a:pt x="23460" y="0"/>
                  </a:moveTo>
                  <a:lnTo>
                    <a:pt x="2240205" y="0"/>
                  </a:lnTo>
                  <a:cubicBezTo>
                    <a:pt x="2246427" y="0"/>
                    <a:pt x="2252394" y="2472"/>
                    <a:pt x="2256793" y="6871"/>
                  </a:cubicBezTo>
                  <a:cubicBezTo>
                    <a:pt x="2261193" y="11271"/>
                    <a:pt x="2263664" y="17238"/>
                    <a:pt x="2263664" y="23460"/>
                  </a:cubicBezTo>
                  <a:lnTo>
                    <a:pt x="2263664" y="831641"/>
                  </a:lnTo>
                  <a:cubicBezTo>
                    <a:pt x="2263664" y="837863"/>
                    <a:pt x="2261193" y="843830"/>
                    <a:pt x="2256793" y="848230"/>
                  </a:cubicBezTo>
                  <a:cubicBezTo>
                    <a:pt x="2252394" y="852629"/>
                    <a:pt x="2246427" y="855101"/>
                    <a:pt x="2240205" y="855101"/>
                  </a:cubicBezTo>
                  <a:lnTo>
                    <a:pt x="23460" y="855101"/>
                  </a:lnTo>
                  <a:cubicBezTo>
                    <a:pt x="17238" y="855101"/>
                    <a:pt x="11271" y="852629"/>
                    <a:pt x="6871" y="848230"/>
                  </a:cubicBezTo>
                  <a:cubicBezTo>
                    <a:pt x="2472" y="843830"/>
                    <a:pt x="0" y="837863"/>
                    <a:pt x="0" y="831641"/>
                  </a:cubicBezTo>
                  <a:lnTo>
                    <a:pt x="0" y="23460"/>
                  </a:lnTo>
                  <a:cubicBezTo>
                    <a:pt x="0" y="17238"/>
                    <a:pt x="2472" y="11271"/>
                    <a:pt x="6871" y="6871"/>
                  </a:cubicBezTo>
                  <a:cubicBezTo>
                    <a:pt x="11271" y="2472"/>
                    <a:pt x="17238" y="0"/>
                    <a:pt x="23460" y="0"/>
                  </a:cubicBezTo>
                  <a:close/>
                </a:path>
              </a:pathLst>
            </a:custGeom>
            <a:solidFill>
              <a:srgbClr val="AADBC0"/>
            </a:solidFill>
            <a:ln w="19050" cap="rnd">
              <a:solidFill>
                <a:srgbClr val="3A3937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9525"/>
              <a:ext cx="2263664" cy="845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11783" y="3223012"/>
            <a:ext cx="7096975" cy="16629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b="true" sz="3800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DIVERSIFICAR LA ESTRUCTURA PRODUCTIVA Y COMERCIAL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679242" y="3223012"/>
            <a:ext cx="7096975" cy="11485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b="true" sz="3800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 FORTALECER LA INTEGRACIÓN REGIONAL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437700" y="5854245"/>
            <a:ext cx="7580058" cy="32059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b="true" sz="3800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 AVANZAR EN ESTRATEGIAS DE ESCALAMIENTO EN LAS CADENAS REGIONALES Y GLOBALES DE VALOR CON PLENA PARTICIPACIÓN DE LAS MUJERES.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11783" y="6404943"/>
            <a:ext cx="7096975" cy="16629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066"/>
              </a:lnSpc>
              <a:spcBef>
                <a:spcPct val="0"/>
              </a:spcBef>
            </a:pPr>
            <a:r>
              <a:rPr lang="en-US" b="true" sz="3800">
                <a:solidFill>
                  <a:srgbClr val="000000"/>
                </a:solidFill>
                <a:latin typeface="Agrandir Medium"/>
                <a:ea typeface="Agrandir Medium"/>
                <a:cs typeface="Agrandir Medium"/>
                <a:sym typeface="Agrandir Medium"/>
              </a:rPr>
              <a:t>INVERTIR EN LOS SECTORES IMPULSORES DE LA ECONOMÍA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90116" y="2823106"/>
            <a:ext cx="8941007" cy="1668988"/>
          </a:xfrm>
          <a:custGeom>
            <a:avLst/>
            <a:gdLst/>
            <a:ahLst/>
            <a:cxnLst/>
            <a:rect r="r" b="b" t="t" l="l"/>
            <a:pathLst>
              <a:path h="1668988" w="8941007">
                <a:moveTo>
                  <a:pt x="0" y="0"/>
                </a:moveTo>
                <a:lnTo>
                  <a:pt x="8941008" y="0"/>
                </a:lnTo>
                <a:lnTo>
                  <a:pt x="8941008" y="1668988"/>
                </a:lnTo>
                <a:lnTo>
                  <a:pt x="0" y="166898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801523" y="2583639"/>
            <a:ext cx="5183457" cy="4808749"/>
          </a:xfrm>
          <a:custGeom>
            <a:avLst/>
            <a:gdLst/>
            <a:ahLst/>
            <a:cxnLst/>
            <a:rect r="r" b="b" t="t" l="l"/>
            <a:pathLst>
              <a:path h="4808749" w="5183457">
                <a:moveTo>
                  <a:pt x="0" y="0"/>
                </a:moveTo>
                <a:lnTo>
                  <a:pt x="5183457" y="0"/>
                </a:lnTo>
                <a:lnTo>
                  <a:pt x="5183457" y="4808749"/>
                </a:lnTo>
                <a:lnTo>
                  <a:pt x="0" y="48087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63837" y="5609148"/>
            <a:ext cx="7328383" cy="1783240"/>
          </a:xfrm>
          <a:custGeom>
            <a:avLst/>
            <a:gdLst/>
            <a:ahLst/>
            <a:cxnLst/>
            <a:rect r="r" b="b" t="t" l="l"/>
            <a:pathLst>
              <a:path h="1783240" w="7328383">
                <a:moveTo>
                  <a:pt x="0" y="0"/>
                </a:moveTo>
                <a:lnTo>
                  <a:pt x="7328383" y="0"/>
                </a:lnTo>
                <a:lnTo>
                  <a:pt x="7328383" y="1783240"/>
                </a:lnTo>
                <a:lnTo>
                  <a:pt x="0" y="17832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98077" y="7128177"/>
            <a:ext cx="9325087" cy="528422"/>
          </a:xfrm>
          <a:custGeom>
            <a:avLst/>
            <a:gdLst/>
            <a:ahLst/>
            <a:cxnLst/>
            <a:rect r="r" b="b" t="t" l="l"/>
            <a:pathLst>
              <a:path h="528422" w="9325087">
                <a:moveTo>
                  <a:pt x="0" y="0"/>
                </a:moveTo>
                <a:lnTo>
                  <a:pt x="9325086" y="0"/>
                </a:lnTo>
                <a:lnTo>
                  <a:pt x="9325086" y="528421"/>
                </a:lnTo>
                <a:lnTo>
                  <a:pt x="0" y="5284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59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000500" y="0"/>
            <a:ext cx="10287000" cy="10287000"/>
          </a:xfrm>
          <a:custGeom>
            <a:avLst/>
            <a:gdLst/>
            <a:ahLst/>
            <a:cxnLst/>
            <a:rect r="r" b="b" t="t" l="l"/>
            <a:pathLst>
              <a:path h="10287000" w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59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135633" y="0"/>
            <a:ext cx="10016734" cy="10287000"/>
          </a:xfrm>
          <a:custGeom>
            <a:avLst/>
            <a:gdLst/>
            <a:ahLst/>
            <a:cxnLst/>
            <a:rect r="r" b="b" t="t" l="l"/>
            <a:pathLst>
              <a:path h="10287000" w="10016734">
                <a:moveTo>
                  <a:pt x="0" y="0"/>
                </a:moveTo>
                <a:lnTo>
                  <a:pt x="10016734" y="0"/>
                </a:lnTo>
                <a:lnTo>
                  <a:pt x="1001673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1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265715" y="365516"/>
            <a:ext cx="9776702" cy="9636734"/>
          </a:xfrm>
          <a:custGeom>
            <a:avLst/>
            <a:gdLst/>
            <a:ahLst/>
            <a:cxnLst/>
            <a:rect r="r" b="b" t="t" l="l"/>
            <a:pathLst>
              <a:path h="9636734" w="9776702">
                <a:moveTo>
                  <a:pt x="0" y="0"/>
                </a:moveTo>
                <a:lnTo>
                  <a:pt x="9776702" y="0"/>
                </a:lnTo>
                <a:lnTo>
                  <a:pt x="9776702" y="9636734"/>
                </a:lnTo>
                <a:lnTo>
                  <a:pt x="0" y="96367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7624270" y="3555377"/>
            <a:ext cx="4019564" cy="2963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24"/>
              </a:lnSpc>
            </a:pPr>
            <a:r>
              <a:rPr lang="en-US" b="true" sz="4088" spc="-335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Transversalización de  género en acuerdos comerciales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2338184" y="3555377"/>
            <a:ext cx="4202696" cy="3004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63"/>
              </a:lnSpc>
            </a:pPr>
            <a:r>
              <a:rPr lang="en-US" b="true" sz="4188" spc="-343">
                <a:solidFill>
                  <a:srgbClr val="1E1C1D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Capítulos específicos de género en acuerdos comerciales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14142" y="157328"/>
            <a:ext cx="6133639" cy="3740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91"/>
              </a:lnSpc>
            </a:pPr>
            <a:r>
              <a:rPr lang="en-US" b="true" sz="5351" spc="-438">
                <a:solidFill>
                  <a:srgbClr val="2E8296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Formas de fomentar  la igualdad de género a través de la política comercial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301" r="-1828" b="-16301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226330" y="2535995"/>
            <a:ext cx="5754494" cy="5215010"/>
          </a:xfrm>
          <a:custGeom>
            <a:avLst/>
            <a:gdLst/>
            <a:ahLst/>
            <a:cxnLst/>
            <a:rect r="r" b="b" t="t" l="l"/>
            <a:pathLst>
              <a:path h="5215010" w="5754494">
                <a:moveTo>
                  <a:pt x="0" y="0"/>
                </a:moveTo>
                <a:lnTo>
                  <a:pt x="5754494" y="0"/>
                </a:lnTo>
                <a:lnTo>
                  <a:pt x="5754494" y="5215010"/>
                </a:lnTo>
                <a:lnTo>
                  <a:pt x="0" y="52150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7430" y="698301"/>
            <a:ext cx="11468202" cy="907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2"/>
              </a:lnSpc>
            </a:pPr>
            <a:r>
              <a:rPr lang="en-US" sz="8242" spc="-675">
                <a:solidFill>
                  <a:srgbClr val="233A6D"/>
                </a:solidFill>
                <a:latin typeface="Public Sans"/>
                <a:ea typeface="Public Sans"/>
                <a:cs typeface="Public Sans"/>
                <a:sym typeface="Public Sans"/>
              </a:rPr>
              <a:t>EL COMERCIO ES UN MOTOR DE DESARROLLO ECONÓMICO, PERO LAS MUJERES ENFRENTAN BARRERAS ESTRUCTURALES QUE LIMITAN SU PLENA PARTICIPACIÓN (OMC, BANCO MUNDIAL)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38888" r="0" b="-38888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376333" y="2798052"/>
            <a:ext cx="15535335" cy="7320250"/>
            <a:chOff x="0" y="0"/>
            <a:chExt cx="18109156" cy="85330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109185" cy="8533003"/>
            </a:xfrm>
            <a:custGeom>
              <a:avLst/>
              <a:gdLst/>
              <a:ahLst/>
              <a:cxnLst/>
              <a:rect r="r" b="b" t="t" l="l"/>
              <a:pathLst>
                <a:path h="8533003" w="18109185">
                  <a:moveTo>
                    <a:pt x="0" y="0"/>
                  </a:moveTo>
                  <a:lnTo>
                    <a:pt x="18109185" y="0"/>
                  </a:lnTo>
                  <a:lnTo>
                    <a:pt x="18109185" y="8533003"/>
                  </a:lnTo>
                  <a:lnTo>
                    <a:pt x="0" y="85330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157006" y="678988"/>
            <a:ext cx="18288000" cy="18202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8"/>
              </a:lnSpc>
            </a:pPr>
            <a:r>
              <a:rPr lang="en-US" b="true" sz="5198" spc="-426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La experiencia de Chile en materia de regulación comercial con perspectiva de género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38888" r="0" b="-38888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0" y="3586063"/>
            <a:ext cx="18287996" cy="3836663"/>
            <a:chOff x="0" y="0"/>
            <a:chExt cx="24383995" cy="511555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4384000" cy="5115560"/>
            </a:xfrm>
            <a:custGeom>
              <a:avLst/>
              <a:gdLst/>
              <a:ahLst/>
              <a:cxnLst/>
              <a:rect r="r" b="b" t="t" l="l"/>
              <a:pathLst>
                <a:path h="5115560" w="24384000">
                  <a:moveTo>
                    <a:pt x="32131" y="0"/>
                  </a:moveTo>
                  <a:lnTo>
                    <a:pt x="24351869" y="0"/>
                  </a:lnTo>
                  <a:cubicBezTo>
                    <a:pt x="24360378" y="0"/>
                    <a:pt x="24368633" y="3429"/>
                    <a:pt x="24374602" y="9398"/>
                  </a:cubicBezTo>
                  <a:cubicBezTo>
                    <a:pt x="24380571" y="15367"/>
                    <a:pt x="24384000" y="23622"/>
                    <a:pt x="24384000" y="32131"/>
                  </a:cubicBezTo>
                  <a:lnTo>
                    <a:pt x="24384000" y="5083429"/>
                  </a:lnTo>
                  <a:cubicBezTo>
                    <a:pt x="24384000" y="5101209"/>
                    <a:pt x="24369649" y="5115560"/>
                    <a:pt x="24351869" y="5115560"/>
                  </a:cubicBezTo>
                  <a:lnTo>
                    <a:pt x="32131" y="5115560"/>
                  </a:lnTo>
                  <a:cubicBezTo>
                    <a:pt x="14351" y="5115560"/>
                    <a:pt x="0" y="5101209"/>
                    <a:pt x="0" y="5083429"/>
                  </a:cubicBezTo>
                  <a:lnTo>
                    <a:pt x="0" y="32131"/>
                  </a:lnTo>
                  <a:cubicBezTo>
                    <a:pt x="0" y="14351"/>
                    <a:pt x="14351" y="0"/>
                    <a:pt x="32131" y="0"/>
                  </a:cubicBezTo>
                  <a:close/>
                </a:path>
              </a:pathLst>
            </a:custGeom>
            <a:solidFill>
              <a:srgbClr val="629292">
                <a:alpha val="86667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2004376" y="3931011"/>
            <a:ext cx="14778321" cy="32324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031"/>
              </a:lnSpc>
            </a:pPr>
            <a:r>
              <a:rPr lang="en-US" b="true" sz="5031" spc="-59">
                <a:solidFill>
                  <a:srgbClr val="FFFFFF">
                    <a:alpha val="86667"/>
                  </a:srgbClr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La inclusión de disposiciones de género en acuerdos comerciales es </a:t>
            </a:r>
            <a:r>
              <a:rPr lang="en-US" b="true" sz="5031" spc="-59" u="sng">
                <a:solidFill>
                  <a:srgbClr val="FFFFFF">
                    <a:alpha val="86667"/>
                  </a:srgbClr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muy</a:t>
            </a:r>
            <a:r>
              <a:rPr lang="en-US" b="true" sz="5031" spc="-59">
                <a:solidFill>
                  <a:srgbClr val="FFFFFF">
                    <a:alpha val="86667"/>
                  </a:srgbClr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 heterogénea porque responde a los intereses y antecedentes específicos de los países implicados en el momento de la negociación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360662" y="640674"/>
            <a:ext cx="13601104" cy="1297980"/>
            <a:chOff x="0" y="0"/>
            <a:chExt cx="3172038" cy="3027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72038" cy="302714"/>
            </a:xfrm>
            <a:custGeom>
              <a:avLst/>
              <a:gdLst/>
              <a:ahLst/>
              <a:cxnLst/>
              <a:rect r="r" b="b" t="t" l="l"/>
              <a:pathLst>
                <a:path h="302714" w="3172038">
                  <a:moveTo>
                    <a:pt x="0" y="0"/>
                  </a:moveTo>
                  <a:lnTo>
                    <a:pt x="3172038" y="0"/>
                  </a:lnTo>
                  <a:lnTo>
                    <a:pt x="3172038" y="302714"/>
                  </a:lnTo>
                  <a:lnTo>
                    <a:pt x="0" y="302714"/>
                  </a:lnTo>
                  <a:close/>
                </a:path>
              </a:pathLst>
            </a:custGeom>
            <a:solidFill>
              <a:srgbClr val="78DDE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9525"/>
              <a:ext cx="3172038" cy="312239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3120"/>
                </a:lnSpc>
              </a:pPr>
              <a:r>
                <a:rPr lang="en-US" b="true" sz="2600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DISPOSICIONES GENERALES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4917293" y="936816"/>
            <a:ext cx="773742" cy="705696"/>
            <a:chOff x="0" y="0"/>
            <a:chExt cx="891173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91174" cy="812800"/>
            </a:xfrm>
            <a:custGeom>
              <a:avLst/>
              <a:gdLst/>
              <a:ahLst/>
              <a:cxnLst/>
              <a:rect r="r" b="b" t="t" l="l"/>
              <a:pathLst>
                <a:path h="812800" w="891174">
                  <a:moveTo>
                    <a:pt x="445587" y="0"/>
                  </a:moveTo>
                  <a:cubicBezTo>
                    <a:pt x="199496" y="0"/>
                    <a:pt x="0" y="181951"/>
                    <a:pt x="0" y="406400"/>
                  </a:cubicBezTo>
                  <a:cubicBezTo>
                    <a:pt x="0" y="630849"/>
                    <a:pt x="199496" y="812800"/>
                    <a:pt x="445587" y="812800"/>
                  </a:cubicBezTo>
                  <a:cubicBezTo>
                    <a:pt x="691677" y="812800"/>
                    <a:pt x="891174" y="630849"/>
                    <a:pt x="891174" y="406400"/>
                  </a:cubicBezTo>
                  <a:cubicBezTo>
                    <a:pt x="891174" y="181951"/>
                    <a:pt x="691677" y="0"/>
                    <a:pt x="445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83548" y="19050"/>
              <a:ext cx="724078" cy="7175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640"/>
                </a:lnSpc>
              </a:pPr>
              <a:r>
                <a:rPr lang="en-US" b="true" sz="2600">
                  <a:solidFill>
                    <a:srgbClr val="78DDE4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1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95975" y="3738722"/>
            <a:ext cx="3473757" cy="3522518"/>
            <a:chOff x="0" y="0"/>
            <a:chExt cx="4631676" cy="4696690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38100"/>
              <a:ext cx="4631676" cy="391414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680"/>
                </a:lnSpc>
              </a:pPr>
              <a:r>
                <a:rPr lang="en-US" b="true" sz="3600">
                  <a:solidFill>
                    <a:srgbClr val="1B5982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SECCIONES DE CAPÍTULOS DE GÉNERO EN ACUERDOS COMERCIALES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4117993"/>
              <a:ext cx="4631676" cy="57869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40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4360662" y="1938654"/>
            <a:ext cx="13601104" cy="1224936"/>
            <a:chOff x="0" y="0"/>
            <a:chExt cx="3172038" cy="28567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172038" cy="285679"/>
            </a:xfrm>
            <a:custGeom>
              <a:avLst/>
              <a:gdLst/>
              <a:ahLst/>
              <a:cxnLst/>
              <a:rect r="r" b="b" t="t" l="l"/>
              <a:pathLst>
                <a:path h="285679" w="3172038">
                  <a:moveTo>
                    <a:pt x="0" y="0"/>
                  </a:moveTo>
                  <a:lnTo>
                    <a:pt x="3172038" y="0"/>
                  </a:lnTo>
                  <a:lnTo>
                    <a:pt x="3172038" y="285679"/>
                  </a:lnTo>
                  <a:lnTo>
                    <a:pt x="0" y="285679"/>
                  </a:lnTo>
                  <a:close/>
                </a:path>
              </a:pathLst>
            </a:custGeom>
            <a:solidFill>
              <a:srgbClr val="36D1D6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9525"/>
              <a:ext cx="3172038" cy="295204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3120"/>
                </a:lnSpc>
              </a:pPr>
              <a:r>
                <a:rPr lang="en-US" b="true" sz="2600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 CONVENIOS INTERNACIONALES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4917293" y="2174642"/>
            <a:ext cx="773742" cy="705696"/>
            <a:chOff x="0" y="0"/>
            <a:chExt cx="891173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91174" cy="812800"/>
            </a:xfrm>
            <a:custGeom>
              <a:avLst/>
              <a:gdLst/>
              <a:ahLst/>
              <a:cxnLst/>
              <a:rect r="r" b="b" t="t" l="l"/>
              <a:pathLst>
                <a:path h="812800" w="891174">
                  <a:moveTo>
                    <a:pt x="445587" y="0"/>
                  </a:moveTo>
                  <a:cubicBezTo>
                    <a:pt x="199496" y="0"/>
                    <a:pt x="0" y="181951"/>
                    <a:pt x="0" y="406400"/>
                  </a:cubicBezTo>
                  <a:cubicBezTo>
                    <a:pt x="0" y="630849"/>
                    <a:pt x="199496" y="812800"/>
                    <a:pt x="445587" y="812800"/>
                  </a:cubicBezTo>
                  <a:cubicBezTo>
                    <a:pt x="691677" y="812800"/>
                    <a:pt x="891174" y="630849"/>
                    <a:pt x="891174" y="406400"/>
                  </a:cubicBezTo>
                  <a:cubicBezTo>
                    <a:pt x="891174" y="181951"/>
                    <a:pt x="691677" y="0"/>
                    <a:pt x="445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83548" y="19050"/>
              <a:ext cx="724078" cy="7175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640"/>
                </a:lnSpc>
              </a:pPr>
              <a:r>
                <a:rPr lang="en-US" b="true" sz="2600">
                  <a:solidFill>
                    <a:srgbClr val="36D1D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2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4360662" y="3147883"/>
            <a:ext cx="13601104" cy="1224936"/>
            <a:chOff x="0" y="0"/>
            <a:chExt cx="3172038" cy="285679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3172038" cy="285679"/>
            </a:xfrm>
            <a:custGeom>
              <a:avLst/>
              <a:gdLst/>
              <a:ahLst/>
              <a:cxnLst/>
              <a:rect r="r" b="b" t="t" l="l"/>
              <a:pathLst>
                <a:path h="285679" w="3172038">
                  <a:moveTo>
                    <a:pt x="0" y="0"/>
                  </a:moveTo>
                  <a:lnTo>
                    <a:pt x="3172038" y="0"/>
                  </a:lnTo>
                  <a:lnTo>
                    <a:pt x="3172038" y="285679"/>
                  </a:lnTo>
                  <a:lnTo>
                    <a:pt x="0" y="285679"/>
                  </a:lnTo>
                  <a:close/>
                </a:path>
              </a:pathLst>
            </a:custGeom>
            <a:solidFill>
              <a:srgbClr val="37C9EF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9525"/>
              <a:ext cx="3172038" cy="295204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3120"/>
                </a:lnSpc>
              </a:pPr>
              <a:r>
                <a:rPr lang="en-US" b="true" sz="2600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 ACTIVIDADES DE COOPERACIÓN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4917293" y="3464775"/>
            <a:ext cx="773742" cy="705696"/>
            <a:chOff x="0" y="0"/>
            <a:chExt cx="891173" cy="8128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891174" cy="812800"/>
            </a:xfrm>
            <a:custGeom>
              <a:avLst/>
              <a:gdLst/>
              <a:ahLst/>
              <a:cxnLst/>
              <a:rect r="r" b="b" t="t" l="l"/>
              <a:pathLst>
                <a:path h="812800" w="891174">
                  <a:moveTo>
                    <a:pt x="445587" y="0"/>
                  </a:moveTo>
                  <a:cubicBezTo>
                    <a:pt x="199496" y="0"/>
                    <a:pt x="0" y="181951"/>
                    <a:pt x="0" y="406400"/>
                  </a:cubicBezTo>
                  <a:cubicBezTo>
                    <a:pt x="0" y="630849"/>
                    <a:pt x="199496" y="812800"/>
                    <a:pt x="445587" y="812800"/>
                  </a:cubicBezTo>
                  <a:cubicBezTo>
                    <a:pt x="691677" y="812800"/>
                    <a:pt x="891174" y="630849"/>
                    <a:pt x="891174" y="406400"/>
                  </a:cubicBezTo>
                  <a:cubicBezTo>
                    <a:pt x="891174" y="181951"/>
                    <a:pt x="691677" y="0"/>
                    <a:pt x="445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83548" y="19050"/>
              <a:ext cx="724078" cy="7175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640"/>
                </a:lnSpc>
              </a:pPr>
              <a:r>
                <a:rPr lang="en-US" b="true" sz="2600">
                  <a:solidFill>
                    <a:srgbClr val="37C9E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4360662" y="4372819"/>
            <a:ext cx="13601104" cy="1131143"/>
            <a:chOff x="0" y="0"/>
            <a:chExt cx="3172038" cy="263804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3172038" cy="263804"/>
            </a:xfrm>
            <a:custGeom>
              <a:avLst/>
              <a:gdLst/>
              <a:ahLst/>
              <a:cxnLst/>
              <a:rect r="r" b="b" t="t" l="l"/>
              <a:pathLst>
                <a:path h="263804" w="3172038">
                  <a:moveTo>
                    <a:pt x="0" y="0"/>
                  </a:moveTo>
                  <a:lnTo>
                    <a:pt x="3172038" y="0"/>
                  </a:lnTo>
                  <a:lnTo>
                    <a:pt x="3172038" y="263804"/>
                  </a:lnTo>
                  <a:lnTo>
                    <a:pt x="0" y="263804"/>
                  </a:lnTo>
                  <a:close/>
                </a:path>
              </a:pathLst>
            </a:custGeom>
            <a:solidFill>
              <a:srgbClr val="2C92D5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9525"/>
              <a:ext cx="3172038" cy="273329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3120"/>
                </a:lnSpc>
              </a:pPr>
              <a:r>
                <a:rPr lang="en-US" b="true" sz="2600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 COMITÉS DE GÉNERO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4917293" y="4569633"/>
            <a:ext cx="773742" cy="705696"/>
            <a:chOff x="0" y="0"/>
            <a:chExt cx="891173" cy="8128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891174" cy="812800"/>
            </a:xfrm>
            <a:custGeom>
              <a:avLst/>
              <a:gdLst/>
              <a:ahLst/>
              <a:cxnLst/>
              <a:rect r="r" b="b" t="t" l="l"/>
              <a:pathLst>
                <a:path h="812800" w="891174">
                  <a:moveTo>
                    <a:pt x="445587" y="0"/>
                  </a:moveTo>
                  <a:cubicBezTo>
                    <a:pt x="199496" y="0"/>
                    <a:pt x="0" y="181951"/>
                    <a:pt x="0" y="406400"/>
                  </a:cubicBezTo>
                  <a:cubicBezTo>
                    <a:pt x="0" y="630849"/>
                    <a:pt x="199496" y="812800"/>
                    <a:pt x="445587" y="812800"/>
                  </a:cubicBezTo>
                  <a:cubicBezTo>
                    <a:pt x="691677" y="812800"/>
                    <a:pt x="891174" y="630849"/>
                    <a:pt x="891174" y="406400"/>
                  </a:cubicBezTo>
                  <a:cubicBezTo>
                    <a:pt x="891174" y="181951"/>
                    <a:pt x="691677" y="0"/>
                    <a:pt x="445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83548" y="19050"/>
              <a:ext cx="724078" cy="7175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640"/>
                </a:lnSpc>
              </a:pPr>
              <a:r>
                <a:rPr lang="en-US" b="true" sz="2600">
                  <a:solidFill>
                    <a:srgbClr val="2C92D5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4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4360662" y="5503962"/>
            <a:ext cx="13601104" cy="1086048"/>
            <a:chOff x="0" y="0"/>
            <a:chExt cx="3172038" cy="253287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3172038" cy="253287"/>
            </a:xfrm>
            <a:custGeom>
              <a:avLst/>
              <a:gdLst/>
              <a:ahLst/>
              <a:cxnLst/>
              <a:rect r="r" b="b" t="t" l="l"/>
              <a:pathLst>
                <a:path h="253287" w="3172038">
                  <a:moveTo>
                    <a:pt x="0" y="0"/>
                  </a:moveTo>
                  <a:lnTo>
                    <a:pt x="3172038" y="0"/>
                  </a:lnTo>
                  <a:lnTo>
                    <a:pt x="3172038" y="253287"/>
                  </a:lnTo>
                  <a:lnTo>
                    <a:pt x="0" y="253287"/>
                  </a:lnTo>
                  <a:close/>
                </a:path>
              </a:pathLst>
            </a:custGeom>
            <a:solidFill>
              <a:srgbClr val="1B5982"/>
            </a:solidFill>
          </p:spPr>
        </p:sp>
        <p:sp>
          <p:nvSpPr>
            <p:cNvPr name="TextBox 31" id="31"/>
            <p:cNvSpPr txBox="true"/>
            <p:nvPr/>
          </p:nvSpPr>
          <p:spPr>
            <a:xfrm>
              <a:off x="0" y="-9525"/>
              <a:ext cx="3172038" cy="262812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3120"/>
                </a:lnSpc>
              </a:pPr>
              <a:r>
                <a:rPr lang="en-US" b="true" sz="2600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  PARTICIPACIÓN  Y PDC</a:t>
              </a: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4917293" y="5697580"/>
            <a:ext cx="773742" cy="705696"/>
            <a:chOff x="0" y="0"/>
            <a:chExt cx="891173" cy="8128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891174" cy="812800"/>
            </a:xfrm>
            <a:custGeom>
              <a:avLst/>
              <a:gdLst/>
              <a:ahLst/>
              <a:cxnLst/>
              <a:rect r="r" b="b" t="t" l="l"/>
              <a:pathLst>
                <a:path h="812800" w="891174">
                  <a:moveTo>
                    <a:pt x="445587" y="0"/>
                  </a:moveTo>
                  <a:cubicBezTo>
                    <a:pt x="199496" y="0"/>
                    <a:pt x="0" y="181951"/>
                    <a:pt x="0" y="406400"/>
                  </a:cubicBezTo>
                  <a:cubicBezTo>
                    <a:pt x="0" y="630849"/>
                    <a:pt x="199496" y="812800"/>
                    <a:pt x="445587" y="812800"/>
                  </a:cubicBezTo>
                  <a:cubicBezTo>
                    <a:pt x="691677" y="812800"/>
                    <a:pt x="891174" y="630849"/>
                    <a:pt x="891174" y="406400"/>
                  </a:cubicBezTo>
                  <a:cubicBezTo>
                    <a:pt x="891174" y="181951"/>
                    <a:pt x="691677" y="0"/>
                    <a:pt x="445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34" id="34"/>
            <p:cNvSpPr txBox="true"/>
            <p:nvPr/>
          </p:nvSpPr>
          <p:spPr>
            <a:xfrm>
              <a:off x="83548" y="19050"/>
              <a:ext cx="724078" cy="7175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640"/>
                </a:lnSpc>
              </a:pPr>
              <a:r>
                <a:rPr lang="en-US" b="true" sz="2600">
                  <a:solidFill>
                    <a:srgbClr val="13538A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5</a:t>
              </a: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1582243" y="889551"/>
            <a:ext cx="6379523" cy="7529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1"/>
              </a:lnSpc>
            </a:pPr>
            <a:r>
              <a:rPr lang="en-US" sz="2484" spc="37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I Define principios básicos y compromisos esenciales de género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1582243" y="2174642"/>
            <a:ext cx="6379523" cy="7529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1"/>
              </a:lnSpc>
            </a:pPr>
            <a:r>
              <a:rPr lang="en-US" sz="2484" spc="37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Reafirma compromiso con tratados y acuerdos internacionales vigente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1582243" y="3362241"/>
            <a:ext cx="6379523" cy="7529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1"/>
              </a:lnSpc>
            </a:pPr>
            <a:r>
              <a:rPr lang="en-US" sz="2484" spc="37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Impulsa iniciativas conjuntas para promover igualdad en comercio y género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1582243" y="4357760"/>
            <a:ext cx="6379523" cy="11294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1"/>
              </a:lnSpc>
            </a:pPr>
            <a:r>
              <a:rPr lang="en-US" sz="2484" spc="37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Encargados de monitorear, coordinar y promover avances en la implementación del capítulo de género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1582243" y="5503962"/>
            <a:ext cx="6379523" cy="11294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1"/>
              </a:lnSpc>
            </a:pPr>
            <a:r>
              <a:rPr lang="en-US" sz="2484" spc="37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Representantes designados por cada Parte  que facilitan la comunicación y coordinación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4360662" y="6590010"/>
            <a:ext cx="13601104" cy="1831380"/>
            <a:chOff x="0" y="0"/>
            <a:chExt cx="3172038" cy="427113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3172038" cy="427113"/>
            </a:xfrm>
            <a:custGeom>
              <a:avLst/>
              <a:gdLst/>
              <a:ahLst/>
              <a:cxnLst/>
              <a:rect r="r" b="b" t="t" l="l"/>
              <a:pathLst>
                <a:path h="427113" w="3172038">
                  <a:moveTo>
                    <a:pt x="0" y="0"/>
                  </a:moveTo>
                  <a:lnTo>
                    <a:pt x="3172038" y="0"/>
                  </a:lnTo>
                  <a:lnTo>
                    <a:pt x="3172038" y="427113"/>
                  </a:lnTo>
                  <a:lnTo>
                    <a:pt x="0" y="427113"/>
                  </a:lnTo>
                  <a:close/>
                </a:path>
              </a:pathLst>
            </a:custGeom>
            <a:solidFill>
              <a:srgbClr val="032A4B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9525"/>
              <a:ext cx="3172038" cy="436638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3120"/>
                </a:lnSpc>
              </a:pPr>
              <a:r>
                <a:rPr lang="en-US" sz="2600" b="true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 CONSULTAS Y NO </a:t>
              </a:r>
            </a:p>
            <a:p>
              <a:pPr algn="l">
                <a:lnSpc>
                  <a:spcPts val="3120"/>
                </a:lnSpc>
              </a:pPr>
              <a:r>
                <a:rPr lang="en-US" sz="2600" b="true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 APLICACIÓN DE SOLUCIÓN</a:t>
              </a:r>
            </a:p>
            <a:p>
              <a:pPr algn="l">
                <a:lnSpc>
                  <a:spcPts val="3120"/>
                </a:lnSpc>
              </a:pPr>
              <a:r>
                <a:rPr lang="en-US" b="true" sz="2600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                   DE CONTROVERSIAS</a:t>
              </a:r>
            </a:p>
          </p:txBody>
        </p:sp>
      </p:grpSp>
      <p:grpSp>
        <p:nvGrpSpPr>
          <p:cNvPr name="Group 43" id="43"/>
          <p:cNvGrpSpPr/>
          <p:nvPr/>
        </p:nvGrpSpPr>
        <p:grpSpPr>
          <a:xfrm rot="0">
            <a:off x="4917293" y="7171035"/>
            <a:ext cx="773742" cy="705696"/>
            <a:chOff x="0" y="0"/>
            <a:chExt cx="891173" cy="812800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891174" cy="812800"/>
            </a:xfrm>
            <a:custGeom>
              <a:avLst/>
              <a:gdLst/>
              <a:ahLst/>
              <a:cxnLst/>
              <a:rect r="r" b="b" t="t" l="l"/>
              <a:pathLst>
                <a:path h="812800" w="891174">
                  <a:moveTo>
                    <a:pt x="445587" y="0"/>
                  </a:moveTo>
                  <a:cubicBezTo>
                    <a:pt x="199496" y="0"/>
                    <a:pt x="0" y="181951"/>
                    <a:pt x="0" y="406400"/>
                  </a:cubicBezTo>
                  <a:cubicBezTo>
                    <a:pt x="0" y="630849"/>
                    <a:pt x="199496" y="812800"/>
                    <a:pt x="445587" y="812800"/>
                  </a:cubicBezTo>
                  <a:cubicBezTo>
                    <a:pt x="691677" y="812800"/>
                    <a:pt x="891174" y="630849"/>
                    <a:pt x="891174" y="406400"/>
                  </a:cubicBezTo>
                  <a:cubicBezTo>
                    <a:pt x="891174" y="181951"/>
                    <a:pt x="691677" y="0"/>
                    <a:pt x="445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5" id="45"/>
            <p:cNvSpPr txBox="true"/>
            <p:nvPr/>
          </p:nvSpPr>
          <p:spPr>
            <a:xfrm>
              <a:off x="83548" y="19050"/>
              <a:ext cx="724078" cy="7175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640"/>
                </a:lnSpc>
              </a:pPr>
              <a:r>
                <a:rPr lang="en-US" b="true" sz="2600">
                  <a:solidFill>
                    <a:srgbClr val="032A4B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6</a:t>
              </a:r>
            </a:p>
          </p:txBody>
        </p:sp>
      </p:grpSp>
      <p:grpSp>
        <p:nvGrpSpPr>
          <p:cNvPr name="Group 46" id="46"/>
          <p:cNvGrpSpPr/>
          <p:nvPr/>
        </p:nvGrpSpPr>
        <p:grpSpPr>
          <a:xfrm rot="0">
            <a:off x="4360662" y="8421389"/>
            <a:ext cx="13601104" cy="1224936"/>
            <a:chOff x="0" y="0"/>
            <a:chExt cx="3172038" cy="285679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3172038" cy="285679"/>
            </a:xfrm>
            <a:custGeom>
              <a:avLst/>
              <a:gdLst/>
              <a:ahLst/>
              <a:cxnLst/>
              <a:rect r="r" b="b" t="t" l="l"/>
              <a:pathLst>
                <a:path h="285679" w="3172038">
                  <a:moveTo>
                    <a:pt x="0" y="0"/>
                  </a:moveTo>
                  <a:lnTo>
                    <a:pt x="3172038" y="0"/>
                  </a:lnTo>
                  <a:lnTo>
                    <a:pt x="3172038" y="285679"/>
                  </a:lnTo>
                  <a:lnTo>
                    <a:pt x="0" y="285679"/>
                  </a:lnTo>
                  <a:close/>
                </a:path>
              </a:pathLst>
            </a:custGeom>
            <a:solidFill>
              <a:srgbClr val="000102"/>
            </a:solidFill>
          </p:spPr>
        </p:sp>
        <p:sp>
          <p:nvSpPr>
            <p:cNvPr name="TextBox 48" id="48"/>
            <p:cNvSpPr txBox="true"/>
            <p:nvPr/>
          </p:nvSpPr>
          <p:spPr>
            <a:xfrm>
              <a:off x="0" y="-9525"/>
              <a:ext cx="3172038" cy="295204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l">
                <a:lnSpc>
                  <a:spcPts val="3120"/>
                </a:lnSpc>
              </a:pPr>
              <a:r>
                <a:rPr lang="en-US" sz="2600">
                  <a:solidFill>
                    <a:srgbClr val="FFFFFF"/>
                  </a:solidFill>
                  <a:latin typeface="Aileron"/>
                  <a:ea typeface="Aileron"/>
                  <a:cs typeface="Aileron"/>
                  <a:sym typeface="Aileron"/>
                </a:rPr>
                <a:t>                   </a:t>
              </a:r>
              <a:r>
                <a:rPr lang="en-US" b="true" sz="2600">
                  <a:solidFill>
                    <a:srgbClr val="FFFFFF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OTROS</a:t>
              </a:r>
            </a:p>
          </p:txBody>
        </p:sp>
      </p:grpSp>
      <p:grpSp>
        <p:nvGrpSpPr>
          <p:cNvPr name="Group 49" id="49"/>
          <p:cNvGrpSpPr/>
          <p:nvPr/>
        </p:nvGrpSpPr>
        <p:grpSpPr>
          <a:xfrm rot="0">
            <a:off x="4917293" y="8649629"/>
            <a:ext cx="773742" cy="705696"/>
            <a:chOff x="0" y="0"/>
            <a:chExt cx="891173" cy="812800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891174" cy="812800"/>
            </a:xfrm>
            <a:custGeom>
              <a:avLst/>
              <a:gdLst/>
              <a:ahLst/>
              <a:cxnLst/>
              <a:rect r="r" b="b" t="t" l="l"/>
              <a:pathLst>
                <a:path h="812800" w="891174">
                  <a:moveTo>
                    <a:pt x="445587" y="0"/>
                  </a:moveTo>
                  <a:cubicBezTo>
                    <a:pt x="199496" y="0"/>
                    <a:pt x="0" y="181951"/>
                    <a:pt x="0" y="406400"/>
                  </a:cubicBezTo>
                  <a:cubicBezTo>
                    <a:pt x="0" y="630849"/>
                    <a:pt x="199496" y="812800"/>
                    <a:pt x="445587" y="812800"/>
                  </a:cubicBezTo>
                  <a:cubicBezTo>
                    <a:pt x="691677" y="812800"/>
                    <a:pt x="891174" y="630849"/>
                    <a:pt x="891174" y="406400"/>
                  </a:cubicBezTo>
                  <a:cubicBezTo>
                    <a:pt x="891174" y="181951"/>
                    <a:pt x="691677" y="0"/>
                    <a:pt x="44558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1" id="51"/>
            <p:cNvSpPr txBox="true"/>
            <p:nvPr/>
          </p:nvSpPr>
          <p:spPr>
            <a:xfrm>
              <a:off x="83548" y="19050"/>
              <a:ext cx="724078" cy="7175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640"/>
                </a:lnSpc>
              </a:pPr>
              <a:r>
                <a:rPr lang="en-US" b="true" sz="2600">
                  <a:solidFill>
                    <a:srgbClr val="000102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7</a:t>
              </a:r>
            </a:p>
          </p:txBody>
        </p:sp>
      </p:grpSp>
      <p:sp>
        <p:nvSpPr>
          <p:cNvPr name="TextBox 52" id="52"/>
          <p:cNvSpPr txBox="true"/>
          <p:nvPr/>
        </p:nvSpPr>
        <p:spPr>
          <a:xfrm rot="0">
            <a:off x="11582243" y="6935169"/>
            <a:ext cx="6379523" cy="11294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1"/>
              </a:lnSpc>
            </a:pPr>
            <a:r>
              <a:rPr lang="en-US" sz="2484" spc="37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Excluye mecanismos vinculantes para las disputas de género en mecanismos legales internacionales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1582243" y="8657377"/>
            <a:ext cx="6379523" cy="7529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81"/>
              </a:lnSpc>
            </a:pPr>
            <a:r>
              <a:rPr lang="en-US" sz="2484" spc="37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Añade disposiciones específicas no cubiertas anteriormente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397042" y="214257"/>
          <a:ext cx="17646827" cy="9778325"/>
        </p:xfrm>
        <a:graphic>
          <a:graphicData uri="http://schemas.openxmlformats.org/drawingml/2006/table">
            <a:tbl>
              <a:tblPr/>
              <a:tblGrid>
                <a:gridCol w="2893299"/>
                <a:gridCol w="2893299"/>
                <a:gridCol w="2893299"/>
                <a:gridCol w="2893299"/>
                <a:gridCol w="2893299"/>
                <a:gridCol w="3180333"/>
              </a:tblGrid>
              <a:tr h="582159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Secciones 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Chile - Argentina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Chile - Brasil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Chile - Ecuador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Chile - Paraguay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Chile - Uruguay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  <a:tr h="1307472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Disposiciones Generales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Perspectiva de género en políticas y leyes.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Igualdad de género y eliminación de violencia.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Autonomía económica y mercado laboral.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Equidad en beneficios, rol del sector privado.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Género para crecimiento inclusivo y sostenible.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  <a:tr h="1307472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Convenios Internacionales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CEDAW y OIT.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CEDAW y Belém do Pará.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CEDAW, Belém do Pará y Beijing.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CEDAW, Belém do Pará, Beijing, OMC.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Igualdad de remuneración y protección de maternidad.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  <a:tr h="1307472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Actividades de Cooperación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Consultas con sindicatos, políticas de cuidado.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Mejorar capacidades con talleres y pasantías.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Fomento a exportaciones lideradas por mujeres.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Educación financiera y cadenas de valor.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Políticas de cuidado y corresponsabilidad social.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  <a:tr h="1307472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Comités de Género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Comité anual para intercambio de información.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Comité anual para cooperación.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Comité bienal para cooperación.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Comité bienal para plan de trabajo.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Comité anual para intercambio de experiencias.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  <a:tr h="1021164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Participación Pública y Puntos de Contacto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No menciona participación pública.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Puntos de contacto designados.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Mecanismos para opiniones públicas.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Órganos consultivos nacionales.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Puntos de contacto designados.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  <a:tr h="1364734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Consultas y No Aplicación de Solución de Controversias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Resolución de discrepancias mediante diálogo.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Resolución de discrepancias mediante diálogo.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Resolución de discrepancias mediante diálogo.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Resolución de discrepancias mediante diálogo.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Resolución de discrepancias mediante diálogo.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CDFFD8">
                            <a:alpha val="100000"/>
                          </a:srgbClr>
                        </a:gs>
                        <a:gs pos="100000">
                          <a:srgbClr val="94B9FF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  <a:tr h="1580379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Abhaya Libre Bold"/>
                          <a:ea typeface="Abhaya Libre Bold"/>
                          <a:cs typeface="Abhaya Libre Bold"/>
                          <a:sym typeface="Abhaya Libre Bold"/>
                        </a:rPr>
                        <a:t>Otros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No hay disposiciones adicionales.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No hay disposiciones adicionales.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Disposiciones institucionales, puntos de contacto en 6 meses.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Fomentar comprensión de políticas de género.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39"/>
                        </a:lnSpc>
                        <a:defRPr/>
                      </a:pPr>
                      <a:r>
                        <a:rPr lang="en-US" sz="2099">
                          <a:solidFill>
                            <a:srgbClr val="000000"/>
                          </a:solidFill>
                          <a:latin typeface="Abhaya Libre"/>
                          <a:ea typeface="Abhaya Libre"/>
                          <a:cs typeface="Abhaya Libre"/>
                          <a:sym typeface="Abhaya Libre"/>
                        </a:rPr>
                        <a:t>No hay disposiciones adicionales.</a:t>
                      </a:r>
                      <a:endParaRPr lang="en-US" sz="1100"/>
                    </a:p>
                  </a:txBody>
                  <a:tcPr marL="85725" marR="85725" marT="85725" marB="857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true">
                      <a:gsLst>
                        <a:gs pos="0">
                          <a:srgbClr val="FFF7AD">
                            <a:alpha val="100000"/>
                          </a:srgbClr>
                        </a:gs>
                        <a:gs pos="100000">
                          <a:srgbClr val="FFA9F9">
                            <a:alpha val="100000"/>
                          </a:srgbClr>
                        </a:gs>
                      </a:gsLst>
                      <a:lin ang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38888" r="0" b="-38888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578222" y="4036392"/>
            <a:ext cx="15512101" cy="2534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77"/>
              </a:lnSpc>
            </a:pPr>
            <a:r>
              <a:rPr lang="en-US" b="true" sz="4841">
                <a:solidFill>
                  <a:srgbClr val="FFFFFF">
                    <a:alpha val="96863"/>
                  </a:srgbClr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PERCEPCIÓN DE MUJERES QUE EXPORTAN DESDE CHILE SOBRE LAS DISPOSICIONES DE GÉNERO EN ACUERDOS COMERCIALES 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1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081131" y="1840201"/>
            <a:ext cx="12125738" cy="8073061"/>
          </a:xfrm>
          <a:custGeom>
            <a:avLst/>
            <a:gdLst/>
            <a:ahLst/>
            <a:cxnLst/>
            <a:rect r="r" b="b" t="t" l="l"/>
            <a:pathLst>
              <a:path h="8073061" w="12125738">
                <a:moveTo>
                  <a:pt x="0" y="0"/>
                </a:moveTo>
                <a:lnTo>
                  <a:pt x="12125738" y="0"/>
                </a:lnTo>
                <a:lnTo>
                  <a:pt x="12125738" y="8073061"/>
                </a:lnTo>
                <a:lnTo>
                  <a:pt x="0" y="80730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1" t="0" r="-11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304869" y="299355"/>
            <a:ext cx="8511076" cy="9116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99"/>
              </a:lnSpc>
            </a:pPr>
            <a:r>
              <a:rPr lang="en-US" b="true" sz="5356" spc="-438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Preguntas formuladas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013995" y="2395898"/>
            <a:ext cx="7972165" cy="6495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18"/>
              </a:lnSpc>
            </a:pPr>
            <a:r>
              <a:rPr lang="en-US" b="true" sz="3298" spc="-269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Percepción general de los acuerdos comerciales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469594" y="4385085"/>
            <a:ext cx="8442647" cy="6495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18"/>
              </a:lnSpc>
            </a:pPr>
            <a:r>
              <a:rPr lang="en-US" b="true" sz="3298" spc="-269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Percepción del género en los acuerdos comerciales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096766" y="6504668"/>
            <a:ext cx="5817877" cy="6495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18"/>
              </a:lnSpc>
            </a:pPr>
            <a:r>
              <a:rPr lang="en-US" b="true" sz="3298" spc="-269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Barreras comerciales - exportación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469594" y="8608732"/>
            <a:ext cx="3487973" cy="5733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18"/>
              </a:lnSpc>
            </a:pPr>
            <a:r>
              <a:rPr lang="en-US" b="true" sz="3298" spc="-269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Utilidad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bg>
      <p:bgPr>
        <a:solidFill>
          <a:srgbClr val="F1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183426" y="297986"/>
          <a:ext cx="17221200" cy="9652000"/>
        </p:xfrm>
        <a:graphic>
          <a:graphicData uri="http://schemas.openxmlformats.org/drawingml/2006/table">
            <a:tbl>
              <a:tblPr/>
              <a:tblGrid>
                <a:gridCol w="4305300"/>
                <a:gridCol w="4305300"/>
                <a:gridCol w="4305300"/>
                <a:gridCol w="4305300"/>
              </a:tblGrid>
              <a:tr h="1161236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 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Mujeres que exportan desde Chile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Academia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Funcionarios públicos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</a:tr>
              <a:tr h="1161236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La perspectiva de género se percibe positivamente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</a:tr>
              <a:tr h="1161236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Consenso sobre la relación entre comercio y género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 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26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La inclusión de disposiciones de género en los ALC se percibe positivamente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</a:tr>
              <a:tr h="192826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El uso de la política comercial en la cooperación internacional se percibe positivamente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</a:tr>
              <a:tr h="2311772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Las disposiciones sobre género de los acuerdos comerciales se consideran útiles para reducir las barreras comerciales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FD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 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 b="true">
                          <a:solidFill>
                            <a:srgbClr val="000000"/>
                          </a:solidFill>
                          <a:latin typeface="Public Sans Bold"/>
                          <a:ea typeface="Public Sans Bold"/>
                          <a:cs typeface="Public Sans Bold"/>
                          <a:sym typeface="Public Sans Bold"/>
                        </a:rPr>
                        <a:t> 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940"/>
                        </a:lnSpc>
                        <a:defRPr/>
                      </a:pPr>
                      <a:r>
                        <a:rPr lang="en-US" sz="21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x</a:t>
                      </a:r>
                      <a:endParaRPr lang="en-US" sz="1100"/>
                    </a:p>
                  </a:txBody>
                  <a:tcPr marL="161925" marR="161925" marT="161925" marB="161925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6A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880125" y="159703"/>
            <a:ext cx="5315446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FUENTES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59822" y="1843432"/>
            <a:ext cx="16968356" cy="81832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Fondo Monetario Internacional (FMI). (2023). *Trade drives gender equality and development*. Fondo Monetario Internacional. https://www.imf.org/es/Publications/fandd/issues/2023/06/trade-drives-gender-equality-and-development-rocha-piermartini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Banco Mundial. (2020). *Women and Trade: The role of trade in promoting women’s equality*. Banco Mundial. https://www.worldbank.org/en/topic/trade/publication/women-and-trade-the-role-of-trade-in-promoting-womens-equality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ONU Mujeres. (s.f.). *Hechos y cifras sobre empoderamiento económico de las mujeres*. ONU Mujeres. https://www.unwomen.org/es/que-hacemos/empoderamiento-economico/hechos-y-cifras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Organización Mundial del Comercio (OMC). (2020). *Women and trade: The role of trade in promoting gender equality*. Organización Mundial del Comercio. https://www.wto.org/english/res_e/publications_e/women_trade_pub2807_e.htm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Organización Mundial del Comercio (OMC). (s.f.). *Women and trade*. Organización Mundial del Comercio. https://www.wto.org/spanish/tratop_s/womenandtrade_s/womenandtrade_s.htm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Organización Mundial del Comercio (OMC). (2021). *Best practices on women and trade*. Organización Mundial del Comercio. https://www.wto.org/spanish/tratop_s/womenandtrade_s/bfwomen_and_trade_s.htm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Organización Mundial del Comercio (OMC). (2020). *Women and Trade: The Gender Dimension of Trade Policies*. Organización Mundial del Comercio. https://www.wto.org/spanish/res_s/publications_s/women_trade_pub2807_s.htm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729787" y="359961"/>
            <a:ext cx="14018433" cy="3308090"/>
            <a:chOff x="0" y="0"/>
            <a:chExt cx="3692098" cy="8712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692098" cy="871267"/>
            </a:xfrm>
            <a:custGeom>
              <a:avLst/>
              <a:gdLst/>
              <a:ahLst/>
              <a:cxnLst/>
              <a:rect r="r" b="b" t="t" l="l"/>
              <a:pathLst>
                <a:path h="871267" w="3692098">
                  <a:moveTo>
                    <a:pt x="55227" y="0"/>
                  </a:moveTo>
                  <a:lnTo>
                    <a:pt x="3636871" y="0"/>
                  </a:lnTo>
                  <a:cubicBezTo>
                    <a:pt x="3667371" y="0"/>
                    <a:pt x="3692098" y="24726"/>
                    <a:pt x="3692098" y="55227"/>
                  </a:cubicBezTo>
                  <a:lnTo>
                    <a:pt x="3692098" y="816040"/>
                  </a:lnTo>
                  <a:cubicBezTo>
                    <a:pt x="3692098" y="846541"/>
                    <a:pt x="3667371" y="871267"/>
                    <a:pt x="3636871" y="871267"/>
                  </a:cubicBezTo>
                  <a:lnTo>
                    <a:pt x="55227" y="871267"/>
                  </a:lnTo>
                  <a:cubicBezTo>
                    <a:pt x="40580" y="871267"/>
                    <a:pt x="26533" y="865448"/>
                    <a:pt x="16176" y="855091"/>
                  </a:cubicBezTo>
                  <a:cubicBezTo>
                    <a:pt x="5819" y="844734"/>
                    <a:pt x="0" y="830687"/>
                    <a:pt x="0" y="816040"/>
                  </a:cubicBezTo>
                  <a:lnTo>
                    <a:pt x="0" y="55227"/>
                  </a:lnTo>
                  <a:cubicBezTo>
                    <a:pt x="0" y="24726"/>
                    <a:pt x="24726" y="0"/>
                    <a:pt x="55227" y="0"/>
                  </a:cubicBezTo>
                  <a:close/>
                </a:path>
              </a:pathLst>
            </a:custGeom>
            <a:solidFill>
              <a:srgbClr val="EDEDE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692098" cy="9093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1551582"/>
            <a:ext cx="1045764" cy="1045764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6D3B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3148869" y="598086"/>
            <a:ext cx="13180269" cy="31908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00"/>
              </a:lnSpc>
            </a:pPr>
            <a:r>
              <a:rPr lang="en-US" b="true" sz="9000">
                <a:solidFill>
                  <a:srgbClr val="004B29"/>
                </a:solidFill>
                <a:latin typeface="Caladea Bold"/>
                <a:ea typeface="Caladea Bold"/>
                <a:cs typeface="Caladea Bold"/>
                <a:sym typeface="Caladea Bold"/>
              </a:rPr>
              <a:t> IMPORTANCIA DE LA EQUIDAD DE GÉNERO EN EL COMERCIO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551582" y="5229051"/>
            <a:ext cx="7934206" cy="4847505"/>
            <a:chOff x="0" y="0"/>
            <a:chExt cx="969643" cy="59241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969643" cy="592416"/>
            </a:xfrm>
            <a:custGeom>
              <a:avLst/>
              <a:gdLst/>
              <a:ahLst/>
              <a:cxnLst/>
              <a:rect r="r" b="b" t="t" l="l"/>
              <a:pathLst>
                <a:path h="592416" w="969643">
                  <a:moveTo>
                    <a:pt x="49764" y="0"/>
                  </a:moveTo>
                  <a:lnTo>
                    <a:pt x="919879" y="0"/>
                  </a:lnTo>
                  <a:cubicBezTo>
                    <a:pt x="933077" y="0"/>
                    <a:pt x="945735" y="5243"/>
                    <a:pt x="955067" y="14576"/>
                  </a:cubicBezTo>
                  <a:cubicBezTo>
                    <a:pt x="964400" y="23908"/>
                    <a:pt x="969643" y="36566"/>
                    <a:pt x="969643" y="49764"/>
                  </a:cubicBezTo>
                  <a:lnTo>
                    <a:pt x="969643" y="542652"/>
                  </a:lnTo>
                  <a:cubicBezTo>
                    <a:pt x="969643" y="570136"/>
                    <a:pt x="947363" y="592416"/>
                    <a:pt x="919879" y="592416"/>
                  </a:cubicBezTo>
                  <a:lnTo>
                    <a:pt x="49764" y="592416"/>
                  </a:lnTo>
                  <a:cubicBezTo>
                    <a:pt x="36566" y="592416"/>
                    <a:pt x="23908" y="587173"/>
                    <a:pt x="14576" y="577840"/>
                  </a:cubicBezTo>
                  <a:cubicBezTo>
                    <a:pt x="5243" y="568508"/>
                    <a:pt x="0" y="555850"/>
                    <a:pt x="0" y="542652"/>
                  </a:cubicBezTo>
                  <a:lnTo>
                    <a:pt x="0" y="49764"/>
                  </a:lnTo>
                  <a:cubicBezTo>
                    <a:pt x="0" y="22280"/>
                    <a:pt x="22280" y="0"/>
                    <a:pt x="4976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6D3B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969643" cy="6305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994180" y="6499927"/>
            <a:ext cx="7491608" cy="2634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48"/>
              </a:lnSpc>
            </a:pPr>
            <a:r>
              <a:rPr lang="en-US" sz="5034">
                <a:solidFill>
                  <a:srgbClr val="2E2E2E"/>
                </a:solidFill>
                <a:latin typeface="DM Sans"/>
                <a:ea typeface="DM Sans"/>
                <a:cs typeface="DM Sans"/>
                <a:sym typeface="DM Sans"/>
              </a:rPr>
              <a:t>REDUCIR LA BRECHA DE GÉNERO EN UN 30% (BANCO MUNDIAL)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551582" y="4091525"/>
            <a:ext cx="7934206" cy="2275052"/>
            <a:chOff x="0" y="0"/>
            <a:chExt cx="969643" cy="27803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969643" cy="278035"/>
            </a:xfrm>
            <a:custGeom>
              <a:avLst/>
              <a:gdLst/>
              <a:ahLst/>
              <a:cxnLst/>
              <a:rect r="r" b="b" t="t" l="l"/>
              <a:pathLst>
                <a:path h="278035" w="969643">
                  <a:moveTo>
                    <a:pt x="49764" y="0"/>
                  </a:moveTo>
                  <a:lnTo>
                    <a:pt x="919879" y="0"/>
                  </a:lnTo>
                  <a:cubicBezTo>
                    <a:pt x="933077" y="0"/>
                    <a:pt x="945735" y="5243"/>
                    <a:pt x="955067" y="14576"/>
                  </a:cubicBezTo>
                  <a:cubicBezTo>
                    <a:pt x="964400" y="23908"/>
                    <a:pt x="969643" y="36566"/>
                    <a:pt x="969643" y="49764"/>
                  </a:cubicBezTo>
                  <a:lnTo>
                    <a:pt x="969643" y="228271"/>
                  </a:lnTo>
                  <a:cubicBezTo>
                    <a:pt x="969643" y="255755"/>
                    <a:pt x="947363" y="278035"/>
                    <a:pt x="919879" y="278035"/>
                  </a:cubicBezTo>
                  <a:lnTo>
                    <a:pt x="49764" y="278035"/>
                  </a:lnTo>
                  <a:cubicBezTo>
                    <a:pt x="22280" y="278035"/>
                    <a:pt x="0" y="255755"/>
                    <a:pt x="0" y="228271"/>
                  </a:cubicBezTo>
                  <a:lnTo>
                    <a:pt x="0" y="49764"/>
                  </a:lnTo>
                  <a:cubicBezTo>
                    <a:pt x="0" y="22280"/>
                    <a:pt x="22280" y="0"/>
                    <a:pt x="49764" y="0"/>
                  </a:cubicBezTo>
                  <a:close/>
                </a:path>
              </a:pathLst>
            </a:custGeom>
            <a:solidFill>
              <a:srgbClr val="006D3B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85725"/>
              <a:ext cx="969643" cy="363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879"/>
                </a:lnSpc>
              </a:pPr>
              <a:r>
                <a:rPr lang="en-US" b="true" sz="4199">
                  <a:solidFill>
                    <a:srgbClr val="FFFFFF"/>
                  </a:solidFill>
                  <a:latin typeface="Caladea Bold"/>
                  <a:ea typeface="Caladea Bold"/>
                  <a:cs typeface="Caladea Bold"/>
                  <a:sym typeface="Caladea Bold"/>
                </a:rPr>
                <a:t>LAS POLÍTICAS COMERCIALES INCLUSIVAS PUEDEN 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10023165" y="5229051"/>
            <a:ext cx="7934206" cy="4847505"/>
            <a:chOff x="0" y="0"/>
            <a:chExt cx="969643" cy="592416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969643" cy="592416"/>
            </a:xfrm>
            <a:custGeom>
              <a:avLst/>
              <a:gdLst/>
              <a:ahLst/>
              <a:cxnLst/>
              <a:rect r="r" b="b" t="t" l="l"/>
              <a:pathLst>
                <a:path h="592416" w="969643">
                  <a:moveTo>
                    <a:pt x="49764" y="0"/>
                  </a:moveTo>
                  <a:lnTo>
                    <a:pt x="919879" y="0"/>
                  </a:lnTo>
                  <a:cubicBezTo>
                    <a:pt x="933077" y="0"/>
                    <a:pt x="945735" y="5243"/>
                    <a:pt x="955067" y="14576"/>
                  </a:cubicBezTo>
                  <a:cubicBezTo>
                    <a:pt x="964400" y="23908"/>
                    <a:pt x="969643" y="36566"/>
                    <a:pt x="969643" y="49764"/>
                  </a:cubicBezTo>
                  <a:lnTo>
                    <a:pt x="969643" y="542652"/>
                  </a:lnTo>
                  <a:cubicBezTo>
                    <a:pt x="969643" y="570136"/>
                    <a:pt x="947363" y="592416"/>
                    <a:pt x="919879" y="592416"/>
                  </a:cubicBezTo>
                  <a:lnTo>
                    <a:pt x="49764" y="592416"/>
                  </a:lnTo>
                  <a:cubicBezTo>
                    <a:pt x="36566" y="592416"/>
                    <a:pt x="23908" y="587173"/>
                    <a:pt x="14576" y="577840"/>
                  </a:cubicBezTo>
                  <a:cubicBezTo>
                    <a:pt x="5243" y="568508"/>
                    <a:pt x="0" y="555850"/>
                    <a:pt x="0" y="542652"/>
                  </a:cubicBezTo>
                  <a:lnTo>
                    <a:pt x="0" y="49764"/>
                  </a:lnTo>
                  <a:cubicBezTo>
                    <a:pt x="0" y="22280"/>
                    <a:pt x="22280" y="0"/>
                    <a:pt x="4976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6D3B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969643" cy="6305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10261154" y="6499927"/>
            <a:ext cx="7342992" cy="35075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048"/>
              </a:lnSpc>
              <a:spcBef>
                <a:spcPct val="0"/>
              </a:spcBef>
            </a:pPr>
            <a:r>
              <a:rPr lang="en-US" sz="5034" strike="noStrike" u="none">
                <a:solidFill>
                  <a:srgbClr val="2E2E2E"/>
                </a:solidFill>
                <a:latin typeface="DM Sans"/>
                <a:ea typeface="DM Sans"/>
                <a:cs typeface="DM Sans"/>
                <a:sym typeface="DM Sans"/>
              </a:rPr>
              <a:t>REDUCIR LA POBREZA FEMENINA EN UN 12% EN PAÍSES DE INGRESOS BAJOS 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0023165" y="4091525"/>
            <a:ext cx="7934206" cy="2275052"/>
            <a:chOff x="0" y="0"/>
            <a:chExt cx="969643" cy="27803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969643" cy="278035"/>
            </a:xfrm>
            <a:custGeom>
              <a:avLst/>
              <a:gdLst/>
              <a:ahLst/>
              <a:cxnLst/>
              <a:rect r="r" b="b" t="t" l="l"/>
              <a:pathLst>
                <a:path h="278035" w="969643">
                  <a:moveTo>
                    <a:pt x="49764" y="0"/>
                  </a:moveTo>
                  <a:lnTo>
                    <a:pt x="919879" y="0"/>
                  </a:lnTo>
                  <a:cubicBezTo>
                    <a:pt x="933077" y="0"/>
                    <a:pt x="945735" y="5243"/>
                    <a:pt x="955067" y="14576"/>
                  </a:cubicBezTo>
                  <a:cubicBezTo>
                    <a:pt x="964400" y="23908"/>
                    <a:pt x="969643" y="36566"/>
                    <a:pt x="969643" y="49764"/>
                  </a:cubicBezTo>
                  <a:lnTo>
                    <a:pt x="969643" y="228271"/>
                  </a:lnTo>
                  <a:cubicBezTo>
                    <a:pt x="969643" y="255755"/>
                    <a:pt x="947363" y="278035"/>
                    <a:pt x="919879" y="278035"/>
                  </a:cubicBezTo>
                  <a:lnTo>
                    <a:pt x="49764" y="278035"/>
                  </a:lnTo>
                  <a:cubicBezTo>
                    <a:pt x="22280" y="278035"/>
                    <a:pt x="0" y="255755"/>
                    <a:pt x="0" y="228271"/>
                  </a:cubicBezTo>
                  <a:lnTo>
                    <a:pt x="0" y="49764"/>
                  </a:lnTo>
                  <a:cubicBezTo>
                    <a:pt x="0" y="22280"/>
                    <a:pt x="22280" y="0"/>
                    <a:pt x="49764" y="0"/>
                  </a:cubicBezTo>
                  <a:close/>
                </a:path>
              </a:pathLst>
            </a:custGeom>
            <a:solidFill>
              <a:srgbClr val="006D3B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85725"/>
              <a:ext cx="969643" cy="363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879"/>
                </a:lnSpc>
              </a:pPr>
              <a:r>
                <a:rPr lang="en-US" b="true" sz="4199">
                  <a:solidFill>
                    <a:srgbClr val="FFFFFF"/>
                  </a:solidFill>
                  <a:latin typeface="Caladea Bold"/>
                  <a:ea typeface="Caladea Bold"/>
                  <a:cs typeface="Caladea Bold"/>
                  <a:sym typeface="Caladea Bold"/>
                </a:rPr>
                <a:t>EL COMERCIO INTERNACIONAL PUEDE 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6040498"/>
            <a:ext cx="18288000" cy="5214121"/>
            <a:chOff x="0" y="0"/>
            <a:chExt cx="24384000" cy="6952162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37021" r="0" b="13927"/>
            <a:stretch>
              <a:fillRect/>
            </a:stretch>
          </p:blipFill>
          <p:spPr>
            <a:xfrm flipH="false" flipV="false">
              <a:off x="0" y="0"/>
              <a:ext cx="24384000" cy="6952162"/>
            </a:xfrm>
            <a:prstGeom prst="rect">
              <a:avLst/>
            </a:prstGeom>
          </p:spPr>
        </p:pic>
      </p:grpSp>
      <p:grpSp>
        <p:nvGrpSpPr>
          <p:cNvPr name="Group 4" id="4"/>
          <p:cNvGrpSpPr/>
          <p:nvPr/>
        </p:nvGrpSpPr>
        <p:grpSpPr>
          <a:xfrm rot="0">
            <a:off x="16066302" y="-3469189"/>
            <a:ext cx="5705774" cy="5705774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6D3B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5608079" y="2615084"/>
            <a:ext cx="1326612" cy="1326612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B29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-5399999">
            <a:off x="16098235" y="3076761"/>
            <a:ext cx="346298" cy="403259"/>
          </a:xfrm>
          <a:custGeom>
            <a:avLst/>
            <a:gdLst/>
            <a:ahLst/>
            <a:cxnLst/>
            <a:rect r="r" b="b" t="t" l="l"/>
            <a:pathLst>
              <a:path h="403259" w="346298">
                <a:moveTo>
                  <a:pt x="0" y="0"/>
                </a:moveTo>
                <a:lnTo>
                  <a:pt x="346299" y="0"/>
                </a:lnTo>
                <a:lnTo>
                  <a:pt x="346299" y="403258"/>
                </a:lnTo>
                <a:lnTo>
                  <a:pt x="0" y="4032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1799434" y="2615084"/>
            <a:ext cx="12334119" cy="7298732"/>
            <a:chOff x="0" y="0"/>
            <a:chExt cx="3248492" cy="19223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248492" cy="1922300"/>
            </a:xfrm>
            <a:custGeom>
              <a:avLst/>
              <a:gdLst/>
              <a:ahLst/>
              <a:cxnLst/>
              <a:rect r="r" b="b" t="t" l="l"/>
              <a:pathLst>
                <a:path h="1922300" w="3248492">
                  <a:moveTo>
                    <a:pt x="62768" y="0"/>
                  </a:moveTo>
                  <a:lnTo>
                    <a:pt x="3185724" y="0"/>
                  </a:lnTo>
                  <a:cubicBezTo>
                    <a:pt x="3220390" y="0"/>
                    <a:pt x="3248492" y="28102"/>
                    <a:pt x="3248492" y="62768"/>
                  </a:cubicBezTo>
                  <a:lnTo>
                    <a:pt x="3248492" y="1859532"/>
                  </a:lnTo>
                  <a:cubicBezTo>
                    <a:pt x="3248492" y="1876179"/>
                    <a:pt x="3241879" y="1892144"/>
                    <a:pt x="3230108" y="1903916"/>
                  </a:cubicBezTo>
                  <a:cubicBezTo>
                    <a:pt x="3218337" y="1915687"/>
                    <a:pt x="3202371" y="1922300"/>
                    <a:pt x="3185724" y="1922300"/>
                  </a:cubicBezTo>
                  <a:lnTo>
                    <a:pt x="62768" y="1922300"/>
                  </a:lnTo>
                  <a:cubicBezTo>
                    <a:pt x="28102" y="1922300"/>
                    <a:pt x="0" y="1894198"/>
                    <a:pt x="0" y="1859532"/>
                  </a:cubicBezTo>
                  <a:lnTo>
                    <a:pt x="0" y="62768"/>
                  </a:lnTo>
                  <a:cubicBezTo>
                    <a:pt x="0" y="46121"/>
                    <a:pt x="6613" y="30156"/>
                    <a:pt x="18384" y="18384"/>
                  </a:cubicBezTo>
                  <a:cubicBezTo>
                    <a:pt x="30156" y="6613"/>
                    <a:pt x="46121" y="0"/>
                    <a:pt x="62768" y="0"/>
                  </a:cubicBezTo>
                  <a:close/>
                </a:path>
              </a:pathLst>
            </a:custGeom>
            <a:solidFill>
              <a:srgbClr val="EDEDED"/>
            </a:solidFill>
            <a:ln cap="rnd">
              <a:noFill/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3248492" cy="19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875276" y="4533440"/>
            <a:ext cx="10543197" cy="57727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2E2E2E"/>
                </a:solidFill>
                <a:latin typeface="DM Sans"/>
                <a:ea typeface="DM Sans"/>
                <a:cs typeface="DM Sans"/>
                <a:sym typeface="DM Sans"/>
              </a:rPr>
              <a:t>LAS MUJERES REPRESENTAN MENOS DEL 40% DEL EMPLEO FORMAL EN LAS ECONOMÍAS EN DESARROLLO (OMC)</a:t>
            </a:r>
          </a:p>
          <a:p>
            <a:pPr algn="just">
              <a:lnSpc>
                <a:spcPts val="5739"/>
              </a:lnSpc>
            </a:pPr>
          </a:p>
          <a:p>
            <a:pPr algn="just" marL="885186" indent="-442593" lvl="1">
              <a:lnSpc>
                <a:spcPts val="5739"/>
              </a:lnSpc>
              <a:buFont typeface="Arial"/>
              <a:buChar char="•"/>
            </a:pPr>
            <a:r>
              <a:rPr lang="en-US" sz="4099">
                <a:solidFill>
                  <a:srgbClr val="2E2E2E"/>
                </a:solidFill>
                <a:latin typeface="DM Sans"/>
                <a:ea typeface="DM Sans"/>
                <a:cs typeface="DM Sans"/>
                <a:sym typeface="DM Sans"/>
              </a:rPr>
              <a:t>EN LOS SECTORES EXPORTADORES, LAS MUJERES OCUPAN SOLO EL 30% DE LOS EMPLEOS</a:t>
            </a:r>
          </a:p>
          <a:p>
            <a:pPr algn="just">
              <a:lnSpc>
                <a:spcPts val="5739"/>
              </a:lnSpc>
            </a:pPr>
          </a:p>
        </p:txBody>
      </p:sp>
      <p:grpSp>
        <p:nvGrpSpPr>
          <p:cNvPr name="Group 15" id="15"/>
          <p:cNvGrpSpPr/>
          <p:nvPr/>
        </p:nvGrpSpPr>
        <p:grpSpPr>
          <a:xfrm rot="0">
            <a:off x="2003494" y="1106959"/>
            <a:ext cx="11925999" cy="3016250"/>
            <a:chOff x="0" y="0"/>
            <a:chExt cx="3141004" cy="79440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3141004" cy="794403"/>
            </a:xfrm>
            <a:custGeom>
              <a:avLst/>
              <a:gdLst/>
              <a:ahLst/>
              <a:cxnLst/>
              <a:rect r="r" b="b" t="t" l="l"/>
              <a:pathLst>
                <a:path h="794403" w="3141004">
                  <a:moveTo>
                    <a:pt x="64916" y="0"/>
                  </a:moveTo>
                  <a:lnTo>
                    <a:pt x="3076088" y="0"/>
                  </a:lnTo>
                  <a:cubicBezTo>
                    <a:pt x="3111940" y="0"/>
                    <a:pt x="3141004" y="29064"/>
                    <a:pt x="3141004" y="64916"/>
                  </a:cubicBezTo>
                  <a:lnTo>
                    <a:pt x="3141004" y="729487"/>
                  </a:lnTo>
                  <a:cubicBezTo>
                    <a:pt x="3141004" y="765339"/>
                    <a:pt x="3111940" y="794403"/>
                    <a:pt x="3076088" y="794403"/>
                  </a:cubicBezTo>
                  <a:lnTo>
                    <a:pt x="64916" y="794403"/>
                  </a:lnTo>
                  <a:cubicBezTo>
                    <a:pt x="47699" y="794403"/>
                    <a:pt x="31188" y="787564"/>
                    <a:pt x="19014" y="775390"/>
                  </a:cubicBezTo>
                  <a:cubicBezTo>
                    <a:pt x="6839" y="763216"/>
                    <a:pt x="0" y="746704"/>
                    <a:pt x="0" y="729487"/>
                  </a:cubicBezTo>
                  <a:lnTo>
                    <a:pt x="0" y="64916"/>
                  </a:lnTo>
                  <a:cubicBezTo>
                    <a:pt x="0" y="29064"/>
                    <a:pt x="29064" y="0"/>
                    <a:pt x="64916" y="0"/>
                  </a:cubicBezTo>
                  <a:close/>
                </a:path>
              </a:pathLst>
            </a:custGeom>
            <a:solidFill>
              <a:srgbClr val="006D3B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171450"/>
              <a:ext cx="3141004" cy="9658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1200"/>
                </a:lnSpc>
              </a:pPr>
              <a:r>
                <a:rPr lang="en-US" b="true" sz="8000">
                  <a:solidFill>
                    <a:srgbClr val="FFFFFF"/>
                  </a:solidFill>
                  <a:latin typeface="Caladea Bold"/>
                  <a:ea typeface="Caladea Bold"/>
                  <a:cs typeface="Caladea Bold"/>
                  <a:sym typeface="Caladea Bold"/>
                </a:rPr>
                <a:t>BRECHA DE GÉNERO EN EL EMPLEO FORMAL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550913"/>
            <a:ext cx="12161837" cy="2344909"/>
            <a:chOff x="0" y="0"/>
            <a:chExt cx="3038972" cy="5859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038972" cy="585940"/>
            </a:xfrm>
            <a:custGeom>
              <a:avLst/>
              <a:gdLst/>
              <a:ahLst/>
              <a:cxnLst/>
              <a:rect r="r" b="b" t="t" l="l"/>
              <a:pathLst>
                <a:path h="585940" w="3038972">
                  <a:moveTo>
                    <a:pt x="59838" y="0"/>
                  </a:moveTo>
                  <a:lnTo>
                    <a:pt x="2979134" y="0"/>
                  </a:lnTo>
                  <a:cubicBezTo>
                    <a:pt x="3012182" y="0"/>
                    <a:pt x="3038972" y="26790"/>
                    <a:pt x="3038972" y="59838"/>
                  </a:cubicBezTo>
                  <a:lnTo>
                    <a:pt x="3038972" y="526102"/>
                  </a:lnTo>
                  <a:cubicBezTo>
                    <a:pt x="3038972" y="559150"/>
                    <a:pt x="3012182" y="585940"/>
                    <a:pt x="2979134" y="585940"/>
                  </a:cubicBezTo>
                  <a:lnTo>
                    <a:pt x="59838" y="585940"/>
                  </a:lnTo>
                  <a:cubicBezTo>
                    <a:pt x="26790" y="585940"/>
                    <a:pt x="0" y="559150"/>
                    <a:pt x="0" y="526102"/>
                  </a:cubicBezTo>
                  <a:lnTo>
                    <a:pt x="0" y="59838"/>
                  </a:lnTo>
                  <a:cubicBezTo>
                    <a:pt x="0" y="26790"/>
                    <a:pt x="26790" y="0"/>
                    <a:pt x="59838" y="0"/>
                  </a:cubicBezTo>
                  <a:close/>
                </a:path>
              </a:pathLst>
            </a:custGeom>
            <a:solidFill>
              <a:srgbClr val="8E77F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95250"/>
              <a:ext cx="3038972" cy="6811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6999"/>
                </a:lnSpc>
              </a:pPr>
              <a:r>
                <a:rPr lang="en-US" b="true" sz="4999">
                  <a:solidFill>
                    <a:srgbClr val="FFFFFF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ACCESO FINANCIERO LIMITADO PARA MUJERES</a:t>
              </a: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3610994" y="1539892"/>
            <a:ext cx="4095305" cy="8044349"/>
          </a:xfrm>
          <a:custGeom>
            <a:avLst/>
            <a:gdLst/>
            <a:ahLst/>
            <a:cxnLst/>
            <a:rect r="r" b="b" t="t" l="l"/>
            <a:pathLst>
              <a:path h="8044349" w="4095305">
                <a:moveTo>
                  <a:pt x="0" y="0"/>
                </a:moveTo>
                <a:lnTo>
                  <a:pt x="4095305" y="0"/>
                </a:lnTo>
                <a:lnTo>
                  <a:pt x="4095305" y="8044349"/>
                </a:lnTo>
                <a:lnTo>
                  <a:pt x="0" y="80443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3333551"/>
            <a:ext cx="12311722" cy="64025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75833" indent="-437916" lvl="1">
              <a:lnSpc>
                <a:spcPts val="5679"/>
              </a:lnSpc>
              <a:buFont typeface="Arial"/>
              <a:buChar char="•"/>
            </a:pPr>
            <a:r>
              <a:rPr lang="en-US" sz="405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EL 72% DE LAS MUJERES EN PAÍSES EN DESARROLLO NO TIENEN ACCESO A FINANCIACIÓN FORMAL (BANCO MUNDIAL)</a:t>
            </a:r>
          </a:p>
          <a:p>
            <a:pPr algn="just">
              <a:lnSpc>
                <a:spcPts val="5679"/>
              </a:lnSpc>
            </a:pPr>
          </a:p>
          <a:p>
            <a:pPr algn="just" marL="875833" indent="-437916" lvl="1">
              <a:lnSpc>
                <a:spcPts val="5679"/>
              </a:lnSpc>
              <a:buFont typeface="Arial"/>
              <a:buChar char="•"/>
            </a:pPr>
            <a:r>
              <a:rPr lang="en-US" sz="4056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LAS MIPYMES LIDERADAS POR MUJERES ENFRENTAN UN 15% MÁS DE DIFICULTADES PARA OBTENER CRÉDITOS EN COMPARACIÓN CON LAS DIRIGIDAS POR HOMBRES</a:t>
            </a:r>
          </a:p>
          <a:p>
            <a:pPr algn="just">
              <a:lnSpc>
                <a:spcPts val="5679"/>
              </a:lnSpc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3B4B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50973" y="610178"/>
            <a:ext cx="18789946" cy="9676822"/>
          </a:xfrm>
          <a:custGeom>
            <a:avLst/>
            <a:gdLst/>
            <a:ahLst/>
            <a:cxnLst/>
            <a:rect r="r" b="b" t="t" l="l"/>
            <a:pathLst>
              <a:path h="9676822" w="18789946">
                <a:moveTo>
                  <a:pt x="0" y="0"/>
                </a:moveTo>
                <a:lnTo>
                  <a:pt x="18789946" y="0"/>
                </a:lnTo>
                <a:lnTo>
                  <a:pt x="18789946" y="9676822"/>
                </a:lnTo>
                <a:lnTo>
                  <a:pt x="0" y="967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426594" y="4256875"/>
            <a:ext cx="4119602" cy="3400545"/>
          </a:xfrm>
          <a:custGeom>
            <a:avLst/>
            <a:gdLst/>
            <a:ahLst/>
            <a:cxnLst/>
            <a:rect r="r" b="b" t="t" l="l"/>
            <a:pathLst>
              <a:path h="3400545" w="4119602">
                <a:moveTo>
                  <a:pt x="0" y="0"/>
                </a:moveTo>
                <a:lnTo>
                  <a:pt x="4119602" y="0"/>
                </a:lnTo>
                <a:lnTo>
                  <a:pt x="4119602" y="3400545"/>
                </a:lnTo>
                <a:lnTo>
                  <a:pt x="0" y="34005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16277" y="1457336"/>
            <a:ext cx="17571723" cy="2417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98"/>
              </a:lnSpc>
            </a:pPr>
            <a:r>
              <a:rPr lang="en-US" sz="6927">
                <a:solidFill>
                  <a:srgbClr val="533438"/>
                </a:solidFill>
                <a:latin typeface="Luckiest Guy"/>
                <a:ea typeface="Luckiest Guy"/>
                <a:cs typeface="Luckiest Guy"/>
                <a:sym typeface="Luckiest Guy"/>
              </a:rPr>
              <a:t>DESIGUALDAD EN EL ACCESO A MERCADOS GLOBALES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8988" y="3885400"/>
            <a:ext cx="12344334" cy="436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31557" indent="-415779" lvl="1">
              <a:lnSpc>
                <a:spcPts val="5392"/>
              </a:lnSpc>
              <a:buFont typeface="Arial"/>
              <a:buChar char="•"/>
            </a:pPr>
            <a:r>
              <a:rPr lang="en-US" sz="3851">
                <a:solidFill>
                  <a:srgbClr val="9B4F13"/>
                </a:solidFill>
                <a:latin typeface="Cakerolli"/>
                <a:ea typeface="Cakerolli"/>
                <a:cs typeface="Cakerolli"/>
                <a:sym typeface="Cakerolli"/>
              </a:rPr>
              <a:t>SOLO EL 15% DE LAS EMPRESAS EXPORTADORAS EN LOS PAÍSES EN DESARROLLO ESTÁN LIDERADAS POR MUJERES</a:t>
            </a:r>
          </a:p>
          <a:p>
            <a:pPr algn="l">
              <a:lnSpc>
                <a:spcPts val="5392"/>
              </a:lnSpc>
            </a:pPr>
          </a:p>
          <a:p>
            <a:pPr algn="l" marL="831557" indent="-415779" lvl="1">
              <a:lnSpc>
                <a:spcPts val="5392"/>
              </a:lnSpc>
              <a:buFont typeface="Arial"/>
              <a:buChar char="•"/>
            </a:pPr>
            <a:r>
              <a:rPr lang="en-US" sz="3851">
                <a:solidFill>
                  <a:srgbClr val="9B4F13"/>
                </a:solidFill>
                <a:latin typeface="Cakerolli"/>
                <a:ea typeface="Cakerolli"/>
                <a:cs typeface="Cakerolli"/>
                <a:sym typeface="Cakerolli"/>
              </a:rPr>
              <a:t>EN SECTORES DE ALTA PRODUCTIVIDAD, LAS MUJERES REPRESENTAN SOLO EL 10% DE LA FUERZA LABORAL (OMC)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AE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61272" y="-2421578"/>
            <a:ext cx="19344569" cy="7166986"/>
            <a:chOff x="0" y="0"/>
            <a:chExt cx="4356256" cy="161395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356255" cy="1613953"/>
            </a:xfrm>
            <a:custGeom>
              <a:avLst/>
              <a:gdLst/>
              <a:ahLst/>
              <a:cxnLst/>
              <a:rect r="r" b="b" t="t" l="l"/>
              <a:pathLst>
                <a:path h="1613953" w="4356255">
                  <a:moveTo>
                    <a:pt x="0" y="0"/>
                  </a:moveTo>
                  <a:lnTo>
                    <a:pt x="4356255" y="0"/>
                  </a:lnTo>
                  <a:lnTo>
                    <a:pt x="4356255" y="1613953"/>
                  </a:lnTo>
                  <a:lnTo>
                    <a:pt x="0" y="1613953"/>
                  </a:lnTo>
                  <a:close/>
                </a:path>
              </a:pathLst>
            </a:custGeom>
            <a:solidFill>
              <a:srgbClr val="31356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356256" cy="16520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5272885" y="1428615"/>
            <a:ext cx="12302081" cy="29074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72"/>
              </a:lnSpc>
            </a:pPr>
            <a:r>
              <a:rPr lang="en-US" sz="11638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SECTORES DE ALTA Y BAJA PRODUCTIVIDAD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34905" y="5076825"/>
            <a:ext cx="17478316" cy="53050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13216" indent="-406608" lvl="1">
              <a:lnSpc>
                <a:spcPts val="5273"/>
              </a:lnSpc>
              <a:spcBef>
                <a:spcPct val="0"/>
              </a:spcBef>
              <a:buFont typeface="Arial"/>
              <a:buChar char="•"/>
            </a:pPr>
            <a:r>
              <a:rPr lang="en-US" sz="3766">
                <a:solidFill>
                  <a:srgbClr val="31356E"/>
                </a:solidFill>
                <a:latin typeface="Lexend Deca"/>
                <a:ea typeface="Lexend Deca"/>
                <a:cs typeface="Lexend Deca"/>
                <a:sym typeface="Lexend Deca"/>
              </a:rPr>
              <a:t>EL 59% D</a:t>
            </a:r>
            <a:r>
              <a:rPr lang="en-US" sz="3766">
                <a:solidFill>
                  <a:srgbClr val="31356E"/>
                </a:solidFill>
                <a:latin typeface="Lexend Deca"/>
                <a:ea typeface="Lexend Deca"/>
                <a:cs typeface="Lexend Deca"/>
                <a:sym typeface="Lexend Deca"/>
              </a:rPr>
              <a:t>E LAS MUJERES EN AMÉRICA LATINA TRABAJA EN SECTORES INFORMALES DE BAJA PRODUCTIVIDAD, COMO LA AGRICULTURA Y LOS TEXTILES (CEPAL)</a:t>
            </a:r>
          </a:p>
          <a:p>
            <a:pPr algn="just">
              <a:lnSpc>
                <a:spcPts val="5273"/>
              </a:lnSpc>
              <a:spcBef>
                <a:spcPct val="0"/>
              </a:spcBef>
            </a:pPr>
          </a:p>
          <a:p>
            <a:pPr algn="just" marL="813216" indent="-406608" lvl="1">
              <a:lnSpc>
                <a:spcPts val="5273"/>
              </a:lnSpc>
              <a:spcBef>
                <a:spcPct val="0"/>
              </a:spcBef>
              <a:buFont typeface="Arial"/>
              <a:buChar char="•"/>
            </a:pPr>
            <a:r>
              <a:rPr lang="en-US" sz="3766">
                <a:solidFill>
                  <a:srgbClr val="31356E"/>
                </a:solidFill>
                <a:latin typeface="Lexend Deca"/>
                <a:ea typeface="Lexend Deca"/>
                <a:cs typeface="Lexend Deca"/>
                <a:sym typeface="Lexend Deca"/>
              </a:rPr>
              <a:t>LAS MUJERES TIENEN UN 50% MENOS DE PROBABILIDADES QUE LOS HOMBRES DE ACCEDER A PROGRAMAS DE CAPACITACIÓN EN EXPORTACIONES </a:t>
            </a:r>
          </a:p>
          <a:p>
            <a:pPr algn="just">
              <a:lnSpc>
                <a:spcPts val="5273"/>
              </a:lnSpc>
              <a:spcBef>
                <a:spcPct val="0"/>
              </a:spcBef>
            </a:pP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24675" y="73984"/>
            <a:ext cx="5093535" cy="50960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>
      <p:bgPr>
        <a:solidFill>
          <a:srgbClr val="DAE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61272" y="-620353"/>
            <a:ext cx="19344569" cy="4268064"/>
            <a:chOff x="0" y="0"/>
            <a:chExt cx="4356256" cy="96113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356255" cy="961137"/>
            </a:xfrm>
            <a:custGeom>
              <a:avLst/>
              <a:gdLst/>
              <a:ahLst/>
              <a:cxnLst/>
              <a:rect r="r" b="b" t="t" l="l"/>
              <a:pathLst>
                <a:path h="961137" w="4356255">
                  <a:moveTo>
                    <a:pt x="0" y="0"/>
                  </a:moveTo>
                  <a:lnTo>
                    <a:pt x="4356255" y="0"/>
                  </a:lnTo>
                  <a:lnTo>
                    <a:pt x="4356255" y="961137"/>
                  </a:lnTo>
                  <a:lnTo>
                    <a:pt x="0" y="961137"/>
                  </a:lnTo>
                  <a:close/>
                </a:path>
              </a:pathLst>
            </a:custGeom>
            <a:solidFill>
              <a:srgbClr val="31356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356256" cy="9992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593431" y="503375"/>
            <a:ext cx="14533365" cy="29074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172"/>
              </a:lnSpc>
            </a:pPr>
            <a:r>
              <a:rPr lang="en-US" sz="11638">
                <a:solidFill>
                  <a:srgbClr val="FFFFFF"/>
                </a:solidFill>
                <a:latin typeface="Futura Display"/>
                <a:ea typeface="Futura Display"/>
                <a:cs typeface="Futura Display"/>
                <a:sym typeface="Futura Display"/>
              </a:rPr>
              <a:t>PARTICIPACIÓN EN SECTORES TECNOLÓGICOS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9722860" y="3647710"/>
            <a:ext cx="7825870" cy="782587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CE5E8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271054" y="3647710"/>
            <a:ext cx="7376548" cy="7376548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D8BBA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803110" y="4884432"/>
            <a:ext cx="6057003" cy="51397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4545"/>
              </a:lnSpc>
              <a:spcBef>
                <a:spcPct val="0"/>
              </a:spcBef>
            </a:pPr>
            <a:r>
              <a:rPr lang="en-US" sz="3918" strike="noStrike" u="none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SOLO EL 25% DE LAS MUJERES EN EL COMERCIO INTERNACIONAL TIENEN ACCESO A PROGRAMAS DE CAPACITACIÓN EN TECNOLOGÍA (BANCO MUNDIAL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534597" y="5411265"/>
            <a:ext cx="6202396" cy="4211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36"/>
              </a:lnSpc>
            </a:pPr>
            <a:r>
              <a:rPr lang="en-US" sz="4083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LAS MUJERES TIENEN UN 30% MENOS DE PROBABILIDADES DE ADOPTAR NUEVAS TECNOLOGÍAS EN SUS NEGOCIOS QUE LOS HOMBRES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DAGO-Y0R0WU</dc:identifier>
  <dcterms:modified xsi:type="dcterms:W3CDTF">2011-08-01T06:04:30Z</dcterms:modified>
  <cp:revision>1</cp:revision>
  <dc:title>Mujeres en el Comercio Internacional</dc:title>
</cp:coreProperties>
</file>