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3"/>
  </p:notesMasterIdLst>
  <p:sldIdLst>
    <p:sldId id="348" r:id="rId2"/>
    <p:sldId id="264" r:id="rId3"/>
    <p:sldId id="308" r:id="rId4"/>
    <p:sldId id="312" r:id="rId5"/>
    <p:sldId id="316" r:id="rId6"/>
    <p:sldId id="266" r:id="rId7"/>
    <p:sldId id="319" r:id="rId8"/>
    <p:sldId id="322" r:id="rId9"/>
    <p:sldId id="341" r:id="rId10"/>
    <p:sldId id="349" r:id="rId11"/>
    <p:sldId id="325" r:id="rId12"/>
    <p:sldId id="326" r:id="rId13"/>
    <p:sldId id="262" r:id="rId14"/>
    <p:sldId id="351" r:id="rId15"/>
    <p:sldId id="350" r:id="rId16"/>
    <p:sldId id="333" r:id="rId17"/>
    <p:sldId id="339" r:id="rId18"/>
    <p:sldId id="347" r:id="rId19"/>
    <p:sldId id="346" r:id="rId20"/>
    <p:sldId id="270" r:id="rId21"/>
    <p:sldId id="35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Hernandez Perez" initials="BH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7T18:20:30.46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7B755-B0A1-44DF-97C5-92F85310EEB1}" type="datetimeFigureOut">
              <a:rPr lang="es-ES" smtClean="0"/>
              <a:t>30/5/23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E13A6-022C-459B-8A86-C677229470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09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imagen de diapositiva 1">
            <a:extLst>
              <a:ext uri="{FF2B5EF4-FFF2-40B4-BE49-F238E27FC236}">
                <a16:creationId xmlns:a16="http://schemas.microsoft.com/office/drawing/2014/main" id="{AA474E7C-895D-A745-A593-DFB5F5AB3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Marcador de notas 2">
            <a:extLst>
              <a:ext uri="{FF2B5EF4-FFF2-40B4-BE49-F238E27FC236}">
                <a16:creationId xmlns:a16="http://schemas.microsoft.com/office/drawing/2014/main" id="{693187DE-1048-094E-8FFA-FFE3A84E1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Marcador de número de diapositiva 3">
            <a:extLst>
              <a:ext uri="{FF2B5EF4-FFF2-40B4-BE49-F238E27FC236}">
                <a16:creationId xmlns:a16="http://schemas.microsoft.com/office/drawing/2014/main" id="{1B49AACC-9027-8346-BAFA-6D420CED5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960D54-86D7-F44D-9BB4-20EA65FCA4E9}" type="slidenum">
              <a:rPr lang="es-ES_tradnl" altLang="es-ES" sz="1200" smtClean="0"/>
              <a:pPr/>
              <a:t>3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422106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imagen de diapositiva 1">
            <a:extLst>
              <a:ext uri="{FF2B5EF4-FFF2-40B4-BE49-F238E27FC236}">
                <a16:creationId xmlns:a16="http://schemas.microsoft.com/office/drawing/2014/main" id="{4CAEF898-B700-0C4C-97A9-F7527443B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Marcador de notas 2">
            <a:extLst>
              <a:ext uri="{FF2B5EF4-FFF2-40B4-BE49-F238E27FC236}">
                <a16:creationId xmlns:a16="http://schemas.microsoft.com/office/drawing/2014/main" id="{74204BB3-2EE6-1243-AA08-4747B99E3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Marcador de número de diapositiva 3">
            <a:extLst>
              <a:ext uri="{FF2B5EF4-FFF2-40B4-BE49-F238E27FC236}">
                <a16:creationId xmlns:a16="http://schemas.microsoft.com/office/drawing/2014/main" id="{47EEDF0A-E956-0746-8172-1F48AB492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28C6C5-FEA5-9D47-BCFA-23ABED2C0772}" type="slidenum">
              <a:rPr lang="es-ES_tradnl" altLang="es-ES" sz="1200" smtClean="0"/>
              <a:pPr/>
              <a:t>17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844162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E13A6-022C-459B-8A86-C6772294708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97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E13A6-022C-459B-8A86-C6772294708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01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>
            <a:extLst>
              <a:ext uri="{FF2B5EF4-FFF2-40B4-BE49-F238E27FC236}">
                <a16:creationId xmlns:a16="http://schemas.microsoft.com/office/drawing/2014/main" id="{BE394990-7F72-5C4E-8205-A45B33282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2 Marcador de notas">
            <a:extLst>
              <a:ext uri="{FF2B5EF4-FFF2-40B4-BE49-F238E27FC236}">
                <a16:creationId xmlns:a16="http://schemas.microsoft.com/office/drawing/2014/main" id="{C33A946E-A583-1149-B6E5-0FA930D84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3 Marcador de número de diapositiva">
            <a:extLst>
              <a:ext uri="{FF2B5EF4-FFF2-40B4-BE49-F238E27FC236}">
                <a16:creationId xmlns:a16="http://schemas.microsoft.com/office/drawing/2014/main" id="{F5FE775C-80B1-5B43-A2B6-6DEE9F673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CB188B-2FB1-7747-AB26-77F1353578DB}" type="slidenum">
              <a:rPr lang="es-ES_tradnl" altLang="es-ES" sz="1200" smtClean="0"/>
              <a:pPr/>
              <a:t>4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423071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6976CE47-A422-B749-827C-DD6ABBE2C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F8828-896E-1F43-A14E-CB5242925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41BC323D-8AE2-1446-85BE-F50A86CC1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81FF86-8502-FA44-BAD6-0CD754A4464C}" type="slidenum">
              <a:rPr lang="es-ES_tradnl" altLang="es-ES" sz="1200" smtClean="0"/>
              <a:pPr/>
              <a:t>5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386634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D3C9D8E-F493-F84F-988D-1F0AF59D6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0F3C3D-3D68-2947-A596-A8F0F0E4198F}" type="slidenum">
              <a:rPr lang="es-ES_tradnl" altLang="es-ES" sz="1200" smtClean="0"/>
              <a:pPr/>
              <a:t>7</a:t>
            </a:fld>
            <a:endParaRPr lang="es-ES_tradnl" altLang="es-ES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72F7A3C-9500-3949-B28B-99775835D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248D72F-6D85-734D-836D-121BCAF48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36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>
            <a:extLst>
              <a:ext uri="{FF2B5EF4-FFF2-40B4-BE49-F238E27FC236}">
                <a16:creationId xmlns:a16="http://schemas.microsoft.com/office/drawing/2014/main" id="{DFDCA294-A11C-164B-B5C1-965A976FC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2 Marcador de notas">
            <a:extLst>
              <a:ext uri="{FF2B5EF4-FFF2-40B4-BE49-F238E27FC236}">
                <a16:creationId xmlns:a16="http://schemas.microsoft.com/office/drawing/2014/main" id="{81D5C0E2-4E4F-6544-9C46-A3344D925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3 Marcador de número de diapositiva">
            <a:extLst>
              <a:ext uri="{FF2B5EF4-FFF2-40B4-BE49-F238E27FC236}">
                <a16:creationId xmlns:a16="http://schemas.microsoft.com/office/drawing/2014/main" id="{976559BA-5FC0-7A45-B42D-A05F42B52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7E2EFE-719F-194B-819F-A5B966E24452}" type="slidenum">
              <a:rPr lang="es-ES_tradnl" altLang="es-ES" sz="1200" smtClean="0"/>
              <a:pPr/>
              <a:t>8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274855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imagen de diapositiva 1">
            <a:extLst>
              <a:ext uri="{FF2B5EF4-FFF2-40B4-BE49-F238E27FC236}">
                <a16:creationId xmlns:a16="http://schemas.microsoft.com/office/drawing/2014/main" id="{712A3485-91E6-F247-9A80-6FDFB5965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Marcador de notas 2">
            <a:extLst>
              <a:ext uri="{FF2B5EF4-FFF2-40B4-BE49-F238E27FC236}">
                <a16:creationId xmlns:a16="http://schemas.microsoft.com/office/drawing/2014/main" id="{C1A126CC-795E-7E4F-89C1-B71C1BCEF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7107" name="Marcador de número de diapositiva 3">
            <a:extLst>
              <a:ext uri="{FF2B5EF4-FFF2-40B4-BE49-F238E27FC236}">
                <a16:creationId xmlns:a16="http://schemas.microsoft.com/office/drawing/2014/main" id="{68787F0E-2910-FB4C-BE6F-6E9A896AD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0A9F6D-4581-5D47-85B4-EB2CF2B1E960}" type="slidenum">
              <a:rPr lang="es-ES_tradnl" altLang="es-ES" sz="1200" smtClean="0"/>
              <a:pPr/>
              <a:t>9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93159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>
            <a:extLst>
              <a:ext uri="{FF2B5EF4-FFF2-40B4-BE49-F238E27FC236}">
                <a16:creationId xmlns:a16="http://schemas.microsoft.com/office/drawing/2014/main" id="{DF85CEFE-2C57-5349-847D-C550E547A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2 Marcador de notas">
            <a:extLst>
              <a:ext uri="{FF2B5EF4-FFF2-40B4-BE49-F238E27FC236}">
                <a16:creationId xmlns:a16="http://schemas.microsoft.com/office/drawing/2014/main" id="{B36A85E5-D3AE-0E4A-A39C-75D102331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299" name="3 Marcador de número de diapositiva">
            <a:extLst>
              <a:ext uri="{FF2B5EF4-FFF2-40B4-BE49-F238E27FC236}">
                <a16:creationId xmlns:a16="http://schemas.microsoft.com/office/drawing/2014/main" id="{C9DEE145-A5D1-AE43-B81D-278F3452A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4F1B8D-D21B-7149-9875-B08EAD5F3B4D}" type="slidenum">
              <a:rPr lang="es-ES_tradnl" altLang="es-ES" sz="1200" smtClean="0"/>
              <a:pPr/>
              <a:t>11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41836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>
            <a:extLst>
              <a:ext uri="{FF2B5EF4-FFF2-40B4-BE49-F238E27FC236}">
                <a16:creationId xmlns:a16="http://schemas.microsoft.com/office/drawing/2014/main" id="{9FAED366-7643-894A-A86F-2A14F54CB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2 Marcador de notas">
            <a:extLst>
              <a:ext uri="{FF2B5EF4-FFF2-40B4-BE49-F238E27FC236}">
                <a16:creationId xmlns:a16="http://schemas.microsoft.com/office/drawing/2014/main" id="{6F1B2667-C65F-124B-B3F7-08897779E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7" name="3 Marcador de número de diapositiva">
            <a:extLst>
              <a:ext uri="{FF2B5EF4-FFF2-40B4-BE49-F238E27FC236}">
                <a16:creationId xmlns:a16="http://schemas.microsoft.com/office/drawing/2014/main" id="{74852522-BB3C-6040-8035-C64ED49F6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EBA419-F40F-F844-AB0E-3F72A528565A}" type="slidenum">
              <a:rPr lang="es-ES_tradnl" altLang="es-ES" sz="1200" smtClean="0"/>
              <a:pPr/>
              <a:t>12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3338363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13A6-022C-459B-8A86-C6772294708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9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193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5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4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1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30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47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56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15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03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21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9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847CFC-816F-41D0-AAC0-9BF4FEBC753E}" type="datetimeFigureOut">
              <a:rPr lang="es-ES" smtClean="0"/>
              <a:t>30/5/23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60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imgres?imgurl=https%3A%2F%2Fwww.diariodesevilla.es%2F2022%2F02%2F12%2Fmundo%2FMapa-conflicto-Ucrania_1656144425_151881007_667x375.jpg&amp;imgrefurl=https%3A%2F%2Fwww.diariodesevilla.es%2Fmundo%2Fconflicto-Ucrania-Rusia_0_1655835867.html&amp;tbnid=1QMkTe4B8mfsKM&amp;vet=12ahUKEwiXgYOdhLj3AhWOM7kGHU5xA_8QMygMegUIARCeAQ..i&amp;docid=IKgzh4KIvzkvnM&amp;w=667&amp;h=375&amp;q=mapa%20conflicto%20Rusia%20Ucrania&amp;client=firefox-b-d&amp;ved=2ahUKEwiXgYOdhLj3AhWOM7kGHU5xA_8QMygMegUIARCeAQ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realinstitutoelcano.org%2Feeuu-sigue-jugando-con-fuego-con-el-escudo-antimisiles%2F&amp;psig=AOvVaw2PtVR4kbpwPSH_Qhnz6dtG&amp;ust=1651280953577000&amp;source=images&amp;cd=vfe&amp;ved=0CAwQjRxqFwoTCNC9uoiLuPcCFQAAAAAdAAAAABAD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m/url?sa=i&amp;url=https%3A%2F%2Fwww.20minutos.es%2Fnoticia%2F4988578%2F0%2Fdonde-estan-las-bases-de-la-otan-que-podrian-repeler-un-misil-antibalistico-como-el-satan-ii%2F&amp;psig=AOvVaw2PtVR4kbpwPSH_Qhnz6dtG&amp;ust=1651280953577000&amp;source=images&amp;cd=vfe&amp;ved=0CAwQjRxqFwoTCNC9uoiLuPcCFQAAAAAdAAAAABAh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87A41-C930-7F44-97B2-75A32EB4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Beatriz Hernández</a:t>
            </a:r>
            <a:br>
              <a:rPr lang="es-CL" sz="3600" dirty="0"/>
            </a:br>
            <a:r>
              <a:rPr lang="es-CL" sz="3600" dirty="0"/>
              <a:t>Doctora en estudios europeos</a:t>
            </a:r>
            <a:br>
              <a:rPr lang="es-CL" sz="3600" dirty="0"/>
            </a:br>
            <a:endParaRPr lang="es-CL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B760A-91BB-064B-A532-32ACAAF62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D3DB0D-6A31-534D-9A5A-601D01B9F434}"/>
              </a:ext>
            </a:extLst>
          </p:cNvPr>
          <p:cNvSpPr/>
          <p:nvPr/>
        </p:nvSpPr>
        <p:spPr>
          <a:xfrm>
            <a:off x="1115616" y="301016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400" dirty="0">
                <a:latin typeface="+mj-lt"/>
                <a:cs typeface="Times New Roman" pitchFamily="18" charset="0"/>
              </a:rPr>
              <a:t>El conflicto ruso-ucraniano (2013-2022) </a:t>
            </a:r>
          </a:p>
          <a:p>
            <a:r>
              <a:rPr lang="es-CL" sz="4400" dirty="0">
                <a:latin typeface="+mj-lt"/>
                <a:cs typeface="Times New Roman" pitchFamily="18" charset="0"/>
              </a:rPr>
              <a:t>La seguridad energética</a:t>
            </a:r>
            <a:endParaRPr lang="es-CL" sz="4400" dirty="0">
              <a:latin typeface="+mj-lt"/>
            </a:endParaRPr>
          </a:p>
        </p:txBody>
      </p:sp>
      <p:pic>
        <p:nvPicPr>
          <p:cNvPr id="27650" name="Picture 2" descr="El origen del conflicto entre Ucrania y Rusia">
            <a:hlinkClick r:id="rId2"/>
            <a:extLst>
              <a:ext uri="{FF2B5EF4-FFF2-40B4-BE49-F238E27FC236}">
                <a16:creationId xmlns:a16="http://schemas.microsoft.com/office/drawing/2014/main" id="{CD9E514D-5107-8C4F-9E8F-D5EF8273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55850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9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D6FC7-5BB4-D443-A92E-73B6E5E3C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2. ANTEDECENTES POLÍTICOS Y DE SEGURIDAD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E3919C-D984-A64D-94C7-A2D58C81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28800"/>
            <a:ext cx="3962400" cy="29591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ED0F46E-29CF-EC4D-9DEB-BAA3FAFC5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DEFENSA OTAN: </a:t>
            </a:r>
          </a:p>
          <a:p>
            <a:r>
              <a:rPr lang="es-CL" dirty="0"/>
              <a:t>MISILES COREA DEL NORTE (8.000KM)</a:t>
            </a:r>
          </a:p>
          <a:p>
            <a:r>
              <a:rPr lang="es-CL" dirty="0"/>
              <a:t>MISILES IRÁN (2.000KM)</a:t>
            </a:r>
          </a:p>
        </p:txBody>
      </p:sp>
      <p:pic>
        <p:nvPicPr>
          <p:cNvPr id="28674" name="Picture 2" descr="EEUU sigue jugando con fuego con el escudo antimisiles - Real Instituto  Elcano">
            <a:hlinkClick r:id="rId3"/>
            <a:extLst>
              <a:ext uri="{FF2B5EF4-FFF2-40B4-BE49-F238E27FC236}">
                <a16:creationId xmlns:a16="http://schemas.microsoft.com/office/drawing/2014/main" id="{BA7DF43F-743C-4D4A-A1FC-0895CA77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32" y="10473590"/>
            <a:ext cx="658668" cy="4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Dónde están las bases de la OTAN que podrían repeler un misil balístico  como el Satán II?">
            <a:hlinkClick r:id="rId5"/>
            <a:extLst>
              <a:ext uri="{FF2B5EF4-FFF2-40B4-BE49-F238E27FC236}">
                <a16:creationId xmlns:a16="http://schemas.microsoft.com/office/drawing/2014/main" id="{08D502CE-16EF-0940-8749-899967AE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2" y="48777"/>
            <a:ext cx="5036636" cy="28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8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Título">
            <a:extLst>
              <a:ext uri="{FF2B5EF4-FFF2-40B4-BE49-F238E27FC236}">
                <a16:creationId xmlns:a16="http://schemas.microsoft.com/office/drawing/2014/main" id="{B28D9600-83F6-D247-8CA3-489CBB433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42875"/>
            <a:ext cx="8243887" cy="1000125"/>
          </a:xfrm>
        </p:spPr>
        <p:txBody>
          <a:bodyPr/>
          <a:lstStyle/>
          <a:p>
            <a:pPr eaLnBrk="1" hangingPunct="1"/>
            <a:r>
              <a:rPr lang="es-ES" altLang="es-E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Seguridad en Europa</a:t>
            </a:r>
            <a:endParaRPr lang="es-CL" altLang="es-ES" sz="28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4274" name="2 Marcador de contenido">
            <a:extLst>
              <a:ext uri="{FF2B5EF4-FFF2-40B4-BE49-F238E27FC236}">
                <a16:creationId xmlns:a16="http://schemas.microsoft.com/office/drawing/2014/main" id="{0EAE5AF2-B851-0041-B659-E4CD025E6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287463"/>
            <a:ext cx="7991475" cy="48275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s-ES" altLang="es-ES" sz="2400" b="1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2006  Sistema antimisiles </a:t>
            </a:r>
            <a:r>
              <a:rPr lang="es-ES" altLang="es-ES" sz="2400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contra 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amenazas externas (ej. Irán):</a:t>
            </a:r>
          </a:p>
          <a:p>
            <a:pPr eaLnBrk="1" hangingPunct="1"/>
            <a:r>
              <a:rPr lang="es-ES" altLang="es-ES" sz="2400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 Polonia  y Rep. Checa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2009 Propuesta Alternativa OTAN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Obama elimina el Plan de Bush</a:t>
            </a:r>
          </a:p>
          <a:p>
            <a:pPr eaLnBrk="1" hangingPunct="1">
              <a:buFontTx/>
              <a:buNone/>
            </a:pPr>
            <a:r>
              <a:rPr lang="es-CL" altLang="es-ES" sz="2400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Pero guerra en Ucrania 2014</a:t>
            </a:r>
            <a:endParaRPr lang="es-ES" altLang="es-ES" sz="2400">
              <a:solidFill>
                <a:srgbClr val="A96D2B"/>
              </a:solidFill>
              <a:latin typeface="Century Gothic" panose="020B0502020202020204" pitchFamily="34" charset="0"/>
              <a:ea typeface="ヒラギノ角ゴ Pro W3" panose="020B0300000000000000" pitchFamily="34" charset="-128"/>
            </a:endParaRPr>
          </a:p>
          <a:p>
            <a:pPr eaLnBrk="1" hangingPunct="1">
              <a:buFontTx/>
              <a:buNone/>
            </a:pPr>
            <a:r>
              <a:rPr lang="es-CL" altLang="es-ES" sz="2400" b="1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2015 antimisiles en Dinamarca </a:t>
            </a:r>
            <a:endParaRPr lang="es-ES" altLang="es-ES" sz="2400" b="1">
              <a:solidFill>
                <a:srgbClr val="A96D2B"/>
              </a:solidFill>
              <a:latin typeface="Century Gothic" panose="020B0502020202020204" pitchFamily="34" charset="0"/>
              <a:ea typeface="ヒラギノ角ゴ Pro W3" panose="020B0300000000000000" pitchFamily="34" charset="-128"/>
            </a:endParaRPr>
          </a:p>
          <a:p>
            <a:pPr eaLnBrk="1" hangingPunct="1">
              <a:buFontTx/>
              <a:buNone/>
            </a:pPr>
            <a:r>
              <a:rPr lang="es-ES" altLang="es-ES" sz="2400" b="1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2017 Trump propone un escudo</a:t>
            </a:r>
          </a:p>
          <a:p>
            <a:pPr eaLnBrk="1" hangingPunct="1">
              <a:buFontTx/>
              <a:buNone/>
            </a:pPr>
            <a:r>
              <a:rPr lang="es-CL" altLang="es-ES" sz="2400" b="1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Antimisiles Patriot en Polonia para</a:t>
            </a:r>
          </a:p>
          <a:p>
            <a:pPr eaLnBrk="1" hangingPunct="1">
              <a:buFontTx/>
              <a:buNone/>
            </a:pPr>
            <a:r>
              <a:rPr lang="es-CL" altLang="es-ES" sz="2400" b="1">
                <a:solidFill>
                  <a:srgbClr val="A96D2B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El 2019 (postpuesto al 2021)</a:t>
            </a:r>
            <a:endParaRPr lang="es-ES" altLang="es-ES" sz="2400">
              <a:latin typeface="Century Gothic" panose="020B0502020202020204" pitchFamily="34" charset="0"/>
              <a:ea typeface="ヒラギノ角ゴ Pro W3" panose="020B0300000000000000" pitchFamily="34" charset="-128"/>
            </a:endParaRP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entury Gothic" panose="020B0502020202020204" pitchFamily="34" charset="0"/>
                <a:ea typeface="ヒラギノ角ゴ Pro W3" panose="020B0300000000000000" pitchFamily="34" charset="-128"/>
              </a:rPr>
              <a:t>RUSIA gasta casi un </a:t>
            </a:r>
            <a:r>
              <a:rPr lang="es-ES" altLang="es-ES" sz="2400" b="1">
                <a:solidFill>
                  <a:srgbClr val="FF0000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5% PIB </a:t>
            </a:r>
            <a:r>
              <a:rPr lang="es-ES" altLang="es-ES" sz="2400" b="1">
                <a:latin typeface="Century Gothic" panose="020B0502020202020204" pitchFamily="34" charset="0"/>
                <a:ea typeface="ヒラギノ角ゴ Pro W3" panose="020B0300000000000000" pitchFamily="34" charset="-128"/>
              </a:rPr>
              <a:t>en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entury Gothic" panose="020B0502020202020204" pitchFamily="34" charset="0"/>
                <a:ea typeface="ヒラギノ角ゴ Pro W3" panose="020B0300000000000000" pitchFamily="34" charset="-128"/>
              </a:rPr>
              <a:t>Mejorar su Defensa</a:t>
            </a:r>
          </a:p>
          <a:p>
            <a:pPr eaLnBrk="1" hangingPunct="1"/>
            <a:endParaRPr lang="es-ES" altLang="es-ES" sz="2400">
              <a:latin typeface="Century Gothic" panose="020B0502020202020204" pitchFamily="34" charset="0"/>
              <a:ea typeface="ヒラギノ角ゴ Pro W3" panose="020B0300000000000000" pitchFamily="34" charset="-128"/>
            </a:endParaRPr>
          </a:p>
          <a:p>
            <a:pPr eaLnBrk="1" hangingPunct="1"/>
            <a:endParaRPr lang="es-CL" altLang="es-ES" sz="2400">
              <a:latin typeface="Century Gothic" panose="020B0502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54275" name="3 Marcador de fecha">
            <a:extLst>
              <a:ext uri="{FF2B5EF4-FFF2-40B4-BE49-F238E27FC236}">
                <a16:creationId xmlns:a16="http://schemas.microsoft.com/office/drawing/2014/main" id="{94AFF03D-2ABE-E343-B3A1-CCA27DAC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400">
              <a:solidFill>
                <a:srgbClr val="FFFFFF"/>
              </a:solidFill>
            </a:endParaRPr>
          </a:p>
        </p:txBody>
      </p:sp>
      <p:sp>
        <p:nvSpPr>
          <p:cNvPr id="54276" name="4 Marcador de pie de página">
            <a:extLst>
              <a:ext uri="{FF2B5EF4-FFF2-40B4-BE49-F238E27FC236}">
                <a16:creationId xmlns:a16="http://schemas.microsoft.com/office/drawing/2014/main" id="{6E459872-2B17-D74B-A9F8-E0E1B35E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200">
              <a:solidFill>
                <a:srgbClr val="FFFFFF"/>
              </a:solidFill>
            </a:endParaRPr>
          </a:p>
        </p:txBody>
      </p:sp>
      <p:pic>
        <p:nvPicPr>
          <p:cNvPr id="54277" name="5 Imagen" descr="antimisiles en Europa.png">
            <a:extLst>
              <a:ext uri="{FF2B5EF4-FFF2-40B4-BE49-F238E27FC236}">
                <a16:creationId xmlns:a16="http://schemas.microsoft.com/office/drawing/2014/main" id="{3885094F-09AF-494E-9180-0AD1A73B4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301750"/>
            <a:ext cx="38163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47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>
            <a:extLst>
              <a:ext uri="{FF2B5EF4-FFF2-40B4-BE49-F238E27FC236}">
                <a16:creationId xmlns:a16="http://schemas.microsoft.com/office/drawing/2014/main" id="{C749D111-4DD0-D249-AFC3-C583133A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810915"/>
          </a:xfrm>
        </p:spPr>
        <p:txBody>
          <a:bodyPr/>
          <a:lstStyle/>
          <a:p>
            <a:pPr eaLnBrk="1" hangingPunct="1"/>
            <a:r>
              <a:rPr lang="es-ES" altLang="es-E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UE-RUSIA: en la era Bush </a:t>
            </a:r>
            <a:r>
              <a:rPr lang="es-ES" altLang="es-E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(2006)</a:t>
            </a:r>
            <a:endParaRPr lang="es-CL" altLang="es-E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6322" name="2 Marcador de contenido">
            <a:extLst>
              <a:ext uri="{FF2B5EF4-FFF2-40B4-BE49-F238E27FC236}">
                <a16:creationId xmlns:a16="http://schemas.microsoft.com/office/drawing/2014/main" id="{01AA1AD8-3124-1C4F-AF71-5A41927F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s-ES" altLang="es-ES" sz="2400">
                <a:latin typeface="Century Gothic" panose="020B0502020202020204" pitchFamily="34" charset="0"/>
                <a:ea typeface="ヒラギノ角ゴ Pro W3" panose="020B0300000000000000" pitchFamily="34" charset="-128"/>
              </a:rPr>
              <a:t>Seguridad ……</a:t>
            </a:r>
          </a:p>
          <a:p>
            <a:pPr eaLnBrk="1" hangingPunct="1"/>
            <a:endParaRPr lang="es-ES" altLang="es-ES" sz="2400">
              <a:latin typeface="Century Gothic" panose="020B0502020202020204" pitchFamily="34" charset="0"/>
              <a:ea typeface="ヒラギノ角ゴ Pro W3" panose="020B0300000000000000" pitchFamily="34" charset="-128"/>
            </a:endParaRPr>
          </a:p>
          <a:p>
            <a:pPr eaLnBrk="1" hangingPunct="1"/>
            <a:endParaRPr lang="es-CL" altLang="es-ES" sz="2400">
              <a:latin typeface="Century Gothic" panose="020B0502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56323" name="3 Marcador de fecha">
            <a:extLst>
              <a:ext uri="{FF2B5EF4-FFF2-40B4-BE49-F238E27FC236}">
                <a16:creationId xmlns:a16="http://schemas.microsoft.com/office/drawing/2014/main" id="{ECB9688D-1C96-B14F-BBDC-3A962447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400">
              <a:solidFill>
                <a:srgbClr val="FFFFFF"/>
              </a:solidFill>
            </a:endParaRPr>
          </a:p>
        </p:txBody>
      </p:sp>
      <p:sp>
        <p:nvSpPr>
          <p:cNvPr id="56324" name="4 Marcador de pie de página">
            <a:extLst>
              <a:ext uri="{FF2B5EF4-FFF2-40B4-BE49-F238E27FC236}">
                <a16:creationId xmlns:a16="http://schemas.microsoft.com/office/drawing/2014/main" id="{F0D6D562-70C2-4644-A830-390ACA50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200">
              <a:solidFill>
                <a:srgbClr val="FFFFFF"/>
              </a:solidFill>
            </a:endParaRPr>
          </a:p>
        </p:txBody>
      </p:sp>
      <p:pic>
        <p:nvPicPr>
          <p:cNvPr id="56325" name="6 Imagen" descr="antimiisles en EUROPA Condolezza Rice.jpg">
            <a:extLst>
              <a:ext uri="{FF2B5EF4-FFF2-40B4-BE49-F238E27FC236}">
                <a16:creationId xmlns:a16="http://schemas.microsoft.com/office/drawing/2014/main" id="{FDD5F4CF-B19C-4940-8D08-6FE8A89C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5" y="1447801"/>
            <a:ext cx="7127875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60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68096" y="404664"/>
            <a:ext cx="7548320" cy="792088"/>
          </a:xfrm>
        </p:spPr>
        <p:txBody>
          <a:bodyPr>
            <a:normAutofit/>
          </a:bodyPr>
          <a:lstStyle/>
          <a:p>
            <a:r>
              <a:rPr lang="es-CL" sz="2400" dirty="0"/>
              <a:t>OTAN: Influencia de Estados Unidos en Europa y el Mediterráneo</a:t>
            </a:r>
            <a:endParaRPr lang="es-ES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877232"/>
              </p:ext>
            </p:extLst>
          </p:nvPr>
        </p:nvGraphicFramePr>
        <p:xfrm>
          <a:off x="251520" y="1484784"/>
          <a:ext cx="8712968" cy="438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948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Desarrollo</a:t>
                      </a:r>
                      <a:r>
                        <a:rPr lang="es-CL" baseline="0" dirty="0"/>
                        <a:t> de Escudo Antimisiles OTAN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Política</a:t>
                      </a:r>
                      <a:r>
                        <a:rPr lang="es-CL" baseline="0" dirty="0"/>
                        <a:t> Exterior rusa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900">
                <a:tc>
                  <a:txBody>
                    <a:bodyPr/>
                    <a:lstStyle/>
                    <a:p>
                      <a:r>
                        <a:rPr lang="es-CL" sz="1400" dirty="0"/>
                        <a:t>Primer barco</a:t>
                      </a:r>
                      <a:r>
                        <a:rPr lang="es-CL" sz="1400" baseline="0" dirty="0"/>
                        <a:t> AEGIS en el mediterráneo; despliegue de radar AN/TPY-2 en Kúrecik, Turquía (2011); y instalación y prueba de la base de comando y control de Ramstein (2012).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Rusia publica en febrero del 2013 </a:t>
                      </a:r>
                      <a:r>
                        <a:rPr lang="es-CL" sz="1400" baseline="0" dirty="0"/>
                        <a:t> una nueva versión del «Concepto de política exterior». 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214">
                <a:tc>
                  <a:txBody>
                    <a:bodyPr/>
                    <a:lstStyle/>
                    <a:p>
                      <a:r>
                        <a:rPr lang="es-CL" sz="1400" dirty="0"/>
                        <a:t>En</a:t>
                      </a:r>
                      <a:r>
                        <a:rPr lang="es-CL" sz="1400" baseline="0" dirty="0"/>
                        <a:t> el 2011 España firma un acuerdo con USA para atracar 4 barcos AEGIS en Rota.</a:t>
                      </a:r>
                    </a:p>
                    <a:p>
                      <a:endParaRPr lang="es-CL" sz="1400" baseline="0" dirty="0"/>
                    </a:p>
                    <a:p>
                      <a:r>
                        <a:rPr lang="es-CL" sz="1400" baseline="0" dirty="0"/>
                        <a:t>Se instala e inaugura en octubre del 2013 la base terrestre de Deveselu (Rumania). </a:t>
                      </a:r>
                    </a:p>
                    <a:p>
                      <a:endParaRPr lang="es-CL" sz="1400" baseline="0" dirty="0"/>
                    </a:p>
                    <a:p>
                      <a:r>
                        <a:rPr lang="es-CL" sz="1400" baseline="0" dirty="0"/>
                        <a:t>Llega el primer barco Aegis BMD a Rota (11 de febrero del 2014).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FF0000"/>
                          </a:solidFill>
                        </a:rPr>
                        <a:t>Cuatro</a:t>
                      </a:r>
                      <a:r>
                        <a:rPr lang="es-CL" sz="1400" baseline="0" dirty="0">
                          <a:solidFill>
                            <a:srgbClr val="FF0000"/>
                          </a:solidFill>
                        </a:rPr>
                        <a:t> meses después de la instalación de Aegis Ashore en Rumania y a 16 días de la llegada del primer barco Aegis BMD a Rota,  las fuerzas separatistas toman Crimea. </a:t>
                      </a:r>
                    </a:p>
                    <a:p>
                      <a:endParaRPr lang="es-CL" sz="1400" baseline="0" dirty="0"/>
                    </a:p>
                    <a:p>
                      <a:r>
                        <a:rPr lang="es-CL" sz="1400" baseline="0" dirty="0"/>
                        <a:t>Un día después el ejercito ruso es enviado para prestar apoyo. </a:t>
                      </a:r>
                    </a:p>
                    <a:p>
                      <a:endParaRPr lang="es-CL" sz="1400" baseline="0" dirty="0"/>
                    </a:p>
                    <a:p>
                      <a:r>
                        <a:rPr lang="es-CL" sz="1400" baseline="0" dirty="0"/>
                        <a:t>Lo mismo ocurrió días mas tarde en la región de Donbas. 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49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B8733-7A8B-FB41-9CF2-ABCA2A62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683544"/>
          </a:xfrm>
        </p:spPr>
        <p:txBody>
          <a:bodyPr/>
          <a:lstStyle/>
          <a:p>
            <a:r>
              <a:rPr lang="es-CL" dirty="0"/>
              <a:t>3. Intereses rusos en ucrania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D6091-D2D5-A048-AFD4-6641C9A7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268760"/>
            <a:ext cx="7908360" cy="56886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CL" sz="8000" b="1" dirty="0">
                <a:solidFill>
                  <a:schemeClr val="bg1"/>
                </a:solidFill>
              </a:rPr>
              <a:t>Influencia cultural: </a:t>
            </a:r>
          </a:p>
          <a:p>
            <a:pPr algn="just"/>
            <a:r>
              <a:rPr lang="es-CL" sz="8000" dirty="0"/>
              <a:t>Proceso de “rusificación” desde el siglo XVIII al XX con la URSS: imposición de la lengua rusa y la religión ortodoxa para evitar los separatismos. El </a:t>
            </a:r>
            <a:r>
              <a:rPr lang="es-CL" sz="8000" b="1" dirty="0"/>
              <a:t>“Hombre Soviético” </a:t>
            </a:r>
            <a:r>
              <a:rPr lang="es-CL" sz="8000" dirty="0"/>
              <a:t>más allá de las fronteras (un pueblo soviético)</a:t>
            </a:r>
          </a:p>
          <a:p>
            <a:pPr algn="just"/>
            <a:r>
              <a:rPr lang="es-CL" sz="8000" dirty="0"/>
              <a:t>Rusificación forzosa en 1924: hambruna de Holodomor y migración masiva al este de Ucrania</a:t>
            </a:r>
          </a:p>
          <a:p>
            <a:pPr algn="just"/>
            <a:r>
              <a:rPr lang="es-ES" sz="8000" dirty="0"/>
              <a:t>Idiomas en Ucrania: 67% ucraniano; </a:t>
            </a:r>
            <a:r>
              <a:rPr lang="es-ES" sz="8000" b="1" dirty="0"/>
              <a:t>27% ruso</a:t>
            </a:r>
            <a:r>
              <a:rPr lang="es-ES" sz="8000" dirty="0"/>
              <a:t>; y 6% otras lenguas.</a:t>
            </a:r>
          </a:p>
          <a:p>
            <a:pPr algn="just"/>
            <a:r>
              <a:rPr lang="es-ES" sz="8000" dirty="0"/>
              <a:t>Religiones predominantes: 70,6% religión ortodoxa, de los cuales 28,8% “simplemente ortodoxos”; </a:t>
            </a:r>
            <a:r>
              <a:rPr lang="es-ES" sz="8000" b="1" dirty="0"/>
              <a:t>19,6% del patriarcado de Moscú;</a:t>
            </a:r>
            <a:r>
              <a:rPr lang="es-ES" sz="8000" dirty="0"/>
              <a:t> 18,3% del patriarcado de Kiev.</a:t>
            </a:r>
          </a:p>
          <a:p>
            <a:pPr algn="just"/>
            <a:r>
              <a:rPr lang="es-CL" sz="8000" dirty="0"/>
              <a:t>Partidos Políticos: Patria (europeísta y </a:t>
            </a:r>
            <a:r>
              <a:rPr lang="es-CL" sz="8000" dirty="0" err="1"/>
              <a:t>pro-occidental</a:t>
            </a:r>
            <a:r>
              <a:rPr lang="es-CL" sz="8000" dirty="0"/>
              <a:t>), 25% Partido de las Regiones (</a:t>
            </a:r>
            <a:r>
              <a:rPr lang="es-CL" sz="8000" dirty="0" err="1"/>
              <a:t>pro-rusos</a:t>
            </a:r>
            <a:r>
              <a:rPr lang="es-CL" sz="8000" dirty="0"/>
              <a:t>) 30%, UDAR (</a:t>
            </a:r>
            <a:r>
              <a:rPr lang="es-CL" sz="8000" dirty="0" err="1"/>
              <a:t>pro-occidental</a:t>
            </a:r>
            <a:r>
              <a:rPr lang="es-CL" sz="8000" dirty="0"/>
              <a:t>) 14%, Partido Comunista 13%  Ucraniano, Svoboda (ultraderecha) 10%.</a:t>
            </a:r>
          </a:p>
          <a:p>
            <a:pPr algn="just"/>
            <a:r>
              <a:rPr lang="es-CL" sz="8000" dirty="0"/>
              <a:t>Rotación entre presidentes pro-occidentes y </a:t>
            </a:r>
            <a:r>
              <a:rPr lang="es-CL" sz="8000" dirty="0" err="1"/>
              <a:t>pro-rusos</a:t>
            </a:r>
            <a:r>
              <a:rPr lang="es-CL" sz="8000" dirty="0"/>
              <a:t> desde la caída del muro</a:t>
            </a:r>
          </a:p>
          <a:p>
            <a:pPr algn="just"/>
            <a:r>
              <a:rPr lang="es-CL" sz="8000" dirty="0" err="1"/>
              <a:t>Viktor</a:t>
            </a:r>
            <a:r>
              <a:rPr lang="es-CL" sz="8000" dirty="0"/>
              <a:t> </a:t>
            </a:r>
            <a:r>
              <a:rPr lang="es-CL" sz="8000" dirty="0" err="1"/>
              <a:t>Yanúkovich</a:t>
            </a:r>
            <a:r>
              <a:rPr lang="es-CL" sz="8000" dirty="0"/>
              <a:t>  (2 mandatos presidenciales)  elecciones de 2014 fraudulentas, prefieren a Yuschenko</a:t>
            </a:r>
            <a:endParaRPr lang="es-ES" sz="8000" dirty="0"/>
          </a:p>
          <a:p>
            <a:endParaRPr lang="en-U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258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65502-5B2B-524B-951B-728BE63A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08360" cy="1115592"/>
          </a:xfrm>
        </p:spPr>
        <p:txBody>
          <a:bodyPr>
            <a:normAutofit fontScale="90000"/>
          </a:bodyPr>
          <a:lstStyle/>
          <a:p>
            <a:r>
              <a:rPr lang="es-CL" dirty="0"/>
              <a:t>Ucrania entre ue y rusia “El PipeLINE DIPLOMACY”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0E8757-1869-FE49-869D-842AB24F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00808"/>
            <a:ext cx="7290055" cy="5256584"/>
          </a:xfrm>
        </p:spPr>
        <p:txBody>
          <a:bodyPr>
            <a:normAutofit/>
          </a:bodyPr>
          <a:lstStyle/>
          <a:p>
            <a:r>
              <a:rPr lang="es-CL" sz="2200" dirty="0"/>
              <a:t>2005: tras la Revolución Naranja Rusia anuncia subida de precios del gas y en el 2006 corta el suministro. </a:t>
            </a:r>
          </a:p>
          <a:p>
            <a:endParaRPr lang="es-CL" sz="2200" dirty="0"/>
          </a:p>
          <a:p>
            <a:pPr algn="just"/>
            <a:r>
              <a:rPr lang="es-CL" sz="2200" dirty="0"/>
              <a:t>2013: Rusia amenaza con cerrar paso a mercancías ucranianas, imponer aranceles, prohibir productos específicos, proteccionismo y endurecer regulaciones de viajes, para que Ucrania no firme el Acuerdo de Asociación Oriental. </a:t>
            </a:r>
          </a:p>
          <a:p>
            <a:endParaRPr lang="es-CL" sz="2200" dirty="0"/>
          </a:p>
          <a:p>
            <a:pPr algn="just"/>
            <a:r>
              <a:rPr lang="es-CL" sz="2200" dirty="0"/>
              <a:t>2013: Putin ofrece una disminución del 30% del gas, un préstamo de 15 mil millones de USD y formar parte de la Unión Aduanera Euroasiática. </a:t>
            </a:r>
          </a:p>
          <a:p>
            <a:pPr algn="just"/>
            <a:r>
              <a:rPr lang="es-CL" sz="2200" dirty="0"/>
              <a:t>2014: Ucrania firma con la UE un Acuerdo de Asociación </a:t>
            </a:r>
          </a:p>
          <a:p>
            <a:pPr marL="0" indent="0" algn="just">
              <a:buNone/>
            </a:pPr>
            <a:r>
              <a:rPr lang="es-CL" sz="2200" dirty="0"/>
              <a:t> 2014: Corte de gas producto del conflicto ruso-ucraniano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230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>
            <a:extLst>
              <a:ext uri="{FF2B5EF4-FFF2-40B4-BE49-F238E27FC236}">
                <a16:creationId xmlns:a16="http://schemas.microsoft.com/office/drawing/2014/main" id="{4156A11B-7008-334F-905B-837F086E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683544"/>
          </a:xfrm>
        </p:spPr>
        <p:txBody>
          <a:bodyPr>
            <a:normAutofit/>
          </a:bodyPr>
          <a:lstStyle/>
          <a:p>
            <a:r>
              <a:rPr lang="es-ES_tradnl" altLang="es-ES" sz="2800" b="1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RUSIA </a:t>
            </a:r>
            <a:r>
              <a:rPr lang="en-US" altLang="es-ES" sz="2800" b="1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panose="020B0300000000000000" pitchFamily="34" charset="-128"/>
              </a:rPr>
              <a:t>INFLUENCIA EN UCRANIA</a:t>
            </a:r>
            <a:endParaRPr lang="es-ES" altLang="es-E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03" name="Marcador de contenido 2">
            <a:extLst>
              <a:ext uri="{FF2B5EF4-FFF2-40B4-BE49-F238E27FC236}">
                <a16:creationId xmlns:a16="http://schemas.microsoft.com/office/drawing/2014/main" id="{35F6A52F-F8AB-D641-ACDA-2673F016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268760"/>
            <a:ext cx="8504238" cy="5589240"/>
          </a:xfrm>
        </p:spPr>
        <p:txBody>
          <a:bodyPr>
            <a:normAutofit fontScale="55000" lnSpcReduction="20000"/>
          </a:bodyPr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es-ES" altLang="es-ES" sz="3800" dirty="0">
                <a:solidFill>
                  <a:srgbClr val="A96D2B"/>
                </a:solidFill>
                <a:ea typeface="ＭＳ Ｐゴシック" pitchFamily="34" charset="-128"/>
              </a:rPr>
              <a:t>Importancia de la demografía: </a:t>
            </a:r>
            <a:r>
              <a:rPr lang="es-ES" altLang="es-ES" sz="3800" dirty="0">
                <a:ea typeface="ＭＳ Ｐゴシック" pitchFamily="34" charset="-128"/>
              </a:rPr>
              <a:t>ciudadanos de origen rusos en toda la zona, 8 países del Este comunista de ellos 3 ex repúblicas soviéticas (bálticos)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s-ES" altLang="es-ES" sz="3800" dirty="0">
                <a:solidFill>
                  <a:srgbClr val="A96D2B"/>
                </a:solidFill>
                <a:ea typeface="ＭＳ Ｐゴシック" pitchFamily="34" charset="-128"/>
              </a:rPr>
              <a:t>Guerra Subversiva y tradicional: </a:t>
            </a:r>
            <a:r>
              <a:rPr lang="es-ES" altLang="es-ES" sz="3800" dirty="0">
                <a:ea typeface="ＭＳ Ｐゴシック" pitchFamily="34" charset="-128"/>
              </a:rPr>
              <a:t>propaganda, infiltrados para la creación de una milicia y apoyo con armamento y soldados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s-ES" altLang="es-ES" sz="3800" dirty="0">
                <a:solidFill>
                  <a:srgbClr val="A96D2B"/>
                </a:solidFill>
                <a:ea typeface="ＭＳ Ｐゴシック" pitchFamily="34" charset="-128"/>
              </a:rPr>
              <a:t>Política de suma cero</a:t>
            </a:r>
            <a:r>
              <a:rPr lang="es-ES" altLang="es-ES" sz="3800" dirty="0">
                <a:ea typeface="ＭＳ Ｐゴシック" pitchFamily="34" charset="-128"/>
              </a:rPr>
              <a:t>: no cree en la negociación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s-ES" altLang="es-ES" sz="3800" dirty="0">
                <a:solidFill>
                  <a:srgbClr val="A96D2B"/>
                </a:solidFill>
                <a:ea typeface="ＭＳ Ｐゴシック" pitchFamily="34" charset="-128"/>
              </a:rPr>
              <a:t>UE dividida, sanciones </a:t>
            </a:r>
            <a:r>
              <a:rPr lang="es-ES" altLang="es-ES" sz="3800" dirty="0">
                <a:ea typeface="ＭＳ Ｐゴシック" pitchFamily="34" charset="-128"/>
              </a:rPr>
              <a:t>económicas y políticas (G-8. G-20)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s-CL" altLang="es-ES" sz="38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r>
              <a:rPr lang="es-CL" sz="3800" dirty="0"/>
              <a:t>Armas rusas en manos de separatistas, 15.000 soldados rusos en el Donbas (Donetsk y Lugansk) y 30.000 en Crimea.</a:t>
            </a:r>
          </a:p>
          <a:p>
            <a:r>
              <a:rPr lang="es-CL" sz="3800" dirty="0"/>
              <a:t>En Crimea: 6 submarinos Varshavyanka, decena de fragatas y corbetas, 34 buques, 28 unidades de superficie, 45 aviones y varios helicópteros. 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s-CL" altLang="es-ES" sz="38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s-CL" altLang="es-ES" sz="3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Adhesión de </a:t>
            </a:r>
            <a:r>
              <a:rPr lang="es-CL" altLang="es-ES" sz="38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Crimea</a:t>
            </a:r>
            <a:r>
              <a:rPr lang="es-CL" altLang="es-ES" sz="3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 y </a:t>
            </a:r>
            <a:r>
              <a:rPr lang="es-CL" altLang="es-ES" sz="38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Sebastopol</a:t>
            </a:r>
            <a:r>
              <a:rPr lang="es-CL" altLang="es-ES" sz="3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 en 2014 con referendum 96% a favor (ganancias gas y petróleo)</a:t>
            </a:r>
            <a:endParaRPr lang="es-ES" altLang="es-ES" sz="38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s-ES" altLang="es-ES" dirty="0">
              <a:ea typeface="ＭＳ Ｐゴシック" pitchFamily="34" charset="-128"/>
            </a:endParaRPr>
          </a:p>
        </p:txBody>
      </p:sp>
      <p:sp>
        <p:nvSpPr>
          <p:cNvPr id="38915" name="Marcador de fecha 3">
            <a:extLst>
              <a:ext uri="{FF2B5EF4-FFF2-40B4-BE49-F238E27FC236}">
                <a16:creationId xmlns:a16="http://schemas.microsoft.com/office/drawing/2014/main" id="{E2F102FF-5E11-CA4A-BB70-C7D931D4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400">
              <a:solidFill>
                <a:srgbClr val="FFFFFF"/>
              </a:solidFill>
            </a:endParaRPr>
          </a:p>
        </p:txBody>
      </p:sp>
      <p:sp>
        <p:nvSpPr>
          <p:cNvPr id="38916" name="Marcador de pie de página 4">
            <a:extLst>
              <a:ext uri="{FF2B5EF4-FFF2-40B4-BE49-F238E27FC236}">
                <a16:creationId xmlns:a16="http://schemas.microsoft.com/office/drawing/2014/main" id="{77E3A09D-122F-6B49-9098-4E23C1BA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3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>
            <a:extLst>
              <a:ext uri="{FF2B5EF4-FFF2-40B4-BE49-F238E27FC236}">
                <a16:creationId xmlns:a16="http://schemas.microsoft.com/office/drawing/2014/main" id="{81B81197-A03B-5646-AFB7-A06CC686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88640"/>
            <a:ext cx="7290054" cy="1295673"/>
          </a:xfrm>
        </p:spPr>
        <p:txBody>
          <a:bodyPr/>
          <a:lstStyle/>
          <a:p>
            <a:r>
              <a:rPr lang="es-CL" altLang="es-CL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SANCIONES A RUSIA 2014-2021</a:t>
            </a:r>
            <a:endParaRPr lang="es-ES" altLang="es-CL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938" name="Marcador de contenido 2">
            <a:extLst>
              <a:ext uri="{FF2B5EF4-FFF2-40B4-BE49-F238E27FC236}">
                <a16:creationId xmlns:a16="http://schemas.microsoft.com/office/drawing/2014/main" id="{22C6FABC-EF9C-C143-A167-387B8ABD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484313"/>
            <a:ext cx="8504238" cy="45720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L" altLang="es-ES" sz="2400" dirty="0">
                <a:ea typeface="ＭＳ Ｐゴシック" panose="020B0600070205080204" pitchFamily="34" charset="-128"/>
              </a:rPr>
              <a:t>Retirar visados a políticos y empresarios (177 personas)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altLang="es-ES" sz="2400" dirty="0">
                <a:ea typeface="ＭＳ Ｐゴシック" panose="020B0600070205080204" pitchFamily="34" charset="-128"/>
              </a:rPr>
              <a:t>Comercio de armas prohibido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altLang="es-ES" sz="2400" dirty="0">
                <a:ea typeface="ＭＳ Ｐゴシック" panose="020B0600070205080204" pitchFamily="34" charset="-128"/>
              </a:rPr>
              <a:t>No compras bonos o renta variable de bancos rusos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altLang="es-ES" sz="2400" dirty="0">
                <a:ea typeface="ＭＳ Ｐゴシック" panose="020B0600070205080204" pitchFamily="34" charset="-128"/>
              </a:rPr>
              <a:t>Restricciones comerciales en energía y defensa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altLang="es-ES" sz="2400" dirty="0">
                <a:ea typeface="ＭＳ Ｐゴシック" panose="020B0600070205080204" pitchFamily="34" charset="-128"/>
              </a:rPr>
              <a:t>Compañías energéticas y militares no pueden encontrar financiación en Europa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altLang="es-ES" sz="2400" dirty="0">
                <a:ea typeface="ＭＳ Ｐゴシック" panose="020B0600070205080204" pitchFamily="34" charset="-128"/>
              </a:rPr>
              <a:t>No comercializar con Crimea y Sebastopol, ni inversiones, ni servicios como turismo</a:t>
            </a:r>
          </a:p>
          <a:p>
            <a:r>
              <a:rPr lang="es-CL" altLang="es-E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Respuesta rusa: </a:t>
            </a:r>
            <a:r>
              <a:rPr lang="es-CL" altLang="es-ES" sz="2400" dirty="0">
                <a:ea typeface="ＭＳ Ｐゴシック" panose="020B0600070205080204" pitchFamily="34" charset="-128"/>
              </a:rPr>
              <a:t>no comprar productos agropecuarios europeos, </a:t>
            </a:r>
            <a:r>
              <a:rPr lang="es-ES" altLang="es-ES" sz="2400" b="1" dirty="0">
                <a:ea typeface="ヒラギノ角ゴ Pro W3" panose="020B0300000000000000" pitchFamily="34" charset="-128"/>
              </a:rPr>
              <a:t>Además, numerosos contenciosos comerciales en la OMC (medidas sanitarias en el cerdo, anti dumping acero, etc..)</a:t>
            </a:r>
          </a:p>
          <a:p>
            <a:endParaRPr lang="es-ES" altLang="es-ES" sz="2400" dirty="0">
              <a:ea typeface="ＭＳ Ｐゴシック" panose="020B0600070205080204" pitchFamily="34" charset="-128"/>
            </a:endParaRPr>
          </a:p>
        </p:txBody>
      </p:sp>
      <p:sp>
        <p:nvSpPr>
          <p:cNvPr id="39939" name="Marcador de fecha 3">
            <a:extLst>
              <a:ext uri="{FF2B5EF4-FFF2-40B4-BE49-F238E27FC236}">
                <a16:creationId xmlns:a16="http://schemas.microsoft.com/office/drawing/2014/main" id="{08FD5029-A21F-304C-9FB1-747CCC8F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400">
              <a:solidFill>
                <a:srgbClr val="FFFFFF"/>
              </a:solidFill>
            </a:endParaRPr>
          </a:p>
        </p:txBody>
      </p:sp>
      <p:sp>
        <p:nvSpPr>
          <p:cNvPr id="39940" name="Marcador de pie de página 4">
            <a:extLst>
              <a:ext uri="{FF2B5EF4-FFF2-40B4-BE49-F238E27FC236}">
                <a16:creationId xmlns:a16="http://schemas.microsoft.com/office/drawing/2014/main" id="{17015BAA-559F-A34D-899F-145ACFE6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6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>
            <a:extLst>
              <a:ext uri="{FF2B5EF4-FFF2-40B4-BE49-F238E27FC236}">
                <a16:creationId xmlns:a16="http://schemas.microsoft.com/office/drawing/2014/main" id="{5C91339D-DD7D-4841-89B8-F80AEFD8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539528"/>
          </a:xfrm>
        </p:spPr>
        <p:txBody>
          <a:bodyPr>
            <a:normAutofit fontScale="90000"/>
          </a:bodyPr>
          <a:lstStyle/>
          <a:p>
            <a:r>
              <a:rPr lang="es-CL" altLang="es-CL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Nuevas sanciones a Rusia y Bielorrusia, 2021</a:t>
            </a:r>
          </a:p>
        </p:txBody>
      </p:sp>
      <p:sp>
        <p:nvSpPr>
          <p:cNvPr id="41986" name="Marcador de contenido 2">
            <a:extLst>
              <a:ext uri="{FF2B5EF4-FFF2-40B4-BE49-F238E27FC236}">
                <a16:creationId xmlns:a16="http://schemas.microsoft.com/office/drawing/2014/main" id="{15C6BFB8-1FBD-AF40-9A3E-68DEE668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1628800"/>
            <a:ext cx="8425631" cy="5141888"/>
          </a:xfrm>
        </p:spPr>
        <p:txBody>
          <a:bodyPr>
            <a:normAutofit/>
          </a:bodyPr>
          <a:lstStyle/>
          <a:p>
            <a:r>
              <a:rPr lang="es-CL" altLang="es-CL" sz="2800" b="1" dirty="0">
                <a:ea typeface="ＭＳ Ｐゴシック" panose="020B0600070205080204" pitchFamily="34" charset="-128"/>
              </a:rPr>
              <a:t>UE </a:t>
            </a:r>
            <a:r>
              <a:rPr lang="es-CL" altLang="es-CL" sz="2800" dirty="0">
                <a:ea typeface="ＭＳ Ｐゴシック" panose="020B0600070205080204" pitchFamily="34" charset="-128"/>
              </a:rPr>
              <a:t>(marzo 2021) encarcelamiento del lider de la oposición ruso (Alexéi Navalny) y </a:t>
            </a:r>
            <a:r>
              <a:rPr lang="es-CL" altLang="es-CL" sz="2800" b="1" dirty="0">
                <a:ea typeface="ＭＳ Ｐゴシック" panose="020B0600070205080204" pitchFamily="34" charset="-128"/>
              </a:rPr>
              <a:t>Estados Unidos </a:t>
            </a:r>
            <a:r>
              <a:rPr lang="es-CL" altLang="es-CL" sz="2800" dirty="0">
                <a:ea typeface="ＭＳ Ｐゴシック" panose="020B0600070205080204" pitchFamily="34" charset="-128"/>
              </a:rPr>
              <a:t>además por el envenenamiento en agosto 2020</a:t>
            </a:r>
          </a:p>
          <a:p>
            <a:r>
              <a:rPr lang="es-CL" altLang="es-CL" sz="2800" dirty="0">
                <a:ea typeface="ＭＳ Ｐゴシック" panose="020B0600070205080204" pitchFamily="34" charset="-128"/>
              </a:rPr>
              <a:t>Sanciones a altos funcionarios rusos (viajes, cuentas bancarias) que de todas formas estaban limitadas por el gobierno ruso</a:t>
            </a:r>
          </a:p>
          <a:p>
            <a:r>
              <a:rPr lang="es-CL" altLang="es-CL" sz="2800" dirty="0">
                <a:ea typeface="ＭＳ Ｐゴシック" panose="020B0600070205080204" pitchFamily="34" charset="-128"/>
              </a:rPr>
              <a:t>Prohibición de venta de armas o financiación de programas militares</a:t>
            </a:r>
          </a:p>
          <a:p>
            <a:r>
              <a:rPr lang="es-CL" altLang="es-CL" sz="2800" b="1" dirty="0">
                <a:ea typeface="ＭＳ Ｐゴシック" panose="020B0600070205080204" pitchFamily="34" charset="-128"/>
              </a:rPr>
              <a:t>Bielorrusia</a:t>
            </a:r>
            <a:r>
              <a:rPr lang="es-CL" altLang="es-CL" sz="2800" dirty="0">
                <a:ea typeface="ＭＳ Ｐゴシック" panose="020B0600070205080204" pitchFamily="34" charset="-128"/>
              </a:rPr>
              <a:t> (junio 2021) desvia a un avión para arrestar a un opositor (sanciones políticas  EEUU y sanciones económicas y cierre de espacio aéreo de UE)</a:t>
            </a:r>
          </a:p>
        </p:txBody>
      </p:sp>
      <p:sp>
        <p:nvSpPr>
          <p:cNvPr id="41987" name="Marcador de fecha 3">
            <a:extLst>
              <a:ext uri="{FF2B5EF4-FFF2-40B4-BE49-F238E27FC236}">
                <a16:creationId xmlns:a16="http://schemas.microsoft.com/office/drawing/2014/main" id="{F0B1FF4C-BF45-BA42-AC7A-66DF491CF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CL" sz="1400">
              <a:solidFill>
                <a:srgbClr val="FFFFFF"/>
              </a:solidFill>
            </a:endParaRPr>
          </a:p>
        </p:txBody>
      </p:sp>
      <p:sp>
        <p:nvSpPr>
          <p:cNvPr id="41988" name="Marcador de pie de página 4">
            <a:extLst>
              <a:ext uri="{FF2B5EF4-FFF2-40B4-BE49-F238E27FC236}">
                <a16:creationId xmlns:a16="http://schemas.microsoft.com/office/drawing/2014/main" id="{A5A8DE2C-4878-834B-A73A-7C6EAB9CC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CL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8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B3FD6-D068-B645-8BC4-BA404945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800630"/>
          </a:xfrm>
        </p:spPr>
        <p:txBody>
          <a:bodyPr/>
          <a:lstStyle/>
          <a:p>
            <a:pPr>
              <a:defRPr/>
            </a:pPr>
            <a:r>
              <a:rPr lang="es-CL" dirty="0"/>
              <a:t>Rusia cambia a UE por China</a:t>
            </a:r>
          </a:p>
        </p:txBody>
      </p:sp>
      <p:sp>
        <p:nvSpPr>
          <p:cNvPr id="66562" name="Marcador de contenido 2">
            <a:extLst>
              <a:ext uri="{FF2B5EF4-FFF2-40B4-BE49-F238E27FC236}">
                <a16:creationId xmlns:a16="http://schemas.microsoft.com/office/drawing/2014/main" id="{AE02B2BB-F0D9-9749-9911-55DC59A2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628799"/>
            <a:ext cx="8504238" cy="4470375"/>
          </a:xfrm>
        </p:spPr>
        <p:txBody>
          <a:bodyPr>
            <a:normAutofit/>
          </a:bodyPr>
          <a:lstStyle/>
          <a:p>
            <a:r>
              <a:rPr lang="es-CL" altLang="es-CL" sz="2400" dirty="0">
                <a:ea typeface="ＭＳ Ｐゴシック" panose="020B0600070205080204" pitchFamily="34" charset="-128"/>
              </a:rPr>
              <a:t>Crisis 2008 declive inversiones UE</a:t>
            </a:r>
          </a:p>
          <a:p>
            <a:r>
              <a:rPr lang="es-CL" altLang="es-CL" sz="2400" dirty="0">
                <a:ea typeface="ＭＳ Ｐゴシック" panose="020B0600070205080204" pitchFamily="34" charset="-128"/>
              </a:rPr>
              <a:t>Acuerdo 2009 (China Investment Cooporation and Russian Investment Direct Fund) construcción de 2 gaseoductos, créditos chinos a cambio de petróleo, nuevo gaseoducto “Power of Siberia” en 2019. </a:t>
            </a:r>
          </a:p>
          <a:p>
            <a:r>
              <a:rPr lang="es-CL" sz="2400" dirty="0"/>
              <a:t>China pasó de ser el segundo país al que Rusia más exporta en el 2013, a ser el primero en el 2018.</a:t>
            </a:r>
            <a:endParaRPr lang="es-CL" altLang="es-CL" sz="2400" dirty="0">
              <a:ea typeface="ＭＳ Ｐゴシック" panose="020B0600070205080204" pitchFamily="34" charset="-128"/>
            </a:endParaRPr>
          </a:p>
        </p:txBody>
      </p:sp>
      <p:sp>
        <p:nvSpPr>
          <p:cNvPr id="66563" name="Marcador de fecha 3">
            <a:extLst>
              <a:ext uri="{FF2B5EF4-FFF2-40B4-BE49-F238E27FC236}">
                <a16:creationId xmlns:a16="http://schemas.microsoft.com/office/drawing/2014/main" id="{45660BB3-8AE9-3C4F-9FCA-29E9F39EC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CL" sz="1400">
              <a:solidFill>
                <a:srgbClr val="FFFFFF"/>
              </a:solidFill>
            </a:endParaRPr>
          </a:p>
        </p:txBody>
      </p:sp>
      <p:sp>
        <p:nvSpPr>
          <p:cNvPr id="66564" name="Marcador de pie de página 4">
            <a:extLst>
              <a:ext uri="{FF2B5EF4-FFF2-40B4-BE49-F238E27FC236}">
                <a16:creationId xmlns:a16="http://schemas.microsoft.com/office/drawing/2014/main" id="{1219D93D-6BFF-0742-83E1-14255D6AC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CL" sz="1200">
              <a:solidFill>
                <a:srgbClr val="FFFFFF"/>
              </a:solidFill>
            </a:endParaRPr>
          </a:p>
        </p:txBody>
      </p:sp>
      <p:pic>
        <p:nvPicPr>
          <p:cNvPr id="66565" name="Imagen 6">
            <a:extLst>
              <a:ext uri="{FF2B5EF4-FFF2-40B4-BE49-F238E27FC236}">
                <a16:creationId xmlns:a16="http://schemas.microsoft.com/office/drawing/2014/main" id="{6F4C64C2-2D95-E741-A673-939F939D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59339"/>
            <a:ext cx="3263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90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9857" y="1645920"/>
            <a:ext cx="3002023" cy="4470821"/>
          </a:xfrm>
        </p:spPr>
        <p:txBody>
          <a:bodyPr>
            <a:normAutofit/>
          </a:bodyPr>
          <a:lstStyle/>
          <a:p>
            <a:pPr algn="r"/>
            <a:r>
              <a:rPr lang="es-CL" dirty="0">
                <a:solidFill>
                  <a:srgbClr val="FFFFFF"/>
                </a:solidFill>
              </a:rPr>
              <a:t>ANTECEDENTES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03081" y="1645920"/>
            <a:ext cx="4439628" cy="447082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s-CL" sz="1600" dirty="0"/>
          </a:p>
          <a:p>
            <a:r>
              <a:rPr lang="es-CL" sz="1800" dirty="0"/>
              <a:t>1) La dependencia de los países europeos al gas ruso</a:t>
            </a:r>
          </a:p>
          <a:p>
            <a:endParaRPr lang="es-CL" sz="1800" dirty="0"/>
          </a:p>
          <a:p>
            <a:pPr>
              <a:lnSpc>
                <a:spcPct val="90000"/>
              </a:lnSpc>
            </a:pPr>
            <a:r>
              <a:rPr lang="es-CL" sz="1800" dirty="0"/>
              <a:t>2) La influencia militar que ejerce Estados Unidos (a través de la OTAN) en los países de Europa y en el Mar Mediterráneo</a:t>
            </a:r>
          </a:p>
          <a:p>
            <a:pPr>
              <a:lnSpc>
                <a:spcPct val="90000"/>
              </a:lnSpc>
            </a:pPr>
            <a:endParaRPr lang="es-CL" sz="1800" dirty="0"/>
          </a:p>
          <a:p>
            <a:pPr>
              <a:lnSpc>
                <a:spcPct val="90000"/>
              </a:lnSpc>
            </a:pPr>
            <a:r>
              <a:rPr lang="es-CL" sz="1800" dirty="0"/>
              <a:t>3) La influencia cultural, económica y militar que posee Rusia sobre Ucrania</a:t>
            </a:r>
          </a:p>
          <a:p>
            <a:pPr>
              <a:lnSpc>
                <a:spcPct val="90000"/>
              </a:lnSpc>
            </a:pPr>
            <a:endParaRPr lang="es-CL" sz="1800" dirty="0"/>
          </a:p>
          <a:p>
            <a:pPr>
              <a:lnSpc>
                <a:spcPct val="90000"/>
              </a:lnSpc>
            </a:pPr>
            <a:r>
              <a:rPr lang="es-CL" sz="1800" dirty="0"/>
              <a:t>3) 4) El peso de las relaciones económicas sino-rusas un nuevo orden internacional</a:t>
            </a:r>
          </a:p>
        </p:txBody>
      </p:sp>
    </p:spTree>
    <p:extLst>
      <p:ext uri="{BB962C8B-B14F-4D97-AF65-F5344CB8AC3E}">
        <p14:creationId xmlns:p14="http://schemas.microsoft.com/office/powerpoint/2010/main" val="5401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C6F5-9AFC-1345-8447-E3DC2E6F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764344" cy="539528"/>
          </a:xfrm>
        </p:spPr>
        <p:txBody>
          <a:bodyPr>
            <a:normAutofit fontScale="90000"/>
          </a:bodyPr>
          <a:lstStyle/>
          <a:p>
            <a:r>
              <a:rPr lang="es-CL" dirty="0"/>
              <a:t>Seguridad energética vs. “Blood Money”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2DB13-FB4A-3A43-993D-332CAFEB2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328592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GAS: </a:t>
            </a:r>
            <a:r>
              <a:rPr lang="es-CL" b="1" dirty="0"/>
              <a:t>las importaciones en euros se convierten en rublos por el Gazprombank, Polonia y Bulgaria no quieren pagar en rublos </a:t>
            </a:r>
          </a:p>
          <a:p>
            <a:r>
              <a:rPr lang="es-CL" b="1" dirty="0">
                <a:solidFill>
                  <a:schemeClr val="bg1"/>
                </a:solidFill>
              </a:rPr>
              <a:t>PETRÓLEO: </a:t>
            </a:r>
            <a:r>
              <a:rPr lang="es-CL" b="1" dirty="0"/>
              <a:t>Rusia es el segundo exportador de petróleo mundial después de Arabia Saudita.</a:t>
            </a:r>
          </a:p>
          <a:p>
            <a:r>
              <a:rPr lang="es-CL" b="1" dirty="0"/>
              <a:t>Prohibiciones de Estados Unidos y Reino Unido solo representan el 3% de estas, sin embargo el precio del petróleo subió a 140 dólares/barril.</a:t>
            </a:r>
          </a:p>
          <a:p>
            <a:r>
              <a:rPr lang="es-CL" b="1" dirty="0"/>
              <a:t>¿Prohibirá la UE las importaciones de gas y petróleo ruso? Todo indica que la dependencia seguirá hasta el 2023 </a:t>
            </a:r>
          </a:p>
          <a:p>
            <a:r>
              <a:rPr lang="es-CL" b="1" dirty="0"/>
              <a:t>Alemania 25% de sus importaciones de petróleo y un 40% de gas, espera que sea a fines de año (para el gas también) </a:t>
            </a:r>
          </a:p>
          <a:p>
            <a:r>
              <a:rPr lang="es-CL" b="1" dirty="0">
                <a:solidFill>
                  <a:schemeClr val="bg1"/>
                </a:solidFill>
              </a:rPr>
              <a:t>Respuesta REPowerEU: </a:t>
            </a:r>
            <a:r>
              <a:rPr lang="es-CL" b="1" dirty="0"/>
              <a:t> Diversificación energética para el gas de Noruega, Azerbayan, Argelia y GNL desde Congo, Qatar, Estados Unidos y Asutralia, la meta es almacenar un 90% para el Otoño</a:t>
            </a:r>
          </a:p>
          <a:p>
            <a:r>
              <a:rPr lang="es-CL" b="1" dirty="0"/>
              <a:t>Eficiencia Energética (especilmente en calefacción), y uso de renovables, biogas e hidrógeno (no verde) que igualmente tienen un costo. </a:t>
            </a:r>
          </a:p>
        </p:txBody>
      </p:sp>
    </p:spTree>
    <p:extLst>
      <p:ext uri="{BB962C8B-B14F-4D97-AF65-F5344CB8AC3E}">
        <p14:creationId xmlns:p14="http://schemas.microsoft.com/office/powerpoint/2010/main" val="26810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C6F5-9AFC-1345-8447-E3DC2E6F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764344" cy="539528"/>
          </a:xfrm>
        </p:spPr>
        <p:txBody>
          <a:bodyPr>
            <a:normAutofit fontScale="90000"/>
          </a:bodyPr>
          <a:lstStyle/>
          <a:p>
            <a:r>
              <a:rPr lang="es-CL" dirty="0"/>
              <a:t>Seguridad energética vs. “Blood Money”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2DB13-FB4A-3A43-993D-332CAFEB2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328592"/>
          </a:xfrm>
        </p:spPr>
        <p:txBody>
          <a:bodyPr>
            <a:norm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CONSECUENCIAS: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b="1" dirty="0"/>
              <a:t>subida de precios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b="1" dirty="0"/>
              <a:t>mayor pobreza energética </a:t>
            </a:r>
          </a:p>
          <a:p>
            <a:r>
              <a:rPr lang="es-CL" sz="2400" dirty="0"/>
              <a:t>Se requieren impuestos y medidas de protección de los consumidores</a:t>
            </a:r>
          </a:p>
          <a:p>
            <a:r>
              <a:rPr lang="es-CL" sz="2400" dirty="0"/>
              <a:t>en algunos casos se aumentará el uso de carbón </a:t>
            </a:r>
          </a:p>
          <a:p>
            <a:r>
              <a:rPr lang="es-CL" sz="2400" b="1" dirty="0"/>
              <a:t>¿Asilamiento internacional </a:t>
            </a:r>
            <a:r>
              <a:rPr lang="es-CL" sz="2400" b="1"/>
              <a:t>de Rusia?</a:t>
            </a:r>
            <a:endParaRPr lang="es-CL" sz="2400" b="1" dirty="0"/>
          </a:p>
          <a:p>
            <a:r>
              <a:rPr lang="es-ES" sz="2400" b="0" i="0" dirty="0">
                <a:effectLst/>
              </a:rPr>
              <a:t>La UE ha bloqueado las reservas internacionales de divisas del Banco Central Ruso (UE, EE UU, el Reino Unido, Canadá, Japón, Australia y Suiza) congelamiento de los activos (un 60% de las reservas rusas)</a:t>
            </a:r>
          </a:p>
          <a:p>
            <a:endParaRPr lang="es-CL" sz="2800" dirty="0"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966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>
            <a:extLst>
              <a:ext uri="{FF2B5EF4-FFF2-40B4-BE49-F238E27FC236}">
                <a16:creationId xmlns:a16="http://schemas.microsoft.com/office/drawing/2014/main" id="{335E880F-1CCF-1E47-87C4-198DF282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6223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32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1. UE-RUSIA interdependencia GAS</a:t>
            </a:r>
            <a:endParaRPr lang="es-CL" altLang="es-ES" sz="32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2 Marcador de contenido">
            <a:extLst>
              <a:ext uri="{FF2B5EF4-FFF2-40B4-BE49-F238E27FC236}">
                <a16:creationId xmlns:a16="http://schemas.microsoft.com/office/drawing/2014/main" id="{3CD6D90B-15EF-1B4C-BDB1-CE0975C05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341438"/>
            <a:ext cx="9036050" cy="55165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altLang="es-E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ヒラギノ角ゴ Pro W3" panose="020B0300000000000000" pitchFamily="34" charset="-128"/>
              </a:rPr>
              <a:t>RUSIA </a:t>
            </a:r>
            <a:r>
              <a:rPr lang="es-ES" altLang="es-ES" sz="2400" b="1" dirty="0">
                <a:latin typeface="+mj-lt"/>
                <a:ea typeface="ヒラギノ角ゴ Pro W3" panose="020B0300000000000000" pitchFamily="34" charset="-128"/>
              </a:rPr>
              <a:t>Era el cuarto socio comercial de la UE después de EEUU, China y Suiza </a:t>
            </a:r>
            <a:r>
              <a:rPr lang="es-ES" altLang="es-ES" sz="2400" b="1" dirty="0">
                <a:solidFill>
                  <a:schemeClr val="bg1"/>
                </a:solidFill>
                <a:latin typeface="+mj-lt"/>
                <a:ea typeface="ヒラギノ角ゴ Pro W3" panose="020B0300000000000000" pitchFamily="34" charset="-128"/>
              </a:rPr>
              <a:t>(5,5% comercio). </a:t>
            </a:r>
            <a:r>
              <a:rPr lang="es-ES" altLang="es-ES" sz="2400" b="1" dirty="0">
                <a:latin typeface="+mj-lt"/>
                <a:ea typeface="ヒラギノ角ゴ Pro W3" panose="020B0300000000000000" pitchFamily="34" charset="-128"/>
              </a:rPr>
              <a:t>importa </a:t>
            </a:r>
            <a:r>
              <a:rPr lang="es-ES" altLang="es-ES" sz="2400" b="1" dirty="0">
                <a:solidFill>
                  <a:srgbClr val="FF0000"/>
                </a:solidFill>
                <a:latin typeface="+mj-lt"/>
                <a:ea typeface="ヒラギノ角ゴ Pro W3" panose="020B0300000000000000" pitchFamily="34" charset="-128"/>
              </a:rPr>
              <a:t>88% </a:t>
            </a:r>
            <a:r>
              <a:rPr lang="es-ES" altLang="es-ES" sz="2400" b="1" dirty="0">
                <a:latin typeface="+mj-lt"/>
                <a:ea typeface="ヒラギノ角ゴ Pro W3" panose="020B0300000000000000" pitchFamily="34" charset="-128"/>
              </a:rPr>
              <a:t>manufacturas, bienes de equipo y máquinas, otros como bebidas, alimentos y animales vivos, </a:t>
            </a:r>
            <a:r>
              <a:rPr lang="es-ES_tradnl" altLang="ja-JP" sz="2400" b="1" dirty="0">
                <a:solidFill>
                  <a:schemeClr val="bg1"/>
                </a:solidFill>
                <a:latin typeface="+mj-lt"/>
                <a:ea typeface="ヒラギノ角ゴ Pro W3" panose="020B0300000000000000" pitchFamily="34" charset="-128"/>
              </a:rPr>
              <a:t>depende del IED y del know-How (servicios financieros, electricidad ,etc.)</a:t>
            </a:r>
            <a:endParaRPr lang="es-ES" altLang="es-ES" sz="2400" b="1" dirty="0">
              <a:solidFill>
                <a:schemeClr val="bg1"/>
              </a:solidFill>
              <a:latin typeface="+mj-lt"/>
              <a:ea typeface="ヒラギノ角ゴ Pro W3" panose="020B03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es-ES" altLang="es-ES" sz="2400" b="1" dirty="0">
              <a:solidFill>
                <a:srgbClr val="A96D2B"/>
              </a:solidFill>
              <a:latin typeface="+mj-lt"/>
              <a:ea typeface="ヒラギノ角ゴ Pro W3" panose="020B03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E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ヒラギノ角ゴ Pro W3" panose="020B0300000000000000" pitchFamily="34" charset="-128"/>
              </a:rPr>
              <a:t>UE </a:t>
            </a:r>
            <a:r>
              <a:rPr lang="es-ES" altLang="es-ES" sz="2400" b="1" dirty="0">
                <a:latin typeface="+mj-lt"/>
                <a:ea typeface="ヒラギノ角ゴ Pro W3" panose="020B0300000000000000" pitchFamily="34" charset="-128"/>
              </a:rPr>
              <a:t>era el primer socio comercial de la UE en 2021 (el </a:t>
            </a:r>
            <a:r>
              <a:rPr lang="es-ES" altLang="es-ES" sz="2400" b="1" dirty="0">
                <a:solidFill>
                  <a:srgbClr val="A96D2B"/>
                </a:solidFill>
                <a:latin typeface="+mj-lt"/>
                <a:ea typeface="ヒラギノ角ゴ Pro W3" panose="020B0300000000000000" pitchFamily="34" charset="-128"/>
              </a:rPr>
              <a:t>40% </a:t>
            </a:r>
            <a:r>
              <a:rPr lang="es-ES" altLang="es-ES" sz="2400" b="1" dirty="0">
                <a:latin typeface="+mj-lt"/>
                <a:ea typeface="ヒラギノ角ゴ Pro W3" panose="020B0300000000000000" pitchFamily="34" charset="-128"/>
              </a:rPr>
              <a:t>de su comercio antes era el </a:t>
            </a:r>
            <a:r>
              <a:rPr lang="es-ES" altLang="es-ES" sz="2400" b="1" dirty="0">
                <a:solidFill>
                  <a:srgbClr val="A96D2B"/>
                </a:solidFill>
                <a:latin typeface="+mj-lt"/>
                <a:ea typeface="ヒラギノ角ゴ Pro W3" panose="020B0300000000000000" pitchFamily="34" charset="-128"/>
              </a:rPr>
              <a:t>53%</a:t>
            </a:r>
            <a:r>
              <a:rPr lang="es-ES" altLang="es-ES" sz="2400" b="1" dirty="0">
                <a:latin typeface="+mj-lt"/>
                <a:ea typeface="ヒラギノ角ゴ Pro W3" panose="020B0300000000000000" pitchFamily="34" charset="-128"/>
              </a:rPr>
              <a:t>). importa recursos minerales y energéticos </a:t>
            </a:r>
            <a:r>
              <a:rPr lang="es-ES" altLang="es-ES" sz="2400" b="1" dirty="0">
                <a:solidFill>
                  <a:srgbClr val="FF0000"/>
                </a:solidFill>
                <a:latin typeface="+mj-lt"/>
                <a:ea typeface="ヒラギノ角ゴ Pro W3" panose="020B0300000000000000" pitchFamily="34" charset="-128"/>
              </a:rPr>
              <a:t>77%</a:t>
            </a:r>
          </a:p>
          <a:p>
            <a:endParaRPr lang="es-ES" altLang="es-ES" sz="2400" b="1" dirty="0">
              <a:latin typeface="+mj-lt"/>
              <a:ea typeface="ヒラギノ角ゴ Pro W3" panose="020B0300000000000000" pitchFamily="34" charset="-128"/>
            </a:endParaRPr>
          </a:p>
          <a:p>
            <a:pPr>
              <a:buNone/>
            </a:pPr>
            <a:r>
              <a:rPr lang="es-ES" altLang="es-ES" sz="2400" b="1" dirty="0">
                <a:solidFill>
                  <a:srgbClr val="FFFF00"/>
                </a:solidFill>
                <a:latin typeface="+mj-lt"/>
                <a:ea typeface="ヒラギノ角ゴ Pro W3" panose="020B0300000000000000" pitchFamily="34" charset="-128"/>
              </a:rPr>
              <a:t> </a:t>
            </a:r>
            <a:r>
              <a:rPr lang="es-ES" altLang="es-E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ヒラギノ角ゴ Pro W3" panose="020B0300000000000000" pitchFamily="34" charset="-128"/>
              </a:rPr>
              <a:t>Déficit comercial UE </a:t>
            </a:r>
            <a:r>
              <a:rPr lang="es-ES" altLang="es-ES" sz="2400" b="1" dirty="0">
                <a:latin typeface="+mj-lt"/>
                <a:ea typeface="ヒラギノ角ゴ Pro W3" panose="020B0300000000000000" pitchFamily="34" charset="-128"/>
              </a:rPr>
              <a:t>por el petróleo y gas (-57 billones ) el mayor déficit después del de China</a:t>
            </a:r>
          </a:p>
          <a:p>
            <a:r>
              <a:rPr lang="es-ES" altLang="es-E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ヒラギノ角ゴ Pro W3" panose="020B0300000000000000" pitchFamily="34" charset="-128"/>
              </a:rPr>
              <a:t>Superávit en Servicios </a:t>
            </a:r>
            <a:r>
              <a:rPr lang="es-ES" altLang="es-ES" sz="2400" b="1" dirty="0">
                <a:latin typeface="+mj-lt"/>
                <a:ea typeface="ヒラギノ角ゴ Pro W3" panose="020B0300000000000000" pitchFamily="34" charset="-128"/>
              </a:rPr>
              <a:t>para la UE (9 billones)</a:t>
            </a:r>
          </a:p>
          <a:p>
            <a:r>
              <a:rPr lang="es-ES" altLang="es-ES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ヒラギノ角ゴ Pro W3" panose="020B0300000000000000" pitchFamily="34" charset="-128"/>
              </a:rPr>
              <a:t>Prioridad a las Inversiones</a:t>
            </a:r>
            <a:r>
              <a:rPr lang="es-ES" altLang="es-ES" sz="2400" b="1" dirty="0">
                <a:latin typeface="+mj-lt"/>
                <a:ea typeface="ヒラギノ角ゴ Pro W3" panose="020B0300000000000000" pitchFamily="34" charset="-128"/>
              </a:rPr>
              <a:t>, la UE concentra el </a:t>
            </a:r>
            <a:r>
              <a:rPr lang="es-ES" altLang="es-ES" sz="2400" b="1" dirty="0">
                <a:solidFill>
                  <a:srgbClr val="A96D2B"/>
                </a:solidFill>
                <a:latin typeface="+mj-lt"/>
                <a:ea typeface="ヒラギノ角ゴ Pro W3" panose="020B0300000000000000" pitchFamily="34" charset="-128"/>
              </a:rPr>
              <a:t>75% </a:t>
            </a:r>
            <a:r>
              <a:rPr lang="es-ES" altLang="es-ES" sz="2400" b="1" dirty="0">
                <a:latin typeface="+mj-lt"/>
                <a:ea typeface="ヒラギノ角ゴ Pro W3" panose="020B0300000000000000" pitchFamily="34" charset="-128"/>
              </a:rPr>
              <a:t>de IED en Rusia</a:t>
            </a:r>
          </a:p>
          <a:p>
            <a:endParaRPr lang="es-CL" altLang="es-ES" sz="1600" b="1" dirty="0">
              <a:latin typeface="Century Gothic" panose="020B0502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17411" name="3 Marcador de fecha">
            <a:extLst>
              <a:ext uri="{FF2B5EF4-FFF2-40B4-BE49-F238E27FC236}">
                <a16:creationId xmlns:a16="http://schemas.microsoft.com/office/drawing/2014/main" id="{1281A63F-E54A-C541-A772-D1550501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400">
              <a:solidFill>
                <a:srgbClr val="FFFFFF"/>
              </a:solidFill>
            </a:endParaRPr>
          </a:p>
        </p:txBody>
      </p:sp>
      <p:sp>
        <p:nvSpPr>
          <p:cNvPr id="17412" name="4 Marcador de pie de página">
            <a:extLst>
              <a:ext uri="{FF2B5EF4-FFF2-40B4-BE49-F238E27FC236}">
                <a16:creationId xmlns:a16="http://schemas.microsoft.com/office/drawing/2014/main" id="{F4472442-6963-4247-9FB2-C7E616F9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8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>
            <a:extLst>
              <a:ext uri="{FF2B5EF4-FFF2-40B4-BE49-F238E27FC236}">
                <a16:creationId xmlns:a16="http://schemas.microsoft.com/office/drawing/2014/main" id="{E74A1BF3-39C2-9C4C-91A8-559A77D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60483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RUSIA: </a:t>
            </a:r>
            <a:r>
              <a:rPr lang="es-ES" altLang="es-ES" sz="28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Import</a:t>
            </a:r>
            <a:r>
              <a:rPr lang="es-ES" altLang="es-E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35,%-</a:t>
            </a:r>
            <a:r>
              <a:rPr lang="es-ES" altLang="es-ES" sz="28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Export</a:t>
            </a:r>
            <a:r>
              <a:rPr lang="es-ES" altLang="es-E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41,8% de la UE</a:t>
            </a:r>
            <a:endParaRPr lang="es-CL" altLang="es-E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5 Marcador de contenido">
            <a:extLst>
              <a:ext uri="{FF2B5EF4-FFF2-40B4-BE49-F238E27FC236}">
                <a16:creationId xmlns:a16="http://schemas.microsoft.com/office/drawing/2014/main" id="{A6D5E6FE-9C9B-CD4F-BC2C-05DA0CCC2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075975"/>
              </p:ext>
            </p:extLst>
          </p:nvPr>
        </p:nvGraphicFramePr>
        <p:xfrm>
          <a:off x="900113" y="1500188"/>
          <a:ext cx="6457950" cy="478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45">
                <a:tc>
                  <a:txBody>
                    <a:bodyPr/>
                    <a:lstStyle/>
                    <a:p>
                      <a:r>
                        <a:rPr lang="es-ES" sz="1800" dirty="0"/>
                        <a:t>Ranking</a:t>
                      </a:r>
                      <a:endParaRPr lang="es-CL" sz="1800" dirty="0"/>
                    </a:p>
                  </a:txBody>
                  <a:tcPr marL="91432" marR="91432" marT="45729" marB="45729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Socios</a:t>
                      </a:r>
                      <a:endParaRPr lang="es-CL" sz="1800" dirty="0"/>
                    </a:p>
                  </a:txBody>
                  <a:tcPr marL="91432" marR="91432" marT="45729" marB="45729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Millones Euros</a:t>
                      </a:r>
                      <a:endParaRPr lang="es-CL" sz="1800" dirty="0"/>
                    </a:p>
                  </a:txBody>
                  <a:tcPr marL="91432" marR="91432" marT="45729" marB="45729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%</a:t>
                      </a:r>
                      <a:endParaRPr lang="es-CL" sz="1800" dirty="0"/>
                    </a:p>
                  </a:txBody>
                  <a:tcPr marL="91432" marR="91432"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49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latin typeface="+mj-lt"/>
                          <a:ea typeface="Times New Roman"/>
                          <a:cs typeface="Times New Roman"/>
                        </a:rPr>
                        <a:t>EU27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49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latin typeface="+mj-lt"/>
                          <a:ea typeface="Times New Roman"/>
                          <a:cs typeface="Times New Roman"/>
                        </a:rPr>
                        <a:t>232.129,8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39,2%</a:t>
                      </a:r>
                      <a:endParaRPr lang="es-CL" sz="24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s-C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Times New Roman"/>
                          <a:cs typeface="Times New Roman"/>
                        </a:rPr>
                        <a:t>China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Times New Roman"/>
                          <a:cs typeface="Times New Roman"/>
                        </a:rPr>
                        <a:t>97.368,3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16,5%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s-C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Calibri"/>
                          <a:cs typeface="Times New Roman"/>
                        </a:rPr>
                        <a:t>Bielorrusia</a:t>
                      </a: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Times New Roman"/>
                          <a:cs typeface="Times New Roman"/>
                        </a:rPr>
                        <a:t>28.721,4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4,9%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s-C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marR="0" indent="1143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>
                          <a:latin typeface="+mj-lt"/>
                          <a:ea typeface="Calibri"/>
                          <a:cs typeface="Times New Roman"/>
                        </a:rPr>
                        <a:t>EEUU</a:t>
                      </a: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Times New Roman"/>
                          <a:cs typeface="Times New Roman"/>
                        </a:rPr>
                        <a:t>23.824,1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4,%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s-C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Calibri"/>
                          <a:cs typeface="Times New Roman"/>
                        </a:rPr>
                        <a:t>Turquía</a:t>
                      </a: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Times New Roman"/>
                          <a:cs typeface="Times New Roman"/>
                        </a:rPr>
                        <a:t>23.818,3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3,9%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s-C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marR="0" indent="1143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>
                          <a:latin typeface="+mj-lt"/>
                          <a:ea typeface="Calibri"/>
                          <a:cs typeface="Times New Roman"/>
                        </a:rPr>
                        <a:t>Corea del Sur</a:t>
                      </a: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Times New Roman"/>
                          <a:cs typeface="Times New Roman"/>
                        </a:rPr>
                        <a:t>21.772,3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3,7%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es-C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Calibri"/>
                          <a:cs typeface="Times New Roman"/>
                        </a:rPr>
                        <a:t>Japon</a:t>
                      </a: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latin typeface="+mj-lt"/>
                          <a:ea typeface="Times New Roman"/>
                          <a:cs typeface="Times New Roman"/>
                        </a:rPr>
                        <a:t>18.832,1</a:t>
                      </a:r>
                      <a:endParaRPr lang="es-CL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3,1%</a:t>
                      </a:r>
                      <a:endParaRPr lang="es-CL" sz="2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s-C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marR="0" indent="1143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>
                          <a:latin typeface="+mj-lt"/>
                          <a:ea typeface="Calibri"/>
                          <a:cs typeface="Times New Roman"/>
                        </a:rPr>
                        <a:t>Kazastan</a:t>
                      </a: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Times New Roman"/>
                          <a:cs typeface="Times New Roman"/>
                        </a:rPr>
                        <a:t>16.802,6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2,9%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9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es-C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marL="0" marR="0" indent="1143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>
                          <a:latin typeface="+mj-lt"/>
                          <a:ea typeface="Calibri"/>
                          <a:cs typeface="Times New Roman"/>
                        </a:rPr>
                        <a:t>Reino Unido</a:t>
                      </a: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Times New Roman"/>
                          <a:cs typeface="Times New Roman"/>
                        </a:rPr>
                        <a:t>15.450,9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2,6%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4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s-C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Calibri"/>
                          <a:cs typeface="Times New Roman"/>
                        </a:rPr>
                        <a:t>Ucrania</a:t>
                      </a: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latin typeface="+mj-lt"/>
                          <a:ea typeface="Times New Roman"/>
                          <a:cs typeface="Times New Roman"/>
                        </a:rPr>
                        <a:t>10.812,5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1,8%</a:t>
                      </a:r>
                      <a:endParaRPr lang="es-CL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46" marR="4444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2593" name="4 Marcador de pie de página">
            <a:extLst>
              <a:ext uri="{FF2B5EF4-FFF2-40B4-BE49-F238E27FC236}">
                <a16:creationId xmlns:a16="http://schemas.microsoft.com/office/drawing/2014/main" id="{750CC13F-8238-8B49-9266-37AC6900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84080"/>
            <a:ext cx="5335588" cy="421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ES" sz="1200" dirty="0"/>
              <a:t>Fuente:  EUROSTAT, 2021</a:t>
            </a:r>
            <a:endParaRPr lang="es-CL" altLang="es-ES" sz="1200" dirty="0"/>
          </a:p>
          <a:p>
            <a:endParaRPr lang="en-US" altLang="es-E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2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322E94EF-6E9B-3740-8403-ECFE7DEE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2550"/>
          </a:xfrm>
        </p:spPr>
        <p:txBody>
          <a:bodyPr>
            <a:normAutofit fontScale="90000"/>
          </a:bodyPr>
          <a:lstStyle/>
          <a:p>
            <a:pPr eaLnBrk="1" hangingPunct="1"/>
            <a:endParaRPr lang="es-ES" altLang="es-ES" sz="800" b="1">
              <a:solidFill>
                <a:srgbClr val="FF182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1C3D632-539A-3844-BB45-83A8508555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549275"/>
            <a:ext cx="8496300" cy="6119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ES_tradnl" b="1" u="sng" dirty="0">
              <a:solidFill>
                <a:srgbClr val="FF182D"/>
              </a:solidFill>
              <a:latin typeface="Century Gothic" pitchFamily="34" charset="0"/>
              <a:ea typeface="ヒラギノ角ゴ Pro W3" pitchFamily="-6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s-ES_trad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pitchFamily="-64" charset="-128"/>
              </a:rPr>
              <a:t>Dependencia </a:t>
            </a:r>
            <a:r>
              <a:rPr lang="es-ES_tradnl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pitchFamily="-64" charset="-128"/>
              </a:rPr>
              <a:t>del gas </a:t>
            </a:r>
            <a:r>
              <a:rPr lang="es-ES_tradnl" altLang="ja-JP" sz="3200" dirty="0">
                <a:latin typeface="+mj-lt"/>
                <a:ea typeface="ヒラギノ角ゴ Pro W3" pitchFamily="-64" charset="-128"/>
              </a:rPr>
              <a:t>Alemania 41%, Italia 48%, Austria 75% Polonia 80% y casi 100% todos los países del Este y Finlandia. Rusia vende solo con gaseoductos a los países de la UE.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s-ES_tradnl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pitchFamily="-64" charset="-128"/>
              </a:rPr>
              <a:t>Dependencia del petróleo </a:t>
            </a:r>
            <a:r>
              <a:rPr lang="es-ES_tradnl" altLang="ja-JP" sz="3200" dirty="0">
                <a:latin typeface="+mj-lt"/>
                <a:ea typeface="ヒラギノ角ゴ Pro W3" pitchFamily="-64" charset="-128"/>
              </a:rPr>
              <a:t>43% de las importaciones UE, están más diversificadas (Oriente Medio);  Letonia, Lituania, Estonia, Polonia, Hungría, Finlandia, Polonia entre los más dependientes de Rusia (90-50%)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s-ES_tradnl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pitchFamily="-64" charset="-128"/>
              </a:rPr>
              <a:t>Dependencia de uranio, abastecimiento de elementos de recarga para centrales nucleares  </a:t>
            </a:r>
            <a:r>
              <a:rPr lang="es-ES_tradnl" altLang="ja-JP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pitchFamily="-64" charset="-128"/>
              </a:rPr>
              <a:t>WER y RBMK en el Este de Europa</a:t>
            </a:r>
            <a:r>
              <a:rPr lang="es-ES" altLang="ja-JP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pitchFamily="-64" charset="-128"/>
              </a:rPr>
              <a:t>. Acuerdo </a:t>
            </a:r>
            <a:r>
              <a:rPr lang="es-ES" altLang="ja-JP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pitchFamily="-64" charset="-128"/>
              </a:rPr>
              <a:t>Euratom</a:t>
            </a:r>
            <a:r>
              <a:rPr lang="es-ES" altLang="ja-JP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pitchFamily="-64" charset="-128"/>
              </a:rPr>
              <a:t>-Rusia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pitchFamily="-64" charset="-128"/>
              </a:rPr>
              <a:t>Carbón. </a:t>
            </a:r>
            <a:r>
              <a:rPr lang="es-E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pitchFamily="-64" charset="-128"/>
              </a:rPr>
              <a:t>Solo un 30% de las importaciones son desde Rusia</a:t>
            </a:r>
            <a:endParaRPr lang="es-ES" sz="3200" dirty="0">
              <a:latin typeface="+mj-lt"/>
              <a:ea typeface="ヒラギノ角ゴ Pro W3" pitchFamily="-64" charset="-128"/>
            </a:endParaRPr>
          </a:p>
        </p:txBody>
      </p:sp>
      <p:sp>
        <p:nvSpPr>
          <p:cNvPr id="31745" name="3 Marcador de fecha">
            <a:extLst>
              <a:ext uri="{FF2B5EF4-FFF2-40B4-BE49-F238E27FC236}">
                <a16:creationId xmlns:a16="http://schemas.microsoft.com/office/drawing/2014/main" id="{89A8A388-BEBE-3548-8FFC-BA882E57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400">
              <a:solidFill>
                <a:srgbClr val="FFFFFF"/>
              </a:solidFill>
            </a:endParaRPr>
          </a:p>
        </p:txBody>
      </p:sp>
      <p:sp>
        <p:nvSpPr>
          <p:cNvPr id="31746" name="4 Marcador de pie de página">
            <a:extLst>
              <a:ext uri="{FF2B5EF4-FFF2-40B4-BE49-F238E27FC236}">
                <a16:creationId xmlns:a16="http://schemas.microsoft.com/office/drawing/2014/main" id="{6A696581-E107-D147-B620-C2464E6B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0F294-5F0E-4C9A-BED7-E309BAC2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1552"/>
            <a:ext cx="7055380" cy="895762"/>
          </a:xfrm>
        </p:spPr>
        <p:txBody>
          <a:bodyPr>
            <a:noAutofit/>
          </a:bodyPr>
          <a:lstStyle/>
          <a:p>
            <a:pPr algn="just"/>
            <a:r>
              <a:rPr lang="es-CL" sz="2800" dirty="0">
                <a:solidFill>
                  <a:schemeClr val="tx1"/>
                </a:solidFill>
              </a:rPr>
              <a:t>Dependencias diferencias, respuestas diferenciadas</a:t>
            </a:r>
          </a:p>
        </p:txBody>
      </p:sp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id="{17A9703D-F343-46FB-A0D3-FAF7387990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653722"/>
              </p:ext>
            </p:extLst>
          </p:nvPr>
        </p:nvGraphicFramePr>
        <p:xfrm>
          <a:off x="580952" y="1628800"/>
          <a:ext cx="3718784" cy="4021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392">
                  <a:extLst>
                    <a:ext uri="{9D8B030D-6E8A-4147-A177-3AD203B41FA5}">
                      <a16:colId xmlns:a16="http://schemas.microsoft.com/office/drawing/2014/main" val="3152405799"/>
                    </a:ext>
                  </a:extLst>
                </a:gridCol>
                <a:gridCol w="1859392">
                  <a:extLst>
                    <a:ext uri="{9D8B030D-6E8A-4147-A177-3AD203B41FA5}">
                      <a16:colId xmlns:a16="http://schemas.microsoft.com/office/drawing/2014/main" val="3690280436"/>
                    </a:ext>
                  </a:extLst>
                </a:gridCol>
              </a:tblGrid>
              <a:tr h="52051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Consumo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60777"/>
                  </a:ext>
                </a:extLst>
              </a:tr>
              <a:tr h="52051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Francia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26,55%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69904"/>
                  </a:ext>
                </a:extLst>
              </a:tr>
              <a:tr h="52051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Alemania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41,54%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73229"/>
                  </a:ext>
                </a:extLst>
              </a:tr>
              <a:tr h="89843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República Checa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65,45%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056709"/>
                  </a:ext>
                </a:extLst>
              </a:tr>
              <a:tr h="52051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Polonia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84,21%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59926"/>
                  </a:ext>
                </a:extLst>
              </a:tr>
              <a:tr h="52051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Eslovaquia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609"/>
                  </a:ext>
                </a:extLst>
              </a:tr>
              <a:tr h="52051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Hungría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976635"/>
                  </a:ext>
                </a:extLst>
              </a:tr>
            </a:tbl>
          </a:graphicData>
        </a:graphic>
      </p:graphicFrame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539D6E3-8FE5-47F2-A0C2-A4237D74E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032" y="1052736"/>
            <a:ext cx="3744416" cy="5533712"/>
          </a:xfrm>
        </p:spPr>
        <p:txBody>
          <a:bodyPr>
            <a:normAutofit/>
          </a:bodyPr>
          <a:lstStyle/>
          <a:p>
            <a:r>
              <a:rPr lang="es-ES_tradnl" altLang="es-ES" b="1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Interés Europeo: </a:t>
            </a:r>
            <a:r>
              <a:rPr lang="es-ES_tradnl" altLang="es-ES" b="1" dirty="0">
                <a:ea typeface="ヒラギノ角ゴ Pro W3" panose="020B0300000000000000" pitchFamily="34" charset="-128"/>
              </a:rPr>
              <a:t>asegurar el acceso al gas , inversiones en la búsqueda y explotación</a:t>
            </a:r>
          </a:p>
          <a:p>
            <a:endParaRPr lang="es-ES_tradnl" altLang="es-ES" b="1" dirty="0">
              <a:ea typeface="ヒラギノ角ゴ Pro W3" panose="020B0300000000000000" pitchFamily="34" charset="-128"/>
            </a:endParaRPr>
          </a:p>
          <a:p>
            <a:r>
              <a:rPr lang="es-ES_tradnl" altLang="es-ES" b="1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Interés Ruso: </a:t>
            </a:r>
            <a:r>
              <a:rPr lang="es-ES_tradnl" altLang="es-ES" b="1" dirty="0">
                <a:ea typeface="ヒラギノ角ゴ Pro W3" panose="020B0300000000000000" pitchFamily="34" charset="-128"/>
              </a:rPr>
              <a:t>no solo vender y distribuir Inversiones rusas en Europa en infraestructura y venta directa al consumidor (monopolio </a:t>
            </a:r>
            <a:r>
              <a:rPr lang="es-ES_tradnl" altLang="es-ES" b="1" dirty="0" err="1">
                <a:ea typeface="ヒラギノ角ゴ Pro W3" panose="020B0300000000000000" pitchFamily="34" charset="-128"/>
              </a:rPr>
              <a:t>Gazprom</a:t>
            </a:r>
            <a:r>
              <a:rPr lang="es-ES_tradnl" altLang="es-ES" b="1" dirty="0">
                <a:ea typeface="ヒラギノ角ゴ Pro W3" panose="020B0300000000000000" pitchFamily="34" charset="-128"/>
              </a:rPr>
              <a:t>)  presente en 50 empresas europeas</a:t>
            </a:r>
          </a:p>
          <a:p>
            <a:r>
              <a:rPr lang="es-ES_tradnl" altLang="es-ES" b="1" dirty="0">
                <a:ea typeface="ヒラギノ角ゴ Pro W3" panose="020B0300000000000000" pitchFamily="34" charset="-128"/>
              </a:rPr>
              <a:t>Desacuerdos entre las instituciones y los países miembros (Alemania, Francia e Italia preferían relaciones bilaterales y Polonia no)</a:t>
            </a:r>
            <a:endParaRPr lang="es-ES_tradnl" altLang="es-ES" dirty="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92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24E46884-332A-2B4B-B6AE-2D7B2BFC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3" cy="2514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ES" b="1" dirty="0">
                <a:solidFill>
                  <a:schemeClr val="tx1"/>
                </a:solidFill>
                <a:ea typeface="ヒラギノ角ゴ Pro W3" panose="020B0300000000000000" pitchFamily="34" charset="-128"/>
              </a:rPr>
              <a:t>RUSIA </a:t>
            </a:r>
            <a:r>
              <a:rPr lang="en-US" altLang="es-ES" b="1" dirty="0">
                <a:solidFill>
                  <a:schemeClr val="tx1"/>
                </a:solidFill>
                <a:ea typeface="ヒラギノ角ゴ Pro W3" panose="020B0300000000000000" pitchFamily="34" charset="-128"/>
              </a:rPr>
              <a:t>–</a:t>
            </a:r>
            <a:r>
              <a:rPr lang="es-ES_tradnl" altLang="es-ES" b="1" dirty="0">
                <a:solidFill>
                  <a:schemeClr val="tx1"/>
                </a:solidFill>
                <a:ea typeface="ヒラギノ角ゴ Pro W3" panose="020B0300000000000000" pitchFamily="34" charset="-128"/>
              </a:rPr>
              <a:t>Ucrania y la UE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8B9E36C0-4DFC-9F4C-97C4-4664F075FD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748712" cy="4754562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s-ES_tradnl" altLang="es-ES" sz="2400" b="1" dirty="0">
                <a:latin typeface="+mj-lt"/>
                <a:ea typeface="ヒラギノ角ゴ Pro W3" pitchFamily="-64" charset="-128"/>
              </a:rPr>
              <a:t>2002 solicita entrada en la OTAN, denegada en el 2008 por Bush, pese a los intereses alemanes y franceses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s-CL" altLang="es-ES" sz="2400" b="1" dirty="0">
                <a:latin typeface="+mj-lt"/>
                <a:ea typeface="ヒラギノ角ゴ Pro W3" pitchFamily="-64" charset="-128"/>
              </a:rPr>
              <a:t>Víctor </a:t>
            </a:r>
            <a:r>
              <a:rPr lang="es-CL" altLang="es-ES" sz="2400" b="1" dirty="0" err="1">
                <a:latin typeface="+mj-lt"/>
                <a:ea typeface="ヒラギノ角ゴ Pro W3" pitchFamily="-64" charset="-128"/>
              </a:rPr>
              <a:t>Yúshenko</a:t>
            </a:r>
            <a:r>
              <a:rPr lang="es-CL" altLang="es-ES" sz="2400" b="1" dirty="0">
                <a:latin typeface="+mj-lt"/>
                <a:ea typeface="ヒラギノ角ゴ Pro W3" pitchFamily="-64" charset="-128"/>
              </a:rPr>
              <a:t> (Presidente) a favor de Georgia y </a:t>
            </a:r>
            <a:r>
              <a:rPr lang="es-CL" altLang="es-ES" sz="2400" b="1" dirty="0" err="1">
                <a:latin typeface="+mj-lt"/>
                <a:ea typeface="ヒラギノ角ゴ Pro W3" pitchFamily="-64" charset="-128"/>
              </a:rPr>
              <a:t>Yulia</a:t>
            </a:r>
            <a:r>
              <a:rPr lang="es-CL" altLang="es-ES" sz="2400" b="1" dirty="0">
                <a:latin typeface="+mj-lt"/>
                <a:ea typeface="ヒラギノ角ゴ Pro W3" pitchFamily="-64" charset="-128"/>
              </a:rPr>
              <a:t> </a:t>
            </a:r>
            <a:r>
              <a:rPr lang="es-CL" altLang="es-ES" sz="2400" b="1" dirty="0" err="1">
                <a:latin typeface="+mj-lt"/>
                <a:ea typeface="ヒラギノ角ゴ Pro W3" pitchFamily="-64" charset="-128"/>
              </a:rPr>
              <a:t>Timoshenko</a:t>
            </a:r>
            <a:r>
              <a:rPr lang="es-CL" altLang="es-ES" sz="2400" b="1" dirty="0">
                <a:latin typeface="+mj-lt"/>
                <a:ea typeface="ヒラギノ角ゴ Pro W3" pitchFamily="-64" charset="-128"/>
              </a:rPr>
              <a:t> (Primer Ministro) neutral ante Osetia del Sur 2008</a:t>
            </a:r>
            <a:endParaRPr lang="es-ES_tradnl" altLang="es-ES" sz="2400" b="1" dirty="0">
              <a:latin typeface="+mj-lt"/>
              <a:ea typeface="ヒラギノ角ゴ Pro W3" pitchFamily="-64" charset="-128"/>
            </a:endParaRP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s-ES_tradnl" altLang="es-ES" sz="2400" b="1" dirty="0">
                <a:latin typeface="+mj-lt"/>
                <a:ea typeface="ヒラギノ角ゴ Pro W3" pitchFamily="-64" charset="-128"/>
              </a:rPr>
              <a:t>Ucrania ¿país candidato?  2007 negociaciones comerciales La UE ofrece un Acuerdo de Asociación 2009 (sin implicar membresía futura como quería Polonia)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s-ES_tradnl" altLang="es-ES" sz="2400" b="1" dirty="0">
                <a:latin typeface="+mj-lt"/>
                <a:ea typeface="ヒラギノ角ゴ Pro W3" pitchFamily="-64" charset="-128"/>
              </a:rPr>
              <a:t>2007 Rusia ofrece un acuerdo comercial y preferencias para el gas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r>
              <a:rPr lang="es-ES_tradnl" altLang="es-ES" sz="2400" b="1" dirty="0">
                <a:latin typeface="+mj-lt"/>
                <a:ea typeface="ヒラギノ角ゴ Pro W3" pitchFamily="-64" charset="-128"/>
              </a:rPr>
              <a:t>Febrero 2010 nuevo presidente </a:t>
            </a:r>
            <a:r>
              <a:rPr lang="es-CL" altLang="es-ES" sz="2400" b="1" dirty="0" err="1">
                <a:latin typeface="+mj-lt"/>
                <a:ea typeface="ヒラギノ角ゴ Pro W3" pitchFamily="-64" charset="-128"/>
              </a:rPr>
              <a:t>Yanukovych</a:t>
            </a:r>
            <a:r>
              <a:rPr lang="es-CL" altLang="es-ES" sz="2400" b="1" dirty="0">
                <a:latin typeface="+mj-lt"/>
                <a:ea typeface="ヒラギノ角ゴ Pro W3" pitchFamily="-64" charset="-128"/>
              </a:rPr>
              <a:t> Golpe de estado 2013 presidente electo </a:t>
            </a:r>
            <a:r>
              <a:rPr lang="es-CL" altLang="es-ES" sz="2400" b="1" dirty="0" err="1">
                <a:latin typeface="+mj-lt"/>
                <a:ea typeface="ヒラギノ角ゴ Pro W3" pitchFamily="-64" charset="-128"/>
              </a:rPr>
              <a:t>Poroshenko</a:t>
            </a:r>
            <a:endParaRPr lang="es-ES_tradnl" altLang="es-ES" sz="2400" b="1" dirty="0">
              <a:latin typeface="+mj-lt"/>
              <a:ea typeface="ヒラギノ角ゴ Pro W3" pitchFamily="-64" charset="-128"/>
            </a:endParaRPr>
          </a:p>
        </p:txBody>
      </p:sp>
      <p:sp>
        <p:nvSpPr>
          <p:cNvPr id="36865" name="3 Marcador de fecha">
            <a:extLst>
              <a:ext uri="{FF2B5EF4-FFF2-40B4-BE49-F238E27FC236}">
                <a16:creationId xmlns:a16="http://schemas.microsoft.com/office/drawing/2014/main" id="{C5C70BA5-9CB7-C14C-8862-18670992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400">
              <a:solidFill>
                <a:srgbClr val="FFFFFF"/>
              </a:solidFill>
            </a:endParaRPr>
          </a:p>
        </p:txBody>
      </p:sp>
      <p:sp>
        <p:nvSpPr>
          <p:cNvPr id="36866" name="4 Marcador de pie de página">
            <a:extLst>
              <a:ext uri="{FF2B5EF4-FFF2-40B4-BE49-F238E27FC236}">
                <a16:creationId xmlns:a16="http://schemas.microsoft.com/office/drawing/2014/main" id="{8BF7E3BC-4AAB-9047-A266-2E921D87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1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1067BACE-6974-4B4C-805B-A877A90A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4313"/>
            <a:ext cx="7815263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ES" sz="2800" b="1" dirty="0">
                <a:solidFill>
                  <a:schemeClr val="tx1"/>
                </a:solidFill>
                <a:ea typeface="ヒラギノ角ゴ Pro W3" panose="020B0300000000000000" pitchFamily="34" charset="-128"/>
              </a:rPr>
              <a:t>Nuevas rutas Petróleo y gas mar Báltico 2010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BFFFB3D-AD9C-1E49-8BE8-088906668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s-ES" altLang="es-ES" sz="2000" b="1" dirty="0">
              <a:solidFill>
                <a:srgbClr val="FFF31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4033" name="3 Marcador de fecha">
            <a:extLst>
              <a:ext uri="{FF2B5EF4-FFF2-40B4-BE49-F238E27FC236}">
                <a16:creationId xmlns:a16="http://schemas.microsoft.com/office/drawing/2014/main" id="{3B8DC4BF-0B01-A541-A38E-E1CBBA63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400">
              <a:solidFill>
                <a:srgbClr val="FFFFFF"/>
              </a:solidFill>
            </a:endParaRPr>
          </a:p>
        </p:txBody>
      </p:sp>
      <p:sp>
        <p:nvSpPr>
          <p:cNvPr id="44034" name="4 Marcador de pie de página">
            <a:extLst>
              <a:ext uri="{FF2B5EF4-FFF2-40B4-BE49-F238E27FC236}">
                <a16:creationId xmlns:a16="http://schemas.microsoft.com/office/drawing/2014/main" id="{DE44A2E9-7221-7F43-B3FE-94732F79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ES" sz="1200">
              <a:solidFill>
                <a:srgbClr val="FFFFFF"/>
              </a:solidFill>
            </a:endParaRPr>
          </a:p>
        </p:txBody>
      </p:sp>
      <p:pic>
        <p:nvPicPr>
          <p:cNvPr id="44037" name="5 Imagen" descr="PrimaryOGPipestoEur06.gif">
            <a:extLst>
              <a:ext uri="{FF2B5EF4-FFF2-40B4-BE49-F238E27FC236}">
                <a16:creationId xmlns:a16="http://schemas.microsoft.com/office/drawing/2014/main" id="{6FBEFF23-0B42-EA47-93AC-99218E3B8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85813"/>
            <a:ext cx="600075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3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37C6A-384C-4D4B-B981-6FAE92C9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60648"/>
            <a:ext cx="7290054" cy="1080120"/>
          </a:xfrm>
        </p:spPr>
        <p:txBody>
          <a:bodyPr/>
          <a:lstStyle/>
          <a:p>
            <a:pPr>
              <a:defRPr/>
            </a:pPr>
            <a:r>
              <a:rPr lang="es-CL" dirty="0"/>
              <a:t>North </a:t>
            </a:r>
            <a:r>
              <a:rPr lang="es-CL" dirty="0" err="1"/>
              <a:t>Stream</a:t>
            </a:r>
            <a:r>
              <a:rPr lang="es-CL" dirty="0"/>
              <a:t> I y II</a:t>
            </a:r>
            <a:endParaRPr lang="es-ES" dirty="0"/>
          </a:p>
        </p:txBody>
      </p:sp>
      <p:pic>
        <p:nvPicPr>
          <p:cNvPr id="46082" name="Marcador de contenido 5">
            <a:extLst>
              <a:ext uri="{FF2B5EF4-FFF2-40B4-BE49-F238E27FC236}">
                <a16:creationId xmlns:a16="http://schemas.microsoft.com/office/drawing/2014/main" id="{32F6FA5B-5DA4-C645-9E98-FF76E056E5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412875"/>
            <a:ext cx="4352925" cy="4848225"/>
          </a:xfrm>
        </p:spPr>
      </p:pic>
      <p:sp>
        <p:nvSpPr>
          <p:cNvPr id="46083" name="Marcador de fecha 3">
            <a:extLst>
              <a:ext uri="{FF2B5EF4-FFF2-40B4-BE49-F238E27FC236}">
                <a16:creationId xmlns:a16="http://schemas.microsoft.com/office/drawing/2014/main" id="{234B89C6-2026-2846-8FB3-A70FCF9A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CL" sz="1400">
              <a:solidFill>
                <a:srgbClr val="FFFFFF"/>
              </a:solidFill>
            </a:endParaRPr>
          </a:p>
        </p:txBody>
      </p:sp>
      <p:sp>
        <p:nvSpPr>
          <p:cNvPr id="46084" name="Marcador de pie de página 4">
            <a:extLst>
              <a:ext uri="{FF2B5EF4-FFF2-40B4-BE49-F238E27FC236}">
                <a16:creationId xmlns:a16="http://schemas.microsoft.com/office/drawing/2014/main" id="{399B9980-7C39-2441-8D97-3F7AE395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s-CL" sz="1200">
              <a:solidFill>
                <a:srgbClr val="FFFFFF"/>
              </a:solidFill>
            </a:endParaRPr>
          </a:p>
        </p:txBody>
      </p:sp>
      <p:pic>
        <p:nvPicPr>
          <p:cNvPr id="46085" name="Imagen 6">
            <a:extLst>
              <a:ext uri="{FF2B5EF4-FFF2-40B4-BE49-F238E27FC236}">
                <a16:creationId xmlns:a16="http://schemas.microsoft.com/office/drawing/2014/main" id="{5F0A43DF-79EC-B14C-9C37-9B26CA258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2745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CuadroTexto 7">
            <a:extLst>
              <a:ext uri="{FF2B5EF4-FFF2-40B4-BE49-F238E27FC236}">
                <a16:creationId xmlns:a16="http://schemas.microsoft.com/office/drawing/2014/main" id="{4EF808C8-52BD-7D47-8837-DE5C9E665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412875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dirty="0">
                <a:latin typeface="+mj-lt"/>
              </a:rPr>
              <a:t>El proyecto South Stream y Nabuco se suspendieron tras invasión a Crimea</a:t>
            </a:r>
            <a:endParaRPr lang="es-ES" alt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3662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{717CEEF6-12D0-8F48-AB47-26503E498FAB}tf10001061</Template>
  <TotalTime>2403</TotalTime>
  <Words>1864</Words>
  <Application>Microsoft Macintosh PowerPoint</Application>
  <PresentationFormat>Presentación en pantalla (4:3)</PresentationFormat>
  <Paragraphs>205</Paragraphs>
  <Slides>21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Tw Cen MT</vt:lpstr>
      <vt:lpstr>Tw Cen MT Condensed</vt:lpstr>
      <vt:lpstr>Wingdings 2</vt:lpstr>
      <vt:lpstr>Wingdings 3</vt:lpstr>
      <vt:lpstr>Integral</vt:lpstr>
      <vt:lpstr>Beatriz Hernández Doctora en estudios europeos </vt:lpstr>
      <vt:lpstr>ANTECEDENTES</vt:lpstr>
      <vt:lpstr>1. UE-RUSIA interdependencia GAS</vt:lpstr>
      <vt:lpstr>RUSIA: Import 35,%-Export 41,8% de la UE</vt:lpstr>
      <vt:lpstr>Presentación de PowerPoint</vt:lpstr>
      <vt:lpstr>Dependencias diferencias, respuestas diferenciadas</vt:lpstr>
      <vt:lpstr>RUSIA –Ucrania y la UE</vt:lpstr>
      <vt:lpstr>Nuevas rutas Petróleo y gas mar Báltico 2010</vt:lpstr>
      <vt:lpstr>North Stream I y II</vt:lpstr>
      <vt:lpstr>2. ANTEDECENTES POLÍTICOS Y DE SEGURIDAD</vt:lpstr>
      <vt:lpstr>Seguridad en Europa</vt:lpstr>
      <vt:lpstr>UE-RUSIA: en la era Bush (2006)</vt:lpstr>
      <vt:lpstr>OTAN: Influencia de Estados Unidos en Europa y el Mediterráneo</vt:lpstr>
      <vt:lpstr>3. Intereses rusos en ucrania</vt:lpstr>
      <vt:lpstr>Ucrania entre ue y rusia “El PipeLINE DIPLOMACY”</vt:lpstr>
      <vt:lpstr>RUSIA INFLUENCIA EN UCRANIA</vt:lpstr>
      <vt:lpstr>SANCIONES A RUSIA 2014-2021</vt:lpstr>
      <vt:lpstr>Nuevas sanciones a Rusia y Bielorrusia, 2021</vt:lpstr>
      <vt:lpstr>Rusia cambia a UE por China</vt:lpstr>
      <vt:lpstr>Seguridad energética vs. “Blood Money”</vt:lpstr>
      <vt:lpstr>Seguridad energética vs. “Blood Money”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conflicto ruso-ucraniano desde una perspectiva neorrealista</dc:title>
  <dc:creator>yoyo</dc:creator>
  <cp:lastModifiedBy>Microsoft Office User</cp:lastModifiedBy>
  <cp:revision>85</cp:revision>
  <dcterms:created xsi:type="dcterms:W3CDTF">2020-11-10T18:58:24Z</dcterms:created>
  <dcterms:modified xsi:type="dcterms:W3CDTF">2023-05-30T14:18:17Z</dcterms:modified>
</cp:coreProperties>
</file>