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84"/>
  </p:notesMasterIdLst>
  <p:sldIdLst>
    <p:sldId id="256" r:id="rId33"/>
    <p:sldId id="257" r:id="rId34"/>
    <p:sldId id="258" r:id="rId35"/>
    <p:sldId id="259" r:id="rId36"/>
    <p:sldId id="260" r:id="rId37"/>
    <p:sldId id="261" r:id="rId38"/>
    <p:sldId id="262" r:id="rId39"/>
    <p:sldId id="263" r:id="rId40"/>
    <p:sldId id="264" r:id="rId41"/>
    <p:sldId id="265" r:id="rId42"/>
    <p:sldId id="266" r:id="rId43"/>
    <p:sldId id="267" r:id="rId44"/>
    <p:sldId id="268" r:id="rId45"/>
    <p:sldId id="269" r:id="rId46"/>
    <p:sldId id="270" r:id="rId47"/>
    <p:sldId id="271" r:id="rId48"/>
    <p:sldId id="272" r:id="rId49"/>
    <p:sldId id="273" r:id="rId50"/>
    <p:sldId id="274" r:id="rId51"/>
    <p:sldId id="275" r:id="rId52"/>
    <p:sldId id="276" r:id="rId53"/>
    <p:sldId id="277" r:id="rId54"/>
    <p:sldId id="278" r:id="rId55"/>
    <p:sldId id="279" r:id="rId56"/>
    <p:sldId id="280" r:id="rId57"/>
    <p:sldId id="281" r:id="rId58"/>
    <p:sldId id="282" r:id="rId59"/>
    <p:sldId id="283" r:id="rId60"/>
    <p:sldId id="284" r:id="rId61"/>
    <p:sldId id="285" r:id="rId62"/>
    <p:sldId id="286" r:id="rId63"/>
    <p:sldId id="287" r:id="rId64"/>
    <p:sldId id="288" r:id="rId65"/>
    <p:sldId id="289" r:id="rId66"/>
    <p:sldId id="290" r:id="rId67"/>
    <p:sldId id="291" r:id="rId68"/>
    <p:sldId id="292" r:id="rId69"/>
    <p:sldId id="293" r:id="rId70"/>
    <p:sldId id="294" r:id="rId71"/>
    <p:sldId id="295" r:id="rId72"/>
    <p:sldId id="296" r:id="rId73"/>
    <p:sldId id="297" r:id="rId74"/>
    <p:sldId id="298" r:id="rId75"/>
    <p:sldId id="299" r:id="rId76"/>
    <p:sldId id="300" r:id="rId77"/>
    <p:sldId id="301" r:id="rId78"/>
    <p:sldId id="302" r:id="rId79"/>
    <p:sldId id="303" r:id="rId80"/>
    <p:sldId id="304" r:id="rId81"/>
    <p:sldId id="305" r:id="rId82"/>
    <p:sldId id="306" r:id="rId83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DM Sans" charset="1" panose="00000000000000000000"/>
      <p:regular r:id="rId10"/>
    </p:embeddedFont>
    <p:embeddedFont>
      <p:font typeface="DM Sans Bold" charset="1" panose="00000000000000000000"/>
      <p:regular r:id="rId11"/>
    </p:embeddedFont>
    <p:embeddedFont>
      <p:font typeface="DM Sans Italics" charset="1" panose="00000000000000000000"/>
      <p:regular r:id="rId12"/>
    </p:embeddedFont>
    <p:embeddedFont>
      <p:font typeface="DM Sans Bold Italics" charset="1" panose="00000000000000000000"/>
      <p:regular r:id="rId13"/>
    </p:embeddedFont>
    <p:embeddedFont>
      <p:font typeface="Bobby Jones" charset="1" panose="00000000000000000000"/>
      <p:regular r:id="rId14"/>
    </p:embeddedFont>
    <p:embeddedFont>
      <p:font typeface="Canva Sans" charset="1" panose="020B0503030501040103"/>
      <p:regular r:id="rId15"/>
    </p:embeddedFont>
    <p:embeddedFont>
      <p:font typeface="Canva Sans Bold" charset="1" panose="020B0803030501040103"/>
      <p:regular r:id="rId16"/>
    </p:embeddedFont>
    <p:embeddedFont>
      <p:font typeface="Canva Sans Italics" charset="1" panose="020B0503030501040103"/>
      <p:regular r:id="rId17"/>
    </p:embeddedFont>
    <p:embeddedFont>
      <p:font typeface="Canva Sans Bold Italics" charset="1" panose="020B0803030501040103"/>
      <p:regular r:id="rId18"/>
    </p:embeddedFont>
    <p:embeddedFont>
      <p:font typeface="Canva Sans Medium" charset="1" panose="020B0603030501040103"/>
      <p:regular r:id="rId19"/>
    </p:embeddedFont>
    <p:embeddedFont>
      <p:font typeface="Canva Sans Medium Italics" charset="1" panose="020B0603030501040103"/>
      <p:regular r:id="rId20"/>
    </p:embeddedFont>
    <p:embeddedFont>
      <p:font typeface="Aileron" charset="1" panose="00000500000000000000"/>
      <p:regular r:id="rId21"/>
    </p:embeddedFont>
    <p:embeddedFont>
      <p:font typeface="Aileron Bold" charset="1" panose="00000800000000000000"/>
      <p:regular r:id="rId22"/>
    </p:embeddedFont>
    <p:embeddedFont>
      <p:font typeface="Aileron Italics" charset="1" panose="00000500000000000000"/>
      <p:regular r:id="rId23"/>
    </p:embeddedFont>
    <p:embeddedFont>
      <p:font typeface="Aileron Bold Italics" charset="1" panose="00000800000000000000"/>
      <p:regular r:id="rId24"/>
    </p:embeddedFont>
    <p:embeddedFont>
      <p:font typeface="Aileron Thin" charset="1" panose="00000300000000000000"/>
      <p:regular r:id="rId25"/>
    </p:embeddedFont>
    <p:embeddedFont>
      <p:font typeface="Aileron Thin Italics" charset="1" panose="00000300000000000000"/>
      <p:regular r:id="rId26"/>
    </p:embeddedFont>
    <p:embeddedFont>
      <p:font typeface="Aileron Light" charset="1" panose="00000400000000000000"/>
      <p:regular r:id="rId27"/>
    </p:embeddedFont>
    <p:embeddedFont>
      <p:font typeface="Aileron Light Italics" charset="1" panose="00000400000000000000"/>
      <p:regular r:id="rId28"/>
    </p:embeddedFont>
    <p:embeddedFont>
      <p:font typeface="Aileron Ultra-Bold" charset="1" panose="00000A00000000000000"/>
      <p:regular r:id="rId29"/>
    </p:embeddedFont>
    <p:embeddedFont>
      <p:font typeface="Aileron Ultra-Bold Italics" charset="1" panose="00000A00000000000000"/>
      <p:regular r:id="rId30"/>
    </p:embeddedFont>
    <p:embeddedFont>
      <p:font typeface="Aileron Heavy" charset="1" panose="00000A00000000000000"/>
      <p:regular r:id="rId31"/>
    </p:embeddedFont>
    <p:embeddedFont>
      <p:font typeface="Aileron Heavy Italics" charset="1" panose="00000A00000000000000"/>
      <p:regular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slides/slide1.xml" Type="http://schemas.openxmlformats.org/officeDocument/2006/relationships/slide"/><Relationship Id="rId34" Target="slides/slide2.xml" Type="http://schemas.openxmlformats.org/officeDocument/2006/relationships/slide"/><Relationship Id="rId35" Target="slides/slide3.xml" Type="http://schemas.openxmlformats.org/officeDocument/2006/relationships/slide"/><Relationship Id="rId36" Target="slides/slide4.xml" Type="http://schemas.openxmlformats.org/officeDocument/2006/relationships/slide"/><Relationship Id="rId37" Target="slides/slide5.xml" Type="http://schemas.openxmlformats.org/officeDocument/2006/relationships/slide"/><Relationship Id="rId38" Target="slides/slide6.xml" Type="http://schemas.openxmlformats.org/officeDocument/2006/relationships/slide"/><Relationship Id="rId39" Target="slides/slide7.xml" Type="http://schemas.openxmlformats.org/officeDocument/2006/relationships/slide"/><Relationship Id="rId4" Target="theme/theme1.xml" Type="http://schemas.openxmlformats.org/officeDocument/2006/relationships/theme"/><Relationship Id="rId40" Target="slides/slide8.xml" Type="http://schemas.openxmlformats.org/officeDocument/2006/relationships/slide"/><Relationship Id="rId41" Target="slides/slide9.xml" Type="http://schemas.openxmlformats.org/officeDocument/2006/relationships/slide"/><Relationship Id="rId42" Target="slides/slide10.xml" Type="http://schemas.openxmlformats.org/officeDocument/2006/relationships/slide"/><Relationship Id="rId43" Target="slides/slide11.xml" Type="http://schemas.openxmlformats.org/officeDocument/2006/relationships/slide"/><Relationship Id="rId44" Target="slides/slide12.xml" Type="http://schemas.openxmlformats.org/officeDocument/2006/relationships/slide"/><Relationship Id="rId45" Target="slides/slide13.xml" Type="http://schemas.openxmlformats.org/officeDocument/2006/relationships/slide"/><Relationship Id="rId46" Target="slides/slide14.xml" Type="http://schemas.openxmlformats.org/officeDocument/2006/relationships/slide"/><Relationship Id="rId47" Target="slides/slide15.xml" Type="http://schemas.openxmlformats.org/officeDocument/2006/relationships/slide"/><Relationship Id="rId48" Target="slides/slide16.xml" Type="http://schemas.openxmlformats.org/officeDocument/2006/relationships/slide"/><Relationship Id="rId49" Target="slides/slide17.xml" Type="http://schemas.openxmlformats.org/officeDocument/2006/relationships/slide"/><Relationship Id="rId5" Target="tableStyles.xml" Type="http://schemas.openxmlformats.org/officeDocument/2006/relationships/tableStyles"/><Relationship Id="rId50" Target="slides/slide18.xml" Type="http://schemas.openxmlformats.org/officeDocument/2006/relationships/slide"/><Relationship Id="rId51" Target="slides/slide19.xml" Type="http://schemas.openxmlformats.org/officeDocument/2006/relationships/slide"/><Relationship Id="rId52" Target="slides/slide20.xml" Type="http://schemas.openxmlformats.org/officeDocument/2006/relationships/slide"/><Relationship Id="rId53" Target="slides/slide21.xml" Type="http://schemas.openxmlformats.org/officeDocument/2006/relationships/slide"/><Relationship Id="rId54" Target="slides/slide22.xml" Type="http://schemas.openxmlformats.org/officeDocument/2006/relationships/slide"/><Relationship Id="rId55" Target="slides/slide23.xml" Type="http://schemas.openxmlformats.org/officeDocument/2006/relationships/slide"/><Relationship Id="rId56" Target="slides/slide24.xml" Type="http://schemas.openxmlformats.org/officeDocument/2006/relationships/slide"/><Relationship Id="rId57" Target="slides/slide25.xml" Type="http://schemas.openxmlformats.org/officeDocument/2006/relationships/slide"/><Relationship Id="rId58" Target="slides/slide26.xml" Type="http://schemas.openxmlformats.org/officeDocument/2006/relationships/slide"/><Relationship Id="rId59" Target="slides/slide27.xml" Type="http://schemas.openxmlformats.org/officeDocument/2006/relationships/slide"/><Relationship Id="rId6" Target="fonts/font6.fntdata" Type="http://schemas.openxmlformats.org/officeDocument/2006/relationships/font"/><Relationship Id="rId60" Target="slides/slide28.xml" Type="http://schemas.openxmlformats.org/officeDocument/2006/relationships/slide"/><Relationship Id="rId61" Target="slides/slide29.xml" Type="http://schemas.openxmlformats.org/officeDocument/2006/relationships/slide"/><Relationship Id="rId62" Target="slides/slide30.xml" Type="http://schemas.openxmlformats.org/officeDocument/2006/relationships/slide"/><Relationship Id="rId63" Target="slides/slide31.xml" Type="http://schemas.openxmlformats.org/officeDocument/2006/relationships/slide"/><Relationship Id="rId64" Target="slides/slide32.xml" Type="http://schemas.openxmlformats.org/officeDocument/2006/relationships/slide"/><Relationship Id="rId65" Target="slides/slide33.xml" Type="http://schemas.openxmlformats.org/officeDocument/2006/relationships/slide"/><Relationship Id="rId66" Target="slides/slide34.xml" Type="http://schemas.openxmlformats.org/officeDocument/2006/relationships/slide"/><Relationship Id="rId67" Target="slides/slide35.xml" Type="http://schemas.openxmlformats.org/officeDocument/2006/relationships/slide"/><Relationship Id="rId68" Target="slides/slide36.xml" Type="http://schemas.openxmlformats.org/officeDocument/2006/relationships/slide"/><Relationship Id="rId69" Target="slides/slide37.xml" Type="http://schemas.openxmlformats.org/officeDocument/2006/relationships/slide"/><Relationship Id="rId7" Target="fonts/font7.fntdata" Type="http://schemas.openxmlformats.org/officeDocument/2006/relationships/font"/><Relationship Id="rId70" Target="slides/slide38.xml" Type="http://schemas.openxmlformats.org/officeDocument/2006/relationships/slide"/><Relationship Id="rId71" Target="slides/slide39.xml" Type="http://schemas.openxmlformats.org/officeDocument/2006/relationships/slide"/><Relationship Id="rId72" Target="slides/slide40.xml" Type="http://schemas.openxmlformats.org/officeDocument/2006/relationships/slide"/><Relationship Id="rId73" Target="slides/slide41.xml" Type="http://schemas.openxmlformats.org/officeDocument/2006/relationships/slide"/><Relationship Id="rId74" Target="slides/slide42.xml" Type="http://schemas.openxmlformats.org/officeDocument/2006/relationships/slide"/><Relationship Id="rId75" Target="slides/slide43.xml" Type="http://schemas.openxmlformats.org/officeDocument/2006/relationships/slide"/><Relationship Id="rId76" Target="slides/slide44.xml" Type="http://schemas.openxmlformats.org/officeDocument/2006/relationships/slide"/><Relationship Id="rId77" Target="slides/slide45.xml" Type="http://schemas.openxmlformats.org/officeDocument/2006/relationships/slide"/><Relationship Id="rId78" Target="slides/slide46.xml" Type="http://schemas.openxmlformats.org/officeDocument/2006/relationships/slide"/><Relationship Id="rId79" Target="slides/slide47.xml" Type="http://schemas.openxmlformats.org/officeDocument/2006/relationships/slide"/><Relationship Id="rId8" Target="fonts/font8.fntdata" Type="http://schemas.openxmlformats.org/officeDocument/2006/relationships/font"/><Relationship Id="rId80" Target="slides/slide48.xml" Type="http://schemas.openxmlformats.org/officeDocument/2006/relationships/slide"/><Relationship Id="rId81" Target="slides/slide49.xml" Type="http://schemas.openxmlformats.org/officeDocument/2006/relationships/slide"/><Relationship Id="rId82" Target="slides/slide50.xml" Type="http://schemas.openxmlformats.org/officeDocument/2006/relationships/slide"/><Relationship Id="rId83" Target="slides/slide51.xml" Type="http://schemas.openxmlformats.org/officeDocument/2006/relationships/slide"/><Relationship Id="rId84" Target="notesMasters/notesMaster1.xml" Type="http://schemas.openxmlformats.org/officeDocument/2006/relationships/notesMaster"/><Relationship Id="rId85" Target="theme/theme2.xml" Type="http://schemas.openxmlformats.org/officeDocument/2006/relationships/theme"/><Relationship Id="rId86" Target="notesSlides/notesSlide1.xml" Type="http://schemas.openxmlformats.org/officeDocument/2006/relationships/notesSlide"/><Relationship Id="rId87" Target="notesSlides/notesSlide2.xml" Type="http://schemas.openxmlformats.org/officeDocument/2006/relationships/notesSlide"/><Relationship Id="rId9" Target="fonts/font9.fntdata" Type="http://schemas.openxmlformats.org/officeDocument/2006/relationships/font"/></Relationships>
</file>

<file path=ppt/notesMasters/_rels/notesMaster1.xml.rels><?xml version="1.0" encoding="UTF-8" standalone="no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no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1.xml" Type="http://schemas.openxmlformats.org/officeDocument/2006/relationships/slide"/></Relationships>
</file>

<file path=ppt/notesSlides/notesSlide1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notesSlides/notesSlide2.xml><?xml version="1.0" encoding="utf-8"?>
<p:notes xmlns:p="http://schemas.openxmlformats.org/presentationml/2006/main">
  <p:cSld>
    <p:spTree xmlns:a="http://schemas.openxmlformats.org/drawingml/2006/main"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/>
            </a:r>
            <a:endParaRPr lang="en-US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</p:note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.png" Type="http://schemas.openxmlformats.org/officeDocument/2006/relationships/image"/><Relationship Id="rId11" Target="../media/image9.svg" Type="http://schemas.openxmlformats.org/officeDocument/2006/relationships/image"/><Relationship Id="rId12" Target="../media/image10.png" Type="http://schemas.openxmlformats.org/officeDocument/2006/relationships/image"/><Relationship Id="rId13" Target="../media/image11.svg" Type="http://schemas.openxmlformats.org/officeDocument/2006/relationships/image"/><Relationship Id="rId14" Target="../media/image12.png" Type="http://schemas.openxmlformats.org/officeDocument/2006/relationships/image"/><Relationship Id="rId15" Target="../media/image13.svg" Type="http://schemas.openxmlformats.org/officeDocument/2006/relationships/image"/><Relationship Id="rId16" Target="../media/image14.png" Type="http://schemas.openxmlformats.org/officeDocument/2006/relationships/image"/><Relationship Id="rId17" Target="../media/image15.svg" Type="http://schemas.openxmlformats.org/officeDocument/2006/relationships/image"/><Relationship Id="rId2" Target="../notesSlides/notesSlide1.xml" Type="http://schemas.openxmlformats.org/officeDocument/2006/relationships/notesSlide"/><Relationship Id="rId3" Target="../media/image1.png" Type="http://schemas.openxmlformats.org/officeDocument/2006/relationships/image"/><Relationship Id="rId4" Target="../media/image2.png" Type="http://schemas.openxmlformats.org/officeDocument/2006/relationships/image"/><Relationship Id="rId5" Target="../media/image3.svg" Type="http://schemas.openxmlformats.org/officeDocument/2006/relationships/image"/><Relationship Id="rId6" Target="../media/image4.png" Type="http://schemas.openxmlformats.org/officeDocument/2006/relationships/image"/><Relationship Id="rId7" Target="../media/image5.svg" Type="http://schemas.openxmlformats.org/officeDocument/2006/relationships/image"/><Relationship Id="rId8" Target="../media/image6.png" Type="http://schemas.openxmlformats.org/officeDocument/2006/relationships/image"/><Relationship Id="rId9" Target="../media/image7.sv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9.png" Type="http://schemas.openxmlformats.org/officeDocument/2006/relationships/image"/><Relationship Id="rId3" Target="../media/image40.png" Type="http://schemas.openxmlformats.org/officeDocument/2006/relationships/image"/><Relationship Id="rId4" Target="../media/image41.svg" Type="http://schemas.openxmlformats.org/officeDocument/2006/relationships/image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2.png" Type="http://schemas.openxmlformats.org/officeDocument/2006/relationships/image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3.png" Type="http://schemas.openxmlformats.org/officeDocument/2006/relationships/image"/><Relationship Id="rId4" Target="../media/image44.svg" Type="http://schemas.openxmlformats.org/officeDocument/2006/relationships/image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5.png" Type="http://schemas.openxmlformats.org/officeDocument/2006/relationships/image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6.png" Type="http://schemas.openxmlformats.org/officeDocument/2006/relationships/image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7.png" Type="http://schemas.openxmlformats.org/officeDocument/2006/relationships/image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8.png" Type="http://schemas.openxmlformats.org/officeDocument/2006/relationships/image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49.png" Type="http://schemas.openxmlformats.org/officeDocument/2006/relationships/image"/><Relationship Id="rId4" Target="../media/image50.sv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16.png" Type="http://schemas.openxmlformats.org/officeDocument/2006/relationships/image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1.png" Type="http://schemas.openxmlformats.org/officeDocument/2006/relationships/image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2.png" Type="http://schemas.openxmlformats.org/officeDocument/2006/relationships/image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3.png" Type="http://schemas.openxmlformats.org/officeDocument/2006/relationships/image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4.png" Type="http://schemas.openxmlformats.org/officeDocument/2006/relationships/image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5.png" Type="http://schemas.openxmlformats.org/officeDocument/2006/relationships/image"/><Relationship Id="rId4" Target="../media/image56.png" Type="http://schemas.openxmlformats.org/officeDocument/2006/relationships/image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57.png" Type="http://schemas.openxmlformats.org/officeDocument/2006/relationships/image"/><Relationship Id="rId4" Target="../media/image58.svg" Type="http://schemas.openxmlformats.org/officeDocument/2006/relationships/image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9.png" Type="http://schemas.openxmlformats.org/officeDocument/2006/relationships/image"/><Relationship Id="rId3" Target="../media/image60.png" Type="http://schemas.openxmlformats.org/officeDocument/2006/relationships/image"/><Relationship Id="rId4" Target="../media/image61.svg" Type="http://schemas.openxmlformats.org/officeDocument/2006/relationships/image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2.png" Type="http://schemas.openxmlformats.org/officeDocument/2006/relationships/image"/><Relationship Id="rId3" Target="../media/image60.png" Type="http://schemas.openxmlformats.org/officeDocument/2006/relationships/image"/><Relationship Id="rId4" Target="../media/image61.svg" Type="http://schemas.openxmlformats.org/officeDocument/2006/relationships/image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png" Type="http://schemas.openxmlformats.org/officeDocument/2006/relationships/image"/><Relationship Id="rId3" Target="../media/image60.png" Type="http://schemas.openxmlformats.org/officeDocument/2006/relationships/image"/><Relationship Id="rId4" Target="../media/image61.svg" Type="http://schemas.openxmlformats.org/officeDocument/2006/relationships/image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64.png" Type="http://schemas.openxmlformats.org/officeDocument/2006/relationships/image"/><Relationship Id="rId4" Target="../media/image65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4.svg" Type="http://schemas.openxmlformats.org/officeDocument/2006/relationships/image"/><Relationship Id="rId11" Target="../media/image25.png" Type="http://schemas.openxmlformats.org/officeDocument/2006/relationships/image"/><Relationship Id="rId12" Target="../media/image26.svg" Type="http://schemas.openxmlformats.org/officeDocument/2006/relationships/image"/><Relationship Id="rId2" Target="../media/image1.png" Type="http://schemas.openxmlformats.org/officeDocument/2006/relationships/image"/><Relationship Id="rId3" Target="../media/image17.png" Type="http://schemas.openxmlformats.org/officeDocument/2006/relationships/image"/><Relationship Id="rId4" Target="../media/image18.svg" Type="http://schemas.openxmlformats.org/officeDocument/2006/relationships/image"/><Relationship Id="rId5" Target="../media/image19.png" Type="http://schemas.openxmlformats.org/officeDocument/2006/relationships/image"/><Relationship Id="rId6" Target="../media/image20.svg" Type="http://schemas.openxmlformats.org/officeDocument/2006/relationships/image"/><Relationship Id="rId7" Target="../media/image21.png" Type="http://schemas.openxmlformats.org/officeDocument/2006/relationships/image"/><Relationship Id="rId8" Target="../media/image22.svg" Type="http://schemas.openxmlformats.org/officeDocument/2006/relationships/image"/><Relationship Id="rId9" Target="../media/image23.png" Type="http://schemas.openxmlformats.org/officeDocument/2006/relationships/image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6.gif" Type="http://schemas.openxmlformats.org/officeDocument/2006/relationships/image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7.png" Type="http://schemas.openxmlformats.org/officeDocument/2006/relationships/image"/><Relationship Id="rId3" Target="../media/image68.svg" Type="http://schemas.openxmlformats.org/officeDocument/2006/relationships/image"/><Relationship Id="rId4" Target="../media/image69.png" Type="http://schemas.openxmlformats.org/officeDocument/2006/relationships/image"/><Relationship Id="rId5" Target="../media/image70.svg" Type="http://schemas.openxmlformats.org/officeDocument/2006/relationships/image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1.png" Type="http://schemas.openxmlformats.org/officeDocument/2006/relationships/image"/><Relationship Id="rId4" Target="../media/image72.svg" Type="http://schemas.openxmlformats.org/officeDocument/2006/relationships/image"/><Relationship Id="rId5" Target="../media/image73.png" Type="http://schemas.openxmlformats.org/officeDocument/2006/relationships/image"/><Relationship Id="rId6" Target="../media/image74.svg" Type="http://schemas.openxmlformats.org/officeDocument/2006/relationships/image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75.png" Type="http://schemas.openxmlformats.org/officeDocument/2006/relationships/image"/><Relationship Id="rId4" Target="../media/image76.svg" Type="http://schemas.openxmlformats.org/officeDocument/2006/relationships/image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7.png" Type="http://schemas.openxmlformats.org/officeDocument/2006/relationships/image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7.png" Type="http://schemas.openxmlformats.org/officeDocument/2006/relationships/image"/><Relationship Id="rId4" Target="../media/image28.svg" Type="http://schemas.openxmlformats.org/officeDocument/2006/relationships/image"/><Relationship Id="rId5" Target="../media/image29.png" Type="http://schemas.openxmlformats.org/officeDocument/2006/relationships/image"/><Relationship Id="rId6" Target="../media/image30.svg" Type="http://schemas.openxmlformats.org/officeDocument/2006/relationships/image"/><Relationship Id="rId7" Target="../media/image31.png" Type="http://schemas.openxmlformats.org/officeDocument/2006/relationships/image"/><Relationship Id="rId8" Target="../media/image32.svg" Type="http://schemas.openxmlformats.org/officeDocument/2006/relationships/image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78.png" Type="http://schemas.openxmlformats.org/officeDocument/2006/relationships/image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9.png" Type="http://schemas.openxmlformats.org/officeDocument/2006/relationships/image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0.png" Type="http://schemas.openxmlformats.org/officeDocument/2006/relationships/image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1.pn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33.png" Type="http://schemas.openxmlformats.org/officeDocument/2006/relationships/image"/><Relationship Id="rId4" Target="../media/image34.svg" Type="http://schemas.openxmlformats.org/officeDocument/2006/relationships/image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5.png" Type="http://schemas.openxmlformats.org/officeDocument/2006/relationships/image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6.png" Type="http://schemas.openxmlformats.org/officeDocument/2006/relationships/image"/><Relationship Id="rId3" Target="../media/image37.png" Type="http://schemas.openxmlformats.org/officeDocument/2006/relationships/image"/><Relationship Id="rId4" Target="../media/image3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38888" r="0" b="-38888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0">
            <a:off x="12876505" y="5243475"/>
            <a:ext cx="4924777" cy="5763037"/>
          </a:xfrm>
          <a:custGeom>
            <a:avLst/>
            <a:gdLst/>
            <a:ahLst/>
            <a:cxnLst/>
            <a:rect r="r" b="b" t="t" l="l"/>
            <a:pathLst>
              <a:path h="5763037" w="4924777">
                <a:moveTo>
                  <a:pt x="4924777" y="0"/>
                </a:moveTo>
                <a:lnTo>
                  <a:pt x="0" y="0"/>
                </a:lnTo>
                <a:lnTo>
                  <a:pt x="0" y="5763038"/>
                </a:lnTo>
                <a:lnTo>
                  <a:pt x="4924777" y="5763038"/>
                </a:lnTo>
                <a:lnTo>
                  <a:pt x="492477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14042" y="5243475"/>
            <a:ext cx="5356507" cy="5517002"/>
          </a:xfrm>
          <a:custGeom>
            <a:avLst/>
            <a:gdLst/>
            <a:ahLst/>
            <a:cxnLst/>
            <a:rect r="r" b="b" t="t" l="l"/>
            <a:pathLst>
              <a:path h="5517002" w="5356507">
                <a:moveTo>
                  <a:pt x="0" y="0"/>
                </a:moveTo>
                <a:lnTo>
                  <a:pt x="5356507" y="0"/>
                </a:lnTo>
                <a:lnTo>
                  <a:pt x="5356507" y="5517002"/>
                </a:lnTo>
                <a:lnTo>
                  <a:pt x="0" y="551700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144149" y="5243475"/>
            <a:ext cx="4526681" cy="5388905"/>
          </a:xfrm>
          <a:custGeom>
            <a:avLst/>
            <a:gdLst/>
            <a:ahLst/>
            <a:cxnLst/>
            <a:rect r="r" b="b" t="t" l="l"/>
            <a:pathLst>
              <a:path h="5388905" w="4526681">
                <a:moveTo>
                  <a:pt x="0" y="0"/>
                </a:moveTo>
                <a:lnTo>
                  <a:pt x="4526680" y="0"/>
                </a:lnTo>
                <a:lnTo>
                  <a:pt x="4526680" y="5388906"/>
                </a:lnTo>
                <a:lnTo>
                  <a:pt x="0" y="538890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34544" y="5243475"/>
            <a:ext cx="4223303" cy="5807042"/>
          </a:xfrm>
          <a:custGeom>
            <a:avLst/>
            <a:gdLst/>
            <a:ahLst/>
            <a:cxnLst/>
            <a:rect r="r" b="b" t="t" l="l"/>
            <a:pathLst>
              <a:path h="5807042" w="4223303">
                <a:moveTo>
                  <a:pt x="0" y="0"/>
                </a:moveTo>
                <a:lnTo>
                  <a:pt x="4223303" y="0"/>
                </a:lnTo>
                <a:lnTo>
                  <a:pt x="4223303" y="5807042"/>
                </a:lnTo>
                <a:lnTo>
                  <a:pt x="0" y="580704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-373878" y="1028700"/>
            <a:ext cx="19035757" cy="3968365"/>
            <a:chOff x="0" y="0"/>
            <a:chExt cx="5361915" cy="1117793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361915" cy="1117793"/>
            </a:xfrm>
            <a:custGeom>
              <a:avLst/>
              <a:gdLst/>
              <a:ahLst/>
              <a:cxnLst/>
              <a:rect r="r" b="b" t="t" l="l"/>
              <a:pathLst>
                <a:path h="111779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17793"/>
                  </a:lnTo>
                  <a:lnTo>
                    <a:pt x="0" y="111779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15058700" y="8506348"/>
            <a:ext cx="1399999" cy="1503905"/>
          </a:xfrm>
          <a:custGeom>
            <a:avLst/>
            <a:gdLst/>
            <a:ahLst/>
            <a:cxnLst/>
            <a:rect r="r" b="b" t="t" l="l"/>
            <a:pathLst>
              <a:path h="1503905" w="1399999">
                <a:moveTo>
                  <a:pt x="0" y="0"/>
                </a:moveTo>
                <a:lnTo>
                  <a:pt x="1399999" y="0"/>
                </a:lnTo>
                <a:lnTo>
                  <a:pt x="1399999" y="1503904"/>
                </a:lnTo>
                <a:lnTo>
                  <a:pt x="0" y="150390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967258" y="8634583"/>
            <a:ext cx="1633303" cy="1247435"/>
          </a:xfrm>
          <a:custGeom>
            <a:avLst/>
            <a:gdLst/>
            <a:ahLst/>
            <a:cxnLst/>
            <a:rect r="r" b="b" t="t" l="l"/>
            <a:pathLst>
              <a:path h="1247435" w="1633303">
                <a:moveTo>
                  <a:pt x="0" y="0"/>
                </a:moveTo>
                <a:lnTo>
                  <a:pt x="1633302" y="0"/>
                </a:lnTo>
                <a:lnTo>
                  <a:pt x="1633302" y="1247434"/>
                </a:lnTo>
                <a:lnTo>
                  <a:pt x="0" y="124743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0766204" y="8820022"/>
            <a:ext cx="1972709" cy="1466978"/>
          </a:xfrm>
          <a:custGeom>
            <a:avLst/>
            <a:gdLst/>
            <a:ahLst/>
            <a:cxnLst/>
            <a:rect r="r" b="b" t="t" l="l"/>
            <a:pathLst>
              <a:path h="1466978" w="1972709">
                <a:moveTo>
                  <a:pt x="0" y="0"/>
                </a:moveTo>
                <a:lnTo>
                  <a:pt x="1972709" y="0"/>
                </a:lnTo>
                <a:lnTo>
                  <a:pt x="1972709" y="1466978"/>
                </a:lnTo>
                <a:lnTo>
                  <a:pt x="0" y="146697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119244" y="1341904"/>
            <a:ext cx="16230600" cy="31514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71"/>
              </a:lnSpc>
            </a:pPr>
            <a:r>
              <a:rPr lang="en-US" sz="8979">
                <a:solidFill>
                  <a:srgbClr val="FFFFFF"/>
                </a:solidFill>
                <a:latin typeface="Bobby Jones"/>
              </a:rPr>
              <a:t>Planes de igualdad de género en América Latina y el Caribe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526569" y="350589"/>
            <a:ext cx="13234862" cy="9585822"/>
          </a:xfrm>
          <a:custGeom>
            <a:avLst/>
            <a:gdLst/>
            <a:ahLst/>
            <a:cxnLst/>
            <a:rect r="r" b="b" t="t" l="l"/>
            <a:pathLst>
              <a:path h="9585822" w="13234862">
                <a:moveTo>
                  <a:pt x="0" y="0"/>
                </a:moveTo>
                <a:lnTo>
                  <a:pt x="13234862" y="0"/>
                </a:lnTo>
                <a:lnTo>
                  <a:pt x="13234862" y="9585822"/>
                </a:lnTo>
                <a:lnTo>
                  <a:pt x="0" y="95858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761431" y="1843184"/>
            <a:ext cx="1867669" cy="2213831"/>
          </a:xfrm>
          <a:custGeom>
            <a:avLst/>
            <a:gdLst/>
            <a:ahLst/>
            <a:cxnLst/>
            <a:rect r="r" b="b" t="t" l="l"/>
            <a:pathLst>
              <a:path h="2213831" w="1867669">
                <a:moveTo>
                  <a:pt x="0" y="0"/>
                </a:moveTo>
                <a:lnTo>
                  <a:pt x="1867669" y="0"/>
                </a:lnTo>
                <a:lnTo>
                  <a:pt x="1867669" y="2213831"/>
                </a:lnTo>
                <a:lnTo>
                  <a:pt x="0" y="221383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996301" y="9802680"/>
            <a:ext cx="7358444" cy="2007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759"/>
              </a:lnSpc>
              <a:spcBef>
                <a:spcPct val="0"/>
              </a:spcBef>
            </a:pPr>
            <a:r>
              <a:rPr lang="en-US" sz="879">
                <a:solidFill>
                  <a:srgbClr val="21245A"/>
                </a:solidFill>
                <a:latin typeface="DM Sans"/>
              </a:rPr>
              <a:t>Fuente: Comisión Económica para América Latina y el Caribe (CEPAL), sobre la base de Banco de Datos de Encuestas de Hogares (BADEHOG).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18737"/>
            <a:chOff x="0" y="0"/>
            <a:chExt cx="4274726" cy="166419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64194"/>
            </a:xfrm>
            <a:custGeom>
              <a:avLst/>
              <a:gdLst/>
              <a:ahLst/>
              <a:cxnLst/>
              <a:rect r="r" b="b" t="t" l="l"/>
              <a:pathLst>
                <a:path h="1664194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64194"/>
                  </a:lnTo>
                  <a:lnTo>
                    <a:pt x="0" y="166419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19075"/>
              <a:ext cx="812800" cy="10318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604521" indent="-302261" lvl="1">
                <a:lnSpc>
                  <a:spcPts val="5600"/>
                </a:lnSpc>
                <a:buFont typeface="Arial"/>
                <a:buChar char="•"/>
              </a:pPr>
              <a:r>
                <a:rPr lang="en-US" sz="2800">
                  <a:solidFill>
                    <a:srgbClr val="21245A"/>
                  </a:solidFill>
                  <a:latin typeface="DM Sans"/>
                </a:rPr>
                <a:t>A nivel mundial la proporción de mujeres que se casaron cuando eran niñas o adolescentes se redujo un 15%, pasando de ser una de cada cuatro mujeres menores de 18 años, a una de cada cinco niñas y adolescentes</a:t>
              </a:r>
            </a:p>
            <a:p>
              <a:pPr algn="just" marL="604521" indent="-302261" lvl="1">
                <a:lnSpc>
                  <a:spcPts val="5600"/>
                </a:lnSpc>
                <a:buFont typeface="Arial"/>
                <a:buChar char="•"/>
              </a:pPr>
              <a:r>
                <a:rPr lang="en-US" sz="2800">
                  <a:solidFill>
                    <a:srgbClr val="21245A"/>
                  </a:solidFill>
                  <a:latin typeface="DM Sans"/>
                </a:rPr>
                <a:t>El MUITF afecta en su gran mayoría a las niñas </a:t>
              </a:r>
            </a:p>
            <a:p>
              <a:pPr algn="just" marL="1209042" indent="-403014" lvl="2">
                <a:lnSpc>
                  <a:spcPts val="5600"/>
                </a:lnSpc>
                <a:buFont typeface="Arial"/>
                <a:buChar char="⚬"/>
              </a:pPr>
              <a:r>
                <a:rPr lang="en-US" sz="2800">
                  <a:solidFill>
                    <a:srgbClr val="21245A"/>
                  </a:solidFill>
                  <a:latin typeface="DM Sans"/>
                </a:rPr>
                <a:t> La tasa mundial de matrimonio infantil en los niños equivale a tan solo una quinta parte de la de las niñas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1076752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Escenario actual muitf I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669260" y="8706037"/>
            <a:ext cx="14993330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Inter-American Commission of Women. Follow-up Mechanism to the Belém do Pará Convention (MESECVI). Informe hemisférico sobre matrimonios y uniones infantiles, tempranas y forzadas en los Estados parte de la Convención de Belém do Pará.  [Preparado por el Mecanismo de Seguimiento de la Convención de Belém do Pará (MESECVI) / Comisión Interamericana de Mujeres]. p.135; 21x29,7cm. (OAS. Documentos oficiales; OEA/Ser.L/II.6.35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18737"/>
            <a:chOff x="0" y="0"/>
            <a:chExt cx="4274726" cy="166419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64194"/>
            </a:xfrm>
            <a:custGeom>
              <a:avLst/>
              <a:gdLst/>
              <a:ahLst/>
              <a:cxnLst/>
              <a:rect r="r" b="b" t="t" l="l"/>
              <a:pathLst>
                <a:path h="1664194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64194"/>
                  </a:lnTo>
                  <a:lnTo>
                    <a:pt x="0" y="166419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920263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 strike="noStrike" u="none">
                <a:solidFill>
                  <a:srgbClr val="FFFFFF"/>
                </a:solidFill>
                <a:latin typeface="Bobby Jones"/>
              </a:rPr>
              <a:t>Escenario actual muitf II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94436" y="3211411"/>
            <a:ext cx="15620557" cy="5193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61549" indent="-280775" lvl="1">
              <a:lnSpc>
                <a:spcPts val="5201"/>
              </a:lnSpc>
              <a:buFont typeface="Arial"/>
              <a:buChar char="•"/>
            </a:pPr>
            <a:r>
              <a:rPr lang="en-US" sz="2600">
                <a:solidFill>
                  <a:srgbClr val="21245A"/>
                </a:solidFill>
                <a:latin typeface="DM Sans"/>
              </a:rPr>
              <a:t>Globalmente aproximadamente </a:t>
            </a:r>
            <a:r>
              <a:rPr lang="en-US" sz="2600">
                <a:solidFill>
                  <a:srgbClr val="21245A"/>
                </a:solidFill>
                <a:latin typeface="DM Sans Bold"/>
              </a:rPr>
              <a:t>21% de mujeres, entre 20 y 24 años, se casaron siendo menores de edad</a:t>
            </a:r>
          </a:p>
          <a:p>
            <a:pPr algn="just" marL="561549" indent="-280775" lvl="1">
              <a:lnSpc>
                <a:spcPts val="5201"/>
              </a:lnSpc>
              <a:buFont typeface="Arial"/>
              <a:buChar char="•"/>
            </a:pPr>
            <a:r>
              <a:rPr lang="en-US" sz="2600">
                <a:solidFill>
                  <a:srgbClr val="21245A"/>
                </a:solidFill>
                <a:latin typeface="DM Sans"/>
              </a:rPr>
              <a:t>12 millones de niñas y adolescentes se casan cada año, lo cual equivale a </a:t>
            </a:r>
            <a:r>
              <a:rPr lang="en-US" sz="2600">
                <a:solidFill>
                  <a:srgbClr val="21245A"/>
                </a:solidFill>
                <a:latin typeface="DM Sans Bold"/>
              </a:rPr>
              <a:t>28 niñas o adolescentes por minuto</a:t>
            </a:r>
            <a:r>
              <a:rPr lang="en-US" sz="2600">
                <a:solidFill>
                  <a:srgbClr val="21245A"/>
                </a:solidFill>
                <a:latin typeface="DM Sans"/>
              </a:rPr>
              <a:t> </a:t>
            </a:r>
          </a:p>
          <a:p>
            <a:pPr algn="just" marL="561549" indent="-280775" lvl="1">
              <a:lnSpc>
                <a:spcPts val="5201"/>
              </a:lnSpc>
              <a:buFont typeface="Arial"/>
              <a:buChar char="•"/>
            </a:pPr>
            <a:r>
              <a:rPr lang="en-US" sz="2600">
                <a:solidFill>
                  <a:srgbClr val="21245A"/>
                </a:solidFill>
                <a:latin typeface="DM Sans"/>
              </a:rPr>
              <a:t> Producto de la pandemia del COVID-19, las niñas y adolescentes a nivel global, se han visto más vulnerables al matrimonio infantil, los embarazos no deseados y la violencia sexual ante las restricciones de movimiento y confinamiento decretadas para contrarrestar la emergencia sanitaria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669260" y="8706037"/>
            <a:ext cx="14993330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Inter-American Commission of Women. Follow-up Mechanism to the Belém do Pará Convention (MESECVI). Informe hemisférico sobre matrimonios y uniones infantiles, tempranas y forzadas en los Estados parte de la Convención de Belém do Pará.  [Preparado por el Mecanismo de Seguimiento de la Convención de Belém do Pará (MESECVI) / Comisión Interamericana de Mujeres]. p.135; 21x29,7cm. (OAS. Documentos oficiales; OEA/Ser.L/II.6.35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30100"/>
            <a:ext cx="8439981" cy="10317100"/>
          </a:xfrm>
          <a:custGeom>
            <a:avLst/>
            <a:gdLst/>
            <a:ahLst/>
            <a:cxnLst/>
            <a:rect r="r" b="b" t="t" l="l"/>
            <a:pathLst>
              <a:path h="10317100" w="8439981">
                <a:moveTo>
                  <a:pt x="0" y="0"/>
                </a:moveTo>
                <a:lnTo>
                  <a:pt x="8439981" y="0"/>
                </a:lnTo>
                <a:lnTo>
                  <a:pt x="8439981" y="10317100"/>
                </a:lnTo>
                <a:lnTo>
                  <a:pt x="0" y="103171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8439981" y="405275"/>
            <a:ext cx="9068023" cy="81831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442737" indent="-221368" lvl="1">
              <a:lnSpc>
                <a:spcPts val="4101"/>
              </a:lnSpc>
              <a:buFont typeface="Arial"/>
              <a:buChar char="•"/>
            </a:pPr>
            <a:r>
              <a:rPr lang="en-US" sz="2050">
                <a:solidFill>
                  <a:srgbClr val="21245A"/>
                </a:solidFill>
                <a:latin typeface="DM Sans"/>
              </a:rPr>
              <a:t>México : el 3.6% de las mujeres de 20 a 24 años se casaron o unieron antes de los 15 años, mientras que 20.7% lo hizo antes de los 18 años (2018)</a:t>
            </a:r>
          </a:p>
          <a:p>
            <a:pPr algn="just" marL="442737" indent="-221368" lvl="1">
              <a:lnSpc>
                <a:spcPts val="4101"/>
              </a:lnSpc>
              <a:buFont typeface="Arial"/>
              <a:buChar char="•"/>
            </a:pPr>
            <a:r>
              <a:rPr lang="en-US" sz="2050">
                <a:solidFill>
                  <a:srgbClr val="21245A"/>
                </a:solidFill>
                <a:latin typeface="DM Sans"/>
              </a:rPr>
              <a:t>República Dominicana: el 24.1% de las adolescentes se casaron o unieron ante antes de los 15 años, mientras que el 86.5% lo hizo antes de cumplir los 18 años (2018)</a:t>
            </a:r>
          </a:p>
          <a:p>
            <a:pPr algn="just" marL="442737" indent="-221368" lvl="1">
              <a:lnSpc>
                <a:spcPts val="4101"/>
              </a:lnSpc>
              <a:buFont typeface="Arial"/>
              <a:buChar char="•"/>
            </a:pPr>
            <a:r>
              <a:rPr lang="en-US" sz="2050">
                <a:solidFill>
                  <a:srgbClr val="21245A"/>
                </a:solidFill>
                <a:latin typeface="DM Sans"/>
              </a:rPr>
              <a:t>Colombia: el 4.9% de la mujeres entre 20 a 24 años se casaron o unieron antes de los 15 años, mientras el 23.4% lo hizo antes de los 18 años (2015)</a:t>
            </a:r>
          </a:p>
          <a:p>
            <a:pPr algn="just" marL="442737" indent="-221368" lvl="1">
              <a:lnSpc>
                <a:spcPts val="4101"/>
              </a:lnSpc>
              <a:buFont typeface="Arial"/>
              <a:buChar char="•"/>
            </a:pPr>
            <a:r>
              <a:rPr lang="en-US" sz="2050">
                <a:solidFill>
                  <a:srgbClr val="21245A"/>
                </a:solidFill>
                <a:latin typeface="DM Sans"/>
              </a:rPr>
              <a:t>Paraguay:  el 5% de las mujeres se casaron o unieron antes de los 15 años, y el 20% lo hizo antes de los 18 años</a:t>
            </a:r>
          </a:p>
          <a:p>
            <a:pPr algn="just" marL="442737" indent="-221368" lvl="1">
              <a:lnSpc>
                <a:spcPts val="4101"/>
              </a:lnSpc>
              <a:buFont typeface="Arial"/>
              <a:buChar char="•"/>
            </a:pPr>
            <a:r>
              <a:rPr lang="en-US" sz="2050">
                <a:solidFill>
                  <a:srgbClr val="21245A"/>
                </a:solidFill>
                <a:latin typeface="DM Sans"/>
              </a:rPr>
              <a:t>Perú: entre el 2017 y 2019, el 2% de mujeres entre 20 y 24 años se casaron o unieron antes de cumplir los 15 años, y el 16.9% lo hizo antes de los 18 años</a:t>
            </a:r>
          </a:p>
          <a:p>
            <a:pPr algn="just" marL="442737" indent="-221368" lvl="1">
              <a:lnSpc>
                <a:spcPts val="4101"/>
              </a:lnSpc>
              <a:buFont typeface="Arial"/>
              <a:buChar char="•"/>
            </a:pPr>
            <a:r>
              <a:rPr lang="en-US" sz="2050">
                <a:solidFill>
                  <a:srgbClr val="21245A"/>
                </a:solidFill>
                <a:latin typeface="DM Sans"/>
              </a:rPr>
              <a:t>Costa Rica: el 2% de las mujeres entre 20 y 24 años se casaron o unieron antes de cumplir 15 años (2018)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8750276" y="9229725"/>
            <a:ext cx="8757728" cy="34202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909"/>
              </a:lnSpc>
              <a:spcBef>
                <a:spcPct val="0"/>
              </a:spcBef>
            </a:pPr>
            <a:r>
              <a:rPr lang="en-US" sz="649">
                <a:solidFill>
                  <a:srgbClr val="12154D"/>
                </a:solidFill>
                <a:latin typeface="Canva Sans"/>
              </a:rPr>
              <a:t>Fuente: Inter-American Commission of Women. Follow-up Mechanism to the Belém do Pará Convention (MESECVI). Informe hemisférico sobre matrimonios y uniones infantiles, tempranas y forzadas en los Estados parte de la Convención de Belém do Pará.  [Preparado por el Mecanismo de Seguimiento de la Convención de Belém do Pará (MESECVI) / Comisión Interamericana de Mujeres]. p.135; 21x29,7cm. (OAS. Documentos oficiales; OEA/Ser.L/II.6.35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3144885"/>
            <a:ext cx="19035757" cy="3997229"/>
            <a:chOff x="0" y="0"/>
            <a:chExt cx="5361915" cy="112592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1125923"/>
            </a:xfrm>
            <a:custGeom>
              <a:avLst/>
              <a:gdLst/>
              <a:ahLst/>
              <a:cxnLst/>
              <a:rect r="r" b="b" t="t" l="l"/>
              <a:pathLst>
                <a:path h="11259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25923"/>
                  </a:lnTo>
                  <a:lnTo>
                    <a:pt x="0" y="11259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2934032" y="3086100"/>
            <a:ext cx="2985100" cy="4114800"/>
          </a:xfrm>
          <a:custGeom>
            <a:avLst/>
            <a:gdLst/>
            <a:ahLst/>
            <a:cxnLst/>
            <a:rect r="r" b="b" t="t" l="l"/>
            <a:pathLst>
              <a:path h="4114800" w="2985100">
                <a:moveTo>
                  <a:pt x="0" y="0"/>
                </a:moveTo>
                <a:lnTo>
                  <a:pt x="2985100" y="0"/>
                </a:lnTo>
                <a:lnTo>
                  <a:pt x="29851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82284" y="4331578"/>
            <a:ext cx="11720605" cy="125878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9830"/>
              </a:lnSpc>
              <a:spcBef>
                <a:spcPct val="0"/>
              </a:spcBef>
            </a:pPr>
            <a:r>
              <a:rPr lang="en-US" sz="8191">
                <a:solidFill>
                  <a:srgbClr val="FFFFFF"/>
                </a:solidFill>
                <a:latin typeface="Bobby Jones"/>
              </a:rPr>
              <a:t>pandemia en la sombra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98456" y="2873642"/>
            <a:ext cx="16658339" cy="7006640"/>
            <a:chOff x="0" y="0"/>
            <a:chExt cx="4387382" cy="184537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87381" cy="1845370"/>
            </a:xfrm>
            <a:custGeom>
              <a:avLst/>
              <a:gdLst/>
              <a:ahLst/>
              <a:cxnLst/>
              <a:rect r="r" b="b" t="t" l="l"/>
              <a:pathLst>
                <a:path h="1845370" w="4387381">
                  <a:moveTo>
                    <a:pt x="0" y="0"/>
                  </a:moveTo>
                  <a:lnTo>
                    <a:pt x="4387381" y="0"/>
                  </a:lnTo>
                  <a:lnTo>
                    <a:pt x="4387381" y="1845370"/>
                  </a:lnTo>
                  <a:lnTo>
                    <a:pt x="0" y="184537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391447"/>
            <a:chOff x="0" y="0"/>
            <a:chExt cx="5361915" cy="67361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73613"/>
            </a:xfrm>
            <a:custGeom>
              <a:avLst/>
              <a:gdLst/>
              <a:ahLst/>
              <a:cxnLst/>
              <a:rect r="r" b="b" t="t" l="l"/>
              <a:pathLst>
                <a:path h="67361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73613"/>
                  </a:lnTo>
                  <a:lnTo>
                    <a:pt x="0" y="67361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2974594" y="2873642"/>
            <a:ext cx="12338811" cy="7006640"/>
          </a:xfrm>
          <a:custGeom>
            <a:avLst/>
            <a:gdLst/>
            <a:ahLst/>
            <a:cxnLst/>
            <a:rect r="r" b="b" t="t" l="l"/>
            <a:pathLst>
              <a:path h="7006640" w="12338811">
                <a:moveTo>
                  <a:pt x="0" y="0"/>
                </a:moveTo>
                <a:lnTo>
                  <a:pt x="12338812" y="0"/>
                </a:lnTo>
                <a:lnTo>
                  <a:pt x="12338812" y="7006640"/>
                </a:lnTo>
                <a:lnTo>
                  <a:pt x="0" y="70066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920263"/>
            <a:ext cx="16230600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920"/>
              </a:lnSpc>
              <a:spcBef>
                <a:spcPct val="0"/>
              </a:spcBef>
            </a:pPr>
            <a:r>
              <a:rPr lang="en-US" sz="6600">
                <a:solidFill>
                  <a:srgbClr val="FFFFFF"/>
                </a:solidFill>
                <a:latin typeface="Bobby Jones"/>
              </a:rPr>
              <a:t>pandemia en la sombra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98456" y="9861232"/>
            <a:ext cx="16658339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CEPAL. (2022, November 25). Poner fin a la violencia contra las mujeres y niñas y al feminicidio: Reto clave para la construcción de una sociedad del cuidado. Observatorio de Igualdad de Género. https://oig.cepal.org/es/documentos/poner-fin-la-violencia-mujeres-ninas-al-femicidio-o-feminicidio-reto-clave-la 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98456" y="2616999"/>
            <a:ext cx="16658339" cy="7263283"/>
            <a:chOff x="0" y="0"/>
            <a:chExt cx="4387382" cy="191296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87381" cy="1912963"/>
            </a:xfrm>
            <a:custGeom>
              <a:avLst/>
              <a:gdLst/>
              <a:ahLst/>
              <a:cxnLst/>
              <a:rect r="r" b="b" t="t" l="l"/>
              <a:pathLst>
                <a:path h="1912963" w="4387381">
                  <a:moveTo>
                    <a:pt x="0" y="0"/>
                  </a:moveTo>
                  <a:lnTo>
                    <a:pt x="4387381" y="0"/>
                  </a:lnTo>
                  <a:lnTo>
                    <a:pt x="4387381" y="1912963"/>
                  </a:lnTo>
                  <a:lnTo>
                    <a:pt x="0" y="191296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134803"/>
            <a:chOff x="0" y="0"/>
            <a:chExt cx="5361915" cy="60132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01323"/>
            </a:xfrm>
            <a:custGeom>
              <a:avLst/>
              <a:gdLst/>
              <a:ahLst/>
              <a:cxnLst/>
              <a:rect r="r" b="b" t="t" l="l"/>
              <a:pathLst>
                <a:path h="6013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01323"/>
                  </a:lnTo>
                  <a:lnTo>
                    <a:pt x="0" y="6013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3460399" y="2616999"/>
            <a:ext cx="11367201" cy="7263283"/>
          </a:xfrm>
          <a:custGeom>
            <a:avLst/>
            <a:gdLst/>
            <a:ahLst/>
            <a:cxnLst/>
            <a:rect r="r" b="b" t="t" l="l"/>
            <a:pathLst>
              <a:path h="7263283" w="11367201">
                <a:moveTo>
                  <a:pt x="0" y="0"/>
                </a:moveTo>
                <a:lnTo>
                  <a:pt x="11367202" y="0"/>
                </a:lnTo>
                <a:lnTo>
                  <a:pt x="11367202" y="7263283"/>
                </a:lnTo>
                <a:lnTo>
                  <a:pt x="0" y="72632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920263"/>
            <a:ext cx="16230600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920"/>
              </a:lnSpc>
              <a:spcBef>
                <a:spcPct val="0"/>
              </a:spcBef>
            </a:pPr>
            <a:r>
              <a:rPr lang="en-US" sz="6600">
                <a:solidFill>
                  <a:srgbClr val="FFFFFF"/>
                </a:solidFill>
                <a:latin typeface="Bobby Jones"/>
              </a:rPr>
              <a:t>pandemia en la sombra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98456" y="9861232"/>
            <a:ext cx="16658339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CEPAL. (2022, November 25). Poner fin a la violencia contra las mujeres y niñas y al feminicidio: Reto clave para la construcción de una sociedad del cuidado. Observatorio de Igualdad de Género. https://oig.cepal.org/es/documentos/poner-fin-la-violencia-mujeres-ninas-al-femicidio-o-feminicidio-reto-clave-la 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98456" y="2616999"/>
            <a:ext cx="16658339" cy="7263283"/>
            <a:chOff x="0" y="0"/>
            <a:chExt cx="4387382" cy="191296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87381" cy="1912963"/>
            </a:xfrm>
            <a:custGeom>
              <a:avLst/>
              <a:gdLst/>
              <a:ahLst/>
              <a:cxnLst/>
              <a:rect r="r" b="b" t="t" l="l"/>
              <a:pathLst>
                <a:path h="1912963" w="4387381">
                  <a:moveTo>
                    <a:pt x="0" y="0"/>
                  </a:moveTo>
                  <a:lnTo>
                    <a:pt x="4387381" y="0"/>
                  </a:lnTo>
                  <a:lnTo>
                    <a:pt x="4387381" y="1912963"/>
                  </a:lnTo>
                  <a:lnTo>
                    <a:pt x="0" y="191296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134803"/>
            <a:chOff x="0" y="0"/>
            <a:chExt cx="5361915" cy="60132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01323"/>
            </a:xfrm>
            <a:custGeom>
              <a:avLst/>
              <a:gdLst/>
              <a:ahLst/>
              <a:cxnLst/>
              <a:rect r="r" b="b" t="t" l="l"/>
              <a:pathLst>
                <a:path h="6013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01323"/>
                  </a:lnTo>
                  <a:lnTo>
                    <a:pt x="0" y="6013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3065221" y="2616999"/>
            <a:ext cx="12124810" cy="7263283"/>
          </a:xfrm>
          <a:custGeom>
            <a:avLst/>
            <a:gdLst/>
            <a:ahLst/>
            <a:cxnLst/>
            <a:rect r="r" b="b" t="t" l="l"/>
            <a:pathLst>
              <a:path h="7263283" w="12124810">
                <a:moveTo>
                  <a:pt x="0" y="0"/>
                </a:moveTo>
                <a:lnTo>
                  <a:pt x="12124810" y="0"/>
                </a:lnTo>
                <a:lnTo>
                  <a:pt x="12124810" y="7263283"/>
                </a:lnTo>
                <a:lnTo>
                  <a:pt x="0" y="72632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920263"/>
            <a:ext cx="16230600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920"/>
              </a:lnSpc>
              <a:spcBef>
                <a:spcPct val="0"/>
              </a:spcBef>
            </a:pPr>
            <a:r>
              <a:rPr lang="en-US" sz="6600">
                <a:solidFill>
                  <a:srgbClr val="FFFFFF"/>
                </a:solidFill>
                <a:latin typeface="Bobby Jones"/>
              </a:rPr>
              <a:t>pandemia en la sombra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98456" y="9861232"/>
            <a:ext cx="16658339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CEPAL. (2022, November 25). Poner fin a la violencia contra las mujeres y niñas y al feminicidio: Reto clave para la construcción de una sociedad del cuidado. Observatorio de Igualdad de Género. https://oig.cepal.org/es/documentos/poner-fin-la-violencia-mujeres-ninas-al-femicidio-o-feminicidio-reto-clave-la 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798456" y="2616999"/>
            <a:ext cx="16658339" cy="7263283"/>
            <a:chOff x="0" y="0"/>
            <a:chExt cx="4387382" cy="191296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387381" cy="1912963"/>
            </a:xfrm>
            <a:custGeom>
              <a:avLst/>
              <a:gdLst/>
              <a:ahLst/>
              <a:cxnLst/>
              <a:rect r="r" b="b" t="t" l="l"/>
              <a:pathLst>
                <a:path h="1912963" w="4387381">
                  <a:moveTo>
                    <a:pt x="0" y="0"/>
                  </a:moveTo>
                  <a:lnTo>
                    <a:pt x="4387381" y="0"/>
                  </a:lnTo>
                  <a:lnTo>
                    <a:pt x="4387381" y="1912963"/>
                  </a:lnTo>
                  <a:lnTo>
                    <a:pt x="0" y="191296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134803"/>
            <a:chOff x="0" y="0"/>
            <a:chExt cx="5361915" cy="60132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01323"/>
            </a:xfrm>
            <a:custGeom>
              <a:avLst/>
              <a:gdLst/>
              <a:ahLst/>
              <a:cxnLst/>
              <a:rect r="r" b="b" t="t" l="l"/>
              <a:pathLst>
                <a:path h="6013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01323"/>
                  </a:lnTo>
                  <a:lnTo>
                    <a:pt x="0" y="6013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2552789" y="2706319"/>
            <a:ext cx="13547516" cy="7110503"/>
          </a:xfrm>
          <a:custGeom>
            <a:avLst/>
            <a:gdLst/>
            <a:ahLst/>
            <a:cxnLst/>
            <a:rect r="r" b="b" t="t" l="l"/>
            <a:pathLst>
              <a:path h="7110503" w="13547516">
                <a:moveTo>
                  <a:pt x="0" y="0"/>
                </a:moveTo>
                <a:lnTo>
                  <a:pt x="13547516" y="0"/>
                </a:lnTo>
                <a:lnTo>
                  <a:pt x="13547516" y="7110503"/>
                </a:lnTo>
                <a:lnTo>
                  <a:pt x="0" y="71105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920263"/>
            <a:ext cx="16230600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920"/>
              </a:lnSpc>
              <a:spcBef>
                <a:spcPct val="0"/>
              </a:spcBef>
            </a:pPr>
            <a:r>
              <a:rPr lang="en-US" sz="6600">
                <a:solidFill>
                  <a:srgbClr val="FFFFFF"/>
                </a:solidFill>
                <a:latin typeface="Bobby Jones"/>
              </a:rPr>
              <a:t>pandemia en la sombra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98456" y="9861232"/>
            <a:ext cx="16658339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CEPAL. (2022, November 25). Poner fin a la violencia contra las mujeres y niñas y al feminicidio: Reto clave para la construcción de una sociedad del cuidado. Observatorio de Igualdad de Género. https://oig.cepal.org/es/documentos/poner-fin-la-violencia-mujeres-ninas-al-femicidio-o-feminicidio-reto-clave-la 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3144885"/>
            <a:ext cx="19035757" cy="3997229"/>
            <a:chOff x="0" y="0"/>
            <a:chExt cx="5361915" cy="112592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1125923"/>
            </a:xfrm>
            <a:custGeom>
              <a:avLst/>
              <a:gdLst/>
              <a:ahLst/>
              <a:cxnLst/>
              <a:rect r="r" b="b" t="t" l="l"/>
              <a:pathLst>
                <a:path h="11259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25923"/>
                  </a:lnTo>
                  <a:lnTo>
                    <a:pt x="0" y="11259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2952765" y="3086100"/>
            <a:ext cx="5335235" cy="4114800"/>
          </a:xfrm>
          <a:custGeom>
            <a:avLst/>
            <a:gdLst/>
            <a:ahLst/>
            <a:cxnLst/>
            <a:rect r="r" b="b" t="t" l="l"/>
            <a:pathLst>
              <a:path h="4114800" w="5335235">
                <a:moveTo>
                  <a:pt x="0" y="0"/>
                </a:moveTo>
                <a:lnTo>
                  <a:pt x="5335235" y="0"/>
                </a:lnTo>
                <a:lnTo>
                  <a:pt x="533523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82284" y="3601486"/>
            <a:ext cx="11814656" cy="30649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8041"/>
              </a:lnSpc>
              <a:spcBef>
                <a:spcPct val="0"/>
              </a:spcBef>
            </a:pPr>
            <a:r>
              <a:rPr lang="en-US" sz="6700">
                <a:solidFill>
                  <a:srgbClr val="FFFFFF"/>
                </a:solidFill>
                <a:latin typeface="Bobby Jones"/>
              </a:rPr>
              <a:t>Participación de las mujeres en procesos de adopción de decisiones en políticas pública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17509" y="3160360"/>
            <a:ext cx="16230600" cy="6318737"/>
            <a:chOff x="0" y="0"/>
            <a:chExt cx="4571770" cy="177983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1770" cy="1779836"/>
            </a:xfrm>
            <a:custGeom>
              <a:avLst/>
              <a:gdLst/>
              <a:ahLst/>
              <a:cxnLst/>
              <a:rect r="r" b="b" t="t" l="l"/>
              <a:pathLst>
                <a:path h="1779836" w="4571770">
                  <a:moveTo>
                    <a:pt x="0" y="0"/>
                  </a:moveTo>
                  <a:lnTo>
                    <a:pt x="4571770" y="0"/>
                  </a:lnTo>
                  <a:lnTo>
                    <a:pt x="4571770" y="1779836"/>
                  </a:lnTo>
                  <a:lnTo>
                    <a:pt x="0" y="177983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520806" y="3764488"/>
            <a:ext cx="5110480" cy="5110480"/>
          </a:xfrm>
          <a:custGeom>
            <a:avLst/>
            <a:gdLst/>
            <a:ahLst/>
            <a:cxnLst/>
            <a:rect r="r" b="b" t="t" l="l"/>
            <a:pathLst>
              <a:path h="5110480" w="5110480">
                <a:moveTo>
                  <a:pt x="0" y="0"/>
                </a:moveTo>
                <a:lnTo>
                  <a:pt x="5110480" y="0"/>
                </a:lnTo>
                <a:lnTo>
                  <a:pt x="5110480" y="5110480"/>
                </a:lnTo>
                <a:lnTo>
                  <a:pt x="0" y="51104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6631286" y="3745438"/>
            <a:ext cx="10196396" cy="48251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3468"/>
              </a:lnSpc>
            </a:pPr>
          </a:p>
          <a:p>
            <a:pPr algn="just" marL="532822" indent="-266411" lvl="1">
              <a:lnSpc>
                <a:spcPts val="3208"/>
              </a:lnSpc>
              <a:buFont typeface="Arial"/>
              <a:buChar char="•"/>
            </a:pPr>
            <a:r>
              <a:rPr lang="en-US" sz="2467">
                <a:solidFill>
                  <a:srgbClr val="12154D"/>
                </a:solidFill>
                <a:latin typeface="DM Sans"/>
              </a:rPr>
              <a:t>Profesional en formación en la Academia Diplomática "Andrés Bello"</a:t>
            </a:r>
          </a:p>
          <a:p>
            <a:pPr algn="just">
              <a:lnSpc>
                <a:spcPts val="3208"/>
              </a:lnSpc>
            </a:pPr>
          </a:p>
          <a:p>
            <a:pPr algn="just" marL="532822" indent="-266411" lvl="1">
              <a:lnSpc>
                <a:spcPts val="3208"/>
              </a:lnSpc>
              <a:buFont typeface="Arial"/>
              <a:buChar char="•"/>
            </a:pPr>
            <a:r>
              <a:rPr lang="en-US" sz="2467">
                <a:solidFill>
                  <a:srgbClr val="12154D"/>
                </a:solidFill>
                <a:latin typeface="DM Sans"/>
              </a:rPr>
              <a:t>Egresada de Magíster de Estudios Internacionales en el Instituto de Estudios Internacionales de la Universidad de Chile</a:t>
            </a:r>
          </a:p>
          <a:p>
            <a:pPr algn="just">
              <a:lnSpc>
                <a:spcPts val="3208"/>
              </a:lnSpc>
            </a:pPr>
          </a:p>
          <a:p>
            <a:pPr algn="just" marL="532822" indent="-266411" lvl="1">
              <a:lnSpc>
                <a:spcPts val="3208"/>
              </a:lnSpc>
              <a:buFont typeface="Arial"/>
              <a:buChar char="•"/>
            </a:pPr>
            <a:r>
              <a:rPr lang="en-US" sz="2467">
                <a:solidFill>
                  <a:srgbClr val="12154D"/>
                </a:solidFill>
                <a:latin typeface="DM Sans"/>
              </a:rPr>
              <a:t>Panelista en el Congreso de Género y Comercio de la Organización Mundial de Comercio</a:t>
            </a:r>
          </a:p>
          <a:p>
            <a:pPr algn="just">
              <a:lnSpc>
                <a:spcPts val="3208"/>
              </a:lnSpc>
            </a:pPr>
          </a:p>
          <a:p>
            <a:pPr algn="just" marL="532822" indent="-266411" lvl="1">
              <a:lnSpc>
                <a:spcPts val="3208"/>
              </a:lnSpc>
              <a:buFont typeface="Arial"/>
              <a:buChar char="•"/>
            </a:pPr>
            <a:r>
              <a:rPr lang="en-US" sz="2467">
                <a:solidFill>
                  <a:srgbClr val="12154D"/>
                </a:solidFill>
                <a:latin typeface="DM Sans"/>
              </a:rPr>
              <a:t>Diplomado en Política Comercial y Desarrollo Internacional en el Instituto de Estudios Internacionales de la Universidad de Chile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028700" y="1076752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Camila e. Flores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26563" y="387091"/>
            <a:ext cx="17634874" cy="9363109"/>
            <a:chOff x="0" y="0"/>
            <a:chExt cx="4644576" cy="246600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644576" cy="2466004"/>
            </a:xfrm>
            <a:custGeom>
              <a:avLst/>
              <a:gdLst/>
              <a:ahLst/>
              <a:cxnLst/>
              <a:rect r="r" b="b" t="t" l="l"/>
              <a:pathLst>
                <a:path h="2466004" w="4644576">
                  <a:moveTo>
                    <a:pt x="0" y="0"/>
                  </a:moveTo>
                  <a:lnTo>
                    <a:pt x="4644576" y="0"/>
                  </a:lnTo>
                  <a:lnTo>
                    <a:pt x="4644576" y="2466004"/>
                  </a:lnTo>
                  <a:lnTo>
                    <a:pt x="0" y="24660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2712993" y="493225"/>
            <a:ext cx="12862014" cy="9150840"/>
          </a:xfrm>
          <a:custGeom>
            <a:avLst/>
            <a:gdLst/>
            <a:ahLst/>
            <a:cxnLst/>
            <a:rect r="r" b="b" t="t" l="l"/>
            <a:pathLst>
              <a:path h="9150840" w="12862014">
                <a:moveTo>
                  <a:pt x="0" y="0"/>
                </a:moveTo>
                <a:lnTo>
                  <a:pt x="12862014" y="0"/>
                </a:lnTo>
                <a:lnTo>
                  <a:pt x="12862014" y="9150841"/>
                </a:lnTo>
                <a:lnTo>
                  <a:pt x="0" y="91508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26563" y="387091"/>
            <a:ext cx="17634874" cy="9363109"/>
            <a:chOff x="0" y="0"/>
            <a:chExt cx="4644576" cy="246600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644576" cy="2466004"/>
            </a:xfrm>
            <a:custGeom>
              <a:avLst/>
              <a:gdLst/>
              <a:ahLst/>
              <a:cxnLst/>
              <a:rect r="r" b="b" t="t" l="l"/>
              <a:pathLst>
                <a:path h="2466004" w="4644576">
                  <a:moveTo>
                    <a:pt x="0" y="0"/>
                  </a:moveTo>
                  <a:lnTo>
                    <a:pt x="4644576" y="0"/>
                  </a:lnTo>
                  <a:lnTo>
                    <a:pt x="4644576" y="2466004"/>
                  </a:lnTo>
                  <a:lnTo>
                    <a:pt x="0" y="24660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3403126" y="455043"/>
            <a:ext cx="11481748" cy="9227205"/>
          </a:xfrm>
          <a:custGeom>
            <a:avLst/>
            <a:gdLst/>
            <a:ahLst/>
            <a:cxnLst/>
            <a:rect r="r" b="b" t="t" l="l"/>
            <a:pathLst>
              <a:path h="9227205" w="11481748">
                <a:moveTo>
                  <a:pt x="0" y="0"/>
                </a:moveTo>
                <a:lnTo>
                  <a:pt x="11481748" y="0"/>
                </a:lnTo>
                <a:lnTo>
                  <a:pt x="11481748" y="9227205"/>
                </a:lnTo>
                <a:lnTo>
                  <a:pt x="0" y="922720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26563" y="387091"/>
            <a:ext cx="17634874" cy="9363109"/>
            <a:chOff x="0" y="0"/>
            <a:chExt cx="4644576" cy="246600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644576" cy="2466004"/>
            </a:xfrm>
            <a:custGeom>
              <a:avLst/>
              <a:gdLst/>
              <a:ahLst/>
              <a:cxnLst/>
              <a:rect r="r" b="b" t="t" l="l"/>
              <a:pathLst>
                <a:path h="2466004" w="4644576">
                  <a:moveTo>
                    <a:pt x="0" y="0"/>
                  </a:moveTo>
                  <a:lnTo>
                    <a:pt x="4644576" y="0"/>
                  </a:lnTo>
                  <a:lnTo>
                    <a:pt x="4644576" y="2466004"/>
                  </a:lnTo>
                  <a:lnTo>
                    <a:pt x="0" y="24660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2643345" y="387091"/>
            <a:ext cx="13160532" cy="9363109"/>
          </a:xfrm>
          <a:custGeom>
            <a:avLst/>
            <a:gdLst/>
            <a:ahLst/>
            <a:cxnLst/>
            <a:rect r="r" b="b" t="t" l="l"/>
            <a:pathLst>
              <a:path h="9363109" w="13160532">
                <a:moveTo>
                  <a:pt x="0" y="0"/>
                </a:moveTo>
                <a:lnTo>
                  <a:pt x="13160532" y="0"/>
                </a:lnTo>
                <a:lnTo>
                  <a:pt x="13160532" y="9363109"/>
                </a:lnTo>
                <a:lnTo>
                  <a:pt x="0" y="93631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326563" y="387091"/>
            <a:ext cx="17634874" cy="9363109"/>
            <a:chOff x="0" y="0"/>
            <a:chExt cx="4644576" cy="246600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644576" cy="2466004"/>
            </a:xfrm>
            <a:custGeom>
              <a:avLst/>
              <a:gdLst/>
              <a:ahLst/>
              <a:cxnLst/>
              <a:rect r="r" b="b" t="t" l="l"/>
              <a:pathLst>
                <a:path h="2466004" w="4644576">
                  <a:moveTo>
                    <a:pt x="0" y="0"/>
                  </a:moveTo>
                  <a:lnTo>
                    <a:pt x="4644576" y="0"/>
                  </a:lnTo>
                  <a:lnTo>
                    <a:pt x="4644576" y="2466004"/>
                  </a:lnTo>
                  <a:lnTo>
                    <a:pt x="0" y="246600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449702" y="387091"/>
            <a:ext cx="14711048" cy="9363109"/>
          </a:xfrm>
          <a:custGeom>
            <a:avLst/>
            <a:gdLst/>
            <a:ahLst/>
            <a:cxnLst/>
            <a:rect r="r" b="b" t="t" l="l"/>
            <a:pathLst>
              <a:path h="9363109" w="14711048">
                <a:moveTo>
                  <a:pt x="0" y="0"/>
                </a:moveTo>
                <a:lnTo>
                  <a:pt x="14711048" y="0"/>
                </a:lnTo>
                <a:lnTo>
                  <a:pt x="14711048" y="9363109"/>
                </a:lnTo>
                <a:lnTo>
                  <a:pt x="0" y="93631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35751" y="425715"/>
            <a:ext cx="9051649" cy="9204851"/>
          </a:xfrm>
          <a:custGeom>
            <a:avLst/>
            <a:gdLst/>
            <a:ahLst/>
            <a:cxnLst/>
            <a:rect r="r" b="b" t="t" l="l"/>
            <a:pathLst>
              <a:path h="9204851" w="9051649">
                <a:moveTo>
                  <a:pt x="0" y="0"/>
                </a:moveTo>
                <a:lnTo>
                  <a:pt x="9051650" y="0"/>
                </a:lnTo>
                <a:lnTo>
                  <a:pt x="9051650" y="9204851"/>
                </a:lnTo>
                <a:lnTo>
                  <a:pt x="0" y="92048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855364" y="425715"/>
            <a:ext cx="7721285" cy="9204851"/>
          </a:xfrm>
          <a:custGeom>
            <a:avLst/>
            <a:gdLst/>
            <a:ahLst/>
            <a:cxnLst/>
            <a:rect r="r" b="b" t="t" l="l"/>
            <a:pathLst>
              <a:path h="9204851" w="7721285">
                <a:moveTo>
                  <a:pt x="0" y="0"/>
                </a:moveTo>
                <a:lnTo>
                  <a:pt x="7721285" y="0"/>
                </a:lnTo>
                <a:lnTo>
                  <a:pt x="7721285" y="9204851"/>
                </a:lnTo>
                <a:lnTo>
                  <a:pt x="0" y="920485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3144885"/>
            <a:ext cx="19035757" cy="3997229"/>
            <a:chOff x="0" y="0"/>
            <a:chExt cx="5361915" cy="112592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1125923"/>
            </a:xfrm>
            <a:custGeom>
              <a:avLst/>
              <a:gdLst/>
              <a:ahLst/>
              <a:cxnLst/>
              <a:rect r="r" b="b" t="t" l="l"/>
              <a:pathLst>
                <a:path h="11259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25923"/>
                  </a:lnTo>
                  <a:lnTo>
                    <a:pt x="0" y="11259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054835" y="3086100"/>
            <a:ext cx="4454452" cy="4114800"/>
          </a:xfrm>
          <a:custGeom>
            <a:avLst/>
            <a:gdLst/>
            <a:ahLst/>
            <a:cxnLst/>
            <a:rect r="r" b="b" t="t" l="l"/>
            <a:pathLst>
              <a:path h="4114800" w="4454452">
                <a:moveTo>
                  <a:pt x="0" y="0"/>
                </a:moveTo>
                <a:lnTo>
                  <a:pt x="4454452" y="0"/>
                </a:lnTo>
                <a:lnTo>
                  <a:pt x="445445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82284" y="3601486"/>
            <a:ext cx="11814656" cy="20496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8041"/>
              </a:lnSpc>
              <a:spcBef>
                <a:spcPct val="0"/>
              </a:spcBef>
            </a:pPr>
            <a:r>
              <a:rPr lang="en-US" sz="6700">
                <a:solidFill>
                  <a:srgbClr val="FFFFFF"/>
                </a:solidFill>
                <a:latin typeface="Bobby Jones"/>
              </a:rPr>
              <a:t>edición 2023 del Informe Global de Brecha de Género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1F2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638073"/>
            <a:ext cx="18288000" cy="9200098"/>
          </a:xfrm>
          <a:custGeom>
            <a:avLst/>
            <a:gdLst/>
            <a:ahLst/>
            <a:cxnLst/>
            <a:rect r="r" b="b" t="t" l="l"/>
            <a:pathLst>
              <a:path h="9200098" w="18288000">
                <a:moveTo>
                  <a:pt x="0" y="0"/>
                </a:moveTo>
                <a:lnTo>
                  <a:pt x="18288000" y="0"/>
                </a:lnTo>
                <a:lnTo>
                  <a:pt x="18288000" y="9200098"/>
                </a:lnTo>
                <a:lnTo>
                  <a:pt x="0" y="92000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514814" y="3788829"/>
            <a:ext cx="513886" cy="216474"/>
          </a:xfrm>
          <a:custGeom>
            <a:avLst/>
            <a:gdLst/>
            <a:ahLst/>
            <a:cxnLst/>
            <a:rect r="r" b="b" t="t" l="l"/>
            <a:pathLst>
              <a:path h="216474" w="513886">
                <a:moveTo>
                  <a:pt x="0" y="0"/>
                </a:moveTo>
                <a:lnTo>
                  <a:pt x="513886" y="0"/>
                </a:lnTo>
                <a:lnTo>
                  <a:pt x="513886" y="216474"/>
                </a:lnTo>
                <a:lnTo>
                  <a:pt x="0" y="2164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-687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53952" y="4515986"/>
            <a:ext cx="513886" cy="216474"/>
          </a:xfrm>
          <a:custGeom>
            <a:avLst/>
            <a:gdLst/>
            <a:ahLst/>
            <a:cxnLst/>
            <a:rect r="r" b="b" t="t" l="l"/>
            <a:pathLst>
              <a:path h="216474" w="513886">
                <a:moveTo>
                  <a:pt x="0" y="0"/>
                </a:moveTo>
                <a:lnTo>
                  <a:pt x="513886" y="0"/>
                </a:lnTo>
                <a:lnTo>
                  <a:pt x="513886" y="216474"/>
                </a:lnTo>
                <a:lnTo>
                  <a:pt x="0" y="2164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3F4F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070355" y="0"/>
            <a:ext cx="14147291" cy="11707605"/>
          </a:xfrm>
          <a:custGeom>
            <a:avLst/>
            <a:gdLst/>
            <a:ahLst/>
            <a:cxnLst/>
            <a:rect r="r" b="b" t="t" l="l"/>
            <a:pathLst>
              <a:path h="11707605" w="14147291">
                <a:moveTo>
                  <a:pt x="0" y="0"/>
                </a:moveTo>
                <a:lnTo>
                  <a:pt x="14147290" y="0"/>
                </a:lnTo>
                <a:lnTo>
                  <a:pt x="14147290" y="11707605"/>
                </a:lnTo>
                <a:lnTo>
                  <a:pt x="0" y="1170760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726354" y="4045473"/>
            <a:ext cx="513886" cy="216474"/>
          </a:xfrm>
          <a:custGeom>
            <a:avLst/>
            <a:gdLst/>
            <a:ahLst/>
            <a:cxnLst/>
            <a:rect r="r" b="b" t="t" l="l"/>
            <a:pathLst>
              <a:path h="216474" w="513886">
                <a:moveTo>
                  <a:pt x="0" y="0"/>
                </a:moveTo>
                <a:lnTo>
                  <a:pt x="513886" y="0"/>
                </a:lnTo>
                <a:lnTo>
                  <a:pt x="513886" y="216474"/>
                </a:lnTo>
                <a:lnTo>
                  <a:pt x="0" y="21647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800000">
            <a:off x="15960702" y="2911963"/>
            <a:ext cx="513886" cy="216474"/>
          </a:xfrm>
          <a:custGeom>
            <a:avLst/>
            <a:gdLst/>
            <a:ahLst/>
            <a:cxnLst/>
            <a:rect r="r" b="b" t="t" l="l"/>
            <a:pathLst>
              <a:path h="216474" w="513886">
                <a:moveTo>
                  <a:pt x="0" y="0"/>
                </a:moveTo>
                <a:lnTo>
                  <a:pt x="513886" y="0"/>
                </a:lnTo>
                <a:lnTo>
                  <a:pt x="513886" y="216475"/>
                </a:lnTo>
                <a:lnTo>
                  <a:pt x="0" y="21647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686508" y="2939563"/>
            <a:ext cx="16957757" cy="6496889"/>
            <a:chOff x="0" y="0"/>
            <a:chExt cx="4466241" cy="1711115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466241" cy="1711115"/>
            </a:xfrm>
            <a:custGeom>
              <a:avLst/>
              <a:gdLst/>
              <a:ahLst/>
              <a:cxnLst/>
              <a:rect r="r" b="b" t="t" l="l"/>
              <a:pathLst>
                <a:path h="1711115" w="4466241">
                  <a:moveTo>
                    <a:pt x="0" y="0"/>
                  </a:moveTo>
                  <a:lnTo>
                    <a:pt x="4466241" y="0"/>
                  </a:lnTo>
                  <a:lnTo>
                    <a:pt x="4466241" y="1711115"/>
                  </a:lnTo>
                  <a:lnTo>
                    <a:pt x="0" y="1711115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47650"/>
              <a:ext cx="812800" cy="10604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712468" indent="-356234" lvl="1">
                <a:lnSpc>
                  <a:spcPts val="6599"/>
                </a:lnSpc>
                <a:buFont typeface="Arial"/>
                <a:buChar char="•"/>
              </a:pPr>
              <a:r>
                <a:rPr lang="en-US" sz="3299">
                  <a:solidFill>
                    <a:srgbClr val="191656"/>
                  </a:solidFill>
                  <a:latin typeface="DM Sans"/>
                </a:rPr>
                <a:t> Progreso incremental hacia la paridad de género desde 2017, superando el 74,3% de su brecha general de género</a:t>
              </a:r>
            </a:p>
            <a:p>
              <a:pPr algn="just" marL="712468" indent="-356234" lvl="1">
                <a:lnSpc>
                  <a:spcPts val="6599"/>
                </a:lnSpc>
                <a:buFont typeface="Arial"/>
                <a:buChar char="•"/>
              </a:pPr>
              <a:r>
                <a:rPr lang="en-US" sz="3299">
                  <a:solidFill>
                    <a:srgbClr val="191656"/>
                  </a:solidFill>
                  <a:latin typeface="DM Sans"/>
                </a:rPr>
                <a:t>Después de Europa y América del Norte, la región tiene el tercer nivel más alto de paridad</a:t>
              </a:r>
            </a:p>
            <a:p>
              <a:pPr algn="just" marL="712468" indent="-356234" lvl="1">
                <a:lnSpc>
                  <a:spcPts val="6599"/>
                </a:lnSpc>
                <a:buFont typeface="Arial"/>
                <a:buChar char="•"/>
              </a:pPr>
              <a:r>
                <a:rPr lang="en-US" sz="3299">
                  <a:solidFill>
                    <a:srgbClr val="191656"/>
                  </a:solidFill>
                  <a:latin typeface="DM Sans"/>
                </a:rPr>
                <a:t> Nicaragua, Costa Rica y Jamaica registran las puntuaciones de paridad más altas de la región, mientras que Belice, Paraguay y Guatemala las más bajas. </a:t>
              </a:r>
            </a:p>
            <a:p>
              <a:pPr algn="just" marL="712468" indent="-356234" lvl="1">
                <a:lnSpc>
                  <a:spcPts val="6599"/>
                </a:lnSpc>
                <a:buFont typeface="Arial"/>
                <a:buChar char="•"/>
              </a:pPr>
              <a:r>
                <a:rPr lang="en-US" sz="3299">
                  <a:solidFill>
                    <a:srgbClr val="191656"/>
                  </a:solidFill>
                  <a:latin typeface="DM Sans"/>
                </a:rPr>
                <a:t>Si se continúa con el r</a:t>
              </a:r>
              <a:r>
                <a:rPr lang="en-US" sz="3299">
                  <a:solidFill>
                    <a:srgbClr val="191656"/>
                  </a:solidFill>
                  <a:latin typeface="DM Sans"/>
                </a:rPr>
                <a:t>itmo actual de progreso, la región tardaría 53 años en alcanzar la plena paridad de género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5849952" y="813723"/>
            <a:ext cx="1794314" cy="1794314"/>
          </a:xfrm>
          <a:custGeom>
            <a:avLst/>
            <a:gdLst/>
            <a:ahLst/>
            <a:cxnLst/>
            <a:rect r="r" b="b" t="t" l="l"/>
            <a:pathLst>
              <a:path h="1794314" w="1794314">
                <a:moveTo>
                  <a:pt x="0" y="0"/>
                </a:moveTo>
                <a:lnTo>
                  <a:pt x="1794313" y="0"/>
                </a:lnTo>
                <a:lnTo>
                  <a:pt x="1794313" y="1794313"/>
                </a:lnTo>
                <a:lnTo>
                  <a:pt x="0" y="17943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1009650"/>
            <a:ext cx="16230600" cy="1019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920"/>
              </a:lnSpc>
              <a:spcBef>
                <a:spcPct val="0"/>
              </a:spcBef>
            </a:pPr>
            <a:r>
              <a:rPr lang="en-US" sz="6600">
                <a:solidFill>
                  <a:srgbClr val="FFFFFF"/>
                </a:solidFill>
                <a:latin typeface="Bobby Jones"/>
              </a:rPr>
              <a:t>América Latina y el Caribe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825242" y="2939563"/>
            <a:ext cx="16230600" cy="6318737"/>
            <a:chOff x="0" y="0"/>
            <a:chExt cx="4571770" cy="1779836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571770" cy="1779836"/>
            </a:xfrm>
            <a:custGeom>
              <a:avLst/>
              <a:gdLst/>
              <a:ahLst/>
              <a:cxnLst/>
              <a:rect r="r" b="b" t="t" l="l"/>
              <a:pathLst>
                <a:path h="1779836" w="4571770">
                  <a:moveTo>
                    <a:pt x="0" y="0"/>
                  </a:moveTo>
                  <a:lnTo>
                    <a:pt x="4571770" y="0"/>
                  </a:lnTo>
                  <a:lnTo>
                    <a:pt x="4571770" y="1779836"/>
                  </a:lnTo>
                  <a:lnTo>
                    <a:pt x="0" y="1779836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9" id="9"/>
          <p:cNvSpPr/>
          <p:nvPr/>
        </p:nvSpPr>
        <p:spPr>
          <a:xfrm flipH="false" flipV="false" rot="0">
            <a:off x="14108544" y="7448195"/>
            <a:ext cx="2351007" cy="3021154"/>
          </a:xfrm>
          <a:custGeom>
            <a:avLst/>
            <a:gdLst/>
            <a:ahLst/>
            <a:cxnLst/>
            <a:rect r="r" b="b" t="t" l="l"/>
            <a:pathLst>
              <a:path h="3021154" w="2351007">
                <a:moveTo>
                  <a:pt x="0" y="0"/>
                </a:moveTo>
                <a:lnTo>
                  <a:pt x="2351007" y="0"/>
                </a:lnTo>
                <a:lnTo>
                  <a:pt x="2351007" y="3021153"/>
                </a:lnTo>
                <a:lnTo>
                  <a:pt x="0" y="302115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0" id="10"/>
          <p:cNvGrpSpPr/>
          <p:nvPr/>
        </p:nvGrpSpPr>
        <p:grpSpPr>
          <a:xfrm rot="0">
            <a:off x="5508498" y="3401726"/>
            <a:ext cx="992379" cy="992379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CCC5E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9753283" y="3376156"/>
            <a:ext cx="992379" cy="992379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CCC5E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14634304" y="3401726"/>
            <a:ext cx="992379" cy="992379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CCC5E"/>
            </a:solidFill>
          </p:spPr>
        </p:sp>
      </p:grpSp>
      <p:sp>
        <p:nvSpPr>
          <p:cNvPr name="Freeform 16" id="16"/>
          <p:cNvSpPr/>
          <p:nvPr/>
        </p:nvSpPr>
        <p:spPr>
          <a:xfrm flipH="false" flipV="false" rot="0">
            <a:off x="14683328" y="9016082"/>
            <a:ext cx="714889" cy="961342"/>
          </a:xfrm>
          <a:custGeom>
            <a:avLst/>
            <a:gdLst/>
            <a:ahLst/>
            <a:cxnLst/>
            <a:rect r="r" b="b" t="t" l="l"/>
            <a:pathLst>
              <a:path h="961342" w="714889">
                <a:moveTo>
                  <a:pt x="0" y="0"/>
                </a:moveTo>
                <a:lnTo>
                  <a:pt x="714889" y="0"/>
                </a:lnTo>
                <a:lnTo>
                  <a:pt x="714889" y="961343"/>
                </a:lnTo>
                <a:lnTo>
                  <a:pt x="0" y="96134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9439745" y="7368529"/>
            <a:ext cx="2351007" cy="3021154"/>
          </a:xfrm>
          <a:custGeom>
            <a:avLst/>
            <a:gdLst/>
            <a:ahLst/>
            <a:cxnLst/>
            <a:rect r="r" b="b" t="t" l="l"/>
            <a:pathLst>
              <a:path h="3021154" w="2351007">
                <a:moveTo>
                  <a:pt x="0" y="0"/>
                </a:moveTo>
                <a:lnTo>
                  <a:pt x="2351007" y="0"/>
                </a:lnTo>
                <a:lnTo>
                  <a:pt x="2351007" y="3021154"/>
                </a:lnTo>
                <a:lnTo>
                  <a:pt x="0" y="30211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9626760" y="9061267"/>
            <a:ext cx="859711" cy="972924"/>
          </a:xfrm>
          <a:custGeom>
            <a:avLst/>
            <a:gdLst/>
            <a:ahLst/>
            <a:cxnLst/>
            <a:rect r="r" b="b" t="t" l="l"/>
            <a:pathLst>
              <a:path h="972924" w="859711">
                <a:moveTo>
                  <a:pt x="0" y="0"/>
                </a:moveTo>
                <a:lnTo>
                  <a:pt x="859711" y="0"/>
                </a:lnTo>
                <a:lnTo>
                  <a:pt x="859711" y="972923"/>
                </a:lnTo>
                <a:lnTo>
                  <a:pt x="0" y="97292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4658202" y="7469298"/>
            <a:ext cx="2351007" cy="3021154"/>
          </a:xfrm>
          <a:custGeom>
            <a:avLst/>
            <a:gdLst/>
            <a:ahLst/>
            <a:cxnLst/>
            <a:rect r="r" b="b" t="t" l="l"/>
            <a:pathLst>
              <a:path h="3021154" w="2351007">
                <a:moveTo>
                  <a:pt x="0" y="0"/>
                </a:moveTo>
                <a:lnTo>
                  <a:pt x="2351007" y="0"/>
                </a:lnTo>
                <a:lnTo>
                  <a:pt x="2351007" y="3021154"/>
                </a:lnTo>
                <a:lnTo>
                  <a:pt x="0" y="30211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139369" y="7265846"/>
            <a:ext cx="2351007" cy="3021154"/>
          </a:xfrm>
          <a:custGeom>
            <a:avLst/>
            <a:gdLst/>
            <a:ahLst/>
            <a:cxnLst/>
            <a:rect r="r" b="b" t="t" l="l"/>
            <a:pathLst>
              <a:path h="3021154" w="2351007">
                <a:moveTo>
                  <a:pt x="0" y="0"/>
                </a:moveTo>
                <a:lnTo>
                  <a:pt x="2351007" y="0"/>
                </a:lnTo>
                <a:lnTo>
                  <a:pt x="2351007" y="3021154"/>
                </a:lnTo>
                <a:lnTo>
                  <a:pt x="0" y="30211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1323662" y="8926654"/>
            <a:ext cx="1174335" cy="835246"/>
          </a:xfrm>
          <a:custGeom>
            <a:avLst/>
            <a:gdLst/>
            <a:ahLst/>
            <a:cxnLst/>
            <a:rect r="r" b="b" t="t" l="l"/>
            <a:pathLst>
              <a:path h="835246" w="1174335">
                <a:moveTo>
                  <a:pt x="0" y="0"/>
                </a:moveTo>
                <a:lnTo>
                  <a:pt x="1174335" y="0"/>
                </a:lnTo>
                <a:lnTo>
                  <a:pt x="1174335" y="835246"/>
                </a:lnTo>
                <a:lnTo>
                  <a:pt x="0" y="8352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1818683" y="3527252"/>
            <a:ext cx="992379" cy="992379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CCC5E"/>
            </a:solidFill>
          </p:spPr>
        </p:sp>
      </p:grpSp>
      <p:sp>
        <p:nvSpPr>
          <p:cNvPr name="Freeform 24" id="24"/>
          <p:cNvSpPr/>
          <p:nvPr/>
        </p:nvSpPr>
        <p:spPr>
          <a:xfrm flipH="false" flipV="false" rot="0">
            <a:off x="4670345" y="9217479"/>
            <a:ext cx="1334342" cy="660499"/>
          </a:xfrm>
          <a:custGeom>
            <a:avLst/>
            <a:gdLst/>
            <a:ahLst/>
            <a:cxnLst/>
            <a:rect r="r" b="b" t="t" l="l"/>
            <a:pathLst>
              <a:path h="660499" w="1334342">
                <a:moveTo>
                  <a:pt x="0" y="0"/>
                </a:moveTo>
                <a:lnTo>
                  <a:pt x="1334342" y="0"/>
                </a:lnTo>
                <a:lnTo>
                  <a:pt x="1334342" y="660499"/>
                </a:lnTo>
                <a:lnTo>
                  <a:pt x="0" y="66049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25" id="25"/>
          <p:cNvSpPr txBox="true"/>
          <p:nvPr/>
        </p:nvSpPr>
        <p:spPr>
          <a:xfrm rot="0">
            <a:off x="1211325" y="4790948"/>
            <a:ext cx="2207096" cy="4146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80"/>
              </a:lnSpc>
            </a:pPr>
            <a:r>
              <a:rPr lang="en-US" sz="2600">
                <a:solidFill>
                  <a:srgbClr val="12154D"/>
                </a:solidFill>
                <a:latin typeface="DM Sans"/>
              </a:rPr>
              <a:t>Actividad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7708848" y="4619614"/>
            <a:ext cx="5812801" cy="25012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80"/>
              </a:lnSpc>
            </a:pPr>
            <a:r>
              <a:rPr lang="en-US" sz="2600">
                <a:solidFill>
                  <a:srgbClr val="12154D"/>
                </a:solidFill>
                <a:latin typeface="DM Sans"/>
              </a:rPr>
              <a:t>Escenario actual:</a:t>
            </a:r>
          </a:p>
          <a:p>
            <a:pPr algn="just" marL="561341" indent="-280670" lvl="1">
              <a:lnSpc>
                <a:spcPts val="3380"/>
              </a:lnSpc>
              <a:buFont typeface="Arial"/>
              <a:buChar char="•"/>
            </a:pPr>
            <a:r>
              <a:rPr lang="en-US" sz="2600">
                <a:solidFill>
                  <a:srgbClr val="12154D"/>
                </a:solidFill>
                <a:latin typeface="DM Sans"/>
              </a:rPr>
              <a:t>MUITIF</a:t>
            </a:r>
          </a:p>
          <a:p>
            <a:pPr algn="just" marL="561341" indent="-280670" lvl="1">
              <a:lnSpc>
                <a:spcPts val="3380"/>
              </a:lnSpc>
              <a:buFont typeface="Arial"/>
              <a:buChar char="•"/>
            </a:pPr>
            <a:r>
              <a:rPr lang="en-US" sz="2600">
                <a:solidFill>
                  <a:srgbClr val="12154D"/>
                </a:solidFill>
                <a:latin typeface="DM Sans"/>
              </a:rPr>
              <a:t>Pandemia en la sombra</a:t>
            </a:r>
          </a:p>
          <a:p>
            <a:pPr algn="just" marL="539751" indent="-269876" lvl="1">
              <a:lnSpc>
                <a:spcPts val="3250"/>
              </a:lnSpc>
              <a:buFont typeface="Arial"/>
              <a:buChar char="•"/>
            </a:pPr>
            <a:r>
              <a:rPr lang="en-US" sz="2500">
                <a:solidFill>
                  <a:srgbClr val="12154D"/>
                </a:solidFill>
                <a:latin typeface="DM Sans"/>
              </a:rPr>
              <a:t>participación</a:t>
            </a:r>
          </a:p>
          <a:p>
            <a:pPr algn="just" marL="1079502" indent="-359834" lvl="2">
              <a:lnSpc>
                <a:spcPts val="3250"/>
              </a:lnSpc>
              <a:buFont typeface="Arial"/>
              <a:buChar char="⚬"/>
            </a:pPr>
            <a:r>
              <a:rPr lang="en-US" sz="2500">
                <a:solidFill>
                  <a:srgbClr val="12154D"/>
                </a:solidFill>
                <a:latin typeface="DM Sans"/>
              </a:rPr>
              <a:t>l</a:t>
            </a:r>
            <a:r>
              <a:rPr lang="en-US" sz="2500">
                <a:solidFill>
                  <a:srgbClr val="12154D"/>
                </a:solidFill>
                <a:latin typeface="DM Sans"/>
              </a:rPr>
              <a:t>aboral</a:t>
            </a:r>
          </a:p>
          <a:p>
            <a:pPr algn="just" marL="1079502" indent="-359834" lvl="2">
              <a:lnSpc>
                <a:spcPts val="3250"/>
              </a:lnSpc>
              <a:buFont typeface="Arial"/>
              <a:buChar char="⚬"/>
            </a:pPr>
            <a:r>
              <a:rPr lang="en-US" sz="2500">
                <a:solidFill>
                  <a:srgbClr val="12154D"/>
                </a:solidFill>
                <a:latin typeface="DM Sans"/>
              </a:rPr>
              <a:t>e</a:t>
            </a:r>
            <a:r>
              <a:rPr lang="en-US" sz="2500">
                <a:solidFill>
                  <a:srgbClr val="12154D"/>
                </a:solidFill>
                <a:latin typeface="DM Sans"/>
              </a:rPr>
              <a:t>n la toma de decisiones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827881" y="4689380"/>
            <a:ext cx="2912331" cy="17005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3380"/>
              </a:lnSpc>
            </a:pPr>
            <a:r>
              <a:rPr lang="en-US" sz="2600">
                <a:solidFill>
                  <a:srgbClr val="12154D"/>
                </a:solidFill>
                <a:latin typeface="DM Sans"/>
              </a:rPr>
              <a:t>Planes de igualdad de género en América Latina y el Caribe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028700" y="1076752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Contenido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5654262" y="3376040"/>
            <a:ext cx="700851" cy="872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65"/>
              </a:lnSpc>
            </a:pPr>
            <a:r>
              <a:rPr lang="en-US" sz="4627">
                <a:solidFill>
                  <a:srgbClr val="21245A"/>
                </a:solidFill>
                <a:latin typeface="Bobby Jones"/>
              </a:rPr>
              <a:t>2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899047" y="3350470"/>
            <a:ext cx="700851" cy="872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65"/>
              </a:lnSpc>
            </a:pPr>
            <a:r>
              <a:rPr lang="en-US" sz="4627">
                <a:solidFill>
                  <a:srgbClr val="21245A"/>
                </a:solidFill>
                <a:latin typeface="Bobby Jones"/>
              </a:rPr>
              <a:t>3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4780069" y="3401610"/>
            <a:ext cx="700851" cy="872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65"/>
              </a:lnSpc>
            </a:pPr>
            <a:r>
              <a:rPr lang="en-US" sz="4627">
                <a:solidFill>
                  <a:srgbClr val="21245A"/>
                </a:solidFill>
                <a:latin typeface="Bobby Jones"/>
              </a:rPr>
              <a:t>4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4730158" y="4790948"/>
            <a:ext cx="2207096" cy="4146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3380"/>
              </a:lnSpc>
            </a:pPr>
            <a:r>
              <a:rPr lang="en-US" sz="2600">
                <a:solidFill>
                  <a:srgbClr val="12154D"/>
                </a:solidFill>
                <a:latin typeface="DM Sans"/>
              </a:rPr>
              <a:t>Introducción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964447" y="3501566"/>
            <a:ext cx="700851" cy="872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65"/>
              </a:lnSpc>
            </a:pPr>
            <a:r>
              <a:rPr lang="en-US" sz="4627">
                <a:solidFill>
                  <a:srgbClr val="21245A"/>
                </a:solidFill>
                <a:latin typeface="Bobby Jones"/>
              </a:rPr>
              <a:t>1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92483" y="-170095"/>
            <a:ext cx="19035757" cy="3997229"/>
            <a:chOff x="0" y="0"/>
            <a:chExt cx="5361915" cy="112592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361915" cy="1125923"/>
            </a:xfrm>
            <a:custGeom>
              <a:avLst/>
              <a:gdLst/>
              <a:ahLst/>
              <a:cxnLst/>
              <a:rect r="r" b="b" t="t" l="l"/>
              <a:pathLst>
                <a:path h="11259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25923"/>
                  </a:lnTo>
                  <a:lnTo>
                    <a:pt x="0" y="1125923"/>
                  </a:lnTo>
                  <a:close/>
                </a:path>
              </a:pathLst>
            </a:custGeom>
            <a:solidFill>
              <a:srgbClr val="21245A">
                <a:alpha val="93725"/>
              </a:srgbClr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8041"/>
                </a:lnSpc>
                <a:spcBef>
                  <a:spcPct val="0"/>
                </a:spcBef>
              </a:pPr>
              <a:r>
                <a:rPr lang="en-US" sz="6700">
                  <a:solidFill>
                    <a:srgbClr val="FFFFFF">
                      <a:alpha val="93725"/>
                    </a:srgbClr>
                  </a:solidFill>
                  <a:latin typeface="Bobby Jones"/>
                </a:rPr>
                <a:t>5 min. break</a:t>
              </a:r>
            </a:p>
          </p:txBody>
        </p:sp>
      </p:grp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rcRect l="0" t="0" r="0" b="0"/>
          <a:stretch>
            <a:fillRect/>
          </a:stretch>
        </p:blipFill>
        <p:spPr>
          <a:xfrm flipH="false" flipV="false" rot="0">
            <a:off x="5825607" y="2836829"/>
            <a:ext cx="6636785" cy="627176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6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119910" y="6240639"/>
            <a:ext cx="6139390" cy="3471546"/>
          </a:xfrm>
          <a:custGeom>
            <a:avLst/>
            <a:gdLst/>
            <a:ahLst/>
            <a:cxnLst/>
            <a:rect r="r" b="b" t="t" l="l"/>
            <a:pathLst>
              <a:path h="3471546" w="6139390">
                <a:moveTo>
                  <a:pt x="0" y="0"/>
                </a:moveTo>
                <a:lnTo>
                  <a:pt x="6139390" y="0"/>
                </a:lnTo>
                <a:lnTo>
                  <a:pt x="6139390" y="3471546"/>
                </a:lnTo>
                <a:lnTo>
                  <a:pt x="0" y="34715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92008" y="7284639"/>
            <a:ext cx="6980795" cy="3947323"/>
          </a:xfrm>
          <a:custGeom>
            <a:avLst/>
            <a:gdLst/>
            <a:ahLst/>
            <a:cxnLst/>
            <a:rect r="r" b="b" t="t" l="l"/>
            <a:pathLst>
              <a:path h="3947323" w="6980795">
                <a:moveTo>
                  <a:pt x="0" y="0"/>
                </a:moveTo>
                <a:lnTo>
                  <a:pt x="6980795" y="0"/>
                </a:lnTo>
                <a:lnTo>
                  <a:pt x="6980795" y="3947322"/>
                </a:lnTo>
                <a:lnTo>
                  <a:pt x="0" y="39473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true" rot="0">
            <a:off x="842553" y="1028700"/>
            <a:ext cx="14970642" cy="8046720"/>
          </a:xfrm>
          <a:custGeom>
            <a:avLst/>
            <a:gdLst/>
            <a:ahLst/>
            <a:cxnLst/>
            <a:rect r="r" b="b" t="t" l="l"/>
            <a:pathLst>
              <a:path h="8046720" w="14970642">
                <a:moveTo>
                  <a:pt x="0" y="8046720"/>
                </a:moveTo>
                <a:lnTo>
                  <a:pt x="14970642" y="8046720"/>
                </a:lnTo>
                <a:lnTo>
                  <a:pt x="14970642" y="0"/>
                </a:lnTo>
                <a:lnTo>
                  <a:pt x="0" y="0"/>
                </a:lnTo>
                <a:lnTo>
                  <a:pt x="0" y="804672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0" y="3144885"/>
            <a:ext cx="19035757" cy="3997229"/>
            <a:chOff x="0" y="0"/>
            <a:chExt cx="5361915" cy="112592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361915" cy="1125923"/>
            </a:xfrm>
            <a:custGeom>
              <a:avLst/>
              <a:gdLst/>
              <a:ahLst/>
              <a:cxnLst/>
              <a:rect r="r" b="b" t="t" l="l"/>
              <a:pathLst>
                <a:path h="11259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25923"/>
                  </a:lnTo>
                  <a:lnTo>
                    <a:pt x="0" y="1125923"/>
                  </a:lnTo>
                  <a:close/>
                </a:path>
              </a:pathLst>
            </a:custGeom>
            <a:solidFill>
              <a:srgbClr val="21245A">
                <a:alpha val="93725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782284" y="3601486"/>
            <a:ext cx="17505716" cy="2057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041"/>
              </a:lnSpc>
              <a:spcBef>
                <a:spcPct val="0"/>
              </a:spcBef>
            </a:pPr>
            <a:r>
              <a:rPr lang="en-US" sz="6700">
                <a:solidFill>
                  <a:srgbClr val="FFFFFF"/>
                </a:solidFill>
                <a:latin typeface="Bobby Jones"/>
              </a:rPr>
              <a:t>Planes de igualdad de género en América Latina y el Caribe 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4361068" y="3719309"/>
            <a:ext cx="10110565" cy="43078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647698" indent="-323849" lvl="1">
              <a:lnSpc>
                <a:spcPts val="3899"/>
              </a:lnSpc>
              <a:buFont typeface="Arial"/>
              <a:buChar char="•"/>
            </a:pPr>
            <a:r>
              <a:rPr lang="en-US" sz="2999">
                <a:solidFill>
                  <a:srgbClr val="12154D"/>
                </a:solidFill>
                <a:latin typeface="DM Sans"/>
              </a:rPr>
              <a:t>Agenda 2030: sin igualdad de </a:t>
            </a:r>
            <a:r>
              <a:rPr lang="en-US" sz="2999">
                <a:solidFill>
                  <a:srgbClr val="12154D"/>
                </a:solidFill>
                <a:latin typeface="DM Sans"/>
              </a:rPr>
              <a:t>género, el desarrollo sostenible no es verdadero desarrollo ni es sostenible</a:t>
            </a:r>
          </a:p>
          <a:p>
            <a:pPr marL="647698" indent="-323849" lvl="1">
              <a:lnSpc>
                <a:spcPts val="3899"/>
              </a:lnSpc>
              <a:buFont typeface="Arial"/>
              <a:buChar char="•"/>
            </a:pPr>
            <a:r>
              <a:rPr lang="en-US" sz="2999">
                <a:solidFill>
                  <a:srgbClr val="12154D"/>
                </a:solidFill>
                <a:latin typeface="DM Sans"/>
              </a:rPr>
              <a:t>Se puede y se deben mejorar los alcances y niveles de incidencia relacionados con la superación de la discriminación y subordinación de las mujeres</a:t>
            </a:r>
          </a:p>
          <a:p>
            <a:pPr marL="647698" indent="-323849" lvl="1">
              <a:lnSpc>
                <a:spcPts val="3899"/>
              </a:lnSpc>
              <a:buFont typeface="Arial"/>
              <a:buChar char="•"/>
            </a:pPr>
            <a:r>
              <a:rPr lang="en-US" sz="2999">
                <a:solidFill>
                  <a:srgbClr val="12154D"/>
                </a:solidFill>
                <a:latin typeface="DM Sans"/>
              </a:rPr>
              <a:t>La transversalidad de la perspectiva de género en políticas públicas es imprescindible</a:t>
            </a:r>
          </a:p>
          <a:p>
            <a:pPr>
              <a:lnSpc>
                <a:spcPts val="3380"/>
              </a:lnSpc>
            </a:pPr>
          </a:p>
        </p:txBody>
      </p:sp>
      <p:grpSp>
        <p:nvGrpSpPr>
          <p:cNvPr name="Group 7" id="7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Freeform 10" id="10"/>
          <p:cNvSpPr/>
          <p:nvPr/>
        </p:nvSpPr>
        <p:spPr>
          <a:xfrm flipH="true" flipV="false" rot="0">
            <a:off x="397490" y="2469856"/>
            <a:ext cx="3794868" cy="7817144"/>
          </a:xfrm>
          <a:custGeom>
            <a:avLst/>
            <a:gdLst/>
            <a:ahLst/>
            <a:cxnLst/>
            <a:rect r="r" b="b" t="t" l="l"/>
            <a:pathLst>
              <a:path h="7817144" w="3794868">
                <a:moveTo>
                  <a:pt x="3794868" y="0"/>
                </a:moveTo>
                <a:lnTo>
                  <a:pt x="0" y="0"/>
                </a:lnTo>
                <a:lnTo>
                  <a:pt x="0" y="7817144"/>
                </a:lnTo>
                <a:lnTo>
                  <a:pt x="3794868" y="7817144"/>
                </a:lnTo>
                <a:lnTo>
                  <a:pt x="3794868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16194" y="4978954"/>
            <a:ext cx="1957461" cy="1957461"/>
          </a:xfrm>
          <a:custGeom>
            <a:avLst/>
            <a:gdLst/>
            <a:ahLst/>
            <a:cxnLst/>
            <a:rect r="r" b="b" t="t" l="l"/>
            <a:pathLst>
              <a:path h="1957461" w="1957461">
                <a:moveTo>
                  <a:pt x="0" y="0"/>
                </a:moveTo>
                <a:lnTo>
                  <a:pt x="1957461" y="0"/>
                </a:lnTo>
                <a:lnTo>
                  <a:pt x="1957461" y="1957461"/>
                </a:lnTo>
                <a:lnTo>
                  <a:pt x="0" y="195746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conceptos clave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7453181" y="3328966"/>
            <a:ext cx="9102492" cy="41836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77"/>
              </a:lnSpc>
            </a:pPr>
            <a:r>
              <a:rPr lang="en-US" sz="2828">
                <a:solidFill>
                  <a:srgbClr val="12154D"/>
                </a:solidFill>
                <a:latin typeface="DM Sans"/>
              </a:rPr>
              <a:t>Requiere: </a:t>
            </a:r>
          </a:p>
          <a:p>
            <a:pPr marL="610703" indent="-305352" lvl="1">
              <a:lnSpc>
                <a:spcPts val="3677"/>
              </a:lnSpc>
              <a:buFont typeface="Arial"/>
              <a:buChar char="•"/>
            </a:pPr>
            <a:r>
              <a:rPr lang="en-US" sz="2828">
                <a:solidFill>
                  <a:srgbClr val="12154D"/>
                </a:solidFill>
                <a:latin typeface="DM Sans"/>
              </a:rPr>
              <a:t>promover procesos de transversalización de la perspectiva de género, potenciando la acción, responsabilidad y liderazgo de los mecanismos para el adelanto de las mujeres</a:t>
            </a:r>
          </a:p>
          <a:p>
            <a:pPr marL="610703" indent="-305352" lvl="1">
              <a:lnSpc>
                <a:spcPts val="3677"/>
              </a:lnSpc>
              <a:buFont typeface="Arial"/>
              <a:buChar char="•"/>
            </a:pPr>
            <a:r>
              <a:rPr lang="en-US" sz="2828">
                <a:solidFill>
                  <a:srgbClr val="12154D"/>
                </a:solidFill>
                <a:latin typeface="DM Sans"/>
              </a:rPr>
              <a:t>involucrar activamente a todos los sectores y niveles de gobierno para concertar y compartir metas, y de asignar recursos en las distintas instancias para alcanzar los objetivos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2352567" y="3575164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1" id="11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Estado inclusivo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5714269" y="3683291"/>
            <a:ext cx="11316705" cy="45648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658"/>
              </a:lnSpc>
            </a:pPr>
            <a:r>
              <a:rPr lang="en-US" sz="2814">
                <a:solidFill>
                  <a:srgbClr val="12154D"/>
                </a:solidFill>
                <a:latin typeface="DM Sans"/>
              </a:rPr>
              <a:t>Elaboración participativa de los planes para la igualdad de género</a:t>
            </a:r>
          </a:p>
          <a:p>
            <a:pPr marL="607588" indent="-303794" lvl="1">
              <a:lnSpc>
                <a:spcPts val="3658"/>
              </a:lnSpc>
              <a:buFont typeface="Arial"/>
              <a:buChar char="•"/>
            </a:pPr>
            <a:r>
              <a:rPr lang="en-US" sz="2814">
                <a:solidFill>
                  <a:srgbClr val="12154D"/>
                </a:solidFill>
                <a:latin typeface="DM Sans"/>
              </a:rPr>
              <a:t>los </a:t>
            </a:r>
            <a:r>
              <a:rPr lang="en-US" sz="2814">
                <a:solidFill>
                  <a:srgbClr val="12154D"/>
                </a:solidFill>
                <a:latin typeface="DM Sans"/>
              </a:rPr>
              <a:t>procesos que consideran diversas voces y necesidades concretas de personas reales con posiciones diferenciadas en la sociedad implica diversas exigencias como:</a:t>
            </a:r>
          </a:p>
          <a:p>
            <a:pPr marL="1215176" indent="-405059" lvl="2">
              <a:lnSpc>
                <a:spcPts val="3658"/>
              </a:lnSpc>
              <a:buFont typeface="Arial"/>
              <a:buChar char="⚬"/>
            </a:pPr>
            <a:r>
              <a:rPr lang="en-US" sz="2814">
                <a:solidFill>
                  <a:srgbClr val="12154D"/>
                </a:solidFill>
                <a:latin typeface="DM Sans"/>
              </a:rPr>
              <a:t> la inclusión de voces de aquellos que no tienen voz</a:t>
            </a:r>
          </a:p>
          <a:p>
            <a:pPr marL="1215176" indent="-405059" lvl="2">
              <a:lnSpc>
                <a:spcPts val="3658"/>
              </a:lnSpc>
              <a:buFont typeface="Arial"/>
              <a:buChar char="⚬"/>
            </a:pPr>
            <a:r>
              <a:rPr lang="en-US" sz="2814">
                <a:solidFill>
                  <a:srgbClr val="12154D"/>
                </a:solidFill>
                <a:latin typeface="DM Sans"/>
              </a:rPr>
              <a:t> e</a:t>
            </a:r>
            <a:r>
              <a:rPr lang="en-US" sz="2814">
                <a:solidFill>
                  <a:srgbClr val="12154D"/>
                </a:solidFill>
                <a:latin typeface="DM Sans"/>
              </a:rPr>
              <a:t>l fomento de diálogos institucionales e intersectoriales con funcionarios de gobierno</a:t>
            </a:r>
          </a:p>
          <a:p>
            <a:pPr marL="1215176" indent="-405059" lvl="2">
              <a:lnSpc>
                <a:spcPts val="3658"/>
              </a:lnSpc>
              <a:buFont typeface="Arial"/>
              <a:buChar char="⚬"/>
            </a:pPr>
            <a:r>
              <a:rPr lang="en-US" sz="2814">
                <a:solidFill>
                  <a:srgbClr val="12154D"/>
                </a:solidFill>
                <a:latin typeface="DM Sans"/>
              </a:rPr>
              <a:t> l</a:t>
            </a:r>
            <a:r>
              <a:rPr lang="en-US" sz="2814">
                <a:solidFill>
                  <a:srgbClr val="12154D"/>
                </a:solidFill>
                <a:latin typeface="DM Sans"/>
              </a:rPr>
              <a:t>a deliberación social es clave para abrir canales de participación democrática en la elaboración, el seguimiento y la evaluación de los planes de igualdad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sociedad activa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D1C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644485" y="0"/>
            <a:ext cx="11935668" cy="10287000"/>
          </a:xfrm>
          <a:custGeom>
            <a:avLst/>
            <a:gdLst/>
            <a:ahLst/>
            <a:cxnLst/>
            <a:rect r="r" b="b" t="t" l="l"/>
            <a:pathLst>
              <a:path h="10287000" w="11935668">
                <a:moveTo>
                  <a:pt x="0" y="0"/>
                </a:moveTo>
                <a:lnTo>
                  <a:pt x="11935668" y="0"/>
                </a:lnTo>
                <a:lnTo>
                  <a:pt x="1193566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582735" y="3112793"/>
            <a:ext cx="19035757" cy="2457367"/>
            <a:chOff x="0" y="0"/>
            <a:chExt cx="5361915" cy="69218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648748" y="3084218"/>
            <a:ext cx="16230600" cy="2486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720"/>
              </a:lnSpc>
              <a:spcBef>
                <a:spcPct val="0"/>
              </a:spcBef>
            </a:pPr>
            <a:r>
              <a:rPr lang="en-US" sz="8100">
                <a:solidFill>
                  <a:srgbClr val="FFFFFF"/>
                </a:solidFill>
                <a:latin typeface="Bobby Jones"/>
              </a:rPr>
              <a:t>La igualdad de género y la  sociedad del cuidado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781062" y="3813950"/>
            <a:ext cx="11316705" cy="35170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 El cuidado en el centro del desarrollo sostenible con igualdad de género 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 </a:t>
            </a:r>
            <a:r>
              <a:rPr lang="en-US" sz="4314">
                <a:solidFill>
                  <a:srgbClr val="12154D"/>
                </a:solidFill>
                <a:latin typeface="DM Sans"/>
              </a:rPr>
              <a:t>El cuidado y la sostenibilidad de la vida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 El derecho al cuidado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 Hacia la sociedad del cuidado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cuatro pilares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781062" y="3813950"/>
            <a:ext cx="13155984" cy="4926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Profundizó nudos estructurales de la desigualdad de género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Evidenció la injusta organización social del cuidado y </a:t>
            </a:r>
            <a:r>
              <a:rPr lang="en-US" sz="4314">
                <a:solidFill>
                  <a:srgbClr val="12154D"/>
                </a:solidFill>
                <a:latin typeface="DM Sans Bold"/>
              </a:rPr>
              <a:t>la necesidad de avanzar hacia un cambio de paradigma en el estilo de desarrollo</a:t>
            </a:r>
            <a:r>
              <a:rPr lang="en-US" sz="4314">
                <a:solidFill>
                  <a:srgbClr val="12154D"/>
                </a:solidFill>
                <a:latin typeface="DM Sans"/>
              </a:rPr>
              <a:t> que ponga los cuidados y la sostenibilidad de la vida en el centro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Pandemia covid-19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781062" y="3813950"/>
            <a:ext cx="13155984" cy="2812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608"/>
              </a:lnSpc>
            </a:pPr>
            <a:r>
              <a:rPr lang="en-US" sz="4314">
                <a:solidFill>
                  <a:srgbClr val="12154D"/>
                </a:solidFill>
                <a:latin typeface="DM Sans"/>
              </a:rPr>
              <a:t>El cuidado de las personas y el cuidado del planeta debe partir desde un enfoque de género y en el marco de los derechos humanos como alternativa i frente al modelo de desarrollo actual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cambio de paradigma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18737"/>
            <a:chOff x="0" y="0"/>
            <a:chExt cx="4274726" cy="166419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64194"/>
            </a:xfrm>
            <a:custGeom>
              <a:avLst/>
              <a:gdLst/>
              <a:ahLst/>
              <a:cxnLst/>
              <a:rect r="r" b="b" t="t" l="l"/>
              <a:pathLst>
                <a:path h="1664194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64194"/>
                  </a:lnTo>
                  <a:lnTo>
                    <a:pt x="0" y="166419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1076752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actividad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028700" y="745215"/>
            <a:ext cx="1871634" cy="1931330"/>
          </a:xfrm>
          <a:custGeom>
            <a:avLst/>
            <a:gdLst/>
            <a:ahLst/>
            <a:cxnLst/>
            <a:rect r="r" b="b" t="t" l="l"/>
            <a:pathLst>
              <a:path h="1931330" w="1871634">
                <a:moveTo>
                  <a:pt x="0" y="0"/>
                </a:moveTo>
                <a:lnTo>
                  <a:pt x="1871634" y="0"/>
                </a:lnTo>
                <a:lnTo>
                  <a:pt x="1871634" y="1931329"/>
                </a:lnTo>
                <a:lnTo>
                  <a:pt x="0" y="19313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2348876" y="1001200"/>
            <a:ext cx="1565255" cy="1703679"/>
          </a:xfrm>
          <a:custGeom>
            <a:avLst/>
            <a:gdLst/>
            <a:ahLst/>
            <a:cxnLst/>
            <a:rect r="r" b="b" t="t" l="l"/>
            <a:pathLst>
              <a:path h="1703679" w="1565255">
                <a:moveTo>
                  <a:pt x="0" y="0"/>
                </a:moveTo>
                <a:lnTo>
                  <a:pt x="1565255" y="0"/>
                </a:lnTo>
                <a:lnTo>
                  <a:pt x="1565255" y="1703680"/>
                </a:lnTo>
                <a:lnTo>
                  <a:pt x="0" y="170368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9358655" y="3309475"/>
            <a:ext cx="5980441" cy="5578914"/>
          </a:xfrm>
          <a:custGeom>
            <a:avLst/>
            <a:gdLst/>
            <a:ahLst/>
            <a:cxnLst/>
            <a:rect r="r" b="b" t="t" l="l"/>
            <a:pathLst>
              <a:path h="5578914" w="5980441">
                <a:moveTo>
                  <a:pt x="0" y="0"/>
                </a:moveTo>
                <a:lnTo>
                  <a:pt x="5980442" y="0"/>
                </a:lnTo>
                <a:lnTo>
                  <a:pt x="5980442" y="5578914"/>
                </a:lnTo>
                <a:lnTo>
                  <a:pt x="0" y="55789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1193661" y="4953000"/>
            <a:ext cx="7143960" cy="15855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12154D"/>
                </a:solidFill>
                <a:latin typeface="Bobby Jones"/>
              </a:rPr>
              <a:t>MENTI.COM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139453" y="3290774"/>
            <a:ext cx="14631685" cy="49267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5608"/>
              </a:lnSpc>
            </a:pPr>
            <a:r>
              <a:rPr lang="en-US" sz="4314">
                <a:solidFill>
                  <a:srgbClr val="12154D"/>
                </a:solidFill>
                <a:latin typeface="DM Sans"/>
              </a:rPr>
              <a:t>Porque el actual: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omite la consideración y valoración de actividades esenciales para el sostenimiento de la vida 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reproduce desigualdades de género, socioeconómicas, étnicas y territoriales</a:t>
            </a:r>
          </a:p>
          <a:p>
            <a:pPr algn="just" marL="931430" indent="-465715" lvl="1">
              <a:lnSpc>
                <a:spcPts val="5608"/>
              </a:lnSpc>
              <a:buFont typeface="Arial"/>
              <a:buChar char="•"/>
            </a:pPr>
            <a:r>
              <a:rPr lang="en-US" sz="4314">
                <a:solidFill>
                  <a:srgbClr val="12154D"/>
                </a:solidFill>
                <a:latin typeface="DM Sans"/>
              </a:rPr>
              <a:t>produce estragos socioambientales continuamente y cada vez peor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¿por qué?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86545" y="0"/>
            <a:ext cx="15430197" cy="10206038"/>
          </a:xfrm>
          <a:custGeom>
            <a:avLst/>
            <a:gdLst/>
            <a:ahLst/>
            <a:cxnLst/>
            <a:rect r="r" b="b" t="t" l="l"/>
            <a:pathLst>
              <a:path h="10206038" w="15430197">
                <a:moveTo>
                  <a:pt x="0" y="0"/>
                </a:moveTo>
                <a:lnTo>
                  <a:pt x="15430197" y="0"/>
                </a:lnTo>
                <a:lnTo>
                  <a:pt x="15430197" y="10206038"/>
                </a:lnTo>
                <a:lnTo>
                  <a:pt x="0" y="102060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874137" y="0"/>
            <a:ext cx="14539726" cy="10287000"/>
          </a:xfrm>
          <a:custGeom>
            <a:avLst/>
            <a:gdLst/>
            <a:ahLst/>
            <a:cxnLst/>
            <a:rect r="r" b="b" t="t" l="l"/>
            <a:pathLst>
              <a:path h="10287000" w="14539726">
                <a:moveTo>
                  <a:pt x="0" y="0"/>
                </a:moveTo>
                <a:lnTo>
                  <a:pt x="14539726" y="0"/>
                </a:lnTo>
                <a:lnTo>
                  <a:pt x="1453972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028700" y="93674"/>
            <a:ext cx="16685671" cy="10099652"/>
          </a:xfrm>
          <a:custGeom>
            <a:avLst/>
            <a:gdLst/>
            <a:ahLst/>
            <a:cxnLst/>
            <a:rect r="r" b="b" t="t" l="l"/>
            <a:pathLst>
              <a:path h="10099652" w="16685671">
                <a:moveTo>
                  <a:pt x="0" y="0"/>
                </a:moveTo>
                <a:lnTo>
                  <a:pt x="16685671" y="0"/>
                </a:lnTo>
                <a:lnTo>
                  <a:pt x="16685671" y="10099652"/>
                </a:lnTo>
                <a:lnTo>
                  <a:pt x="0" y="100996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373878" y="2449797"/>
            <a:ext cx="19035757" cy="5365996"/>
            <a:chOff x="0" y="0"/>
            <a:chExt cx="5361915" cy="15114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1511472"/>
            </a:xfrm>
            <a:custGeom>
              <a:avLst/>
              <a:gdLst/>
              <a:ahLst/>
              <a:cxnLst/>
              <a:rect r="r" b="b" t="t" l="l"/>
              <a:pathLst>
                <a:path h="1511472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511472"/>
                  </a:lnTo>
                  <a:lnTo>
                    <a:pt x="0" y="1511472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028700" y="3227795"/>
            <a:ext cx="16230600" cy="3790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960"/>
              </a:lnSpc>
              <a:spcBef>
                <a:spcPct val="0"/>
              </a:spcBef>
            </a:pPr>
            <a:r>
              <a:rPr lang="en-US" sz="8300">
                <a:solidFill>
                  <a:srgbClr val="FFFFFF"/>
                </a:solidFill>
                <a:latin typeface="Bobby Jones"/>
              </a:rPr>
              <a:t>El derecho al cuidado en las constituciones y normas de América Latina y el Caribe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214098" y="3209197"/>
            <a:ext cx="13123441" cy="581383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99869" indent="-349935" lvl="1">
              <a:lnSpc>
                <a:spcPts val="4214"/>
              </a:lnSpc>
              <a:buFont typeface="Arial"/>
              <a:buChar char="•"/>
            </a:pPr>
            <a:r>
              <a:rPr lang="en-US" sz="3241">
                <a:solidFill>
                  <a:srgbClr val="12154D"/>
                </a:solidFill>
                <a:latin typeface="DM Sans"/>
              </a:rPr>
              <a:t>Constitución del Ecuador (2008) hace énfasis en el cuidado de las personas adultas mayores, las personas con discapacidad y la niñez, y subraya que </a:t>
            </a:r>
            <a:r>
              <a:rPr lang="en-US" sz="3241">
                <a:solidFill>
                  <a:srgbClr val="12154D"/>
                </a:solidFill>
                <a:latin typeface="DM Sans Bold"/>
              </a:rPr>
              <a:t>el Estado establecerá políticas públicas y programas,</a:t>
            </a:r>
            <a:r>
              <a:rPr lang="en-US" sz="3241">
                <a:solidFill>
                  <a:srgbClr val="12154D"/>
                </a:solidFill>
                <a:latin typeface="DM Sans"/>
              </a:rPr>
              <a:t> diferenciados por áreas geográficas, inequidades de género, etnia y cultura, y por personas, comunidades, pueblos y nacionalidades</a:t>
            </a:r>
          </a:p>
          <a:p>
            <a:pPr algn="just" marL="699869" indent="-349935" lvl="1">
              <a:lnSpc>
                <a:spcPts val="4214"/>
              </a:lnSpc>
              <a:buFont typeface="Arial"/>
              <a:buChar char="•"/>
            </a:pPr>
            <a:r>
              <a:rPr lang="en-US" sz="3241">
                <a:solidFill>
                  <a:srgbClr val="12154D"/>
                </a:solidFill>
                <a:latin typeface="DM Sans"/>
              </a:rPr>
              <a:t>También afirma que el Estado fomentará el mayor grado posible de autonomía personal y participación en la definición y ejecución de estas políticas. Además, </a:t>
            </a:r>
            <a:r>
              <a:rPr lang="en-US" sz="3241">
                <a:solidFill>
                  <a:srgbClr val="12154D"/>
                </a:solidFill>
                <a:latin typeface="DM Sans Bold"/>
              </a:rPr>
              <a:t>reconoce como labor productiva el trabajo no remunerado de autosustento y cuidado humano de los hogares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6230600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960"/>
              </a:lnSpc>
              <a:spcBef>
                <a:spcPct val="0"/>
              </a:spcBef>
            </a:pPr>
            <a:r>
              <a:rPr lang="en-US" sz="8300">
                <a:solidFill>
                  <a:srgbClr val="FFFFFF"/>
                </a:solidFill>
                <a:latin typeface="Bobby Jones"/>
              </a:rPr>
              <a:t>ecuador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214098" y="3199672"/>
            <a:ext cx="14262083" cy="52104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60592" indent="-380296" lvl="1">
              <a:lnSpc>
                <a:spcPts val="4579"/>
              </a:lnSpc>
              <a:buFont typeface="Arial"/>
              <a:buChar char="•"/>
            </a:pPr>
            <a:r>
              <a:rPr lang="en-US" sz="3522">
                <a:solidFill>
                  <a:srgbClr val="12154D"/>
                </a:solidFill>
                <a:latin typeface="DM Sans"/>
              </a:rPr>
              <a:t>La Constitución Política del Estado Plurinacional de Bolivia (2008) establece en su artículo 338 que </a:t>
            </a:r>
            <a:r>
              <a:rPr lang="en-US" sz="3522">
                <a:solidFill>
                  <a:srgbClr val="12154D"/>
                </a:solidFill>
                <a:latin typeface="DM Sans Bold"/>
              </a:rPr>
              <a:t>debe reconocerse el valor económico del trabajo del hogar como fuente de riqueza</a:t>
            </a:r>
            <a:r>
              <a:rPr lang="en-US" sz="3522">
                <a:solidFill>
                  <a:srgbClr val="12154D"/>
                </a:solidFill>
                <a:latin typeface="DM Sans"/>
              </a:rPr>
              <a:t> y que deberá cuantificarse en las cuentas públicas</a:t>
            </a:r>
          </a:p>
          <a:p>
            <a:pPr algn="just" marL="760592" indent="-380296" lvl="1">
              <a:lnSpc>
                <a:spcPts val="4579"/>
              </a:lnSpc>
              <a:buFont typeface="Arial"/>
              <a:buChar char="•"/>
            </a:pPr>
            <a:r>
              <a:rPr lang="en-US" sz="3522">
                <a:solidFill>
                  <a:srgbClr val="12154D"/>
                </a:solidFill>
                <a:latin typeface="DM Sans"/>
              </a:rPr>
              <a:t>Similarmente, la Constitución de la República Bolivariana de Venezuela (1999) y la Constitución de la República Dominicana (2009), señalan el </a:t>
            </a:r>
            <a:r>
              <a:rPr lang="en-US" sz="3522">
                <a:solidFill>
                  <a:srgbClr val="12154D"/>
                </a:solidFill>
                <a:latin typeface="DM Sans Bold"/>
              </a:rPr>
              <a:t>reconocimiento del valor productivo del trabajo del hogar como generador de riqueza y bienestar social</a:t>
            </a:r>
            <a:r>
              <a:rPr lang="en-US" sz="3522">
                <a:solidFill>
                  <a:srgbClr val="12154D"/>
                </a:solidFill>
                <a:latin typeface="DM Sans"/>
              </a:rPr>
              <a:t> 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028700" y="936331"/>
            <a:ext cx="17259300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9960"/>
              </a:lnSpc>
              <a:spcBef>
                <a:spcPct val="0"/>
              </a:spcBef>
            </a:pPr>
            <a:r>
              <a:rPr lang="en-US" sz="8300">
                <a:solidFill>
                  <a:srgbClr val="FFFFFF"/>
                </a:solidFill>
                <a:latin typeface="Bobby Jones"/>
              </a:rPr>
              <a:t>bolivia, venezuela y rep. dominicana 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214098" y="3209197"/>
            <a:ext cx="13123441" cy="23826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86227" indent="-393113" lvl="1">
              <a:lnSpc>
                <a:spcPts val="4734"/>
              </a:lnSpc>
              <a:buFont typeface="Arial"/>
              <a:buChar char="•"/>
            </a:pPr>
            <a:r>
              <a:rPr lang="en-US" sz="3641">
                <a:solidFill>
                  <a:srgbClr val="12154D"/>
                </a:solidFill>
                <a:latin typeface="DM Sans"/>
              </a:rPr>
              <a:t>Solo la Constitución Política de la Ciudad de México (2017)  reconoce al cuidado y la organización de un sistema de cuidados  como un derecho fundamental </a:t>
            </a:r>
          </a:p>
          <a:p>
            <a:pPr algn="just">
              <a:lnSpc>
                <a:spcPts val="4734"/>
              </a:lnSpc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2214098" y="1334437"/>
            <a:ext cx="17259300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9960"/>
              </a:lnSpc>
              <a:spcBef>
                <a:spcPct val="0"/>
              </a:spcBef>
            </a:pPr>
            <a:r>
              <a:rPr lang="en-US" sz="8300">
                <a:solidFill>
                  <a:srgbClr val="FFFFFF"/>
                </a:solidFill>
                <a:latin typeface="Bobby Jones"/>
              </a:rPr>
              <a:t>méxico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830808"/>
            <a:chOff x="0" y="0"/>
            <a:chExt cx="4274726" cy="179906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799061"/>
            </a:xfrm>
            <a:custGeom>
              <a:avLst/>
              <a:gdLst/>
              <a:ahLst/>
              <a:cxnLst/>
              <a:rect r="r" b="b" t="t" l="l"/>
              <a:pathLst>
                <a:path h="1799061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799061"/>
                  </a:lnTo>
                  <a:lnTo>
                    <a:pt x="0" y="1799061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3090062"/>
            <a:ext cx="16061854" cy="65012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21458" indent="-360729" lvl="1">
              <a:lnSpc>
                <a:spcPts val="4344"/>
              </a:lnSpc>
              <a:buFont typeface="Arial"/>
              <a:buChar char="•"/>
            </a:pPr>
            <a:r>
              <a:rPr lang="en-US" sz="3341">
                <a:solidFill>
                  <a:srgbClr val="12154D"/>
                </a:solidFill>
                <a:latin typeface="DM Sans"/>
              </a:rPr>
              <a:t>Proyecto de Ley Marco de Sistema Integral de Cuidados </a:t>
            </a:r>
          </a:p>
          <a:p>
            <a:pPr algn="just" marL="721458" indent="-360729" lvl="1">
              <a:lnSpc>
                <a:spcPts val="4344"/>
              </a:lnSpc>
              <a:buFont typeface="Arial"/>
              <a:buChar char="•"/>
            </a:pPr>
            <a:r>
              <a:rPr lang="en-US" sz="3341">
                <a:solidFill>
                  <a:srgbClr val="12154D"/>
                </a:solidFill>
                <a:latin typeface="DM Sans"/>
              </a:rPr>
              <a:t>Ley Marco sobre Economía del Cuidado </a:t>
            </a:r>
          </a:p>
          <a:p>
            <a:pPr algn="just">
              <a:lnSpc>
                <a:spcPts val="4344"/>
              </a:lnSpc>
            </a:pPr>
          </a:p>
          <a:p>
            <a:pPr algn="just">
              <a:lnSpc>
                <a:spcPts val="4344"/>
              </a:lnSpc>
            </a:pPr>
            <a:r>
              <a:rPr lang="en-US" sz="3341">
                <a:solidFill>
                  <a:srgbClr val="12154D"/>
                </a:solidFill>
                <a:latin typeface="DM Sans"/>
              </a:rPr>
              <a:t>Por parte de la Comisión Interamericana de Mujeres de la Organización de los Estados Americanos (CIM/OEA), </a:t>
            </a:r>
          </a:p>
          <a:p>
            <a:pPr algn="just" marL="721458" indent="-360729" lvl="1">
              <a:lnSpc>
                <a:spcPts val="4344"/>
              </a:lnSpc>
              <a:buFont typeface="Arial"/>
              <a:buChar char="•"/>
            </a:pPr>
            <a:r>
              <a:rPr lang="en-US" sz="3341">
                <a:solidFill>
                  <a:srgbClr val="12154D"/>
                </a:solidFill>
                <a:latin typeface="DM Sans"/>
              </a:rPr>
              <a:t>Ley Modelo Interamericana de Cuidados </a:t>
            </a:r>
          </a:p>
          <a:p>
            <a:pPr algn="just">
              <a:lnSpc>
                <a:spcPts val="4344"/>
              </a:lnSpc>
            </a:pPr>
          </a:p>
          <a:p>
            <a:pPr algn="just">
              <a:lnSpc>
                <a:spcPts val="4344"/>
              </a:lnSpc>
            </a:pPr>
            <a:r>
              <a:rPr lang="en-US" sz="3341">
                <a:solidFill>
                  <a:srgbClr val="12154D"/>
                </a:solidFill>
                <a:latin typeface="DM Sans"/>
              </a:rPr>
              <a:t>Argentina y México presentaron en 2021 la “Declaración Internacional sobre la importancia del cuidado en el ámbito de los derechos humanos”</a:t>
            </a:r>
          </a:p>
          <a:p>
            <a:pPr algn="just" marL="721458" indent="-360729" lvl="1">
              <a:lnSpc>
                <a:spcPts val="4344"/>
              </a:lnSpc>
              <a:buFont typeface="Arial"/>
              <a:buChar char="•"/>
            </a:pPr>
            <a:r>
              <a:rPr lang="en-US" sz="3341">
                <a:solidFill>
                  <a:srgbClr val="12154D"/>
                </a:solidFill>
                <a:latin typeface="DM Sans"/>
              </a:rPr>
              <a:t>contó con el apoyo de 50 Estados y reconoce la relevancia de generar mayores debates sobre el tema de los cuidados y su vínculo con los derechos humanos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4098" y="1334437"/>
            <a:ext cx="17259300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9960"/>
              </a:lnSpc>
              <a:spcBef>
                <a:spcPct val="0"/>
              </a:spcBef>
            </a:pPr>
            <a:r>
              <a:rPr lang="en-US" sz="8300">
                <a:solidFill>
                  <a:srgbClr val="FFFFFF"/>
                </a:solidFill>
                <a:latin typeface="Bobby Jones"/>
              </a:rPr>
              <a:t>parlamentos regionales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215849" y="0"/>
            <a:ext cx="13856303" cy="10287000"/>
          </a:xfrm>
          <a:custGeom>
            <a:avLst/>
            <a:gdLst/>
            <a:ahLst/>
            <a:cxnLst/>
            <a:rect r="r" b="b" t="t" l="l"/>
            <a:pathLst>
              <a:path h="10287000" w="13856303">
                <a:moveTo>
                  <a:pt x="0" y="0"/>
                </a:moveTo>
                <a:lnTo>
                  <a:pt x="13856302" y="0"/>
                </a:lnTo>
                <a:lnTo>
                  <a:pt x="1385630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83031" y="180720"/>
            <a:ext cx="19035757" cy="2457367"/>
            <a:chOff x="0" y="0"/>
            <a:chExt cx="5361915" cy="69218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028700" y="2939563"/>
            <a:ext cx="16423020" cy="7132822"/>
            <a:chOff x="0" y="0"/>
            <a:chExt cx="4325404" cy="187860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325405" cy="1878603"/>
            </a:xfrm>
            <a:custGeom>
              <a:avLst/>
              <a:gdLst/>
              <a:ahLst/>
              <a:cxnLst/>
              <a:rect r="r" b="b" t="t" l="l"/>
              <a:pathLst>
                <a:path h="1878603" w="4325405">
                  <a:moveTo>
                    <a:pt x="0" y="0"/>
                  </a:moveTo>
                  <a:lnTo>
                    <a:pt x="4325405" y="0"/>
                  </a:lnTo>
                  <a:lnTo>
                    <a:pt x="4325405" y="1878603"/>
                  </a:lnTo>
                  <a:lnTo>
                    <a:pt x="0" y="187860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2014392" y="3860673"/>
            <a:ext cx="5244908" cy="1000150"/>
            <a:chOff x="0" y="0"/>
            <a:chExt cx="1381375" cy="26341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381375" cy="263414"/>
            </a:xfrm>
            <a:custGeom>
              <a:avLst/>
              <a:gdLst/>
              <a:ahLst/>
              <a:cxnLst/>
              <a:rect r="r" b="b" t="t" l="l"/>
              <a:pathLst>
                <a:path h="263414" w="1381375">
                  <a:moveTo>
                    <a:pt x="4428" y="0"/>
                  </a:moveTo>
                  <a:lnTo>
                    <a:pt x="1376947" y="0"/>
                  </a:lnTo>
                  <a:cubicBezTo>
                    <a:pt x="1379392" y="0"/>
                    <a:pt x="1381375" y="1983"/>
                    <a:pt x="1381375" y="4428"/>
                  </a:cubicBezTo>
                  <a:lnTo>
                    <a:pt x="1381375" y="258986"/>
                  </a:lnTo>
                  <a:cubicBezTo>
                    <a:pt x="1381375" y="261432"/>
                    <a:pt x="1379392" y="263414"/>
                    <a:pt x="1376947" y="263414"/>
                  </a:cubicBezTo>
                  <a:lnTo>
                    <a:pt x="4428" y="263414"/>
                  </a:lnTo>
                  <a:cubicBezTo>
                    <a:pt x="1983" y="263414"/>
                    <a:pt x="0" y="261432"/>
                    <a:pt x="0" y="258986"/>
                  </a:cubicBezTo>
                  <a:lnTo>
                    <a:pt x="0" y="4428"/>
                  </a:lnTo>
                  <a:cubicBezTo>
                    <a:pt x="0" y="1983"/>
                    <a:pt x="1983" y="0"/>
                    <a:pt x="442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0" indent="0" lvl="0">
                <a:lnSpc>
                  <a:spcPts val="3380"/>
                </a:lnSpc>
                <a:spcBef>
                  <a:spcPct val="0"/>
                </a:spcBef>
              </a:pPr>
              <a:r>
                <a:rPr lang="en-US" sz="2600" strike="noStrike" u="none">
                  <a:solidFill>
                    <a:srgbClr val="12154D"/>
                  </a:solidFill>
                  <a:latin typeface="DM Sans"/>
                </a:rPr>
                <a:t>Crisis social prolongada agravada por crisis internacionales 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1824834" y="6803060"/>
            <a:ext cx="5061604" cy="1000150"/>
            <a:chOff x="0" y="0"/>
            <a:chExt cx="1333097" cy="263414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333097" cy="263414"/>
            </a:xfrm>
            <a:custGeom>
              <a:avLst/>
              <a:gdLst/>
              <a:ahLst/>
              <a:cxnLst/>
              <a:rect r="r" b="b" t="t" l="l"/>
              <a:pathLst>
                <a:path h="263414" w="1333097">
                  <a:moveTo>
                    <a:pt x="4589" y="0"/>
                  </a:moveTo>
                  <a:lnTo>
                    <a:pt x="1328509" y="0"/>
                  </a:lnTo>
                  <a:cubicBezTo>
                    <a:pt x="1329726" y="0"/>
                    <a:pt x="1330893" y="483"/>
                    <a:pt x="1331753" y="1344"/>
                  </a:cubicBezTo>
                  <a:cubicBezTo>
                    <a:pt x="1332614" y="2205"/>
                    <a:pt x="1333097" y="3372"/>
                    <a:pt x="1333097" y="4589"/>
                  </a:cubicBezTo>
                  <a:lnTo>
                    <a:pt x="1333097" y="258825"/>
                  </a:lnTo>
                  <a:cubicBezTo>
                    <a:pt x="1333097" y="260042"/>
                    <a:pt x="1332614" y="261210"/>
                    <a:pt x="1331753" y="262070"/>
                  </a:cubicBezTo>
                  <a:cubicBezTo>
                    <a:pt x="1330893" y="262931"/>
                    <a:pt x="1329726" y="263414"/>
                    <a:pt x="1328509" y="263414"/>
                  </a:cubicBezTo>
                  <a:lnTo>
                    <a:pt x="4589" y="263414"/>
                  </a:lnTo>
                  <a:cubicBezTo>
                    <a:pt x="3372" y="263414"/>
                    <a:pt x="2205" y="262931"/>
                    <a:pt x="1344" y="262070"/>
                  </a:cubicBezTo>
                  <a:cubicBezTo>
                    <a:pt x="483" y="261210"/>
                    <a:pt x="0" y="260042"/>
                    <a:pt x="0" y="258825"/>
                  </a:cubicBezTo>
                  <a:lnTo>
                    <a:pt x="0" y="4589"/>
                  </a:lnTo>
                  <a:cubicBezTo>
                    <a:pt x="0" y="3372"/>
                    <a:pt x="483" y="2205"/>
                    <a:pt x="1344" y="1344"/>
                  </a:cubicBezTo>
                  <a:cubicBezTo>
                    <a:pt x="2205" y="483"/>
                    <a:pt x="3372" y="0"/>
                    <a:pt x="458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0" indent="0" lvl="0">
                <a:lnSpc>
                  <a:spcPts val="3380"/>
                </a:lnSpc>
                <a:spcBef>
                  <a:spcPct val="0"/>
                </a:spcBef>
              </a:pPr>
              <a:r>
                <a:rPr lang="en-US" sz="2600">
                  <a:solidFill>
                    <a:srgbClr val="12154D"/>
                  </a:solidFill>
                  <a:latin typeface="DM Sans"/>
                </a:rPr>
                <a:t>C</a:t>
              </a:r>
              <a:r>
                <a:rPr lang="en-US" sz="2600" strike="noStrike" u="none">
                  <a:solidFill>
                    <a:srgbClr val="12154D"/>
                  </a:solidFill>
                  <a:latin typeface="DM Sans"/>
                </a:rPr>
                <a:t>aídas de la ocupación y la participación laboral de mujeres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6497676" y="8265392"/>
            <a:ext cx="5037686" cy="1428775"/>
            <a:chOff x="0" y="0"/>
            <a:chExt cx="1326798" cy="37630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326798" cy="376303"/>
            </a:xfrm>
            <a:custGeom>
              <a:avLst/>
              <a:gdLst/>
              <a:ahLst/>
              <a:cxnLst/>
              <a:rect r="r" b="b" t="t" l="l"/>
              <a:pathLst>
                <a:path h="376303" w="1326798">
                  <a:moveTo>
                    <a:pt x="4610" y="0"/>
                  </a:moveTo>
                  <a:lnTo>
                    <a:pt x="1322188" y="0"/>
                  </a:lnTo>
                  <a:cubicBezTo>
                    <a:pt x="1323410" y="0"/>
                    <a:pt x="1324583" y="486"/>
                    <a:pt x="1325448" y="1350"/>
                  </a:cubicBezTo>
                  <a:cubicBezTo>
                    <a:pt x="1326312" y="2215"/>
                    <a:pt x="1326798" y="3388"/>
                    <a:pt x="1326798" y="4610"/>
                  </a:cubicBezTo>
                  <a:lnTo>
                    <a:pt x="1326798" y="371693"/>
                  </a:lnTo>
                  <a:cubicBezTo>
                    <a:pt x="1326798" y="372915"/>
                    <a:pt x="1326312" y="374088"/>
                    <a:pt x="1325448" y="374953"/>
                  </a:cubicBezTo>
                  <a:cubicBezTo>
                    <a:pt x="1324583" y="375817"/>
                    <a:pt x="1323410" y="376303"/>
                    <a:pt x="1322188" y="376303"/>
                  </a:cubicBezTo>
                  <a:lnTo>
                    <a:pt x="4610" y="376303"/>
                  </a:lnTo>
                  <a:cubicBezTo>
                    <a:pt x="3388" y="376303"/>
                    <a:pt x="2215" y="375817"/>
                    <a:pt x="1350" y="374953"/>
                  </a:cubicBezTo>
                  <a:cubicBezTo>
                    <a:pt x="486" y="374088"/>
                    <a:pt x="0" y="372915"/>
                    <a:pt x="0" y="371693"/>
                  </a:cubicBezTo>
                  <a:lnTo>
                    <a:pt x="0" y="4610"/>
                  </a:lnTo>
                  <a:cubicBezTo>
                    <a:pt x="0" y="3388"/>
                    <a:pt x="486" y="2215"/>
                    <a:pt x="1350" y="1350"/>
                  </a:cubicBezTo>
                  <a:cubicBezTo>
                    <a:pt x="2215" y="486"/>
                    <a:pt x="3388" y="0"/>
                    <a:pt x="461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0" indent="0" lvl="0">
                <a:lnSpc>
                  <a:spcPts val="3380"/>
                </a:lnSpc>
                <a:spcBef>
                  <a:spcPct val="0"/>
                </a:spcBef>
              </a:pPr>
              <a:r>
                <a:rPr lang="en-US" sz="2600">
                  <a:solidFill>
                    <a:srgbClr val="12154D"/>
                  </a:solidFill>
                  <a:latin typeface="DM Sans"/>
                </a:rPr>
                <a:t>S</a:t>
              </a:r>
              <a:r>
                <a:rPr lang="en-US" sz="2600" strike="noStrike" u="none">
                  <a:solidFill>
                    <a:srgbClr val="12154D"/>
                  </a:solidFill>
                  <a:latin typeface="DM Sans"/>
                </a:rPr>
                <a:t>obrecarga de trabajo doméstico y de cuidados no remunerados en mujeres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471016" y="3432048"/>
            <a:ext cx="4281480" cy="1857400"/>
            <a:chOff x="0" y="0"/>
            <a:chExt cx="1127633" cy="489192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127633" cy="489192"/>
            </a:xfrm>
            <a:custGeom>
              <a:avLst/>
              <a:gdLst/>
              <a:ahLst/>
              <a:cxnLst/>
              <a:rect r="r" b="b" t="t" l="l"/>
              <a:pathLst>
                <a:path h="489192" w="1127633">
                  <a:moveTo>
                    <a:pt x="5425" y="0"/>
                  </a:moveTo>
                  <a:lnTo>
                    <a:pt x="1122208" y="0"/>
                  </a:lnTo>
                  <a:cubicBezTo>
                    <a:pt x="1123647" y="0"/>
                    <a:pt x="1125027" y="572"/>
                    <a:pt x="1126044" y="1589"/>
                  </a:cubicBezTo>
                  <a:cubicBezTo>
                    <a:pt x="1127061" y="2606"/>
                    <a:pt x="1127633" y="3986"/>
                    <a:pt x="1127633" y="5425"/>
                  </a:cubicBezTo>
                  <a:lnTo>
                    <a:pt x="1127633" y="483767"/>
                  </a:lnTo>
                  <a:cubicBezTo>
                    <a:pt x="1127633" y="486763"/>
                    <a:pt x="1125204" y="489192"/>
                    <a:pt x="1122208" y="489192"/>
                  </a:cubicBezTo>
                  <a:lnTo>
                    <a:pt x="5425" y="489192"/>
                  </a:lnTo>
                  <a:cubicBezTo>
                    <a:pt x="3986" y="489192"/>
                    <a:pt x="2606" y="488620"/>
                    <a:pt x="1589" y="487603"/>
                  </a:cubicBezTo>
                  <a:cubicBezTo>
                    <a:pt x="572" y="486586"/>
                    <a:pt x="0" y="485206"/>
                    <a:pt x="0" y="483767"/>
                  </a:cubicBezTo>
                  <a:lnTo>
                    <a:pt x="0" y="5425"/>
                  </a:lnTo>
                  <a:cubicBezTo>
                    <a:pt x="0" y="3986"/>
                    <a:pt x="572" y="2606"/>
                    <a:pt x="1589" y="1589"/>
                  </a:cubicBezTo>
                  <a:cubicBezTo>
                    <a:pt x="2606" y="572"/>
                    <a:pt x="3986" y="0"/>
                    <a:pt x="54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0" indent="0" lvl="0">
                <a:lnSpc>
                  <a:spcPts val="3380"/>
                </a:lnSpc>
                <a:spcBef>
                  <a:spcPct val="0"/>
                </a:spcBef>
              </a:pPr>
              <a:r>
                <a:rPr lang="en-US" sz="2600" strike="noStrike" u="none">
                  <a:solidFill>
                    <a:srgbClr val="12154D"/>
                  </a:solidFill>
                  <a:latin typeface="DM Sans"/>
                </a:rPr>
                <a:t>Altos niveles de informalidad y desprotección social como desigualdes históricas</a:t>
              </a: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471016" y="6878987"/>
            <a:ext cx="4281480" cy="848296"/>
            <a:chOff x="0" y="0"/>
            <a:chExt cx="1127633" cy="223419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127633" cy="223420"/>
            </a:xfrm>
            <a:custGeom>
              <a:avLst/>
              <a:gdLst/>
              <a:ahLst/>
              <a:cxnLst/>
              <a:rect r="r" b="b" t="t" l="l"/>
              <a:pathLst>
                <a:path h="223420" w="1127633">
                  <a:moveTo>
                    <a:pt x="5425" y="0"/>
                  </a:moveTo>
                  <a:lnTo>
                    <a:pt x="1122208" y="0"/>
                  </a:lnTo>
                  <a:cubicBezTo>
                    <a:pt x="1123647" y="0"/>
                    <a:pt x="1125027" y="572"/>
                    <a:pt x="1126044" y="1589"/>
                  </a:cubicBezTo>
                  <a:cubicBezTo>
                    <a:pt x="1127061" y="2606"/>
                    <a:pt x="1127633" y="3986"/>
                    <a:pt x="1127633" y="5425"/>
                  </a:cubicBezTo>
                  <a:lnTo>
                    <a:pt x="1127633" y="217995"/>
                  </a:lnTo>
                  <a:cubicBezTo>
                    <a:pt x="1127633" y="220991"/>
                    <a:pt x="1125204" y="223420"/>
                    <a:pt x="1122208" y="223420"/>
                  </a:cubicBezTo>
                  <a:lnTo>
                    <a:pt x="5425" y="223420"/>
                  </a:lnTo>
                  <a:cubicBezTo>
                    <a:pt x="3986" y="223420"/>
                    <a:pt x="2606" y="222848"/>
                    <a:pt x="1589" y="221831"/>
                  </a:cubicBezTo>
                  <a:cubicBezTo>
                    <a:pt x="572" y="220813"/>
                    <a:pt x="0" y="219434"/>
                    <a:pt x="0" y="217995"/>
                  </a:cubicBezTo>
                  <a:lnTo>
                    <a:pt x="0" y="5425"/>
                  </a:lnTo>
                  <a:cubicBezTo>
                    <a:pt x="0" y="3986"/>
                    <a:pt x="572" y="2606"/>
                    <a:pt x="1589" y="1589"/>
                  </a:cubicBezTo>
                  <a:cubicBezTo>
                    <a:pt x="2606" y="572"/>
                    <a:pt x="3986" y="0"/>
                    <a:pt x="5425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cap="sq">
              <a:noFill/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just" marL="0" indent="0" lvl="0">
                <a:lnSpc>
                  <a:spcPts val="3380"/>
                </a:lnSpc>
                <a:spcBef>
                  <a:spcPct val="0"/>
                </a:spcBef>
              </a:pPr>
              <a:r>
                <a:rPr lang="en-US" sz="2600" strike="noStrike" u="none">
                  <a:solidFill>
                    <a:srgbClr val="12154D"/>
                  </a:solidFill>
                  <a:latin typeface="DM Sans"/>
                </a:rPr>
                <a:t>“Pandemia en la sombra” </a:t>
              </a: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865839" y="442193"/>
            <a:ext cx="16012148" cy="1590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6240"/>
              </a:lnSpc>
              <a:spcBef>
                <a:spcPct val="0"/>
              </a:spcBef>
            </a:pPr>
            <a:r>
              <a:rPr lang="en-US" sz="5200" strike="noStrike" u="none">
                <a:solidFill>
                  <a:srgbClr val="FFFFFF"/>
                </a:solidFill>
                <a:latin typeface="Bobby Jones"/>
              </a:rPr>
              <a:t>América Latina y el Caribe ha sido una de las regiones del mundo más afectadas por la pandemia de COVID-19</a:t>
            </a:r>
          </a:p>
        </p:txBody>
      </p:sp>
      <p:sp>
        <p:nvSpPr>
          <p:cNvPr name="AutoShape 25" id="25"/>
          <p:cNvSpPr/>
          <p:nvPr/>
        </p:nvSpPr>
        <p:spPr>
          <a:xfrm>
            <a:off x="5752497" y="4881771"/>
            <a:ext cx="1571271" cy="382423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triangle" len="med" w="lg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flipV="true">
            <a:off x="10502672" y="4360748"/>
            <a:ext cx="1511721" cy="643056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27" id="27"/>
          <p:cNvSpPr/>
          <p:nvPr/>
        </p:nvSpPr>
        <p:spPr>
          <a:xfrm flipV="true">
            <a:off x="4992696" y="6154920"/>
            <a:ext cx="2357415" cy="724067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triangle" len="med" w="lg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 flipV="true">
            <a:off x="8324624" y="4360748"/>
            <a:ext cx="0" cy="1649109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9" id="29"/>
          <p:cNvSpPr/>
          <p:nvPr/>
        </p:nvSpPr>
        <p:spPr>
          <a:xfrm flipV="true">
            <a:off x="9491519" y="4747968"/>
            <a:ext cx="799283" cy="261786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0" id="30"/>
          <p:cNvSpPr/>
          <p:nvPr/>
        </p:nvSpPr>
        <p:spPr>
          <a:xfrm>
            <a:off x="10564102" y="6150357"/>
            <a:ext cx="2146767" cy="652703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none" len="sm" w="sm"/>
            <a:tailEnd type="triangle" len="med" w="lg"/>
          </a:ln>
        </p:spPr>
      </p:sp>
      <p:sp>
        <p:nvSpPr>
          <p:cNvPr name="AutoShape 31" id="31"/>
          <p:cNvSpPr/>
          <p:nvPr/>
        </p:nvSpPr>
        <p:spPr>
          <a:xfrm>
            <a:off x="8995180" y="7341028"/>
            <a:ext cx="21339" cy="924364"/>
          </a:xfrm>
          <a:prstGeom prst="line">
            <a:avLst/>
          </a:prstGeom>
          <a:ln cap="flat" w="38100">
            <a:solidFill>
              <a:srgbClr val="A8A8A8"/>
            </a:solidFill>
            <a:prstDash val="solid"/>
            <a:headEnd type="none" len="sm" w="sm"/>
            <a:tailEnd type="triangle" len="med" w="lg"/>
          </a:ln>
        </p:spPr>
      </p:sp>
      <p:grpSp>
        <p:nvGrpSpPr>
          <p:cNvPr name="Group 32" id="32"/>
          <p:cNvGrpSpPr/>
          <p:nvPr/>
        </p:nvGrpSpPr>
        <p:grpSpPr>
          <a:xfrm rot="0">
            <a:off x="7276497" y="3981641"/>
            <a:ext cx="3359826" cy="3359826"/>
            <a:chOff x="0" y="0"/>
            <a:chExt cx="812800" cy="8128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lnTo>
                    <a:pt x="406400" y="0"/>
                  </a:lnTo>
                  <a:close/>
                </a:path>
              </a:pathLst>
            </a:custGeom>
            <a:solidFill>
              <a:srgbClr val="21245A"/>
            </a:solidFill>
            <a:ln cap="sq">
              <a:noFill/>
              <a:prstDash val="solid"/>
              <a:miter/>
            </a:ln>
          </p:spPr>
        </p:sp>
        <p:sp>
          <p:nvSpPr>
            <p:cNvPr name="TextBox 34" id="34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679"/>
                </a:lnSpc>
                <a:spcBef>
                  <a:spcPct val="0"/>
                </a:spcBef>
              </a:pPr>
              <a:r>
                <a:rPr lang="en-US" sz="3599" strike="noStrike" u="none">
                  <a:solidFill>
                    <a:srgbClr val="FFFFFF"/>
                  </a:solidFill>
                  <a:latin typeface="DM Sans Bold"/>
                </a:rPr>
                <a:t>AMÉRICA LATINA Y EL CARIBE</a:t>
              </a:r>
            </a:p>
          </p:txBody>
        </p:sp>
      </p:grpSp>
      <p:sp>
        <p:nvSpPr>
          <p:cNvPr name="TextBox 35" id="35"/>
          <p:cNvSpPr txBox="true"/>
          <p:nvPr/>
        </p:nvSpPr>
        <p:spPr>
          <a:xfrm rot="0">
            <a:off x="865839" y="9775138"/>
            <a:ext cx="12345911" cy="139787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274"/>
              </a:lnSpc>
            </a:pPr>
            <a:r>
              <a:rPr lang="en-US" sz="910">
                <a:solidFill>
                  <a:srgbClr val="12154D"/>
                </a:solidFill>
                <a:latin typeface="Canva Sans"/>
              </a:rPr>
              <a:t>Fuente: CEPAL. (2023). Panorama social de américa latina y El Caribe 2022. Observatorio de Igualdad de Género de América Latina y el Caribe. https://repositorio.cepal.org/bitstream/handle/11362/48518/1/S2200947_es.pdf</a:t>
            </a:r>
          </a:p>
          <a:p>
            <a:pPr algn="ctr">
              <a:lnSpc>
                <a:spcPts val="3333"/>
              </a:lnSpc>
            </a:pPr>
          </a:p>
          <a:p>
            <a:pPr algn="ctr">
              <a:lnSpc>
                <a:spcPts val="3333"/>
              </a:lnSpc>
            </a:pPr>
          </a:p>
          <a:p>
            <a:pPr algn="ctr">
              <a:lnSpc>
                <a:spcPts val="3333"/>
              </a:lnSpc>
            </a:pP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81682"/>
            <a:chOff x="0" y="0"/>
            <a:chExt cx="4274726" cy="168077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80772"/>
            </a:xfrm>
            <a:custGeom>
              <a:avLst/>
              <a:gdLst/>
              <a:ahLst/>
              <a:cxnLst/>
              <a:rect r="r" b="b" t="t" l="l"/>
              <a:pathLst>
                <a:path h="1680772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80772"/>
                  </a:lnTo>
                  <a:lnTo>
                    <a:pt x="0" y="1680772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2214098" y="3209197"/>
            <a:ext cx="13123441" cy="107198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721458" indent="-360729" lvl="1">
              <a:lnSpc>
                <a:spcPts val="4344"/>
              </a:lnSpc>
              <a:buFont typeface="Arial"/>
              <a:buChar char="•"/>
            </a:pPr>
            <a:r>
              <a:rPr lang="en-US" sz="3341">
                <a:solidFill>
                  <a:srgbClr val="12154D"/>
                </a:solidFill>
                <a:latin typeface="DM Sans"/>
              </a:rPr>
              <a:t>CONVENIO 190 OIT</a:t>
            </a:r>
          </a:p>
          <a:p>
            <a:pPr algn="just" marL="721458" indent="-360729" lvl="1">
              <a:lnSpc>
                <a:spcPts val="4344"/>
              </a:lnSpc>
              <a:buFont typeface="Arial"/>
              <a:buChar char="•"/>
            </a:pPr>
            <a:r>
              <a:rPr lang="en-US" sz="3341">
                <a:solidFill>
                  <a:srgbClr val="12154D"/>
                </a:solidFill>
                <a:latin typeface="DM Sans"/>
              </a:rPr>
              <a:t>POLÍTICA EXTERIOR FEMINISTA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214098" y="1334437"/>
            <a:ext cx="17259300" cy="12763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9960"/>
              </a:lnSpc>
              <a:spcBef>
                <a:spcPct val="0"/>
              </a:spcBef>
            </a:pPr>
            <a:r>
              <a:rPr lang="en-US" sz="8300">
                <a:solidFill>
                  <a:srgbClr val="FFFFFF"/>
                </a:solidFill>
                <a:latin typeface="Bobby Jones"/>
              </a:rPr>
              <a:t>otras iniciativas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564424" y="3343584"/>
            <a:ext cx="19035757" cy="2457367"/>
            <a:chOff x="0" y="0"/>
            <a:chExt cx="5361915" cy="692181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854529" y="3797719"/>
            <a:ext cx="16230600" cy="1533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1999"/>
              </a:lnSpc>
              <a:spcBef>
                <a:spcPct val="0"/>
              </a:spcBef>
            </a:pPr>
            <a:r>
              <a:rPr lang="en-US" sz="9999">
                <a:solidFill>
                  <a:srgbClr val="FFFFFF"/>
                </a:solidFill>
                <a:latin typeface="Bobby Jones"/>
              </a:rPr>
              <a:t>muchas gracias!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0" y="3144885"/>
            <a:ext cx="19035757" cy="3997229"/>
            <a:chOff x="0" y="0"/>
            <a:chExt cx="5361915" cy="1125923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5361915" cy="1125923"/>
            </a:xfrm>
            <a:custGeom>
              <a:avLst/>
              <a:gdLst/>
              <a:ahLst/>
              <a:cxnLst/>
              <a:rect r="r" b="b" t="t" l="l"/>
              <a:pathLst>
                <a:path h="1125923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1125923"/>
                  </a:lnTo>
                  <a:lnTo>
                    <a:pt x="0" y="1125923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3550513" y="4635845"/>
            <a:ext cx="1534106" cy="2109396"/>
          </a:xfrm>
          <a:custGeom>
            <a:avLst/>
            <a:gdLst/>
            <a:ahLst/>
            <a:cxnLst/>
            <a:rect r="r" b="b" t="t" l="l"/>
            <a:pathLst>
              <a:path h="2109396" w="1534106">
                <a:moveTo>
                  <a:pt x="0" y="0"/>
                </a:moveTo>
                <a:lnTo>
                  <a:pt x="1534106" y="0"/>
                </a:lnTo>
                <a:lnTo>
                  <a:pt x="1534106" y="2109396"/>
                </a:lnTo>
                <a:lnTo>
                  <a:pt x="0" y="21093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82284" y="3601486"/>
            <a:ext cx="16477016" cy="204966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8041"/>
              </a:lnSpc>
              <a:spcBef>
                <a:spcPct val="0"/>
              </a:spcBef>
            </a:pPr>
            <a:r>
              <a:rPr lang="en-US" sz="6700">
                <a:solidFill>
                  <a:srgbClr val="FFFFFF"/>
                </a:solidFill>
                <a:latin typeface="Bobby Jones"/>
              </a:rPr>
              <a:t>matrimonios y las uniones infantiles, tempranos y forzados (MUITF)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38888" r="0" b="-38888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028700" y="2939563"/>
            <a:ext cx="16230600" cy="6318737"/>
            <a:chOff x="0" y="0"/>
            <a:chExt cx="4274726" cy="166419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274726" cy="1664194"/>
            </a:xfrm>
            <a:custGeom>
              <a:avLst/>
              <a:gdLst/>
              <a:ahLst/>
              <a:cxnLst/>
              <a:rect r="r" b="b" t="t" l="l"/>
              <a:pathLst>
                <a:path h="1664194" w="4274726">
                  <a:moveTo>
                    <a:pt x="0" y="0"/>
                  </a:moveTo>
                  <a:lnTo>
                    <a:pt x="4274726" y="0"/>
                  </a:lnTo>
                  <a:lnTo>
                    <a:pt x="4274726" y="1664194"/>
                  </a:lnTo>
                  <a:lnTo>
                    <a:pt x="0" y="166419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00025"/>
              <a:ext cx="812800" cy="10128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5200"/>
                </a:lnSpc>
              </a:pP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-390252" y="482196"/>
            <a:ext cx="19035757" cy="2457367"/>
            <a:chOff x="0" y="0"/>
            <a:chExt cx="5361915" cy="692181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361915" cy="692181"/>
            </a:xfrm>
            <a:custGeom>
              <a:avLst/>
              <a:gdLst/>
              <a:ahLst/>
              <a:cxnLst/>
              <a:rect r="r" b="b" t="t" l="l"/>
              <a:pathLst>
                <a:path h="692181" w="5361915">
                  <a:moveTo>
                    <a:pt x="0" y="0"/>
                  </a:moveTo>
                  <a:lnTo>
                    <a:pt x="5361915" y="0"/>
                  </a:lnTo>
                  <a:lnTo>
                    <a:pt x="5361915" y="692181"/>
                  </a:lnTo>
                  <a:lnTo>
                    <a:pt x="0" y="692181"/>
                  </a:lnTo>
                  <a:close/>
                </a:path>
              </a:pathLst>
            </a:custGeom>
            <a:solidFill>
              <a:srgbClr val="21245A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47625"/>
              <a:ext cx="812800" cy="8604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4716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1028700" y="920263"/>
            <a:ext cx="16230600" cy="2019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7920"/>
              </a:lnSpc>
              <a:spcBef>
                <a:spcPct val="0"/>
              </a:spcBef>
            </a:pPr>
            <a:r>
              <a:rPr lang="en-US" sz="6600">
                <a:solidFill>
                  <a:srgbClr val="FFFFFF"/>
                </a:solidFill>
                <a:latin typeface="Bobby Jones"/>
              </a:rPr>
              <a:t>matrimonios y las uniones infantiles, tempranos y forzados (MUITF)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294436" y="3211411"/>
            <a:ext cx="15368154" cy="51915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565917" indent="-282958" lvl="1">
              <a:lnSpc>
                <a:spcPts val="5242"/>
              </a:lnSpc>
              <a:buFont typeface="Arial"/>
              <a:buChar char="•"/>
            </a:pPr>
            <a:r>
              <a:rPr lang="en-US" sz="2621">
                <a:solidFill>
                  <a:srgbClr val="21245A"/>
                </a:solidFill>
                <a:latin typeface="DM Sans Bold"/>
              </a:rPr>
              <a:t>R</a:t>
            </a:r>
            <a:r>
              <a:rPr lang="en-US" sz="2621">
                <a:solidFill>
                  <a:srgbClr val="21245A"/>
                </a:solidFill>
                <a:latin typeface="DM Sans Bold"/>
              </a:rPr>
              <a:t>ealidad </a:t>
            </a:r>
            <a:r>
              <a:rPr lang="en-US" sz="2621">
                <a:solidFill>
                  <a:srgbClr val="21245A"/>
                </a:solidFill>
                <a:latin typeface="DM Sans"/>
              </a:rPr>
              <a:t>en América Latina y el Caribe</a:t>
            </a:r>
          </a:p>
          <a:p>
            <a:pPr algn="just" marL="565917" indent="-282958" lvl="1">
              <a:lnSpc>
                <a:spcPts val="5242"/>
              </a:lnSpc>
              <a:buFont typeface="Arial"/>
              <a:buChar char="•"/>
            </a:pPr>
            <a:r>
              <a:rPr lang="en-US" sz="2621">
                <a:solidFill>
                  <a:srgbClr val="21245A"/>
                </a:solidFill>
                <a:latin typeface="DM Sans"/>
              </a:rPr>
              <a:t>Constituyen fenómenos complejos relacionados con desigualdades de género, violencia, pobreza, abandono escolar, embarazo adolescente y </a:t>
            </a:r>
            <a:r>
              <a:rPr lang="en-US" sz="2621">
                <a:solidFill>
                  <a:srgbClr val="21245A"/>
                </a:solidFill>
                <a:latin typeface="DM Sans Bold"/>
              </a:rPr>
              <a:t>marcos legales y políticas inadecuados</a:t>
            </a:r>
            <a:r>
              <a:rPr lang="en-US" sz="2621">
                <a:solidFill>
                  <a:srgbClr val="21245A"/>
                </a:solidFill>
                <a:latin typeface="DM Sans"/>
              </a:rPr>
              <a:t>, limitados o inexistentes, que ponen en riesgo el presente y futuro de niñas y adolescentes. </a:t>
            </a:r>
          </a:p>
          <a:p>
            <a:pPr algn="just" marL="565917" indent="-282958" lvl="1">
              <a:lnSpc>
                <a:spcPts val="5242"/>
              </a:lnSpc>
              <a:buFont typeface="Arial"/>
              <a:buChar char="•"/>
            </a:pPr>
            <a:r>
              <a:rPr lang="en-US" sz="2621">
                <a:solidFill>
                  <a:srgbClr val="21245A"/>
                </a:solidFill>
                <a:latin typeface="DM Sans"/>
              </a:rPr>
              <a:t> Causa y consecuencia de una limitada autonomía física, económica y en la toma de decisiones para las mujeres y afectan de manera desproporcionada a niñas y adolescentes de zonas rurales, hogares en situación de pobreza y con menos acceso a la educación</a:t>
            </a:r>
          </a:p>
          <a:p>
            <a:pPr algn="just" marL="565917" indent="-282958" lvl="1">
              <a:lnSpc>
                <a:spcPts val="5242"/>
              </a:lnSpc>
              <a:buFont typeface="Arial"/>
              <a:buChar char="•"/>
            </a:pPr>
            <a:r>
              <a:rPr lang="en-US" sz="2621">
                <a:solidFill>
                  <a:srgbClr val="21245A"/>
                </a:solidFill>
                <a:latin typeface="DM Sans Bold"/>
              </a:rPr>
              <a:t>Prácticas nocivas profundizadoras de la desigualdad de género en la región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669260" y="8706037"/>
            <a:ext cx="14993330" cy="2947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0" indent="0" lvl="0">
              <a:lnSpc>
                <a:spcPts val="1231"/>
              </a:lnSpc>
              <a:spcBef>
                <a:spcPct val="0"/>
              </a:spcBef>
            </a:pPr>
            <a:r>
              <a:rPr lang="en-US" sz="879">
                <a:solidFill>
                  <a:srgbClr val="12154D"/>
                </a:solidFill>
                <a:latin typeface="Canva Sans"/>
              </a:rPr>
              <a:t>Fuente: </a:t>
            </a:r>
            <a:r>
              <a:rPr lang="en-US" sz="879" strike="noStrike" u="none">
                <a:solidFill>
                  <a:srgbClr val="12154D"/>
                </a:solidFill>
                <a:latin typeface="Canva Sans"/>
              </a:rPr>
              <a:t>Grupo  de  trabajo  del  Programa  Conjunto Interinstitucional  para  Poner  Fin al Matrimonio Infantil y a las Uniones Tempranas en América Latina y el Caribe, “Los matrimonios y uniones infantiles, tempranos y forzados:  prácticas  nocivas  profundizadoras  de  la  desigualdad  de  género  en   América  Latina  y  el  Caribe”,  Documento  de  Proyectos (LC/TS.2021/186), Santiago, Comisión Económica para América Latina y el Caribe (CEPAL), 2021.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54478" y="275543"/>
            <a:ext cx="15320691" cy="9735914"/>
          </a:xfrm>
          <a:custGeom>
            <a:avLst/>
            <a:gdLst/>
            <a:ahLst/>
            <a:cxnLst/>
            <a:rect r="r" b="b" t="t" l="l"/>
            <a:pathLst>
              <a:path h="9735914" w="15320691">
                <a:moveTo>
                  <a:pt x="0" y="0"/>
                </a:moveTo>
                <a:lnTo>
                  <a:pt x="15320691" y="0"/>
                </a:lnTo>
                <a:lnTo>
                  <a:pt x="15320691" y="9735914"/>
                </a:lnTo>
                <a:lnTo>
                  <a:pt x="0" y="97359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449714" y="558685"/>
            <a:ext cx="10971381" cy="9169629"/>
          </a:xfrm>
          <a:custGeom>
            <a:avLst/>
            <a:gdLst/>
            <a:ahLst/>
            <a:cxnLst/>
            <a:rect r="r" b="b" t="t" l="l"/>
            <a:pathLst>
              <a:path h="9169629" w="10971381">
                <a:moveTo>
                  <a:pt x="0" y="0"/>
                </a:moveTo>
                <a:lnTo>
                  <a:pt x="10971381" y="0"/>
                </a:lnTo>
                <a:lnTo>
                  <a:pt x="10971381" y="9169630"/>
                </a:lnTo>
                <a:lnTo>
                  <a:pt x="0" y="91696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632808" y="1355446"/>
            <a:ext cx="5626492" cy="3893944"/>
          </a:xfrm>
          <a:custGeom>
            <a:avLst/>
            <a:gdLst/>
            <a:ahLst/>
            <a:cxnLst/>
            <a:rect r="r" b="b" t="t" l="l"/>
            <a:pathLst>
              <a:path h="3893944" w="5626492">
                <a:moveTo>
                  <a:pt x="0" y="0"/>
                </a:moveTo>
                <a:lnTo>
                  <a:pt x="5626492" y="0"/>
                </a:lnTo>
                <a:lnTo>
                  <a:pt x="5626492" y="3893945"/>
                </a:lnTo>
                <a:lnTo>
                  <a:pt x="0" y="38939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632808" y="6023486"/>
            <a:ext cx="5626492" cy="3704829"/>
          </a:xfrm>
          <a:custGeom>
            <a:avLst/>
            <a:gdLst/>
            <a:ahLst/>
            <a:cxnLst/>
            <a:rect r="r" b="b" t="t" l="l"/>
            <a:pathLst>
              <a:path h="3704829" w="5626492">
                <a:moveTo>
                  <a:pt x="0" y="0"/>
                </a:moveTo>
                <a:lnTo>
                  <a:pt x="5626492" y="0"/>
                </a:lnTo>
                <a:lnTo>
                  <a:pt x="5626492" y="3704829"/>
                </a:lnTo>
                <a:lnTo>
                  <a:pt x="0" y="37048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449714" y="9482824"/>
            <a:ext cx="16809586" cy="2007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1759"/>
              </a:lnSpc>
              <a:spcBef>
                <a:spcPct val="0"/>
              </a:spcBef>
            </a:pPr>
            <a:r>
              <a:rPr lang="en-US" sz="879">
                <a:solidFill>
                  <a:srgbClr val="21245A"/>
                </a:solidFill>
                <a:latin typeface="DM Sans"/>
              </a:rPr>
              <a:t>Fuente: Comisión Económica para América Latina y el Caribe (CEPAL), sobre la base del Repositorio de información sobre el uso del tiempo de América Latina y el Caribe.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DAFo2ScL1u0</dc:identifier>
  <dcterms:modified xsi:type="dcterms:W3CDTF">2011-08-01T06:04:30Z</dcterms:modified>
  <cp:revision>1</cp:revision>
  <dc:title>Planes de igualdad de género en América Latina y el Caribe</dc:title>
</cp:coreProperties>
</file>