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257" r:id="rId3"/>
    <p:sldId id="258" r:id="rId4"/>
    <p:sldId id="288" r:id="rId5"/>
    <p:sldId id="289" r:id="rId6"/>
    <p:sldId id="297" r:id="rId7"/>
    <p:sldId id="295" r:id="rId8"/>
    <p:sldId id="292" r:id="rId9"/>
    <p:sldId id="290" r:id="rId10"/>
    <p:sldId id="261" r:id="rId11"/>
    <p:sldId id="296" r:id="rId12"/>
    <p:sldId id="293" r:id="rId13"/>
    <p:sldId id="262" r:id="rId14"/>
    <p:sldId id="263" r:id="rId15"/>
    <p:sldId id="294" r:id="rId16"/>
    <p:sldId id="265" r:id="rId17"/>
    <p:sldId id="266" r:id="rId18"/>
    <p:sldId id="268" r:id="rId19"/>
    <p:sldId id="269" r:id="rId20"/>
    <p:sldId id="270" r:id="rId21"/>
    <p:sldId id="267" r:id="rId22"/>
    <p:sldId id="260" r:id="rId23"/>
    <p:sldId id="271" r:id="rId24"/>
    <p:sldId id="272" r:id="rId25"/>
    <p:sldId id="273" r:id="rId26"/>
    <p:sldId id="274" r:id="rId27"/>
    <p:sldId id="275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5" r:id="rId36"/>
    <p:sldId id="286" r:id="rId37"/>
  </p:sldIdLst>
  <p:sldSz cx="9144000" cy="6858000" type="screen4x3"/>
  <p:notesSz cx="6858000" cy="9945688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67" autoAdjust="0"/>
  </p:normalViewPr>
  <p:slideViewPr>
    <p:cSldViewPr>
      <p:cViewPr>
        <p:scale>
          <a:sx n="60" d="100"/>
          <a:sy n="60" d="100"/>
        </p:scale>
        <p:origin x="-606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993" cy="497907"/>
          </a:xfrm>
          <a:prstGeom prst="rect">
            <a:avLst/>
          </a:prstGeom>
        </p:spPr>
        <p:txBody>
          <a:bodyPr vert="horz" lIns="81107" tIns="40554" rIns="81107" bIns="40554" rtlCol="0"/>
          <a:lstStyle>
            <a:lvl1pPr algn="l">
              <a:defRPr sz="1100"/>
            </a:lvl1pPr>
          </a:lstStyle>
          <a:p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562" y="0"/>
            <a:ext cx="2971993" cy="497907"/>
          </a:xfrm>
          <a:prstGeom prst="rect">
            <a:avLst/>
          </a:prstGeom>
        </p:spPr>
        <p:txBody>
          <a:bodyPr vert="horz" lIns="81107" tIns="40554" rIns="81107" bIns="40554" rtlCol="0"/>
          <a:lstStyle>
            <a:lvl1pPr algn="r">
              <a:defRPr sz="1100"/>
            </a:lvl1pPr>
          </a:lstStyle>
          <a:p>
            <a:fld id="{0CA8FE65-4CED-4F61-9A5A-F7098DD23D53}" type="datetimeFigureOut">
              <a:rPr lang="es-ES_tradnl" smtClean="0"/>
              <a:pPr/>
              <a:t>11/08/2009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1" y="9446398"/>
            <a:ext cx="2971993" cy="497907"/>
          </a:xfrm>
          <a:prstGeom prst="rect">
            <a:avLst/>
          </a:prstGeom>
        </p:spPr>
        <p:txBody>
          <a:bodyPr vert="horz" lIns="81107" tIns="40554" rIns="81107" bIns="40554" rtlCol="0" anchor="b"/>
          <a:lstStyle>
            <a:lvl1pPr algn="l">
              <a:defRPr sz="1100"/>
            </a:lvl1pPr>
          </a:lstStyle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562" y="9446398"/>
            <a:ext cx="2971993" cy="497907"/>
          </a:xfrm>
          <a:prstGeom prst="rect">
            <a:avLst/>
          </a:prstGeom>
        </p:spPr>
        <p:txBody>
          <a:bodyPr vert="horz" lIns="81107" tIns="40554" rIns="81107" bIns="40554" rtlCol="0" anchor="b"/>
          <a:lstStyle>
            <a:lvl1pPr algn="r">
              <a:defRPr sz="1100"/>
            </a:lvl1pPr>
          </a:lstStyle>
          <a:p>
            <a:fld id="{CE86C831-4554-4285-A694-3BD71A84F297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97284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>
              <a:defRPr sz="1200"/>
            </a:lvl1pPr>
          </a:lstStyle>
          <a:p>
            <a:fld id="{AC423325-001C-400F-9A4E-729D9037BE24}" type="datetimeFigureOut">
              <a:rPr lang="es-ES_tradnl" smtClean="0"/>
              <a:pPr/>
              <a:t>11/08/2009</a:t>
            </a:fld>
            <a:endParaRPr lang="es-ES_tradn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endParaRPr lang="es-ES_tradn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9446679"/>
            <a:ext cx="2971800" cy="497284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9446679"/>
            <a:ext cx="2971800" cy="497284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>
              <a:defRPr sz="1200"/>
            </a:lvl1pPr>
          </a:lstStyle>
          <a:p>
            <a:fld id="{F001F0BF-70D8-4E02-8747-1CC8EA261EAE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1F0BF-70D8-4E02-8747-1CC8EA261EAE}" type="slidenum">
              <a:rPr lang="es-ES_tradnl" smtClean="0"/>
              <a:pPr/>
              <a:t>1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BEFD-ABC2-48F0-A09E-F684759DF02D}" type="datetimeFigureOut">
              <a:rPr lang="es-ES_tradnl" smtClean="0"/>
              <a:pPr/>
              <a:t>11/08/2009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8549-EAC1-4C03-9881-3B146CD164D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BEFD-ABC2-48F0-A09E-F684759DF02D}" type="datetimeFigureOut">
              <a:rPr lang="es-ES_tradnl" smtClean="0"/>
              <a:pPr/>
              <a:t>11/08/2009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8549-EAC1-4C03-9881-3B146CD164D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BEFD-ABC2-48F0-A09E-F684759DF02D}" type="datetimeFigureOut">
              <a:rPr lang="es-ES_tradnl" smtClean="0"/>
              <a:pPr/>
              <a:t>11/08/2009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8549-EAC1-4C03-9881-3B146CD164D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BEFD-ABC2-48F0-A09E-F684759DF02D}" type="datetimeFigureOut">
              <a:rPr lang="es-ES_tradnl" smtClean="0"/>
              <a:pPr/>
              <a:t>11/08/2009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8549-EAC1-4C03-9881-3B146CD164D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BEFD-ABC2-48F0-A09E-F684759DF02D}" type="datetimeFigureOut">
              <a:rPr lang="es-ES_tradnl" smtClean="0"/>
              <a:pPr/>
              <a:t>11/08/2009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8549-EAC1-4C03-9881-3B146CD164D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BEFD-ABC2-48F0-A09E-F684759DF02D}" type="datetimeFigureOut">
              <a:rPr lang="es-ES_tradnl" smtClean="0"/>
              <a:pPr/>
              <a:t>11/08/2009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8549-EAC1-4C03-9881-3B146CD164D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BEFD-ABC2-48F0-A09E-F684759DF02D}" type="datetimeFigureOut">
              <a:rPr lang="es-ES_tradnl" smtClean="0"/>
              <a:pPr/>
              <a:t>11/08/2009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8549-EAC1-4C03-9881-3B146CD164D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BEFD-ABC2-48F0-A09E-F684759DF02D}" type="datetimeFigureOut">
              <a:rPr lang="es-ES_tradnl" smtClean="0"/>
              <a:pPr/>
              <a:t>11/08/2009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8549-EAC1-4C03-9881-3B146CD164D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BEFD-ABC2-48F0-A09E-F684759DF02D}" type="datetimeFigureOut">
              <a:rPr lang="es-ES_tradnl" smtClean="0"/>
              <a:pPr/>
              <a:t>11/08/2009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8549-EAC1-4C03-9881-3B146CD164D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BEFD-ABC2-48F0-A09E-F684759DF02D}" type="datetimeFigureOut">
              <a:rPr lang="es-ES_tradnl" smtClean="0"/>
              <a:pPr/>
              <a:t>11/08/2009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8549-EAC1-4C03-9881-3B146CD164D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BEFD-ABC2-48F0-A09E-F684759DF02D}" type="datetimeFigureOut">
              <a:rPr lang="es-ES_tradnl" smtClean="0"/>
              <a:pPr/>
              <a:t>11/08/2009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8549-EAC1-4C03-9881-3B146CD164D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BBEFD-ABC2-48F0-A09E-F684759DF02D}" type="datetimeFigureOut">
              <a:rPr lang="es-ES_tradnl" smtClean="0"/>
              <a:pPr/>
              <a:t>11/08/2009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08549-EAC1-4C03-9881-3B146CD164D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Acuerdo </a:t>
            </a:r>
            <a:r>
              <a:rPr lang="es-ES_tradnl" dirty="0" smtClean="0"/>
              <a:t>sobre la Aplicación de Medidas Sanitarias y Fitosanitarias</a:t>
            </a:r>
            <a:endParaRPr lang="es-ES_tradn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z="1800" dirty="0" smtClean="0"/>
              <a:t>D.6.0.</a:t>
            </a:r>
            <a:r>
              <a:rPr lang="es-ES_tradnl" dirty="0" smtClean="0"/>
              <a:t> Comisión Nacional Coordinadora en MSF 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 smtClean="0"/>
          </a:p>
          <a:p>
            <a:endParaRPr lang="es-ES_tradnl" dirty="0" smtClean="0"/>
          </a:p>
          <a:p>
            <a:pPr algn="ctr"/>
            <a:r>
              <a:rPr lang="es-ES_tradnl" dirty="0" smtClean="0"/>
              <a:t>DTO Nº 238. RREE</a:t>
            </a:r>
          </a:p>
          <a:p>
            <a:pPr algn="ctr"/>
            <a:r>
              <a:rPr lang="es-ES_tradnl" dirty="0" smtClean="0"/>
              <a:t>DO. 30/ 06/ 2001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z="2200" dirty="0" smtClean="0"/>
              <a:t/>
            </a:r>
            <a:br>
              <a:rPr lang="es-ES_tradnl" sz="2200" dirty="0" smtClean="0"/>
            </a:br>
            <a:r>
              <a:rPr lang="es-ES_tradnl" sz="2200" dirty="0" smtClean="0"/>
              <a:t/>
            </a:r>
            <a:br>
              <a:rPr lang="es-ES_tradnl" sz="2200" dirty="0" smtClean="0"/>
            </a:br>
            <a:r>
              <a:rPr lang="es-ES_tradnl" sz="2200" dirty="0" smtClean="0"/>
              <a:t>D.6.1</a:t>
            </a:r>
            <a:r>
              <a:rPr lang="es-ES_tradnl" dirty="0" smtClean="0"/>
              <a:t>. </a:t>
            </a:r>
            <a:r>
              <a:rPr lang="es-ES_tradnl" dirty="0" smtClean="0">
                <a:solidFill>
                  <a:schemeClr val="accent1"/>
                </a:solidFill>
              </a:rPr>
              <a:t>Comisión Nacional Coordinadora en MSF</a:t>
            </a:r>
            <a:br>
              <a:rPr lang="es-ES_tradnl" dirty="0" smtClean="0">
                <a:solidFill>
                  <a:schemeClr val="accent1"/>
                </a:solidFill>
              </a:rPr>
            </a:br>
            <a:endParaRPr lang="es-ES_tradnl" dirty="0">
              <a:solidFill>
                <a:schemeClr val="accent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ES_tradnl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es-ES_tradnl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es-ES_tradnl" dirty="0" smtClean="0">
                <a:solidFill>
                  <a:schemeClr val="accent2"/>
                </a:solidFill>
              </a:rPr>
              <a:t>OBJETIVO:</a:t>
            </a:r>
            <a:r>
              <a:rPr lang="es-ES_tradnl" dirty="0" smtClean="0"/>
              <a:t> </a:t>
            </a:r>
          </a:p>
          <a:p>
            <a:pPr>
              <a:buNone/>
            </a:pPr>
            <a:endParaRPr lang="es-ES_tradnl" dirty="0" smtClean="0"/>
          </a:p>
          <a:p>
            <a:pPr>
              <a:buNone/>
            </a:pPr>
            <a:r>
              <a:rPr lang="es-ES_tradnl" dirty="0" smtClean="0"/>
              <a:t>“Establecer las posiciones país en MSF para cumplir con los compromisos OMC”</a:t>
            </a:r>
            <a:endParaRPr lang="es-ES_tradn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z="1800" dirty="0" smtClean="0"/>
              <a:t>D.6.2.</a:t>
            </a:r>
            <a:r>
              <a:rPr lang="es-ES_tradnl" dirty="0" smtClean="0"/>
              <a:t> </a:t>
            </a:r>
            <a:r>
              <a:rPr lang="es-ES_tradnl" dirty="0" smtClean="0">
                <a:solidFill>
                  <a:schemeClr val="accent2"/>
                </a:solidFill>
              </a:rPr>
              <a:t>Comisión Nacional Coordinadora en MSF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s-ES_tradnl" u="sng" dirty="0" smtClean="0">
                <a:solidFill>
                  <a:schemeClr val="accent2"/>
                </a:solidFill>
              </a:rPr>
              <a:t>Funciones:</a:t>
            </a:r>
          </a:p>
          <a:p>
            <a:r>
              <a:rPr lang="es-ES_tradnl" dirty="0" smtClean="0"/>
              <a:t>Coordinar la acción de los servicios responsables;</a:t>
            </a:r>
          </a:p>
          <a:p>
            <a:r>
              <a:rPr lang="es-ES_tradnl" dirty="0" smtClean="0"/>
              <a:t>Cumplir con las obligaciones asumidas ante el Comité MSF - OMC;</a:t>
            </a:r>
          </a:p>
          <a:p>
            <a:r>
              <a:rPr lang="es-ES_tradnl" dirty="0" smtClean="0"/>
              <a:t>Coordinar y canalizar preocupaciones comerciales de los países afectados por las normativas nacionales, y las que afectan a las exportaciones chilenas;</a:t>
            </a:r>
          </a:p>
          <a:p>
            <a:r>
              <a:rPr lang="es-ES_tradnl" dirty="0" smtClean="0"/>
              <a:t> Coordinar la armonización de los criterios políticos y técnicos que regulan las materias MSF en el ámbito nacional e internacional;</a:t>
            </a:r>
          </a:p>
          <a:p>
            <a:r>
              <a:rPr lang="es-ES_tradnl" dirty="0" smtClean="0"/>
              <a:t>Establecer agendas de trabajo;</a:t>
            </a:r>
          </a:p>
          <a:p>
            <a:r>
              <a:rPr lang="es-ES_tradnl" dirty="0" smtClean="0"/>
              <a:t>Coordinar los comités nacionales.</a:t>
            </a:r>
          </a:p>
          <a:p>
            <a:pPr>
              <a:buNone/>
            </a:pPr>
            <a:endParaRPr lang="es-ES_tradnl" dirty="0" smtClean="0"/>
          </a:p>
          <a:p>
            <a:pPr>
              <a:buNone/>
            </a:pPr>
            <a:endParaRPr lang="es-ES_tradnl" dirty="0" smtClean="0"/>
          </a:p>
          <a:p>
            <a:pPr>
              <a:buNone/>
            </a:pPr>
            <a:r>
              <a:rPr lang="es-ES_tradnl" dirty="0" smtClean="0">
                <a:solidFill>
                  <a:schemeClr val="accent2"/>
                </a:solidFill>
              </a:rPr>
              <a:t>Estructura</a:t>
            </a:r>
          </a:p>
          <a:p>
            <a:pPr>
              <a:buNone/>
            </a:pPr>
            <a:endParaRPr lang="es-ES_tradnl" dirty="0" smtClean="0"/>
          </a:p>
          <a:p>
            <a:endParaRPr lang="es-ES_tradnl" dirty="0" smtClean="0"/>
          </a:p>
          <a:p>
            <a:pPr>
              <a:buNone/>
            </a:pPr>
            <a:endParaRPr lang="es-ES_tradnl" dirty="0" smtClean="0"/>
          </a:p>
          <a:p>
            <a:pPr>
              <a:buNone/>
            </a:pPr>
            <a:endParaRPr lang="es-ES_tradnl" dirty="0" smtClean="0"/>
          </a:p>
          <a:p>
            <a:pPr>
              <a:buNone/>
            </a:pPr>
            <a:endParaRPr lang="es-ES_tradnl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/>
            </a:r>
            <a:br>
              <a:rPr lang="es-ES_tradnl" dirty="0" smtClean="0"/>
            </a:b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s-ES_tradnl" sz="2000" dirty="0" smtClean="0"/>
              <a:t>D.7.</a:t>
            </a:r>
            <a:r>
              <a:rPr lang="es-ES_tradnl" dirty="0" smtClean="0"/>
              <a:t> Acuerdo sobre la Aplicación de MSF</a:t>
            </a:r>
          </a:p>
          <a:p>
            <a:pPr algn="just">
              <a:buNone/>
            </a:pPr>
            <a:r>
              <a:rPr lang="es-ES_tradnl" dirty="0" smtClean="0">
                <a:solidFill>
                  <a:schemeClr val="accent1"/>
                </a:solidFill>
              </a:rPr>
              <a:t>Características: </a:t>
            </a:r>
          </a:p>
          <a:p>
            <a:pPr algn="just"/>
            <a:r>
              <a:rPr lang="es-ES_tradnl" sz="2400" b="1" dirty="0" smtClean="0"/>
              <a:t>Establece derechos y obligaciones, incorporando principios que rigen las prácticas del CCII de productos agropecuarios. </a:t>
            </a:r>
          </a:p>
          <a:p>
            <a:pPr algn="just"/>
            <a:r>
              <a:rPr lang="es-ES_tradnl" sz="2400" b="1" dirty="0" smtClean="0"/>
              <a:t>Notificación  de las MSF;</a:t>
            </a:r>
          </a:p>
          <a:p>
            <a:pPr algn="just"/>
            <a:r>
              <a:rPr lang="es-ES_tradnl" sz="2400" b="1" dirty="0" smtClean="0"/>
              <a:t>Adopción de normas internacionales basadas en métodos de ER internacionalmente aceptadas;</a:t>
            </a:r>
          </a:p>
          <a:p>
            <a:pPr algn="just"/>
            <a:r>
              <a:rPr lang="es-ES_tradnl" sz="2400" b="1" dirty="0" smtClean="0"/>
              <a:t>Aceptar MSF equivalentes considerando el trato nacional. </a:t>
            </a:r>
            <a:endParaRPr lang="es-ES_tradnl" sz="24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/>
            </a:r>
            <a:br>
              <a:rPr lang="es-ES_tradnl" dirty="0" smtClean="0"/>
            </a:b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ES_tradnl" dirty="0" smtClean="0"/>
          </a:p>
          <a:p>
            <a:r>
              <a:rPr lang="es-ES_tradnl" sz="2000" dirty="0" smtClean="0"/>
              <a:t>2.7.2</a:t>
            </a:r>
            <a:r>
              <a:rPr lang="es-ES_tradnl" sz="2000" smtClean="0"/>
              <a:t>.</a:t>
            </a:r>
            <a:r>
              <a:rPr lang="es-ES_tradnl" smtClean="0"/>
              <a:t> </a:t>
            </a:r>
            <a:r>
              <a:rPr lang="es-ES_tradnl" smtClean="0">
                <a:solidFill>
                  <a:schemeClr val="accent2"/>
                </a:solidFill>
              </a:rPr>
              <a:t>Objetivo </a:t>
            </a:r>
            <a:r>
              <a:rPr lang="es-ES_tradnl" dirty="0" smtClean="0">
                <a:solidFill>
                  <a:schemeClr val="accent2"/>
                </a:solidFill>
              </a:rPr>
              <a:t>Fundamental</a:t>
            </a:r>
          </a:p>
          <a:p>
            <a:pPr>
              <a:buNone/>
            </a:pPr>
            <a:r>
              <a:rPr lang="es-ES_tradnl" dirty="0" smtClean="0"/>
              <a:t>“Reafirmar el derecho soberano de todo Gobierno, a garantizar el nivel de protección de protección que estime apropiado evitando el mal uso con fines proteccionistas”      </a:t>
            </a:r>
          </a:p>
          <a:p>
            <a:pPr>
              <a:buNone/>
            </a:pPr>
            <a:endParaRPr lang="es-ES_tradnl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z="2000" dirty="0" smtClean="0"/>
              <a:t>D.7.3</a:t>
            </a:r>
            <a:r>
              <a:rPr lang="es-ES_tradnl" dirty="0" smtClean="0"/>
              <a:t>.CARACTERISTICAS DEL ACUERDO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ES_tradnl" u="sng" dirty="0" smtClean="0">
                <a:solidFill>
                  <a:schemeClr val="tx2"/>
                </a:solidFill>
              </a:rPr>
              <a:t>PROPOSITOS</a:t>
            </a:r>
            <a:r>
              <a:rPr lang="es-ES_tradnl" dirty="0" smtClean="0"/>
              <a:t> (</a:t>
            </a:r>
            <a:r>
              <a:rPr lang="es-ES_tradnl" sz="2000" b="1" dirty="0" smtClean="0"/>
              <a:t>OBLIGACIONES</a:t>
            </a:r>
            <a:r>
              <a:rPr lang="es-ES_tradnl" dirty="0" smtClean="0"/>
              <a:t>)</a:t>
            </a:r>
          </a:p>
          <a:p>
            <a:pPr algn="just"/>
            <a:r>
              <a:rPr lang="es-ES_tradnl" sz="2800" dirty="0" smtClean="0"/>
              <a:t>Garantizar medidas no discriminatoria concordantes entre países donde prevalen iguales ecosistemas .(trato nacional).</a:t>
            </a:r>
          </a:p>
          <a:p>
            <a:pPr algn="just"/>
            <a:r>
              <a:rPr lang="es-ES_tradnl" sz="2800" dirty="0" smtClean="0"/>
              <a:t>Normas nacionales basadas en directrices de OI. (3 hermanas).</a:t>
            </a:r>
          </a:p>
          <a:p>
            <a:pPr algn="just"/>
            <a:r>
              <a:rPr lang="es-ES_tradnl" sz="2800" dirty="0" smtClean="0"/>
              <a:t>Aplicar medidas que garanticen inocuidad.</a:t>
            </a:r>
          </a:p>
          <a:p>
            <a:pPr algn="just"/>
            <a:r>
              <a:rPr lang="es-ES_tradnl" sz="2800" dirty="0" smtClean="0"/>
              <a:t>Evitar la propagación de plagas y enfermedades. </a:t>
            </a:r>
            <a:endParaRPr lang="es-ES_tradnl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000" dirty="0" smtClean="0"/>
              <a:t>D.7.4.  </a:t>
            </a:r>
            <a:r>
              <a:rPr lang="es-ES_tradnl" sz="2800" dirty="0" smtClean="0"/>
              <a:t>ELEMENTOS FUNDAMENTALES DEL ACUERDO</a:t>
            </a:r>
            <a:endParaRPr lang="es-ES_tradnl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_tradnl" u="sng" dirty="0" smtClean="0">
                <a:solidFill>
                  <a:schemeClr val="accent2"/>
                </a:solidFill>
              </a:rPr>
              <a:t>Las medidas pueden referirse a:</a:t>
            </a:r>
          </a:p>
          <a:p>
            <a:r>
              <a:rPr lang="es-ES_tradnl" sz="2800" dirty="0" smtClean="0"/>
              <a:t>Que los productos procedan de zonas libres;</a:t>
            </a:r>
          </a:p>
          <a:p>
            <a:r>
              <a:rPr lang="es-ES_tradnl" sz="2800" dirty="0" smtClean="0"/>
              <a:t>La inspección , tratamientos y elaboración por medios específicos;</a:t>
            </a:r>
          </a:p>
          <a:p>
            <a:r>
              <a:rPr lang="es-ES_tradnl" sz="2800" dirty="0" smtClean="0"/>
              <a:t>Establecer niveles máximos autorizados de residuos de plaguicidas y evitar el uso de aditivos.</a:t>
            </a:r>
          </a:p>
          <a:p>
            <a:endParaRPr lang="es-ES_tradnl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z="2200" dirty="0" smtClean="0"/>
              <a:t>D.7.5</a:t>
            </a:r>
            <a:r>
              <a:rPr lang="es-ES_tradnl" dirty="0" smtClean="0"/>
              <a:t>.CARACTERISTICAS DEL ACUERDO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_tradnl" dirty="0" smtClean="0"/>
              <a:t>ÁMBITO DE APLICACIÓN:</a:t>
            </a:r>
          </a:p>
          <a:p>
            <a:pPr>
              <a:buNone/>
            </a:pPr>
            <a:endParaRPr lang="es-ES_tradnl" sz="2400" dirty="0" smtClean="0"/>
          </a:p>
          <a:p>
            <a:pPr>
              <a:buNone/>
            </a:pPr>
            <a:r>
              <a:rPr lang="es-ES_tradnl" sz="2400" b="1" dirty="0" smtClean="0">
                <a:solidFill>
                  <a:schemeClr val="accent2">
                    <a:lumMod val="75000"/>
                  </a:schemeClr>
                </a:solidFill>
              </a:rPr>
              <a:t>Consumidores y animales: </a:t>
            </a:r>
          </a:p>
          <a:p>
            <a:r>
              <a:rPr lang="es-ES_tradnl" sz="2400" dirty="0" smtClean="0"/>
              <a:t>riesgos derivados de los alimentos con aditivos contaminantes, toxinas y patógenos;;</a:t>
            </a:r>
          </a:p>
          <a:p>
            <a:pPr>
              <a:buNone/>
            </a:pPr>
            <a:r>
              <a:rPr lang="es-ES_tradnl" sz="2400" b="1" dirty="0" smtClean="0">
                <a:solidFill>
                  <a:schemeClr val="accent2">
                    <a:lumMod val="75000"/>
                  </a:schemeClr>
                </a:solidFill>
              </a:rPr>
              <a:t>Consumidores, animales y vegetales</a:t>
            </a:r>
            <a:r>
              <a:rPr lang="es-ES_tradnl" sz="2400" dirty="0" smtClean="0"/>
              <a:t> : riesgos de  enfermedades (zoonosis) y plagas exóticas; </a:t>
            </a:r>
          </a:p>
          <a:p>
            <a:pPr>
              <a:buNone/>
            </a:pPr>
            <a:endParaRPr lang="es-ES_tradnl" sz="2400" dirty="0" smtClean="0"/>
          </a:p>
          <a:p>
            <a:pPr>
              <a:buNone/>
            </a:pPr>
            <a:endParaRPr lang="es-ES_tradnl" sz="2400" dirty="0" smtClean="0"/>
          </a:p>
          <a:p>
            <a:pPr>
              <a:buNone/>
            </a:pPr>
            <a:endParaRPr lang="es-ES_tradnl" sz="2400" dirty="0" smtClean="0"/>
          </a:p>
          <a:p>
            <a:endParaRPr lang="es-ES_tradnl" dirty="0"/>
          </a:p>
          <a:p>
            <a:endParaRPr lang="es-ES_tradnl" dirty="0" smtClean="0"/>
          </a:p>
          <a:p>
            <a:endParaRPr lang="es-ES_tradnl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200" dirty="0" smtClean="0"/>
              <a:t>D.7.6. </a:t>
            </a:r>
            <a:r>
              <a:rPr lang="es-ES_tradnl" sz="3600" dirty="0" smtClean="0">
                <a:solidFill>
                  <a:schemeClr val="accent2"/>
                </a:solidFill>
              </a:rPr>
              <a:t>JUSTIFICACIÓN DE LAS MEDIDAS MSF</a:t>
            </a:r>
            <a:r>
              <a:rPr lang="es-ES_tradnl" sz="2200" dirty="0" smtClean="0"/>
              <a:t> 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 smtClean="0"/>
          </a:p>
          <a:p>
            <a:r>
              <a:rPr lang="es-ES_tradnl" dirty="0" smtClean="0"/>
              <a:t>Garantizar nivel de protección adecuado;</a:t>
            </a:r>
          </a:p>
          <a:p>
            <a:r>
              <a:rPr lang="es-ES_tradnl" dirty="0" smtClean="0"/>
              <a:t>Especificar factores ER;</a:t>
            </a:r>
          </a:p>
          <a:p>
            <a:r>
              <a:rPr lang="es-ES_tradnl" dirty="0" smtClean="0"/>
              <a:t>Garantizar medidas de inocuidad y control fito y zoosanitarias basadas en datos científicos objetivos.</a:t>
            </a:r>
            <a:endParaRPr lang="es-ES_tradnl" dirty="0"/>
          </a:p>
          <a:p>
            <a:endParaRPr lang="es-ES_tradnl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z="2200" dirty="0" smtClean="0"/>
              <a:t>D.7.7</a:t>
            </a:r>
            <a:r>
              <a:rPr lang="es-ES_tradnl" dirty="0" smtClean="0"/>
              <a:t>. NORMAS INTERNACIONALES</a:t>
            </a:r>
            <a:br>
              <a:rPr lang="es-ES_tradnl" dirty="0" smtClean="0"/>
            </a:b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_tradnl" sz="2800" dirty="0" smtClean="0"/>
              <a:t>Armonización.</a:t>
            </a:r>
          </a:p>
          <a:p>
            <a:r>
              <a:rPr lang="es-ES_tradnl" sz="2800" dirty="0" smtClean="0"/>
              <a:t>Las elaboran los Miembros  y OI. OMC NO</a:t>
            </a:r>
            <a:endParaRPr lang="es-ES_tradnl" sz="2800" dirty="0"/>
          </a:p>
          <a:p>
            <a:r>
              <a:rPr lang="es-ES_tradnl" sz="2800" dirty="0" smtClean="0"/>
              <a:t>Adaptación a las condiciones de las Partes.</a:t>
            </a:r>
          </a:p>
          <a:p>
            <a:r>
              <a:rPr lang="es-ES_tradnl" sz="2800" dirty="0" smtClean="0"/>
              <a:t>Las MSF y ER, considerando:</a:t>
            </a:r>
          </a:p>
          <a:p>
            <a:pPr marL="514350" indent="-514350">
              <a:buFont typeface="+mj-lt"/>
              <a:buAutoNum type="alphaLcParenR"/>
            </a:pPr>
            <a:r>
              <a:rPr lang="es-ES_tradnl" sz="2800" dirty="0" smtClean="0"/>
              <a:t>Antecedentes científicos;</a:t>
            </a:r>
          </a:p>
          <a:p>
            <a:pPr marL="514350" indent="-514350">
              <a:buFont typeface="+mj-lt"/>
              <a:buAutoNum type="alphaLcParenR"/>
            </a:pPr>
            <a:r>
              <a:rPr lang="es-ES_tradnl" sz="2800" dirty="0" smtClean="0"/>
              <a:t>Procesos, métodos de producción, inspección y muestreo;</a:t>
            </a:r>
          </a:p>
          <a:p>
            <a:pPr marL="514350" indent="-514350">
              <a:buFont typeface="+mj-lt"/>
              <a:buAutoNum type="alphaLcParenR"/>
            </a:pPr>
            <a:r>
              <a:rPr lang="es-ES_tradnl" sz="2800" dirty="0" smtClean="0"/>
              <a:t>Zonas libres. Eco epidemiología</a:t>
            </a:r>
          </a:p>
          <a:p>
            <a:pPr marL="514350" indent="-514350">
              <a:buFont typeface="+mj-lt"/>
              <a:buAutoNum type="alphaLcParenR"/>
            </a:pPr>
            <a:r>
              <a:rPr lang="es-ES_tradnl" sz="2800" dirty="0" smtClean="0"/>
              <a:t>Cuarentenas.</a:t>
            </a:r>
          </a:p>
          <a:p>
            <a:pPr marL="514350" indent="-514350">
              <a:buFont typeface="+mj-lt"/>
              <a:buAutoNum type="alphaLcParenR"/>
            </a:pPr>
            <a:r>
              <a:rPr lang="es-ES_tradnl" sz="2800" dirty="0" smtClean="0"/>
              <a:t>Factibilidad técnico – económica.</a:t>
            </a:r>
            <a:endParaRPr lang="es-ES_tradnl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dirty="0"/>
              <a:t/>
            </a:r>
            <a:br>
              <a:rPr lang="es-ES_tradnl" dirty="0"/>
            </a:br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dirty="0"/>
              <a:t/>
            </a:r>
            <a:br>
              <a:rPr lang="es-ES_tradnl" dirty="0"/>
            </a:br>
            <a:r>
              <a:rPr lang="es-ES_tradnl" dirty="0" smtClean="0"/>
              <a:t>INTRODUCCION</a:t>
            </a:r>
            <a:br>
              <a:rPr lang="es-ES_tradnl" dirty="0" smtClean="0"/>
            </a:b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sz="2000" dirty="0" smtClean="0"/>
              <a:t>D.2.</a:t>
            </a:r>
          </a:p>
          <a:p>
            <a:endParaRPr lang="es-ES_tradnl" dirty="0"/>
          </a:p>
          <a:p>
            <a:r>
              <a:rPr lang="es-ES_tradnl" sz="2800" b="1" dirty="0" smtClean="0"/>
              <a:t>POLITICA COMERCIO EXTERIOR</a:t>
            </a:r>
          </a:p>
          <a:p>
            <a:r>
              <a:rPr lang="es-ES_tradnl" sz="2800" b="1" dirty="0" smtClean="0"/>
              <a:t>PGB     50%</a:t>
            </a:r>
          </a:p>
          <a:p>
            <a:r>
              <a:rPr lang="es-ES_tradnl" sz="2800" b="1" dirty="0" smtClean="0"/>
              <a:t>C0MERCIO INTERNACIONAL:</a:t>
            </a:r>
          </a:p>
          <a:p>
            <a:r>
              <a:rPr lang="es-ES_tradnl" sz="2800" b="1" dirty="0" smtClean="0"/>
              <a:t>1998    0.2 %        2000 0.3 %       (tasa  x 7%)</a:t>
            </a:r>
          </a:p>
          <a:p>
            <a:r>
              <a:rPr lang="es-ES_tradnl" sz="2800" b="1" dirty="0" smtClean="0"/>
              <a:t>ALC. Arancel 0 y Normas claras</a:t>
            </a:r>
          </a:p>
          <a:p>
            <a:r>
              <a:rPr lang="es-ES_tradnl" sz="2800" b="1" dirty="0" smtClean="0">
                <a:solidFill>
                  <a:schemeClr val="accent2">
                    <a:lumMod val="75000"/>
                  </a:schemeClr>
                </a:solidFill>
              </a:rPr>
              <a:t>Compromisos</a:t>
            </a:r>
            <a:endParaRPr lang="es-ES_tradnl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000" dirty="0" smtClean="0"/>
              <a:t>D.7.8</a:t>
            </a:r>
            <a:r>
              <a:rPr lang="es-ES_tradnl" dirty="0" smtClean="0"/>
              <a:t>. ESTRUCTURA DEL ACUERDO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 smtClean="0"/>
          </a:p>
          <a:p>
            <a:r>
              <a:rPr lang="es-ES_tradnl" dirty="0" smtClean="0">
                <a:solidFill>
                  <a:schemeClr val="accent1"/>
                </a:solidFill>
              </a:rPr>
              <a:t>14 Artículos</a:t>
            </a:r>
          </a:p>
          <a:p>
            <a:r>
              <a:rPr lang="es-ES_tradnl" dirty="0" smtClean="0">
                <a:solidFill>
                  <a:schemeClr val="accent2"/>
                </a:solidFill>
              </a:rPr>
              <a:t>3 Anexos</a:t>
            </a:r>
          </a:p>
          <a:p>
            <a:pPr>
              <a:buFont typeface="Wingdings" pitchFamily="2" charset="2"/>
              <a:buChar char="Ø"/>
            </a:pPr>
            <a:r>
              <a:rPr lang="es-ES_tradnl" dirty="0" smtClean="0">
                <a:solidFill>
                  <a:schemeClr val="accent2"/>
                </a:solidFill>
              </a:rPr>
              <a:t>A: Definiciones</a:t>
            </a:r>
          </a:p>
          <a:p>
            <a:pPr>
              <a:buFont typeface="Wingdings" pitchFamily="2" charset="2"/>
              <a:buChar char="Ø"/>
            </a:pPr>
            <a:r>
              <a:rPr lang="es-ES_tradnl" dirty="0" smtClean="0">
                <a:solidFill>
                  <a:schemeClr val="accent2"/>
                </a:solidFill>
              </a:rPr>
              <a:t>B: Transparencia</a:t>
            </a:r>
          </a:p>
          <a:p>
            <a:pPr>
              <a:buFont typeface="Wingdings" pitchFamily="2" charset="2"/>
              <a:buChar char="Ø"/>
            </a:pPr>
            <a:r>
              <a:rPr lang="es-ES_tradnl" dirty="0" smtClean="0">
                <a:solidFill>
                  <a:schemeClr val="accent2"/>
                </a:solidFill>
              </a:rPr>
              <a:t>C : Procedimientos de control, inspección y aprobación.</a:t>
            </a:r>
            <a:endParaRPr lang="es-ES_tradnl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200" dirty="0" smtClean="0"/>
              <a:t>D.7.9</a:t>
            </a:r>
            <a:r>
              <a:rPr lang="es-ES_tradnl" dirty="0" smtClean="0"/>
              <a:t>. EQUIVALENCIA DE LAS MSF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 smtClean="0"/>
          </a:p>
          <a:p>
            <a:r>
              <a:rPr lang="es-ES_tradnl" dirty="0" smtClean="0"/>
              <a:t>Sistemas de control. Producto, industria</a:t>
            </a:r>
          </a:p>
          <a:p>
            <a:r>
              <a:rPr lang="es-ES_tradnl" dirty="0" smtClean="0"/>
              <a:t>Requisitos:</a:t>
            </a:r>
          </a:p>
          <a:p>
            <a:pPr marL="514350" indent="-514350">
              <a:buFont typeface="+mj-lt"/>
              <a:buAutoNum type="alphaLcParenR"/>
            </a:pPr>
            <a:r>
              <a:rPr lang="es-ES_tradnl" sz="2400" b="1" dirty="0" smtClean="0">
                <a:solidFill>
                  <a:schemeClr val="accent2"/>
                </a:solidFill>
              </a:rPr>
              <a:t>Marco reglamentario;</a:t>
            </a:r>
          </a:p>
          <a:p>
            <a:pPr marL="514350" indent="-514350">
              <a:buFont typeface="+mj-lt"/>
              <a:buAutoNum type="alphaLcParenR"/>
            </a:pPr>
            <a:r>
              <a:rPr lang="es-ES_tradnl" sz="2400" b="1" dirty="0" smtClean="0">
                <a:solidFill>
                  <a:schemeClr val="accent2"/>
                </a:solidFill>
              </a:rPr>
              <a:t>Órganos de certificación conformidad;</a:t>
            </a:r>
          </a:p>
          <a:p>
            <a:pPr marL="514350" indent="-514350">
              <a:buFont typeface="+mj-lt"/>
              <a:buAutoNum type="alphaLcParenR"/>
            </a:pPr>
            <a:r>
              <a:rPr lang="es-ES_tradnl" sz="2400" b="1" dirty="0" smtClean="0">
                <a:solidFill>
                  <a:schemeClr val="accent2"/>
                </a:solidFill>
              </a:rPr>
              <a:t>Normas 40;</a:t>
            </a:r>
          </a:p>
          <a:p>
            <a:pPr marL="514350" indent="-514350">
              <a:buFont typeface="+mj-lt"/>
              <a:buAutoNum type="alphaLcParenR"/>
            </a:pPr>
            <a:r>
              <a:rPr lang="es-ES_tradnl" sz="2400" b="1" dirty="0" smtClean="0">
                <a:solidFill>
                  <a:schemeClr val="accent2"/>
                </a:solidFill>
              </a:rPr>
              <a:t>Infraestructura de laboratorio. </a:t>
            </a:r>
            <a:endParaRPr lang="es-ES_tradnl" sz="2400" b="1" dirty="0">
              <a:solidFill>
                <a:schemeClr val="accent2"/>
              </a:solidFill>
            </a:endParaRPr>
          </a:p>
          <a:p>
            <a:endParaRPr lang="es-ES_tradnl" dirty="0" smtClean="0"/>
          </a:p>
          <a:p>
            <a:endParaRPr lang="es-ES_tradnl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200" dirty="0" smtClean="0"/>
              <a:t>D.7.10</a:t>
            </a:r>
            <a:r>
              <a:rPr lang="es-ES_tradnl" dirty="0" smtClean="0"/>
              <a:t>. REGIONALIZACIÓN 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 smtClean="0"/>
          </a:p>
          <a:p>
            <a:endParaRPr lang="es-ES_tradnl" dirty="0"/>
          </a:p>
          <a:p>
            <a:endParaRPr lang="es-ES_tradnl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z="2200" dirty="0" smtClean="0"/>
              <a:t>D.7.11</a:t>
            </a:r>
            <a:r>
              <a:rPr lang="es-ES_tradnl" dirty="0" smtClean="0"/>
              <a:t>. </a:t>
            </a:r>
            <a:r>
              <a:rPr lang="es-ES_tradnl" sz="4000" dirty="0" smtClean="0"/>
              <a:t>EVALUACIÓN DEL RIESGO y LAS MSF</a:t>
            </a:r>
            <a:endParaRPr lang="es-ES_tradnl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Fundamento. Caracterización objetiva</a:t>
            </a:r>
          </a:p>
          <a:p>
            <a:r>
              <a:rPr lang="es-ES_tradnl" dirty="0" smtClean="0"/>
              <a:t>Nivel de riesgo aceptable</a:t>
            </a:r>
          </a:p>
          <a:p>
            <a:r>
              <a:rPr lang="es-ES_tradnl" dirty="0" smtClean="0"/>
              <a:t>Evaluación y Gestión</a:t>
            </a:r>
          </a:p>
          <a:p>
            <a:r>
              <a:rPr lang="es-ES_tradnl" dirty="0" smtClean="0"/>
              <a:t>Aclara vacios de información</a:t>
            </a:r>
          </a:p>
          <a:p>
            <a:r>
              <a:rPr lang="es-ES_tradnl" dirty="0" smtClean="0"/>
              <a:t>Facilita adopción de juicios comunes. </a:t>
            </a:r>
          </a:p>
          <a:p>
            <a:endParaRPr lang="es-ES_tradnl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z="2200" dirty="0" smtClean="0"/>
              <a:t/>
            </a:r>
            <a:br>
              <a:rPr lang="es-ES_tradnl" sz="2200" dirty="0" smtClean="0"/>
            </a:br>
            <a:r>
              <a:rPr lang="es-ES_tradnl" sz="2200" dirty="0" smtClean="0"/>
              <a:t>D.7.12</a:t>
            </a:r>
            <a:r>
              <a:rPr lang="es-ES_tradnl" dirty="0" smtClean="0"/>
              <a:t>. TRANSPARENCIA</a:t>
            </a:r>
            <a:br>
              <a:rPr lang="es-ES_tradnl" dirty="0" smtClean="0"/>
            </a:b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_tradnl" sz="2800" dirty="0" smtClean="0"/>
              <a:t>DISPOSICIONES DE PROCEDIMIENTOS Y OBLIGACIONES </a:t>
            </a:r>
          </a:p>
          <a:p>
            <a:endParaRPr lang="es-ES_tradnl" sz="2800" dirty="0" smtClean="0"/>
          </a:p>
          <a:p>
            <a:r>
              <a:rPr lang="es-ES_tradnl" sz="2800" dirty="0" smtClean="0"/>
              <a:t>Notificación obligatoria</a:t>
            </a:r>
          </a:p>
          <a:p>
            <a:r>
              <a:rPr lang="es-ES_tradnl" sz="2800" dirty="0" smtClean="0"/>
              <a:t>Plazo notificación – entrada en vigor. Emergencia.</a:t>
            </a:r>
          </a:p>
          <a:p>
            <a:r>
              <a:rPr lang="es-ES_tradnl" sz="2800" dirty="0" smtClean="0"/>
              <a:t>Servicio oficial. Notificación – información;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200" dirty="0" smtClean="0"/>
              <a:t>D.7.13</a:t>
            </a:r>
            <a:r>
              <a:rPr lang="es-ES_tradnl" dirty="0" smtClean="0"/>
              <a:t>. 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 smtClean="0"/>
          </a:p>
          <a:p>
            <a:endParaRPr lang="es-ES_tradnl" dirty="0"/>
          </a:p>
          <a:p>
            <a:r>
              <a:rPr lang="es-ES_tradnl" sz="3600" dirty="0" smtClean="0"/>
              <a:t>PREGUNTAS …………</a:t>
            </a:r>
            <a:endParaRPr lang="es-ES_tradnl" sz="36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 smtClean="0"/>
          </a:p>
          <a:p>
            <a:r>
              <a:rPr lang="es-ES_tradnl" dirty="0" smtClean="0"/>
              <a:t>¿ EN QUÉ CONSISTEN LAS MSF ?</a:t>
            </a:r>
          </a:p>
          <a:p>
            <a:endParaRPr lang="es-ES_tradnl" dirty="0" smtClean="0"/>
          </a:p>
          <a:p>
            <a:r>
              <a:rPr lang="es-ES_tradnl" dirty="0" smtClean="0"/>
              <a:t>MSF y MEDIO AMBIENTE</a:t>
            </a:r>
            <a:endParaRPr lang="es-ES_tradnl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000" dirty="0" smtClean="0"/>
              <a:t>D.8.1</a:t>
            </a:r>
            <a:endParaRPr lang="es-ES_tradnl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 smtClean="0"/>
          </a:p>
          <a:p>
            <a:r>
              <a:rPr lang="es-ES_tradnl" dirty="0" smtClean="0"/>
              <a:t>¿ QUÉ CONSIDERAN LAS MSF ?</a:t>
            </a:r>
          </a:p>
          <a:p>
            <a:endParaRPr lang="es-ES_tradnl" dirty="0"/>
          </a:p>
          <a:p>
            <a:endParaRPr lang="es-ES_tradnl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000" dirty="0" smtClean="0"/>
              <a:t>D.8.2.</a:t>
            </a:r>
            <a:endParaRPr lang="es-ES_tradnl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 smtClean="0"/>
          </a:p>
          <a:p>
            <a:endParaRPr lang="es-ES_tradnl" dirty="0"/>
          </a:p>
        </p:txBody>
      </p:sp>
      <p:sp>
        <p:nvSpPr>
          <p:cNvPr id="4" name="3 Rectángulo"/>
          <p:cNvSpPr/>
          <p:nvPr/>
        </p:nvSpPr>
        <p:spPr>
          <a:xfrm>
            <a:off x="2523170" y="3244334"/>
            <a:ext cx="62783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800" dirty="0" smtClean="0"/>
              <a:t>¿QUÉ NOVEDADES APORTA EL ACUERDO?</a:t>
            </a:r>
            <a:endParaRPr lang="es-ES_tradnl" sz="28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000" dirty="0" smtClean="0"/>
              <a:t>D.8.3.</a:t>
            </a:r>
            <a:endParaRPr lang="es-ES_tradnl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s-ES_tradnl" dirty="0" smtClean="0"/>
          </a:p>
          <a:p>
            <a:endParaRPr lang="es-ES_tradnl" dirty="0"/>
          </a:p>
          <a:p>
            <a:endParaRPr lang="es-ES_tradnl" dirty="0"/>
          </a:p>
        </p:txBody>
      </p:sp>
      <p:sp>
        <p:nvSpPr>
          <p:cNvPr id="4" name="3 Rectángulo"/>
          <p:cNvSpPr/>
          <p:nvPr/>
        </p:nvSpPr>
        <p:spPr>
          <a:xfrm>
            <a:off x="2286000" y="2967335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_tradnl" sz="3200" dirty="0" smtClean="0"/>
              <a:t>¿Cómo se enteran los gobiernos y la sociedad civil de las iniciativas y responsables de las mismas? </a:t>
            </a:r>
            <a:endParaRPr lang="es-ES_tradnl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dirty="0"/>
              <a:t/>
            </a:r>
            <a:br>
              <a:rPr lang="es-ES_tradnl" dirty="0"/>
            </a:br>
            <a:r>
              <a:rPr lang="es-ES_tradnl" dirty="0" smtClean="0"/>
              <a:t> </a:t>
            </a:r>
            <a:r>
              <a:rPr lang="es-ES_tradnl" sz="2200" dirty="0" smtClean="0"/>
              <a:t>D.3 </a:t>
            </a:r>
            <a:br>
              <a:rPr lang="es-ES_tradnl" sz="2200" dirty="0" smtClean="0"/>
            </a:br>
            <a:r>
              <a:rPr lang="es-ES_tradnl" dirty="0"/>
              <a:t/>
            </a:r>
            <a:br>
              <a:rPr lang="es-ES_tradnl" dirty="0"/>
            </a:b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 smtClean="0"/>
          </a:p>
          <a:p>
            <a:pPr algn="ctr"/>
            <a:r>
              <a:rPr lang="es-ES_tradnl" dirty="0" smtClean="0"/>
              <a:t> ¿QUÉ SE NEGOCIA?</a:t>
            </a:r>
          </a:p>
          <a:p>
            <a:endParaRPr lang="es-ES_tradnl" dirty="0" smtClean="0"/>
          </a:p>
          <a:p>
            <a:r>
              <a:rPr lang="es-ES_tradnl" dirty="0" smtClean="0"/>
              <a:t>¿Solo aranceles?..............</a:t>
            </a:r>
            <a:r>
              <a:rPr lang="es-ES_tradnl" dirty="0" smtClean="0">
                <a:solidFill>
                  <a:schemeClr val="accent2">
                    <a:lumMod val="75000"/>
                  </a:schemeClr>
                </a:solidFill>
              </a:rPr>
              <a:t>NO</a:t>
            </a:r>
            <a:endParaRPr lang="es-ES_tradnl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s-ES_tradnl" dirty="0" smtClean="0"/>
              <a:t>Disciplinas comerciales</a:t>
            </a:r>
            <a:endParaRPr lang="es-ES_tradnl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000" dirty="0" smtClean="0"/>
              <a:t>D.8.4.</a:t>
            </a:r>
            <a:endParaRPr lang="es-ES_tradnl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 smtClean="0"/>
          </a:p>
          <a:p>
            <a:endParaRPr lang="es-ES_tradnl" dirty="0"/>
          </a:p>
          <a:p>
            <a:endParaRPr lang="es-ES_tradnl" dirty="0" smtClean="0"/>
          </a:p>
          <a:p>
            <a:endParaRPr lang="es-ES_tradnl" dirty="0"/>
          </a:p>
        </p:txBody>
      </p:sp>
      <p:sp>
        <p:nvSpPr>
          <p:cNvPr id="4" name="3 Rectángulo"/>
          <p:cNvSpPr/>
          <p:nvPr/>
        </p:nvSpPr>
        <p:spPr>
          <a:xfrm>
            <a:off x="2286000" y="2967335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_tradnl" sz="2800" dirty="0" smtClean="0"/>
              <a:t>¿El Acuerdo limita la facultad de los gobiernos para establecer normas en materias de inocuidad y control sanitario ?</a:t>
            </a:r>
            <a:endParaRPr lang="es-ES_tradnl" sz="28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000" dirty="0" smtClean="0"/>
              <a:t>D.8.5</a:t>
            </a:r>
            <a:endParaRPr lang="es-ES_tradnl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 smtClean="0"/>
          </a:p>
          <a:p>
            <a:endParaRPr lang="es-ES_tradnl" dirty="0"/>
          </a:p>
          <a:p>
            <a:endParaRPr lang="es-ES_tradnl" dirty="0"/>
          </a:p>
        </p:txBody>
      </p:sp>
      <p:sp>
        <p:nvSpPr>
          <p:cNvPr id="4" name="3 Rectángulo"/>
          <p:cNvSpPr/>
          <p:nvPr/>
        </p:nvSpPr>
        <p:spPr>
          <a:xfrm>
            <a:off x="2727360" y="3244334"/>
            <a:ext cx="56207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800" dirty="0" smtClean="0"/>
              <a:t>¿Qué se entiende por armonización ?</a:t>
            </a:r>
            <a:endParaRPr lang="es-ES_tradnl" sz="28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000" dirty="0" smtClean="0"/>
              <a:t>D.8.6.</a:t>
            </a:r>
            <a:endParaRPr lang="es-ES_tradnl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 smtClean="0"/>
          </a:p>
          <a:p>
            <a:endParaRPr lang="es-ES_tradnl" dirty="0"/>
          </a:p>
        </p:txBody>
      </p:sp>
      <p:sp>
        <p:nvSpPr>
          <p:cNvPr id="4" name="3 Rectángulo"/>
          <p:cNvSpPr/>
          <p:nvPr/>
        </p:nvSpPr>
        <p:spPr>
          <a:xfrm>
            <a:off x="2286000" y="3105835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_tradnl" sz="3200" dirty="0" smtClean="0"/>
              <a:t>¿Podrían otros países impugnar la legislación</a:t>
            </a:r>
          </a:p>
          <a:p>
            <a:r>
              <a:rPr lang="es-ES_tradnl" sz="3200" dirty="0" smtClean="0"/>
              <a:t>Nacional en el ámbito del Acuerdo ?</a:t>
            </a:r>
            <a:endParaRPr lang="es-ES_tradnl" sz="32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000" dirty="0" smtClean="0"/>
              <a:t>D.8.7.</a:t>
            </a:r>
            <a:endParaRPr lang="es-ES_tradnl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 smtClean="0"/>
          </a:p>
          <a:p>
            <a:endParaRPr lang="es-ES_tradnl" dirty="0"/>
          </a:p>
          <a:p>
            <a:endParaRPr lang="es-ES_tradnl" dirty="0"/>
          </a:p>
        </p:txBody>
      </p:sp>
      <p:sp>
        <p:nvSpPr>
          <p:cNvPr id="4" name="3 Rectángulo"/>
          <p:cNvSpPr/>
          <p:nvPr/>
        </p:nvSpPr>
        <p:spPr>
          <a:xfrm>
            <a:off x="2286000" y="3105835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_tradnl" sz="3200" dirty="0" smtClean="0"/>
              <a:t>¿Las entidades privadas pueden someter diferencias comerciales  en la OMC ?</a:t>
            </a:r>
            <a:endParaRPr lang="es-ES_tradnl" sz="32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000" dirty="0" smtClean="0"/>
              <a:t>D.8.8.</a:t>
            </a:r>
            <a:endParaRPr lang="es-ES_tradnl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 smtClean="0"/>
          </a:p>
          <a:p>
            <a:endParaRPr lang="es-ES_tradnl" dirty="0"/>
          </a:p>
          <a:p>
            <a:endParaRPr lang="es-ES_tradnl" dirty="0" smtClean="0"/>
          </a:p>
          <a:p>
            <a:endParaRPr lang="es-ES_tradnl" dirty="0"/>
          </a:p>
        </p:txBody>
      </p:sp>
      <p:sp>
        <p:nvSpPr>
          <p:cNvPr id="4" name="3 Rectángulo"/>
          <p:cNvSpPr/>
          <p:nvPr/>
        </p:nvSpPr>
        <p:spPr>
          <a:xfrm>
            <a:off x="2274897" y="3244334"/>
            <a:ext cx="60437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400" dirty="0" smtClean="0"/>
              <a:t>¿Hubo participación pública en la negociación?</a:t>
            </a:r>
            <a:endParaRPr lang="es-ES_tradnl" sz="24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000" dirty="0" smtClean="0"/>
              <a:t>D.8.10</a:t>
            </a:r>
            <a:endParaRPr lang="es-ES_tradnl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 smtClean="0"/>
          </a:p>
          <a:p>
            <a:endParaRPr lang="es-ES_tradnl" dirty="0"/>
          </a:p>
        </p:txBody>
      </p:sp>
      <p:sp>
        <p:nvSpPr>
          <p:cNvPr id="4" name="3 Rectángulo"/>
          <p:cNvSpPr/>
          <p:nvPr/>
        </p:nvSpPr>
        <p:spPr>
          <a:xfrm>
            <a:off x="2286000" y="2967335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_tradnl" dirty="0" smtClean="0"/>
              <a:t>¿</a:t>
            </a:r>
            <a:r>
              <a:rPr lang="es-ES_tradnl" sz="2800" dirty="0" smtClean="0"/>
              <a:t>Qué es el Comité MSF?</a:t>
            </a:r>
          </a:p>
          <a:p>
            <a:r>
              <a:rPr lang="es-ES_tradnl" sz="2800" dirty="0" smtClean="0"/>
              <a:t>¿Quiénes lo integran y cuales son sus cometidos?</a:t>
            </a:r>
            <a:endParaRPr lang="es-ES_tradnl" sz="28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000" dirty="0" smtClean="0"/>
              <a:t>D.8.9.</a:t>
            </a:r>
            <a:endParaRPr lang="es-ES_tradnl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 smtClean="0"/>
          </a:p>
          <a:p>
            <a:endParaRPr lang="es-ES_tradnl" dirty="0"/>
          </a:p>
          <a:p>
            <a:endParaRPr lang="es-ES_tradnl" dirty="0" smtClean="0"/>
          </a:p>
          <a:p>
            <a:endParaRPr lang="es-ES_tradnl" dirty="0"/>
          </a:p>
        </p:txBody>
      </p:sp>
      <p:sp>
        <p:nvSpPr>
          <p:cNvPr id="4" name="3 Rectángulo"/>
          <p:cNvSpPr/>
          <p:nvPr/>
        </p:nvSpPr>
        <p:spPr>
          <a:xfrm>
            <a:off x="2286000" y="3105835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_tradnl" sz="3600" dirty="0" smtClean="0"/>
              <a:t>¿A quienes beneficia la aplicación del Acuerdo?</a:t>
            </a:r>
            <a:endParaRPr lang="es-ES_tradnl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000" dirty="0" smtClean="0"/>
              <a:t/>
            </a:r>
            <a:br>
              <a:rPr lang="es-ES_tradnl" sz="2000" dirty="0" smtClean="0"/>
            </a:br>
            <a:r>
              <a:rPr lang="es-ES_tradnl" sz="2000" dirty="0" smtClean="0"/>
              <a:t>D.4.</a:t>
            </a:r>
            <a:r>
              <a:rPr lang="es-ES_tradnl" dirty="0" smtClean="0"/>
              <a:t>Disciplina comercial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ES_tradnl" dirty="0" smtClean="0"/>
          </a:p>
          <a:p>
            <a:r>
              <a:rPr lang="es-ES_tradnl" dirty="0" smtClean="0"/>
              <a:t>“</a:t>
            </a:r>
            <a:r>
              <a:rPr lang="es-ES_tradnl" dirty="0" smtClean="0">
                <a:solidFill>
                  <a:schemeClr val="accent2"/>
                </a:solidFill>
              </a:rPr>
              <a:t>Conjunto de normas…..certidumbre a la relación comercial.</a:t>
            </a:r>
            <a:r>
              <a:rPr lang="es-ES_tradnl" dirty="0" smtClean="0"/>
              <a:t>”</a:t>
            </a:r>
          </a:p>
          <a:p>
            <a:r>
              <a:rPr lang="es-ES_tradnl" dirty="0" smtClean="0"/>
              <a:t>Bi, Regional, Multilateral.</a:t>
            </a:r>
          </a:p>
          <a:p>
            <a:r>
              <a:rPr lang="es-ES_tradnl" dirty="0" smtClean="0">
                <a:solidFill>
                  <a:schemeClr val="accent2">
                    <a:lumMod val="75000"/>
                  </a:schemeClr>
                </a:solidFill>
              </a:rPr>
              <a:t>CAPITULOS</a:t>
            </a:r>
          </a:p>
          <a:p>
            <a:pPr>
              <a:buNone/>
            </a:pPr>
            <a:endParaRPr lang="es-ES_trad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000" dirty="0" smtClean="0"/>
              <a:t>D.4.1. </a:t>
            </a:r>
            <a:r>
              <a:rPr lang="es-ES_tradnl" dirty="0" smtClean="0"/>
              <a:t>Disciplinas comerciales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sz="2800" dirty="0" smtClean="0"/>
              <a:t>Asuntos aduaneros. Procedimientos.</a:t>
            </a:r>
          </a:p>
          <a:p>
            <a:r>
              <a:rPr lang="es-ES_tradnl" sz="2800" dirty="0" smtClean="0"/>
              <a:t>Reglas de origen.</a:t>
            </a:r>
          </a:p>
          <a:p>
            <a:r>
              <a:rPr lang="es-ES_tradnl" sz="2800" dirty="0" smtClean="0"/>
              <a:t>Inversión</a:t>
            </a:r>
          </a:p>
          <a:p>
            <a:r>
              <a:rPr lang="es-ES_tradnl" sz="2800" dirty="0" smtClean="0"/>
              <a:t>Compras del Estado</a:t>
            </a:r>
          </a:p>
          <a:p>
            <a:r>
              <a:rPr lang="es-ES_tradnl" sz="2800" dirty="0" smtClean="0"/>
              <a:t>Excepciones</a:t>
            </a:r>
          </a:p>
          <a:p>
            <a:r>
              <a:rPr lang="es-ES_tradnl" dirty="0" smtClean="0">
                <a:solidFill>
                  <a:schemeClr val="accent2"/>
                </a:solidFill>
              </a:rPr>
              <a:t>NORMAS TÉCNICAS. MSF</a:t>
            </a:r>
            <a:endParaRPr lang="es-ES_tradnl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z="2200" dirty="0" smtClean="0"/>
              <a:t/>
            </a:r>
            <a:br>
              <a:rPr lang="es-ES_tradnl" sz="2200" dirty="0" smtClean="0"/>
            </a:br>
            <a:r>
              <a:rPr lang="es-ES_tradnl" sz="2200" dirty="0" smtClean="0"/>
              <a:t/>
            </a:r>
            <a:br>
              <a:rPr lang="es-ES_tradnl" sz="2200" dirty="0" smtClean="0"/>
            </a:br>
            <a:r>
              <a:rPr lang="es-ES_tradnl" sz="2200" dirty="0" smtClean="0"/>
              <a:t/>
            </a:r>
            <a:br>
              <a:rPr lang="es-ES_tradnl" sz="2200" dirty="0" smtClean="0"/>
            </a:br>
            <a:r>
              <a:rPr lang="es-ES_tradnl" sz="2200" dirty="0" smtClean="0"/>
              <a:t>D.5.</a:t>
            </a:r>
            <a:r>
              <a:rPr lang="es-ES_tradnl" dirty="0" smtClean="0"/>
              <a:t> ¿ Qué es la OMC ?</a:t>
            </a:r>
            <a:br>
              <a:rPr lang="es-ES_tradnl" dirty="0" smtClean="0"/>
            </a:b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ES_tradnl" dirty="0" smtClean="0"/>
          </a:p>
          <a:p>
            <a:pPr>
              <a:buNone/>
            </a:pPr>
            <a:endParaRPr lang="es-ES_tradnl" dirty="0" smtClean="0"/>
          </a:p>
          <a:p>
            <a:pPr>
              <a:buNone/>
            </a:pPr>
            <a:r>
              <a:rPr lang="es-ES_tradnl" dirty="0" smtClean="0"/>
              <a:t>“ Base jurídica e institucional  del sistema multilateral de comercio</a:t>
            </a:r>
            <a:r>
              <a:rPr lang="es-ES_tradnl" dirty="0" smtClean="0"/>
              <a:t>”</a:t>
            </a:r>
          </a:p>
          <a:p>
            <a:r>
              <a:rPr lang="es-ES_tradnl" dirty="0" smtClean="0"/>
              <a:t>Marco para la negociación y Dº RRCC</a:t>
            </a:r>
          </a:p>
          <a:p>
            <a:r>
              <a:rPr lang="es-ES_tradnl" dirty="0" smtClean="0"/>
              <a:t>Obligaciones contractuales.</a:t>
            </a:r>
            <a:endParaRPr lang="es-ES_trad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D.5.1. OMC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ES_tradnl" sz="4800" dirty="0" smtClean="0">
                <a:solidFill>
                  <a:schemeClr val="accent2"/>
                </a:solidFill>
              </a:rPr>
              <a:t>PRINCIPIOS </a:t>
            </a:r>
          </a:p>
          <a:p>
            <a:pPr algn="just">
              <a:buNone/>
            </a:pPr>
            <a:endParaRPr lang="es-ES_tradnl" dirty="0" smtClean="0"/>
          </a:p>
          <a:p>
            <a:pPr algn="just"/>
            <a:r>
              <a:rPr lang="es-ES_tradnl" dirty="0" smtClean="0"/>
              <a:t>Comercio sin discriminación.</a:t>
            </a:r>
          </a:p>
          <a:p>
            <a:pPr algn="just"/>
            <a:r>
              <a:rPr lang="es-ES_tradnl" dirty="0" smtClean="0"/>
              <a:t>Acceso previsible y creciente a los mercados</a:t>
            </a:r>
          </a:p>
          <a:p>
            <a:pPr algn="just"/>
            <a:r>
              <a:rPr lang="es-ES_tradnl" dirty="0" smtClean="0"/>
              <a:t>Competencia leal</a:t>
            </a:r>
          </a:p>
          <a:p>
            <a:pPr algn="just"/>
            <a:r>
              <a:rPr lang="es-ES_tradnl" dirty="0" smtClean="0"/>
              <a:t>Transparencia </a:t>
            </a:r>
            <a:endParaRPr lang="es-ES_trad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000" dirty="0" smtClean="0"/>
              <a:t/>
            </a:r>
            <a:br>
              <a:rPr lang="es-ES_tradnl" sz="2000" dirty="0" smtClean="0"/>
            </a:br>
            <a:r>
              <a:rPr lang="es-ES_tradnl" sz="2000" dirty="0" smtClean="0"/>
              <a:t>D.5. 2</a:t>
            </a:r>
            <a:r>
              <a:rPr lang="es-ES_tradnl" dirty="0" smtClean="0"/>
              <a:t>. OMC. Funciones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sz="2800" dirty="0" smtClean="0"/>
          </a:p>
          <a:p>
            <a:pPr>
              <a:buNone/>
            </a:pPr>
            <a:endParaRPr lang="es-ES_tradnl" sz="2800" dirty="0" smtClean="0"/>
          </a:p>
          <a:p>
            <a:r>
              <a:rPr lang="es-ES_tradnl" sz="2800" dirty="0" smtClean="0"/>
              <a:t>Foro para negociaciones comerciales  multilaterales;</a:t>
            </a:r>
          </a:p>
          <a:p>
            <a:r>
              <a:rPr lang="es-ES_tradnl" sz="2800" dirty="0" smtClean="0"/>
              <a:t>Supervisar la aplicación acuerdos multilaterales;</a:t>
            </a:r>
          </a:p>
          <a:p>
            <a:r>
              <a:rPr lang="es-ES_tradnl" sz="2800" dirty="0" smtClean="0"/>
              <a:t>Resolver diferencias comerciales;</a:t>
            </a:r>
          </a:p>
          <a:p>
            <a:r>
              <a:rPr lang="es-ES_tradnl" sz="2800" dirty="0" smtClean="0"/>
              <a:t>Supervisar políticas comerciales.</a:t>
            </a:r>
          </a:p>
          <a:p>
            <a:endParaRPr lang="es-ES_tradnl" sz="28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000" dirty="0" smtClean="0"/>
              <a:t>D.5.3</a:t>
            </a:r>
            <a:r>
              <a:rPr lang="es-ES_tradnl" dirty="0" smtClean="0"/>
              <a:t>. OMC.ESTRUCTURA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_tradnl" dirty="0" smtClean="0">
                <a:solidFill>
                  <a:schemeClr val="accent2"/>
                </a:solidFill>
              </a:rPr>
              <a:t>Conferencia Ministerial</a:t>
            </a:r>
          </a:p>
          <a:p>
            <a:r>
              <a:rPr lang="es-ES_tradnl" dirty="0" smtClean="0">
                <a:solidFill>
                  <a:schemeClr val="accent2"/>
                </a:solidFill>
              </a:rPr>
              <a:t>Órganos subsidiarios</a:t>
            </a:r>
          </a:p>
          <a:p>
            <a:r>
              <a:rPr lang="es-ES_tradnl" dirty="0" smtClean="0"/>
              <a:t>a. Supervisión de PC</a:t>
            </a:r>
          </a:p>
          <a:p>
            <a:r>
              <a:rPr lang="es-ES_tradnl" dirty="0" smtClean="0"/>
              <a:t>B. Solución de Diferencias</a:t>
            </a:r>
          </a:p>
          <a:p>
            <a:r>
              <a:rPr lang="es-ES_tradnl" dirty="0" smtClean="0">
                <a:solidFill>
                  <a:schemeClr val="accent2"/>
                </a:solidFill>
              </a:rPr>
              <a:t>Consejos:</a:t>
            </a:r>
          </a:p>
          <a:p>
            <a:r>
              <a:rPr lang="es-ES_tradnl" dirty="0" smtClean="0"/>
              <a:t>Propiedad intelectual</a:t>
            </a:r>
          </a:p>
          <a:p>
            <a:r>
              <a:rPr lang="es-ES_tradnl" dirty="0" smtClean="0"/>
              <a:t>De Servicios</a:t>
            </a:r>
          </a:p>
          <a:p>
            <a:r>
              <a:rPr lang="es-ES_tradnl" dirty="0" smtClean="0"/>
              <a:t>De Mercancías: </a:t>
            </a:r>
            <a:r>
              <a:rPr lang="es-ES_tradnl" u="sng" dirty="0" smtClean="0">
                <a:solidFill>
                  <a:schemeClr val="accent2"/>
                </a:solidFill>
              </a:rPr>
              <a:t>Comité MSF</a:t>
            </a:r>
            <a:endParaRPr lang="es-ES_tradnl" u="sng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657</TotalTime>
  <Words>865</Words>
  <Application>Microsoft Office PowerPoint</Application>
  <PresentationFormat>Presentación en pantalla (4:3)</PresentationFormat>
  <Paragraphs>199</Paragraphs>
  <Slides>36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37" baseType="lpstr">
      <vt:lpstr>Tema de Office</vt:lpstr>
      <vt:lpstr>Acuerdo sobre la Aplicación de Medidas Sanitarias y Fitosanitarias</vt:lpstr>
      <vt:lpstr>    INTRODUCCION </vt:lpstr>
      <vt:lpstr>   D.3   </vt:lpstr>
      <vt:lpstr> D.4.Disciplina comercial</vt:lpstr>
      <vt:lpstr>D.4.1. Disciplinas comerciales</vt:lpstr>
      <vt:lpstr>   D.5. ¿ Qué es la OMC ? </vt:lpstr>
      <vt:lpstr>D.5.1. OMC</vt:lpstr>
      <vt:lpstr> D.5. 2. OMC. Funciones</vt:lpstr>
      <vt:lpstr>D.5.3. OMC.ESTRUCTURA</vt:lpstr>
      <vt:lpstr>D.6.0. Comisión Nacional Coordinadora en MSF </vt:lpstr>
      <vt:lpstr>  D.6.1. Comisión Nacional Coordinadora en MSF </vt:lpstr>
      <vt:lpstr>D.6.2. Comisión Nacional Coordinadora en MSF</vt:lpstr>
      <vt:lpstr> </vt:lpstr>
      <vt:lpstr> </vt:lpstr>
      <vt:lpstr>D.7.3.CARACTERISTICAS DEL ACUERDO</vt:lpstr>
      <vt:lpstr>D.7.4.  ELEMENTOS FUNDAMENTALES DEL ACUERDO</vt:lpstr>
      <vt:lpstr>D.7.5.CARACTERISTICAS DEL ACUERDO</vt:lpstr>
      <vt:lpstr>D.7.6. JUSTIFICACIÓN DE LAS MEDIDAS MSF </vt:lpstr>
      <vt:lpstr>D.7.7. NORMAS INTERNACIONALES </vt:lpstr>
      <vt:lpstr>D.7.8. ESTRUCTURA DEL ACUERDO</vt:lpstr>
      <vt:lpstr>D.7.9. EQUIVALENCIA DE LAS MSF</vt:lpstr>
      <vt:lpstr>D.7.10. REGIONALIZACIÓN </vt:lpstr>
      <vt:lpstr>D.7.11. EVALUACIÓN DEL RIESGO y LAS MSF</vt:lpstr>
      <vt:lpstr> D.7.12. TRANSPARENCIA </vt:lpstr>
      <vt:lpstr>D.7.13. </vt:lpstr>
      <vt:lpstr>Diapositiva 26</vt:lpstr>
      <vt:lpstr>D.8.1</vt:lpstr>
      <vt:lpstr>D.8.2.</vt:lpstr>
      <vt:lpstr>D.8.3.</vt:lpstr>
      <vt:lpstr>D.8.4.</vt:lpstr>
      <vt:lpstr>D.8.5</vt:lpstr>
      <vt:lpstr>D.8.6.</vt:lpstr>
      <vt:lpstr>D.8.7.</vt:lpstr>
      <vt:lpstr>D.8.8.</vt:lpstr>
      <vt:lpstr>D.8.10</vt:lpstr>
      <vt:lpstr>D.8.9.</vt:lpstr>
    </vt:vector>
  </TitlesOfParts>
  <Company>Windows 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WinuE</dc:creator>
  <cp:lastModifiedBy>WinuE</cp:lastModifiedBy>
  <cp:revision>110</cp:revision>
  <dcterms:created xsi:type="dcterms:W3CDTF">2009-08-02T19:11:39Z</dcterms:created>
  <dcterms:modified xsi:type="dcterms:W3CDTF">2009-08-11T13:26:18Z</dcterms:modified>
</cp:coreProperties>
</file>