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sldIdLst>
    <p:sldId id="317" r:id="rId2"/>
    <p:sldId id="318" r:id="rId3"/>
    <p:sldId id="319" r:id="rId4"/>
    <p:sldId id="320" r:id="rId5"/>
    <p:sldId id="321" r:id="rId6"/>
    <p:sldId id="322" r:id="rId7"/>
    <p:sldId id="323" r:id="rId8"/>
    <p:sldId id="324" r:id="rId9"/>
    <p:sldId id="325" r:id="rId10"/>
    <p:sldId id="326" r:id="rId11"/>
    <p:sldId id="327" r:id="rId12"/>
    <p:sldId id="32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8AFB4F-04C7-4628-9615-5A6F491A7CFC}" v="5" dt="2021-09-09T00:31:42.3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19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82CA22C-A67F-40AC-A802-4E162008DD84}" type="datetimeFigureOut">
              <a:rPr lang="es-CL" smtClean="0"/>
              <a:t>18-08-2023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77FCA4A-F19F-43EB-AA16-4F974BFDCDEB}" type="slidenum">
              <a:rPr lang="es-CL" smtClean="0"/>
              <a:t>‹Nº›</a:t>
            </a:fld>
            <a:endParaRPr lang="es-CL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557518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CA22C-A67F-40AC-A802-4E162008DD84}" type="datetimeFigureOut">
              <a:rPr lang="es-CL" smtClean="0"/>
              <a:t>18-08-2023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FCA4A-F19F-43EB-AA16-4F974BFDCDEB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00650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CA22C-A67F-40AC-A802-4E162008DD84}" type="datetimeFigureOut">
              <a:rPr lang="es-CL" smtClean="0"/>
              <a:t>18-08-2023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FCA4A-F19F-43EB-AA16-4F974BFDCDEB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48048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CA22C-A67F-40AC-A802-4E162008DD84}" type="datetimeFigureOut">
              <a:rPr lang="es-CL" smtClean="0"/>
              <a:t>18-08-2023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FCA4A-F19F-43EB-AA16-4F974BFDCDEB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14735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2CA22C-A67F-40AC-A802-4E162008DD84}" type="datetimeFigureOut">
              <a:rPr lang="es-CL" smtClean="0"/>
              <a:t>18-08-2023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77FCA4A-F19F-43EB-AA16-4F974BFDCDEB}" type="slidenum">
              <a:rPr lang="es-CL" smtClean="0"/>
              <a:t>‹Nº›</a:t>
            </a:fld>
            <a:endParaRPr lang="es-CL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584434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CA22C-A67F-40AC-A802-4E162008DD84}" type="datetimeFigureOut">
              <a:rPr lang="es-CL" smtClean="0"/>
              <a:t>18-08-2023</a:t>
            </a:fld>
            <a:endParaRPr lang="es-C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FCA4A-F19F-43EB-AA16-4F974BFDCDEB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67794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CA22C-A67F-40AC-A802-4E162008DD84}" type="datetimeFigureOut">
              <a:rPr lang="es-CL" smtClean="0"/>
              <a:t>18-08-2023</a:t>
            </a:fld>
            <a:endParaRPr lang="es-C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FCA4A-F19F-43EB-AA16-4F974BFDCDEB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40158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CA22C-A67F-40AC-A802-4E162008DD84}" type="datetimeFigureOut">
              <a:rPr lang="es-CL" smtClean="0"/>
              <a:t>18-08-2023</a:t>
            </a:fld>
            <a:endParaRPr lang="es-C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FCA4A-F19F-43EB-AA16-4F974BFDCDEB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87001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CA22C-A67F-40AC-A802-4E162008DD84}" type="datetimeFigureOut">
              <a:rPr lang="es-CL" smtClean="0"/>
              <a:t>18-08-2023</a:t>
            </a:fld>
            <a:endParaRPr lang="es-C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FCA4A-F19F-43EB-AA16-4F974BFDCDEB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39090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2CA22C-A67F-40AC-A802-4E162008DD84}" type="datetimeFigureOut">
              <a:rPr lang="es-CL" smtClean="0"/>
              <a:t>18-08-2023</a:t>
            </a:fld>
            <a:endParaRPr lang="es-C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C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77FCA4A-F19F-43EB-AA16-4F974BFDCDEB}" type="slidenum">
              <a:rPr lang="es-CL" smtClean="0"/>
              <a:t>‹Nº›</a:t>
            </a:fld>
            <a:endParaRPr lang="es-CL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1682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2CA22C-A67F-40AC-A802-4E162008DD84}" type="datetimeFigureOut">
              <a:rPr lang="es-CL" smtClean="0"/>
              <a:t>18-08-2023</a:t>
            </a:fld>
            <a:endParaRPr lang="es-C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77FCA4A-F19F-43EB-AA16-4F974BFDCDEB}" type="slidenum">
              <a:rPr lang="es-CL" smtClean="0"/>
              <a:t>‹Nº›</a:t>
            </a:fld>
            <a:endParaRPr lang="es-CL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1134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082CA22C-A67F-40AC-A802-4E162008DD84}" type="datetimeFigureOut">
              <a:rPr lang="es-CL" smtClean="0"/>
              <a:t>18-08-2023</a:t>
            </a:fld>
            <a:endParaRPr lang="es-C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s-C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377FCA4A-F19F-43EB-AA16-4F974BFDCDEB}" type="slidenum">
              <a:rPr lang="es-CL" smtClean="0"/>
              <a:t>‹Nº›</a:t>
            </a:fld>
            <a:endParaRPr lang="es-CL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45492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13A7E0-2B4F-4A0B-BA29-78F3B2F984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3"/>
            <a:ext cx="8361229" cy="2372729"/>
          </a:xfrm>
        </p:spPr>
        <p:txBody>
          <a:bodyPr/>
          <a:lstStyle/>
          <a:p>
            <a:r>
              <a:rPr lang="es-CL" dirty="0"/>
              <a:t>Relaciones Públicas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36AC053-B1AB-4EEA-8F71-F7601CDDEC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Primeras distinciones</a:t>
            </a:r>
          </a:p>
        </p:txBody>
      </p:sp>
    </p:spTree>
    <p:extLst>
      <p:ext uri="{BB962C8B-B14F-4D97-AF65-F5344CB8AC3E}">
        <p14:creationId xmlns:p14="http://schemas.microsoft.com/office/powerpoint/2010/main" val="2943498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FB8414-01D3-45D5-88BE-944195F73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5DA715-E576-426E-9144-12793780CB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La producción de proyectos de relaciones públicas aislados puede ayudar, pero nunca permitirá que la organización se dé cuenta del impacto potencial de las relaciones públicas….</a:t>
            </a:r>
          </a:p>
          <a:p>
            <a:r>
              <a:rPr lang="es-ES" dirty="0"/>
              <a:t>Esto implica que los objetivos de la gestión comunicacional se deben organizar </a:t>
            </a:r>
            <a:r>
              <a:rPr lang="es-ES" dirty="0">
                <a:solidFill>
                  <a:srgbClr val="FF0000"/>
                </a:solidFill>
                <a:highlight>
                  <a:srgbClr val="FFFF00"/>
                </a:highlight>
              </a:rPr>
              <a:t>en torno a los objetivos de desarrollo estratégico de la institución</a:t>
            </a:r>
            <a:endParaRPr lang="es-CL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653886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1E0C69-949D-4A27-9E7F-EEA0B97D2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Ámbitos de trabajo de las RRPP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7227E3-3AC2-44CB-A467-12DDB6C49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altLang="ko-KR" dirty="0">
                <a:ea typeface="Batang" panose="02030600000101010101" pitchFamily="18" charset="-127"/>
              </a:rPr>
              <a:t>Asesoría
Investigación
Relaciones con los medios de comunicación
Publicidad
Relaciones laborales/ </a:t>
            </a:r>
            <a:r>
              <a:rPr lang="es-MX" altLang="ko-KR" dirty="0" err="1">
                <a:ea typeface="Batang" panose="02030600000101010101" pitchFamily="18" charset="-127"/>
              </a:rPr>
              <a:t>Com.Interna</a:t>
            </a:r>
            <a:r>
              <a:rPr lang="es-MX" altLang="ko-KR" dirty="0">
                <a:ea typeface="Batang" panose="02030600000101010101" pitchFamily="18" charset="-127"/>
              </a:rPr>
              <a:t>
Relaciones comunitarias. RSC
Asuntos públicos.
Asuntos gubernamentales / Políticas Públicas.
Comunicación de crisis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8075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10F5BA-A35A-4BC4-A78A-93171AA0F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603EC3-D0CD-4C7F-B48E-ADF2CE2FB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altLang="ko-KR" dirty="0">
                <a:ea typeface="굴림" panose="020B0600000101010101" pitchFamily="34" charset="-127"/>
                <a:cs typeface="Arial" panose="020B0604020202020204" pitchFamily="34" charset="0"/>
              </a:rPr>
              <a:t>Gestión de problemas/ Gestión del cambio
Relaciones financieras
Relacionamiento comunitario.
Desarrollo/Recaudación de fondos
Relaciones multiculturales/diversidad laboral
Eventos especiales.
Comunicaciones de marketing.</a:t>
            </a:r>
          </a:p>
          <a:p>
            <a:r>
              <a:rPr lang="es-MX" dirty="0" err="1">
                <a:ea typeface="굴림" panose="020B0600000101010101" pitchFamily="34" charset="-127"/>
                <a:cs typeface="Arial" panose="020B0604020202020204" pitchFamily="34" charset="0"/>
              </a:rPr>
              <a:t>Compliance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82241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52F188-C9FD-4951-9C67-D2AC28842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Definiciones de Relaciones Públicas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DD3112-8EAE-458B-A548-12FC31A9F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 (Las relaciones públicas son…) “Información dada al público, </a:t>
            </a:r>
            <a:r>
              <a:rPr lang="es-MX" dirty="0">
                <a:solidFill>
                  <a:srgbClr val="FF0000"/>
                </a:solidFill>
                <a:highlight>
                  <a:srgbClr val="FFFF00"/>
                </a:highlight>
              </a:rPr>
              <a:t>persuasión dirigida al público para modificar acciones, </a:t>
            </a:r>
            <a:r>
              <a:rPr lang="es-MX" dirty="0"/>
              <a:t>y los esfuerzos para integrar acciones de una institución con sus públicos y las del público con las de esa institución." (Edward Bernays)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39364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0646EE-CF5B-4790-A108-1772573F3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EFF5BE-22C0-4B8E-B3BB-6DD730C8F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/>
              <a:t>"Las relaciones públicas son una </a:t>
            </a:r>
            <a:r>
              <a:rPr lang="es-MX" dirty="0">
                <a:solidFill>
                  <a:srgbClr val="FF0000"/>
                </a:solidFill>
                <a:highlight>
                  <a:srgbClr val="FFFF00"/>
                </a:highlight>
              </a:rPr>
              <a:t>función de la gestión institucional específica</a:t>
            </a:r>
            <a:r>
              <a:rPr lang="es-MX" dirty="0">
                <a:highlight>
                  <a:srgbClr val="FFFF00"/>
                </a:highlight>
              </a:rPr>
              <a:t>,</a:t>
            </a:r>
            <a:r>
              <a:rPr lang="es-MX" dirty="0"/>
              <a:t> que ayudan a establecer y mantener </a:t>
            </a:r>
            <a:r>
              <a:rPr lang="es-MX" dirty="0">
                <a:solidFill>
                  <a:srgbClr val="FF0000"/>
                </a:solidFill>
                <a:highlight>
                  <a:srgbClr val="FFFF00"/>
                </a:highlight>
              </a:rPr>
              <a:t>líneas</a:t>
            </a:r>
            <a:r>
              <a:rPr lang="es-MX" dirty="0">
                <a:highlight>
                  <a:srgbClr val="FFFF00"/>
                </a:highlight>
              </a:rPr>
              <a:t> </a:t>
            </a:r>
            <a:r>
              <a:rPr lang="es-MX" dirty="0">
                <a:solidFill>
                  <a:srgbClr val="FF0000"/>
                </a:solidFill>
                <a:highlight>
                  <a:srgbClr val="FFFF00"/>
                </a:highlight>
              </a:rPr>
              <a:t>mutuas</a:t>
            </a:r>
            <a:r>
              <a:rPr lang="es-MX" dirty="0">
                <a:highlight>
                  <a:srgbClr val="FFFF00"/>
                </a:highlight>
              </a:rPr>
              <a:t> </a:t>
            </a:r>
            <a:r>
              <a:rPr lang="es-MX" dirty="0"/>
              <a:t>de comunicación, comprensión, aceptación y cooperación entre una organización y sus públicos”</a:t>
            </a:r>
          </a:p>
          <a:p>
            <a:r>
              <a:rPr lang="es-MX" dirty="0"/>
              <a:t>… “Implica </a:t>
            </a:r>
            <a:r>
              <a:rPr lang="es-MX" dirty="0">
                <a:solidFill>
                  <a:srgbClr val="FF0000"/>
                </a:solidFill>
                <a:highlight>
                  <a:srgbClr val="FFFF00"/>
                </a:highlight>
              </a:rPr>
              <a:t>la gestión de problemas</a:t>
            </a:r>
            <a:r>
              <a:rPr lang="es-MX" dirty="0"/>
              <a:t>; ayuda a la dirección a mantenerse informada y </a:t>
            </a:r>
            <a:r>
              <a:rPr lang="es-MX" dirty="0">
                <a:solidFill>
                  <a:srgbClr val="FF0000"/>
                </a:solidFill>
                <a:highlight>
                  <a:srgbClr val="FFFF00"/>
                </a:highlight>
              </a:rPr>
              <a:t>responder a la opinión pública</a:t>
            </a:r>
            <a:r>
              <a:rPr lang="es-MX" dirty="0"/>
              <a:t>; define y hace hincapié en la responsabilidad de la dirección para servir al </a:t>
            </a:r>
            <a:r>
              <a:rPr lang="es-MX" dirty="0">
                <a:solidFill>
                  <a:srgbClr val="FF0000"/>
                </a:solidFill>
                <a:highlight>
                  <a:srgbClr val="FFFF00"/>
                </a:highlight>
              </a:rPr>
              <a:t>interés público</a:t>
            </a:r>
            <a:r>
              <a:rPr lang="es-MX" dirty="0"/>
              <a:t>; ayuda a la administración a mantenerse al tanto y</a:t>
            </a:r>
            <a:r>
              <a:rPr lang="es-MX" dirty="0">
                <a:highlight>
                  <a:srgbClr val="FFFF00"/>
                </a:highlight>
              </a:rPr>
              <a:t> </a:t>
            </a:r>
            <a:r>
              <a:rPr lang="es-MX" dirty="0">
                <a:solidFill>
                  <a:srgbClr val="FF0000"/>
                </a:solidFill>
                <a:highlight>
                  <a:srgbClr val="FFFF00"/>
                </a:highlight>
              </a:rPr>
              <a:t>utilizar eficazmente el cambio</a:t>
            </a:r>
            <a:r>
              <a:rPr lang="es-MX" dirty="0"/>
              <a:t>, sirve como un sistema de </a:t>
            </a:r>
            <a:r>
              <a:rPr lang="es-MX" dirty="0">
                <a:solidFill>
                  <a:srgbClr val="FF0000"/>
                </a:solidFill>
                <a:highlight>
                  <a:srgbClr val="FFFF00"/>
                </a:highlight>
              </a:rPr>
              <a:t>alerta temprana para anticipar las tendencias</a:t>
            </a:r>
            <a:r>
              <a:rPr lang="es-MX" dirty="0"/>
              <a:t>; y utiliza la </a:t>
            </a:r>
            <a:r>
              <a:rPr lang="es-MX" dirty="0">
                <a:solidFill>
                  <a:srgbClr val="FF0000"/>
                </a:solidFill>
                <a:highlight>
                  <a:srgbClr val="FFFF00"/>
                </a:highlight>
              </a:rPr>
              <a:t>investigación y las técnicas de comunicación sólida y ética como sus principales</a:t>
            </a:r>
            <a:r>
              <a:rPr lang="es-MX" dirty="0">
                <a:highlight>
                  <a:srgbClr val="FFFF00"/>
                </a:highlight>
              </a:rPr>
              <a:t> </a:t>
            </a:r>
            <a:r>
              <a:rPr lang="es-MX" dirty="0">
                <a:solidFill>
                  <a:srgbClr val="FF0000"/>
                </a:solidFill>
                <a:highlight>
                  <a:srgbClr val="FFFF00"/>
                </a:highlight>
              </a:rPr>
              <a:t>herramientas</a:t>
            </a:r>
            <a:r>
              <a:rPr lang="es-MX" dirty="0">
                <a:solidFill>
                  <a:srgbClr val="FF0000"/>
                </a:solidFill>
              </a:rPr>
              <a:t>”</a:t>
            </a:r>
            <a:r>
              <a:rPr lang="es-MX" dirty="0"/>
              <a:t>… (Fundación para la Investigación y Educación de Relaciones Públicas)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18910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E23C40-D632-4DA1-9017-F7A036CE2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2B9AAF-CACA-4AB4-929B-A35FCEBD7F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altLang="ko-KR" dirty="0">
                <a:ea typeface="굴림" panose="020B0600000101010101" pitchFamily="34" charset="-127"/>
              </a:rPr>
              <a:t>Las relaciones públicas son la función de gestión que identifica, establece y mantiene </a:t>
            </a:r>
            <a:r>
              <a:rPr lang="es-MX" altLang="ko-KR" b="1" dirty="0">
                <a:ea typeface="굴림" panose="020B0600000101010101" pitchFamily="34" charset="-127"/>
              </a:rPr>
              <a:t>relaciones mutuamente beneficiosas </a:t>
            </a:r>
            <a:r>
              <a:rPr lang="es-MX" altLang="ko-KR" dirty="0">
                <a:ea typeface="굴림" panose="020B0600000101010101" pitchFamily="34" charset="-127"/>
              </a:rPr>
              <a:t>entre una organización y los diversos públicos de los que depende </a:t>
            </a:r>
            <a:r>
              <a:rPr lang="es-MX" altLang="ko-KR" dirty="0">
                <a:solidFill>
                  <a:srgbClr val="FF0000"/>
                </a:solidFill>
                <a:highlight>
                  <a:srgbClr val="FFFF00"/>
                </a:highlight>
                <a:ea typeface="굴림" panose="020B0600000101010101" pitchFamily="34" charset="-127"/>
              </a:rPr>
              <a:t>su éxito o fracaso.</a:t>
            </a:r>
            <a:r>
              <a:rPr lang="es-MX" altLang="ko-KR" dirty="0">
                <a:ea typeface="굴림" panose="020B0600000101010101" pitchFamily="34" charset="-127"/>
              </a:rPr>
              <a:t> (</a:t>
            </a:r>
            <a:r>
              <a:rPr lang="en-US" altLang="ko-KR" dirty="0" err="1">
                <a:ea typeface="굴림" panose="020B0600000101010101" pitchFamily="34" charset="-127"/>
              </a:rPr>
              <a:t>Cutlip</a:t>
            </a:r>
            <a:r>
              <a:rPr lang="en-US" altLang="ko-KR" dirty="0">
                <a:ea typeface="굴림" panose="020B0600000101010101" pitchFamily="34" charset="-127"/>
              </a:rPr>
              <a:t>, Center, and Broom “Effective Public Relations”)</a:t>
            </a:r>
            <a:endParaRPr lang="es-MX" altLang="ko-KR" dirty="0">
              <a:ea typeface="굴림" panose="020B0600000101010101" pitchFamily="34" charset="-127"/>
            </a:endParaRPr>
          </a:p>
          <a:p>
            <a:r>
              <a:rPr lang="es-MX" altLang="ko-KR" dirty="0">
                <a:ea typeface="굴림" panose="020B0600000101010101" pitchFamily="34" charset="-127"/>
              </a:rPr>
              <a:t>Relaciones Públicas son la </a:t>
            </a:r>
            <a:r>
              <a:rPr lang="es-MX" altLang="ko-KR" dirty="0">
                <a:highlight>
                  <a:srgbClr val="FFFF00"/>
                </a:highlight>
                <a:ea typeface="굴림" panose="020B0600000101010101" pitchFamily="34" charset="-127"/>
              </a:rPr>
              <a:t>"</a:t>
            </a:r>
            <a:r>
              <a:rPr lang="es-MX" altLang="ko-KR" u="sng" dirty="0">
                <a:solidFill>
                  <a:srgbClr val="FF0000"/>
                </a:solidFill>
                <a:highlight>
                  <a:srgbClr val="FFFF00"/>
                </a:highlight>
                <a:ea typeface="굴림" panose="020B0600000101010101" pitchFamily="34" charset="-127"/>
              </a:rPr>
              <a:t>gestión estratégica de la competencia y los conflictos </a:t>
            </a:r>
            <a:r>
              <a:rPr lang="es-MX" altLang="ko-KR" dirty="0">
                <a:solidFill>
                  <a:srgbClr val="FF0000"/>
                </a:solidFill>
                <a:highlight>
                  <a:srgbClr val="FFFF00"/>
                </a:highlight>
                <a:ea typeface="굴림" panose="020B0600000101010101" pitchFamily="34" charset="-127"/>
              </a:rPr>
              <a:t>en beneficio de la propia organización</a:t>
            </a:r>
            <a:r>
              <a:rPr lang="es-MX" altLang="ko-KR" dirty="0">
                <a:ea typeface="굴림" panose="020B0600000101010101" pitchFamily="34" charset="-127"/>
              </a:rPr>
              <a:t>, y cuando sea posible, también para el beneficio mutuo de la organización y sus diversas partes interesadas o públicos". </a:t>
            </a:r>
            <a:r>
              <a:rPr lang="en-US" altLang="ko-KR" dirty="0">
                <a:ea typeface="굴림" panose="020B0600000101010101" pitchFamily="34" charset="-127"/>
              </a:rPr>
              <a:t>Glen Cameron, University of Missouri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60885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73CD1C-C8F0-420F-A2F9-1C1CF1901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Elementos clave de las RRPP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9256BE-1AD6-4236-BF45-119155A3D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Intencionalidad</a:t>
            </a:r>
          </a:p>
          <a:p>
            <a:r>
              <a:rPr lang="es-CL" dirty="0"/>
              <a:t>Planificación</a:t>
            </a:r>
          </a:p>
          <a:p>
            <a:r>
              <a:rPr lang="es-CL" dirty="0"/>
              <a:t>Rendimiento (eficacia / eficiencia)</a:t>
            </a:r>
          </a:p>
          <a:p>
            <a:r>
              <a:rPr lang="es-CL" dirty="0"/>
              <a:t>Acciones orientadas hacia “los públicos”</a:t>
            </a:r>
          </a:p>
          <a:p>
            <a:r>
              <a:rPr lang="es-CL" dirty="0"/>
              <a:t>Retroalimentación permanente.</a:t>
            </a:r>
          </a:p>
          <a:p>
            <a:r>
              <a:rPr lang="es-CL" dirty="0"/>
              <a:t>Gestión estratégica de la competencia y el conflicto.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66434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B6E46D-36A4-4FDE-B738-81DBFEA5E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51635C-BC05-4AB2-99C5-163649C54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dirty="0"/>
              <a:t>Las relaciones públicas ayudan a una organización y a sus públicos a adaptarse mutuamente.</a:t>
            </a:r>
          </a:p>
          <a:p>
            <a:r>
              <a:rPr lang="es-MX" dirty="0"/>
              <a:t>Las relaciones públicas son los esfuerzos de una organización para ampliar la cooperación de grupos de personas.</a:t>
            </a:r>
          </a:p>
          <a:p>
            <a:r>
              <a:rPr lang="es-MX" dirty="0"/>
              <a:t>Las relaciones públicas requieren de:</a:t>
            </a:r>
          </a:p>
          <a:p>
            <a:pPr marL="514350" indent="-514350">
              <a:buAutoNum type="alphaLcPeriod"/>
            </a:pPr>
            <a:r>
              <a:rPr lang="es-MX" dirty="0"/>
              <a:t>Investigación.</a:t>
            </a:r>
          </a:p>
          <a:p>
            <a:pPr marL="514350" indent="-514350">
              <a:buAutoNum type="alphaLcPeriod"/>
            </a:pPr>
            <a:r>
              <a:rPr lang="es-MX" dirty="0"/>
              <a:t>Objetivos</a:t>
            </a:r>
          </a:p>
          <a:p>
            <a:pPr marL="514350" indent="-514350">
              <a:buAutoNum type="alphaLcPeriod"/>
            </a:pPr>
            <a:r>
              <a:rPr lang="es-MX" dirty="0"/>
              <a:t>Estrategias</a:t>
            </a:r>
          </a:p>
          <a:p>
            <a:pPr marL="514350" indent="-514350">
              <a:buAutoNum type="alphaLcPeriod"/>
            </a:pPr>
            <a:r>
              <a:rPr lang="es-MX" dirty="0"/>
              <a:t>Implementación y </a:t>
            </a:r>
          </a:p>
          <a:p>
            <a:pPr marL="514350" indent="-514350">
              <a:buAutoNum type="alphaLcPeriod"/>
            </a:pPr>
            <a:r>
              <a:rPr lang="es-MX" dirty="0"/>
              <a:t>Evaluación.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67384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">
            <a:extLst>
              <a:ext uri="{FF2B5EF4-FFF2-40B4-BE49-F238E27FC236}">
                <a16:creationId xmlns:a16="http://schemas.microsoft.com/office/drawing/2014/main" id="{6EB4CAB7-A39A-4B7F-8420-A0209EE06ECE}"/>
              </a:ext>
            </a:extLst>
          </p:cNvPr>
          <p:cNvGrpSpPr>
            <a:grpSpLocks/>
          </p:cNvGrpSpPr>
          <p:nvPr/>
        </p:nvGrpSpPr>
        <p:grpSpPr bwMode="auto">
          <a:xfrm>
            <a:off x="1435100" y="147122"/>
            <a:ext cx="8686800" cy="6177252"/>
            <a:chOff x="0" y="960"/>
            <a:chExt cx="5472" cy="3073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AA1500E8-17EC-459A-BF83-2CF3BEC8BB3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9" y="1253"/>
              <a:ext cx="2753" cy="1846"/>
            </a:xfrm>
            <a:custGeom>
              <a:avLst/>
              <a:gdLst>
                <a:gd name="T0" fmla="*/ 163015 w 1475"/>
                <a:gd name="T1" fmla="*/ 1755 h 1760"/>
                <a:gd name="T2" fmla="*/ 160820 w 1475"/>
                <a:gd name="T3" fmla="*/ 1663 h 1760"/>
                <a:gd name="T4" fmla="*/ 158030 w 1475"/>
                <a:gd name="T5" fmla="*/ 1579 h 1760"/>
                <a:gd name="T6" fmla="*/ 153634 w 1475"/>
                <a:gd name="T7" fmla="*/ 1488 h 1760"/>
                <a:gd name="T8" fmla="*/ 147540 w 1475"/>
                <a:gd name="T9" fmla="*/ 1411 h 1760"/>
                <a:gd name="T10" fmla="*/ 139595 w 1475"/>
                <a:gd name="T11" fmla="*/ 1331 h 1760"/>
                <a:gd name="T12" fmla="*/ 131392 w 1475"/>
                <a:gd name="T13" fmla="*/ 1262 h 1760"/>
                <a:gd name="T14" fmla="*/ 120856 w 1475"/>
                <a:gd name="T15" fmla="*/ 1195 h 1760"/>
                <a:gd name="T16" fmla="*/ 110469 w 1475"/>
                <a:gd name="T17" fmla="*/ 1134 h 1760"/>
                <a:gd name="T18" fmla="*/ 98367 w 1475"/>
                <a:gd name="T19" fmla="*/ 1080 h 1760"/>
                <a:gd name="T20" fmla="*/ 85690 w 1475"/>
                <a:gd name="T21" fmla="*/ 1030 h 1760"/>
                <a:gd name="T22" fmla="*/ 71735 w 1475"/>
                <a:gd name="T23" fmla="*/ 988 h 1760"/>
                <a:gd name="T24" fmla="*/ 57121 w 1475"/>
                <a:gd name="T25" fmla="*/ 954 h 1760"/>
                <a:gd name="T26" fmla="*/ 42144 w 1475"/>
                <a:gd name="T27" fmla="*/ 927 h 1760"/>
                <a:gd name="T28" fmla="*/ 26685 w 1475"/>
                <a:gd name="T29" fmla="*/ 909 h 1760"/>
                <a:gd name="T30" fmla="*/ 10196 w 1475"/>
                <a:gd name="T31" fmla="*/ 904 h 1760"/>
                <a:gd name="T32" fmla="*/ 1906 w 1475"/>
                <a:gd name="T33" fmla="*/ 899 h 1760"/>
                <a:gd name="T34" fmla="*/ 2199 w 1475"/>
                <a:gd name="T35" fmla="*/ 0 h 1760"/>
                <a:gd name="T36" fmla="*/ 18140 w 1475"/>
                <a:gd name="T37" fmla="*/ 0 h 1760"/>
                <a:gd name="T38" fmla="*/ 34878 w 1475"/>
                <a:gd name="T39" fmla="*/ 4 h 1760"/>
                <a:gd name="T40" fmla="*/ 51126 w 1475"/>
                <a:gd name="T41" fmla="*/ 21 h 1760"/>
                <a:gd name="T42" fmla="*/ 66839 w 1475"/>
                <a:gd name="T43" fmla="*/ 30 h 1760"/>
                <a:gd name="T44" fmla="*/ 82133 w 1475"/>
                <a:gd name="T45" fmla="*/ 56 h 1760"/>
                <a:gd name="T46" fmla="*/ 97620 w 1475"/>
                <a:gd name="T47" fmla="*/ 78 h 1760"/>
                <a:gd name="T48" fmla="*/ 112666 w 1475"/>
                <a:gd name="T49" fmla="*/ 108 h 1760"/>
                <a:gd name="T50" fmla="*/ 127834 w 1475"/>
                <a:gd name="T51" fmla="*/ 139 h 1760"/>
                <a:gd name="T52" fmla="*/ 141786 w 1475"/>
                <a:gd name="T53" fmla="*/ 175 h 1760"/>
                <a:gd name="T54" fmla="*/ 155831 w 1475"/>
                <a:gd name="T55" fmla="*/ 217 h 1760"/>
                <a:gd name="T56" fmla="*/ 169316 w 1475"/>
                <a:gd name="T57" fmla="*/ 261 h 1760"/>
                <a:gd name="T58" fmla="*/ 182043 w 1475"/>
                <a:gd name="T59" fmla="*/ 307 h 1760"/>
                <a:gd name="T60" fmla="*/ 195123 w 1475"/>
                <a:gd name="T61" fmla="*/ 358 h 1760"/>
                <a:gd name="T62" fmla="*/ 219279 w 1475"/>
                <a:gd name="T63" fmla="*/ 469 h 1760"/>
                <a:gd name="T64" fmla="*/ 240500 w 1475"/>
                <a:gd name="T65" fmla="*/ 589 h 1760"/>
                <a:gd name="T66" fmla="*/ 260365 w 1475"/>
                <a:gd name="T67" fmla="*/ 720 h 1760"/>
                <a:gd name="T68" fmla="*/ 269083 w 1475"/>
                <a:gd name="T69" fmla="*/ 790 h 1760"/>
                <a:gd name="T70" fmla="*/ 277364 w 1475"/>
                <a:gd name="T71" fmla="*/ 865 h 1760"/>
                <a:gd name="T72" fmla="*/ 285233 w 1475"/>
                <a:gd name="T73" fmla="*/ 942 h 1760"/>
                <a:gd name="T74" fmla="*/ 292505 w 1475"/>
                <a:gd name="T75" fmla="*/ 1016 h 1760"/>
                <a:gd name="T76" fmla="*/ 299342 w 1475"/>
                <a:gd name="T77" fmla="*/ 1100 h 1760"/>
                <a:gd name="T78" fmla="*/ 305150 w 1475"/>
                <a:gd name="T79" fmla="*/ 1176 h 1760"/>
                <a:gd name="T80" fmla="*/ 310012 w 1475"/>
                <a:gd name="T81" fmla="*/ 1262 h 1760"/>
                <a:gd name="T82" fmla="*/ 313823 w 1475"/>
                <a:gd name="T83" fmla="*/ 1351 h 1760"/>
                <a:gd name="T84" fmla="*/ 317534 w 1475"/>
                <a:gd name="T85" fmla="*/ 1436 h 1760"/>
                <a:gd name="T86" fmla="*/ 320449 w 1475"/>
                <a:gd name="T87" fmla="*/ 1528 h 1760"/>
                <a:gd name="T88" fmla="*/ 322950 w 1475"/>
                <a:gd name="T89" fmla="*/ 1616 h 1760"/>
                <a:gd name="T90" fmla="*/ 324285 w 1475"/>
                <a:gd name="T91" fmla="*/ 1709 h 1760"/>
                <a:gd name="T92" fmla="*/ 324285 w 1475"/>
                <a:gd name="T93" fmla="*/ 1801 h 1760"/>
                <a:gd name="T94" fmla="*/ 405408 w 1475"/>
                <a:gd name="T95" fmla="*/ 1801 h 1760"/>
                <a:gd name="T96" fmla="*/ 83081 w 1475"/>
                <a:gd name="T97" fmla="*/ 1801 h 176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475"/>
                <a:gd name="T148" fmla="*/ 0 h 1760"/>
                <a:gd name="T149" fmla="*/ 1475 w 1475"/>
                <a:gd name="T150" fmla="*/ 1760 h 176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475" h="1760">
                  <a:moveTo>
                    <a:pt x="595" y="1173"/>
                  </a:moveTo>
                  <a:lnTo>
                    <a:pt x="593" y="1142"/>
                  </a:lnTo>
                  <a:lnTo>
                    <a:pt x="592" y="1112"/>
                  </a:lnTo>
                  <a:lnTo>
                    <a:pt x="585" y="1083"/>
                  </a:lnTo>
                  <a:lnTo>
                    <a:pt x="581" y="1054"/>
                  </a:lnTo>
                  <a:lnTo>
                    <a:pt x="575" y="1027"/>
                  </a:lnTo>
                  <a:lnTo>
                    <a:pt x="567" y="998"/>
                  </a:lnTo>
                  <a:lnTo>
                    <a:pt x="559" y="969"/>
                  </a:lnTo>
                  <a:lnTo>
                    <a:pt x="547" y="944"/>
                  </a:lnTo>
                  <a:lnTo>
                    <a:pt x="537" y="918"/>
                  </a:lnTo>
                  <a:lnTo>
                    <a:pt x="522" y="891"/>
                  </a:lnTo>
                  <a:lnTo>
                    <a:pt x="508" y="867"/>
                  </a:lnTo>
                  <a:lnTo>
                    <a:pt x="494" y="843"/>
                  </a:lnTo>
                  <a:lnTo>
                    <a:pt x="478" y="822"/>
                  </a:lnTo>
                  <a:lnTo>
                    <a:pt x="461" y="798"/>
                  </a:lnTo>
                  <a:lnTo>
                    <a:pt x="440" y="777"/>
                  </a:lnTo>
                  <a:lnTo>
                    <a:pt x="421" y="756"/>
                  </a:lnTo>
                  <a:lnTo>
                    <a:pt x="402" y="737"/>
                  </a:lnTo>
                  <a:lnTo>
                    <a:pt x="380" y="720"/>
                  </a:lnTo>
                  <a:lnTo>
                    <a:pt x="358" y="702"/>
                  </a:lnTo>
                  <a:lnTo>
                    <a:pt x="334" y="685"/>
                  </a:lnTo>
                  <a:lnTo>
                    <a:pt x="312" y="669"/>
                  </a:lnTo>
                  <a:lnTo>
                    <a:pt x="286" y="657"/>
                  </a:lnTo>
                  <a:lnTo>
                    <a:pt x="261" y="643"/>
                  </a:lnTo>
                  <a:lnTo>
                    <a:pt x="237" y="630"/>
                  </a:lnTo>
                  <a:lnTo>
                    <a:pt x="208" y="622"/>
                  </a:lnTo>
                  <a:lnTo>
                    <a:pt x="182" y="610"/>
                  </a:lnTo>
                  <a:lnTo>
                    <a:pt x="153" y="604"/>
                  </a:lnTo>
                  <a:lnTo>
                    <a:pt x="126" y="598"/>
                  </a:lnTo>
                  <a:lnTo>
                    <a:pt x="97" y="592"/>
                  </a:lnTo>
                  <a:lnTo>
                    <a:pt x="66" y="589"/>
                  </a:lnTo>
                  <a:lnTo>
                    <a:pt x="37" y="588"/>
                  </a:lnTo>
                  <a:lnTo>
                    <a:pt x="8" y="585"/>
                  </a:lnTo>
                  <a:lnTo>
                    <a:pt x="7" y="585"/>
                  </a:lnTo>
                  <a:lnTo>
                    <a:pt x="0" y="0"/>
                  </a:lnTo>
                  <a:lnTo>
                    <a:pt x="8" y="0"/>
                  </a:lnTo>
                  <a:lnTo>
                    <a:pt x="37" y="0"/>
                  </a:lnTo>
                  <a:lnTo>
                    <a:pt x="66" y="0"/>
                  </a:lnTo>
                  <a:lnTo>
                    <a:pt x="97" y="2"/>
                  </a:lnTo>
                  <a:lnTo>
                    <a:pt x="127" y="4"/>
                  </a:lnTo>
                  <a:lnTo>
                    <a:pt x="156" y="8"/>
                  </a:lnTo>
                  <a:lnTo>
                    <a:pt x="186" y="12"/>
                  </a:lnTo>
                  <a:lnTo>
                    <a:pt x="214" y="16"/>
                  </a:lnTo>
                  <a:lnTo>
                    <a:pt x="243" y="21"/>
                  </a:lnTo>
                  <a:lnTo>
                    <a:pt x="272" y="27"/>
                  </a:lnTo>
                  <a:lnTo>
                    <a:pt x="299" y="37"/>
                  </a:lnTo>
                  <a:lnTo>
                    <a:pt x="327" y="44"/>
                  </a:lnTo>
                  <a:lnTo>
                    <a:pt x="355" y="51"/>
                  </a:lnTo>
                  <a:lnTo>
                    <a:pt x="384" y="59"/>
                  </a:lnTo>
                  <a:lnTo>
                    <a:pt x="410" y="70"/>
                  </a:lnTo>
                  <a:lnTo>
                    <a:pt x="439" y="80"/>
                  </a:lnTo>
                  <a:lnTo>
                    <a:pt x="465" y="91"/>
                  </a:lnTo>
                  <a:lnTo>
                    <a:pt x="490" y="102"/>
                  </a:lnTo>
                  <a:lnTo>
                    <a:pt x="516" y="114"/>
                  </a:lnTo>
                  <a:lnTo>
                    <a:pt x="541" y="128"/>
                  </a:lnTo>
                  <a:lnTo>
                    <a:pt x="567" y="141"/>
                  </a:lnTo>
                  <a:lnTo>
                    <a:pt x="592" y="153"/>
                  </a:lnTo>
                  <a:lnTo>
                    <a:pt x="616" y="169"/>
                  </a:lnTo>
                  <a:lnTo>
                    <a:pt x="640" y="182"/>
                  </a:lnTo>
                  <a:lnTo>
                    <a:pt x="662" y="200"/>
                  </a:lnTo>
                  <a:lnTo>
                    <a:pt x="686" y="215"/>
                  </a:lnTo>
                  <a:lnTo>
                    <a:pt x="710" y="233"/>
                  </a:lnTo>
                  <a:lnTo>
                    <a:pt x="755" y="267"/>
                  </a:lnTo>
                  <a:lnTo>
                    <a:pt x="798" y="305"/>
                  </a:lnTo>
                  <a:lnTo>
                    <a:pt x="836" y="341"/>
                  </a:lnTo>
                  <a:lnTo>
                    <a:pt x="875" y="382"/>
                  </a:lnTo>
                  <a:lnTo>
                    <a:pt x="911" y="426"/>
                  </a:lnTo>
                  <a:lnTo>
                    <a:pt x="947" y="469"/>
                  </a:lnTo>
                  <a:lnTo>
                    <a:pt x="965" y="494"/>
                  </a:lnTo>
                  <a:lnTo>
                    <a:pt x="979" y="515"/>
                  </a:lnTo>
                  <a:lnTo>
                    <a:pt x="995" y="538"/>
                  </a:lnTo>
                  <a:lnTo>
                    <a:pt x="1009" y="563"/>
                  </a:lnTo>
                  <a:lnTo>
                    <a:pt x="1025" y="588"/>
                  </a:lnTo>
                  <a:lnTo>
                    <a:pt x="1038" y="613"/>
                  </a:lnTo>
                  <a:lnTo>
                    <a:pt x="1052" y="636"/>
                  </a:lnTo>
                  <a:lnTo>
                    <a:pt x="1064" y="662"/>
                  </a:lnTo>
                  <a:lnTo>
                    <a:pt x="1077" y="690"/>
                  </a:lnTo>
                  <a:lnTo>
                    <a:pt x="1089" y="716"/>
                  </a:lnTo>
                  <a:lnTo>
                    <a:pt x="1099" y="741"/>
                  </a:lnTo>
                  <a:lnTo>
                    <a:pt x="1110" y="767"/>
                  </a:lnTo>
                  <a:lnTo>
                    <a:pt x="1119" y="796"/>
                  </a:lnTo>
                  <a:lnTo>
                    <a:pt x="1128" y="822"/>
                  </a:lnTo>
                  <a:lnTo>
                    <a:pt x="1136" y="850"/>
                  </a:lnTo>
                  <a:lnTo>
                    <a:pt x="1142" y="879"/>
                  </a:lnTo>
                  <a:lnTo>
                    <a:pt x="1152" y="907"/>
                  </a:lnTo>
                  <a:lnTo>
                    <a:pt x="1155" y="934"/>
                  </a:lnTo>
                  <a:lnTo>
                    <a:pt x="1162" y="963"/>
                  </a:lnTo>
                  <a:lnTo>
                    <a:pt x="1166" y="994"/>
                  </a:lnTo>
                  <a:lnTo>
                    <a:pt x="1171" y="1021"/>
                  </a:lnTo>
                  <a:lnTo>
                    <a:pt x="1175" y="1053"/>
                  </a:lnTo>
                  <a:lnTo>
                    <a:pt x="1176" y="1082"/>
                  </a:lnTo>
                  <a:lnTo>
                    <a:pt x="1180" y="1112"/>
                  </a:lnTo>
                  <a:lnTo>
                    <a:pt x="1180" y="1142"/>
                  </a:lnTo>
                  <a:lnTo>
                    <a:pt x="1180" y="1173"/>
                  </a:lnTo>
                  <a:lnTo>
                    <a:pt x="1183" y="1173"/>
                  </a:lnTo>
                  <a:lnTo>
                    <a:pt x="1475" y="1173"/>
                  </a:lnTo>
                  <a:lnTo>
                    <a:pt x="889" y="1760"/>
                  </a:lnTo>
                  <a:lnTo>
                    <a:pt x="302" y="1173"/>
                  </a:lnTo>
                  <a:lnTo>
                    <a:pt x="595" y="1173"/>
                  </a:ln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100000">
                  <a:srgbClr val="764718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498886CB-B683-47D1-A2FD-F5839479B473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" y="960"/>
              <a:ext cx="3284" cy="1541"/>
            </a:xfrm>
            <a:custGeom>
              <a:avLst/>
              <a:gdLst>
                <a:gd name="T0" fmla="*/ 313391 w 1760"/>
                <a:gd name="T1" fmla="*/ 1343 h 1470"/>
                <a:gd name="T2" fmla="*/ 296631 w 1760"/>
                <a:gd name="T3" fmla="*/ 1354 h 1470"/>
                <a:gd name="T4" fmla="*/ 280827 w 1760"/>
                <a:gd name="T5" fmla="*/ 1372 h 1470"/>
                <a:gd name="T6" fmla="*/ 266254 w 1760"/>
                <a:gd name="T7" fmla="*/ 1398 h 1470"/>
                <a:gd name="T8" fmla="*/ 251442 w 1760"/>
                <a:gd name="T9" fmla="*/ 1432 h 1470"/>
                <a:gd name="T10" fmla="*/ 238081 w 1760"/>
                <a:gd name="T11" fmla="*/ 1475 h 1470"/>
                <a:gd name="T12" fmla="*/ 225159 w 1760"/>
                <a:gd name="T13" fmla="*/ 1522 h 1470"/>
                <a:gd name="T14" fmla="*/ 213329 w 1760"/>
                <a:gd name="T15" fmla="*/ 1576 h 1470"/>
                <a:gd name="T16" fmla="*/ 202069 w 1760"/>
                <a:gd name="T17" fmla="*/ 1637 h 1470"/>
                <a:gd name="T18" fmla="*/ 192228 w 1760"/>
                <a:gd name="T19" fmla="*/ 1702 h 1470"/>
                <a:gd name="T20" fmla="*/ 183945 w 1760"/>
                <a:gd name="T21" fmla="*/ 1778 h 1470"/>
                <a:gd name="T22" fmla="*/ 175993 w 1760"/>
                <a:gd name="T23" fmla="*/ 1852 h 1470"/>
                <a:gd name="T24" fmla="*/ 170335 w 1760"/>
                <a:gd name="T25" fmla="*/ 1932 h 1470"/>
                <a:gd name="T26" fmla="*/ 165314 w 1760"/>
                <a:gd name="T27" fmla="*/ 2015 h 1470"/>
                <a:gd name="T28" fmla="*/ 162396 w 1760"/>
                <a:gd name="T29" fmla="*/ 2103 h 1470"/>
                <a:gd name="T30" fmla="*/ 160875 w 1760"/>
                <a:gd name="T31" fmla="*/ 2196 h 1470"/>
                <a:gd name="T32" fmla="*/ 160875 w 1760"/>
                <a:gd name="T33" fmla="*/ 2247 h 1470"/>
                <a:gd name="T34" fmla="*/ 0 w 1760"/>
                <a:gd name="T35" fmla="*/ 2243 h 1470"/>
                <a:gd name="T36" fmla="*/ 0 w 1760"/>
                <a:gd name="T37" fmla="*/ 2148 h 1470"/>
                <a:gd name="T38" fmla="*/ 1021 w 1760"/>
                <a:gd name="T39" fmla="*/ 2056 h 1470"/>
                <a:gd name="T40" fmla="*/ 3077 w 1760"/>
                <a:gd name="T41" fmla="*/ 1971 h 1470"/>
                <a:gd name="T42" fmla="*/ 5741 w 1760"/>
                <a:gd name="T43" fmla="*/ 1880 h 1470"/>
                <a:gd name="T44" fmla="*/ 9843 w 1760"/>
                <a:gd name="T45" fmla="*/ 1792 h 1470"/>
                <a:gd name="T46" fmla="*/ 13931 w 1760"/>
                <a:gd name="T47" fmla="*/ 1703 h 1470"/>
                <a:gd name="T48" fmla="*/ 18995 w 1760"/>
                <a:gd name="T49" fmla="*/ 1623 h 1470"/>
                <a:gd name="T50" fmla="*/ 24654 w 1760"/>
                <a:gd name="T51" fmla="*/ 1544 h 1470"/>
                <a:gd name="T52" fmla="*/ 31579 w 1760"/>
                <a:gd name="T53" fmla="*/ 1461 h 1470"/>
                <a:gd name="T54" fmla="*/ 38652 w 1760"/>
                <a:gd name="T55" fmla="*/ 1386 h 1470"/>
                <a:gd name="T56" fmla="*/ 46306 w 1760"/>
                <a:gd name="T57" fmla="*/ 1309 h 1470"/>
                <a:gd name="T58" fmla="*/ 54485 w 1760"/>
                <a:gd name="T59" fmla="*/ 1238 h 1470"/>
                <a:gd name="T60" fmla="*/ 63652 w 1760"/>
                <a:gd name="T61" fmla="*/ 1169 h 1470"/>
                <a:gd name="T62" fmla="*/ 83305 w 1760"/>
                <a:gd name="T63" fmla="*/ 1033 h 1470"/>
                <a:gd name="T64" fmla="*/ 104500 w 1760"/>
                <a:gd name="T65" fmla="*/ 914 h 1470"/>
                <a:gd name="T66" fmla="*/ 128283 w 1760"/>
                <a:gd name="T67" fmla="*/ 804 h 1470"/>
                <a:gd name="T68" fmla="*/ 141833 w 1760"/>
                <a:gd name="T69" fmla="*/ 755 h 1470"/>
                <a:gd name="T70" fmla="*/ 154113 w 1760"/>
                <a:gd name="T71" fmla="*/ 709 h 1470"/>
                <a:gd name="T72" fmla="*/ 167799 w 1760"/>
                <a:gd name="T73" fmla="*/ 665 h 1470"/>
                <a:gd name="T74" fmla="*/ 181169 w 1760"/>
                <a:gd name="T75" fmla="*/ 628 h 1470"/>
                <a:gd name="T76" fmla="*/ 195984 w 1760"/>
                <a:gd name="T77" fmla="*/ 589 h 1470"/>
                <a:gd name="T78" fmla="*/ 210555 w 1760"/>
                <a:gd name="T79" fmla="*/ 554 h 1470"/>
                <a:gd name="T80" fmla="*/ 225702 w 1760"/>
                <a:gd name="T81" fmla="*/ 528 h 1470"/>
                <a:gd name="T82" fmla="*/ 240964 w 1760"/>
                <a:gd name="T83" fmla="*/ 501 h 1470"/>
                <a:gd name="T84" fmla="*/ 256553 w 1760"/>
                <a:gd name="T85" fmla="*/ 482 h 1470"/>
                <a:gd name="T86" fmla="*/ 272301 w 1760"/>
                <a:gd name="T87" fmla="*/ 470 h 1470"/>
                <a:gd name="T88" fmla="*/ 288445 w 1760"/>
                <a:gd name="T89" fmla="*/ 455 h 1470"/>
                <a:gd name="T90" fmla="*/ 304906 w 1760"/>
                <a:gd name="T91" fmla="*/ 450 h 1470"/>
                <a:gd name="T92" fmla="*/ 321380 w 1760"/>
                <a:gd name="T93" fmla="*/ 446 h 1470"/>
                <a:gd name="T94" fmla="*/ 321576 w 1760"/>
                <a:gd name="T95" fmla="*/ 0 h 1470"/>
                <a:gd name="T96" fmla="*/ 321576 w 1760"/>
                <a:gd name="T97" fmla="*/ 1792 h 147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760"/>
                <a:gd name="T148" fmla="*/ 0 h 1470"/>
                <a:gd name="T149" fmla="*/ 1760 w 1760"/>
                <a:gd name="T150" fmla="*/ 1470 h 147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760" h="1470">
                  <a:moveTo>
                    <a:pt x="1173" y="879"/>
                  </a:moveTo>
                  <a:lnTo>
                    <a:pt x="1143" y="879"/>
                  </a:lnTo>
                  <a:lnTo>
                    <a:pt x="1112" y="883"/>
                  </a:lnTo>
                  <a:lnTo>
                    <a:pt x="1082" y="885"/>
                  </a:lnTo>
                  <a:lnTo>
                    <a:pt x="1053" y="892"/>
                  </a:lnTo>
                  <a:lnTo>
                    <a:pt x="1024" y="898"/>
                  </a:lnTo>
                  <a:lnTo>
                    <a:pt x="997" y="905"/>
                  </a:lnTo>
                  <a:lnTo>
                    <a:pt x="971" y="915"/>
                  </a:lnTo>
                  <a:lnTo>
                    <a:pt x="943" y="924"/>
                  </a:lnTo>
                  <a:lnTo>
                    <a:pt x="917" y="937"/>
                  </a:lnTo>
                  <a:lnTo>
                    <a:pt x="892" y="951"/>
                  </a:lnTo>
                  <a:lnTo>
                    <a:pt x="868" y="964"/>
                  </a:lnTo>
                  <a:lnTo>
                    <a:pt x="846" y="979"/>
                  </a:lnTo>
                  <a:lnTo>
                    <a:pt x="821" y="996"/>
                  </a:lnTo>
                  <a:lnTo>
                    <a:pt x="799" y="1013"/>
                  </a:lnTo>
                  <a:lnTo>
                    <a:pt x="778" y="1031"/>
                  </a:lnTo>
                  <a:lnTo>
                    <a:pt x="758" y="1050"/>
                  </a:lnTo>
                  <a:lnTo>
                    <a:pt x="737" y="1071"/>
                  </a:lnTo>
                  <a:lnTo>
                    <a:pt x="719" y="1093"/>
                  </a:lnTo>
                  <a:lnTo>
                    <a:pt x="701" y="1114"/>
                  </a:lnTo>
                  <a:lnTo>
                    <a:pt x="686" y="1137"/>
                  </a:lnTo>
                  <a:lnTo>
                    <a:pt x="671" y="1162"/>
                  </a:lnTo>
                  <a:lnTo>
                    <a:pt x="656" y="1186"/>
                  </a:lnTo>
                  <a:lnTo>
                    <a:pt x="642" y="1212"/>
                  </a:lnTo>
                  <a:lnTo>
                    <a:pt x="631" y="1238"/>
                  </a:lnTo>
                  <a:lnTo>
                    <a:pt x="621" y="1264"/>
                  </a:lnTo>
                  <a:lnTo>
                    <a:pt x="612" y="1293"/>
                  </a:lnTo>
                  <a:lnTo>
                    <a:pt x="603" y="1317"/>
                  </a:lnTo>
                  <a:lnTo>
                    <a:pt x="598" y="1346"/>
                  </a:lnTo>
                  <a:lnTo>
                    <a:pt x="592" y="1376"/>
                  </a:lnTo>
                  <a:lnTo>
                    <a:pt x="588" y="1405"/>
                  </a:lnTo>
                  <a:lnTo>
                    <a:pt x="587" y="1436"/>
                  </a:lnTo>
                  <a:lnTo>
                    <a:pt x="587" y="1466"/>
                  </a:lnTo>
                  <a:lnTo>
                    <a:pt x="587" y="1469"/>
                  </a:lnTo>
                  <a:lnTo>
                    <a:pt x="0" y="1470"/>
                  </a:lnTo>
                  <a:lnTo>
                    <a:pt x="0" y="1466"/>
                  </a:lnTo>
                  <a:lnTo>
                    <a:pt x="0" y="1436"/>
                  </a:lnTo>
                  <a:lnTo>
                    <a:pt x="0" y="1405"/>
                  </a:lnTo>
                  <a:lnTo>
                    <a:pt x="1" y="1375"/>
                  </a:lnTo>
                  <a:lnTo>
                    <a:pt x="4" y="1346"/>
                  </a:lnTo>
                  <a:lnTo>
                    <a:pt x="8" y="1316"/>
                  </a:lnTo>
                  <a:lnTo>
                    <a:pt x="11" y="1289"/>
                  </a:lnTo>
                  <a:lnTo>
                    <a:pt x="17" y="1257"/>
                  </a:lnTo>
                  <a:lnTo>
                    <a:pt x="21" y="1230"/>
                  </a:lnTo>
                  <a:lnTo>
                    <a:pt x="28" y="1201"/>
                  </a:lnTo>
                  <a:lnTo>
                    <a:pt x="36" y="1172"/>
                  </a:lnTo>
                  <a:lnTo>
                    <a:pt x="43" y="1144"/>
                  </a:lnTo>
                  <a:lnTo>
                    <a:pt x="51" y="1115"/>
                  </a:lnTo>
                  <a:lnTo>
                    <a:pt x="61" y="1089"/>
                  </a:lnTo>
                  <a:lnTo>
                    <a:pt x="69" y="1062"/>
                  </a:lnTo>
                  <a:lnTo>
                    <a:pt x="79" y="1035"/>
                  </a:lnTo>
                  <a:lnTo>
                    <a:pt x="90" y="1009"/>
                  </a:lnTo>
                  <a:lnTo>
                    <a:pt x="101" y="983"/>
                  </a:lnTo>
                  <a:lnTo>
                    <a:pt x="115" y="957"/>
                  </a:lnTo>
                  <a:lnTo>
                    <a:pt x="128" y="931"/>
                  </a:lnTo>
                  <a:lnTo>
                    <a:pt x="141" y="907"/>
                  </a:lnTo>
                  <a:lnTo>
                    <a:pt x="152" y="881"/>
                  </a:lnTo>
                  <a:lnTo>
                    <a:pt x="169" y="857"/>
                  </a:lnTo>
                  <a:lnTo>
                    <a:pt x="184" y="834"/>
                  </a:lnTo>
                  <a:lnTo>
                    <a:pt x="199" y="810"/>
                  </a:lnTo>
                  <a:lnTo>
                    <a:pt x="214" y="787"/>
                  </a:lnTo>
                  <a:lnTo>
                    <a:pt x="232" y="763"/>
                  </a:lnTo>
                  <a:lnTo>
                    <a:pt x="266" y="719"/>
                  </a:lnTo>
                  <a:lnTo>
                    <a:pt x="304" y="676"/>
                  </a:lnTo>
                  <a:lnTo>
                    <a:pt x="342" y="636"/>
                  </a:lnTo>
                  <a:lnTo>
                    <a:pt x="381" y="598"/>
                  </a:lnTo>
                  <a:lnTo>
                    <a:pt x="425" y="561"/>
                  </a:lnTo>
                  <a:lnTo>
                    <a:pt x="468" y="526"/>
                  </a:lnTo>
                  <a:lnTo>
                    <a:pt x="493" y="509"/>
                  </a:lnTo>
                  <a:lnTo>
                    <a:pt x="517" y="494"/>
                  </a:lnTo>
                  <a:lnTo>
                    <a:pt x="537" y="477"/>
                  </a:lnTo>
                  <a:lnTo>
                    <a:pt x="562" y="464"/>
                  </a:lnTo>
                  <a:lnTo>
                    <a:pt x="588" y="448"/>
                  </a:lnTo>
                  <a:lnTo>
                    <a:pt x="612" y="435"/>
                  </a:lnTo>
                  <a:lnTo>
                    <a:pt x="638" y="420"/>
                  </a:lnTo>
                  <a:lnTo>
                    <a:pt x="661" y="410"/>
                  </a:lnTo>
                  <a:lnTo>
                    <a:pt x="689" y="396"/>
                  </a:lnTo>
                  <a:lnTo>
                    <a:pt x="715" y="385"/>
                  </a:lnTo>
                  <a:lnTo>
                    <a:pt x="740" y="375"/>
                  </a:lnTo>
                  <a:lnTo>
                    <a:pt x="768" y="363"/>
                  </a:lnTo>
                  <a:lnTo>
                    <a:pt x="795" y="355"/>
                  </a:lnTo>
                  <a:lnTo>
                    <a:pt x="823" y="346"/>
                  </a:lnTo>
                  <a:lnTo>
                    <a:pt x="852" y="337"/>
                  </a:lnTo>
                  <a:lnTo>
                    <a:pt x="879" y="328"/>
                  </a:lnTo>
                  <a:lnTo>
                    <a:pt x="908" y="323"/>
                  </a:lnTo>
                  <a:lnTo>
                    <a:pt x="936" y="316"/>
                  </a:lnTo>
                  <a:lnTo>
                    <a:pt x="964" y="312"/>
                  </a:lnTo>
                  <a:lnTo>
                    <a:pt x="993" y="306"/>
                  </a:lnTo>
                  <a:lnTo>
                    <a:pt x="1023" y="302"/>
                  </a:lnTo>
                  <a:lnTo>
                    <a:pt x="1052" y="298"/>
                  </a:lnTo>
                  <a:lnTo>
                    <a:pt x="1082" y="295"/>
                  </a:lnTo>
                  <a:lnTo>
                    <a:pt x="1112" y="294"/>
                  </a:lnTo>
                  <a:lnTo>
                    <a:pt x="1143" y="294"/>
                  </a:lnTo>
                  <a:lnTo>
                    <a:pt x="1172" y="291"/>
                  </a:lnTo>
                  <a:lnTo>
                    <a:pt x="1173" y="291"/>
                  </a:lnTo>
                  <a:lnTo>
                    <a:pt x="1173" y="0"/>
                  </a:lnTo>
                  <a:lnTo>
                    <a:pt x="1760" y="585"/>
                  </a:lnTo>
                  <a:lnTo>
                    <a:pt x="1173" y="1172"/>
                  </a:lnTo>
                  <a:lnTo>
                    <a:pt x="1173" y="879"/>
                  </a:lnTo>
                  <a:close/>
                </a:path>
              </a:pathLst>
            </a:custGeom>
            <a:gradFill rotWithShape="1">
              <a:gsLst>
                <a:gs pos="0">
                  <a:srgbClr val="99CC00"/>
                </a:gs>
                <a:gs pos="100000">
                  <a:srgbClr val="475E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1241297-0B16-4FE5-9DF1-AA5ACB08FB4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881"/>
              <a:ext cx="2742" cy="1847"/>
            </a:xfrm>
            <a:custGeom>
              <a:avLst/>
              <a:gdLst>
                <a:gd name="T0" fmla="*/ 239357 w 1471"/>
                <a:gd name="T1" fmla="*/ 953 h 1760"/>
                <a:gd name="T2" fmla="*/ 240750 w 1471"/>
                <a:gd name="T3" fmla="*/ 1045 h 1760"/>
                <a:gd name="T4" fmla="*/ 243732 w 1471"/>
                <a:gd name="T5" fmla="*/ 1130 h 1760"/>
                <a:gd name="T6" fmla="*/ 248679 w 1471"/>
                <a:gd name="T7" fmla="*/ 1219 h 1760"/>
                <a:gd name="T8" fmla="*/ 254393 w 1471"/>
                <a:gd name="T9" fmla="*/ 1301 h 1760"/>
                <a:gd name="T10" fmla="*/ 262175 w 1471"/>
                <a:gd name="T11" fmla="*/ 1377 h 1760"/>
                <a:gd name="T12" fmla="*/ 270414 w 1471"/>
                <a:gd name="T13" fmla="*/ 1447 h 1760"/>
                <a:gd name="T14" fmla="*/ 280182 w 1471"/>
                <a:gd name="T15" fmla="*/ 1513 h 1760"/>
                <a:gd name="T16" fmla="*/ 291213 w 1471"/>
                <a:gd name="T17" fmla="*/ 1572 h 1760"/>
                <a:gd name="T18" fmla="*/ 302819 w 1471"/>
                <a:gd name="T19" fmla="*/ 1629 h 1760"/>
                <a:gd name="T20" fmla="*/ 315761 w 1471"/>
                <a:gd name="T21" fmla="*/ 1677 h 1760"/>
                <a:gd name="T22" fmla="*/ 328978 w 1471"/>
                <a:gd name="T23" fmla="*/ 1723 h 1760"/>
                <a:gd name="T24" fmla="*/ 343648 w 1471"/>
                <a:gd name="T25" fmla="*/ 1757 h 1760"/>
                <a:gd name="T26" fmla="*/ 358113 w 1471"/>
                <a:gd name="T27" fmla="*/ 1782 h 1760"/>
                <a:gd name="T28" fmla="*/ 373844 w 1471"/>
                <a:gd name="T29" fmla="*/ 1802 h 1760"/>
                <a:gd name="T30" fmla="*/ 390505 w 1471"/>
                <a:gd name="T31" fmla="*/ 1809 h 1760"/>
                <a:gd name="T32" fmla="*/ 399368 w 1471"/>
                <a:gd name="T33" fmla="*/ 1809 h 1760"/>
                <a:gd name="T34" fmla="*/ 398656 w 1471"/>
                <a:gd name="T35" fmla="*/ 2718 h 1760"/>
                <a:gd name="T36" fmla="*/ 382089 w 1471"/>
                <a:gd name="T37" fmla="*/ 2713 h 1760"/>
                <a:gd name="T38" fmla="*/ 365717 w 1471"/>
                <a:gd name="T39" fmla="*/ 2705 h 1760"/>
                <a:gd name="T40" fmla="*/ 349697 w 1471"/>
                <a:gd name="T41" fmla="*/ 2695 h 1760"/>
                <a:gd name="T42" fmla="*/ 334218 w 1471"/>
                <a:gd name="T43" fmla="*/ 2678 h 1760"/>
                <a:gd name="T44" fmla="*/ 318829 w 1471"/>
                <a:gd name="T45" fmla="*/ 2658 h 1760"/>
                <a:gd name="T46" fmla="*/ 303462 w 1471"/>
                <a:gd name="T47" fmla="*/ 2636 h 1760"/>
                <a:gd name="T48" fmla="*/ 288620 w 1471"/>
                <a:gd name="T49" fmla="*/ 2605 h 1760"/>
                <a:gd name="T50" fmla="*/ 274131 w 1471"/>
                <a:gd name="T51" fmla="*/ 2575 h 1760"/>
                <a:gd name="T52" fmla="*/ 259452 w 1471"/>
                <a:gd name="T53" fmla="*/ 2538 h 1760"/>
                <a:gd name="T54" fmla="*/ 246161 w 1471"/>
                <a:gd name="T55" fmla="*/ 2499 h 1760"/>
                <a:gd name="T56" fmla="*/ 233322 w 1471"/>
                <a:gd name="T57" fmla="*/ 2456 h 1760"/>
                <a:gd name="T58" fmla="*/ 220368 w 1471"/>
                <a:gd name="T59" fmla="*/ 2408 h 1760"/>
                <a:gd name="T60" fmla="*/ 206981 w 1471"/>
                <a:gd name="T61" fmla="*/ 2356 h 1760"/>
                <a:gd name="T62" fmla="*/ 183910 w 1471"/>
                <a:gd name="T63" fmla="*/ 2248 h 1760"/>
                <a:gd name="T64" fmla="*/ 162453 w 1471"/>
                <a:gd name="T65" fmla="*/ 2123 h 1760"/>
                <a:gd name="T66" fmla="*/ 142888 w 1471"/>
                <a:gd name="T67" fmla="*/ 1989 h 1760"/>
                <a:gd name="T68" fmla="*/ 133954 w 1471"/>
                <a:gd name="T69" fmla="*/ 1915 h 1760"/>
                <a:gd name="T70" fmla="*/ 125798 w 1471"/>
                <a:gd name="T71" fmla="*/ 1844 h 1760"/>
                <a:gd name="T72" fmla="*/ 118221 w 1471"/>
                <a:gd name="T73" fmla="*/ 1768 h 1760"/>
                <a:gd name="T74" fmla="*/ 111039 w 1471"/>
                <a:gd name="T75" fmla="*/ 1693 h 1760"/>
                <a:gd name="T76" fmla="*/ 104375 w 1471"/>
                <a:gd name="T77" fmla="*/ 1613 h 1760"/>
                <a:gd name="T78" fmla="*/ 98662 w 1471"/>
                <a:gd name="T79" fmla="*/ 1527 h 1760"/>
                <a:gd name="T80" fmla="*/ 93759 w 1471"/>
                <a:gd name="T81" fmla="*/ 1445 h 1760"/>
                <a:gd name="T82" fmla="*/ 89621 w 1471"/>
                <a:gd name="T83" fmla="*/ 1360 h 1760"/>
                <a:gd name="T84" fmla="*/ 85876 w 1471"/>
                <a:gd name="T85" fmla="*/ 1272 h 1760"/>
                <a:gd name="T86" fmla="*/ 82981 w 1471"/>
                <a:gd name="T87" fmla="*/ 1183 h 1760"/>
                <a:gd name="T88" fmla="*/ 80927 w 1471"/>
                <a:gd name="T89" fmla="*/ 1091 h 1760"/>
                <a:gd name="T90" fmla="*/ 79826 w 1471"/>
                <a:gd name="T91" fmla="*/ 1002 h 1760"/>
                <a:gd name="T92" fmla="*/ 79826 w 1471"/>
                <a:gd name="T93" fmla="*/ 907 h 1760"/>
                <a:gd name="T94" fmla="*/ 159448 w 1471"/>
                <a:gd name="T95" fmla="*/ 0 h 1760"/>
                <a:gd name="T96" fmla="*/ 239357 w 1471"/>
                <a:gd name="T97" fmla="*/ 907 h 176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471"/>
                <a:gd name="T148" fmla="*/ 0 h 1760"/>
                <a:gd name="T149" fmla="*/ 1471 w 1471"/>
                <a:gd name="T150" fmla="*/ 1760 h 176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471" h="1760">
                  <a:moveTo>
                    <a:pt x="881" y="587"/>
                  </a:moveTo>
                  <a:lnTo>
                    <a:pt x="881" y="617"/>
                  </a:lnTo>
                  <a:lnTo>
                    <a:pt x="882" y="646"/>
                  </a:lnTo>
                  <a:lnTo>
                    <a:pt x="886" y="676"/>
                  </a:lnTo>
                  <a:lnTo>
                    <a:pt x="892" y="705"/>
                  </a:lnTo>
                  <a:lnTo>
                    <a:pt x="897" y="732"/>
                  </a:lnTo>
                  <a:lnTo>
                    <a:pt x="906" y="761"/>
                  </a:lnTo>
                  <a:lnTo>
                    <a:pt x="915" y="790"/>
                  </a:lnTo>
                  <a:lnTo>
                    <a:pt x="925" y="816"/>
                  </a:lnTo>
                  <a:lnTo>
                    <a:pt x="936" y="842"/>
                  </a:lnTo>
                  <a:lnTo>
                    <a:pt x="950" y="867"/>
                  </a:lnTo>
                  <a:lnTo>
                    <a:pt x="965" y="892"/>
                  </a:lnTo>
                  <a:lnTo>
                    <a:pt x="980" y="915"/>
                  </a:lnTo>
                  <a:lnTo>
                    <a:pt x="995" y="937"/>
                  </a:lnTo>
                  <a:lnTo>
                    <a:pt x="1013" y="958"/>
                  </a:lnTo>
                  <a:lnTo>
                    <a:pt x="1031" y="980"/>
                  </a:lnTo>
                  <a:lnTo>
                    <a:pt x="1052" y="1001"/>
                  </a:lnTo>
                  <a:lnTo>
                    <a:pt x="1072" y="1019"/>
                  </a:lnTo>
                  <a:lnTo>
                    <a:pt x="1093" y="1040"/>
                  </a:lnTo>
                  <a:lnTo>
                    <a:pt x="1115" y="1056"/>
                  </a:lnTo>
                  <a:lnTo>
                    <a:pt x="1140" y="1073"/>
                  </a:lnTo>
                  <a:lnTo>
                    <a:pt x="1162" y="1087"/>
                  </a:lnTo>
                  <a:lnTo>
                    <a:pt x="1186" y="1103"/>
                  </a:lnTo>
                  <a:lnTo>
                    <a:pt x="1211" y="1116"/>
                  </a:lnTo>
                  <a:lnTo>
                    <a:pt x="1237" y="1128"/>
                  </a:lnTo>
                  <a:lnTo>
                    <a:pt x="1265" y="1138"/>
                  </a:lnTo>
                  <a:lnTo>
                    <a:pt x="1291" y="1146"/>
                  </a:lnTo>
                  <a:lnTo>
                    <a:pt x="1318" y="1154"/>
                  </a:lnTo>
                  <a:lnTo>
                    <a:pt x="1347" y="1162"/>
                  </a:lnTo>
                  <a:lnTo>
                    <a:pt x="1376" y="1166"/>
                  </a:lnTo>
                  <a:lnTo>
                    <a:pt x="1406" y="1171"/>
                  </a:lnTo>
                  <a:lnTo>
                    <a:pt x="1437" y="1172"/>
                  </a:lnTo>
                  <a:lnTo>
                    <a:pt x="1467" y="1172"/>
                  </a:lnTo>
                  <a:lnTo>
                    <a:pt x="1470" y="1172"/>
                  </a:lnTo>
                  <a:lnTo>
                    <a:pt x="1471" y="1760"/>
                  </a:lnTo>
                  <a:lnTo>
                    <a:pt x="1467" y="1760"/>
                  </a:lnTo>
                  <a:lnTo>
                    <a:pt x="1437" y="1760"/>
                  </a:lnTo>
                  <a:lnTo>
                    <a:pt x="1406" y="1757"/>
                  </a:lnTo>
                  <a:lnTo>
                    <a:pt x="1376" y="1757"/>
                  </a:lnTo>
                  <a:lnTo>
                    <a:pt x="1346" y="1753"/>
                  </a:lnTo>
                  <a:lnTo>
                    <a:pt x="1317" y="1752"/>
                  </a:lnTo>
                  <a:lnTo>
                    <a:pt x="1287" y="1745"/>
                  </a:lnTo>
                  <a:lnTo>
                    <a:pt x="1258" y="1741"/>
                  </a:lnTo>
                  <a:lnTo>
                    <a:pt x="1230" y="1735"/>
                  </a:lnTo>
                  <a:lnTo>
                    <a:pt x="1202" y="1730"/>
                  </a:lnTo>
                  <a:lnTo>
                    <a:pt x="1173" y="1723"/>
                  </a:lnTo>
                  <a:lnTo>
                    <a:pt x="1146" y="1717"/>
                  </a:lnTo>
                  <a:lnTo>
                    <a:pt x="1117" y="1708"/>
                  </a:lnTo>
                  <a:lnTo>
                    <a:pt x="1089" y="1698"/>
                  </a:lnTo>
                  <a:lnTo>
                    <a:pt x="1062" y="1688"/>
                  </a:lnTo>
                  <a:lnTo>
                    <a:pt x="1036" y="1679"/>
                  </a:lnTo>
                  <a:lnTo>
                    <a:pt x="1009" y="1668"/>
                  </a:lnTo>
                  <a:lnTo>
                    <a:pt x="983" y="1658"/>
                  </a:lnTo>
                  <a:lnTo>
                    <a:pt x="955" y="1644"/>
                  </a:lnTo>
                  <a:lnTo>
                    <a:pt x="932" y="1632"/>
                  </a:lnTo>
                  <a:lnTo>
                    <a:pt x="906" y="1619"/>
                  </a:lnTo>
                  <a:lnTo>
                    <a:pt x="882" y="1604"/>
                  </a:lnTo>
                  <a:lnTo>
                    <a:pt x="859" y="1590"/>
                  </a:lnTo>
                  <a:lnTo>
                    <a:pt x="834" y="1574"/>
                  </a:lnTo>
                  <a:lnTo>
                    <a:pt x="811" y="1560"/>
                  </a:lnTo>
                  <a:lnTo>
                    <a:pt x="787" y="1544"/>
                  </a:lnTo>
                  <a:lnTo>
                    <a:pt x="762" y="1527"/>
                  </a:lnTo>
                  <a:lnTo>
                    <a:pt x="719" y="1492"/>
                  </a:lnTo>
                  <a:lnTo>
                    <a:pt x="677" y="1456"/>
                  </a:lnTo>
                  <a:lnTo>
                    <a:pt x="636" y="1415"/>
                  </a:lnTo>
                  <a:lnTo>
                    <a:pt x="598" y="1375"/>
                  </a:lnTo>
                  <a:lnTo>
                    <a:pt x="560" y="1333"/>
                  </a:lnTo>
                  <a:lnTo>
                    <a:pt x="526" y="1288"/>
                  </a:lnTo>
                  <a:lnTo>
                    <a:pt x="508" y="1266"/>
                  </a:lnTo>
                  <a:lnTo>
                    <a:pt x="493" y="1241"/>
                  </a:lnTo>
                  <a:lnTo>
                    <a:pt x="478" y="1219"/>
                  </a:lnTo>
                  <a:lnTo>
                    <a:pt x="463" y="1194"/>
                  </a:lnTo>
                  <a:lnTo>
                    <a:pt x="446" y="1171"/>
                  </a:lnTo>
                  <a:lnTo>
                    <a:pt x="435" y="1146"/>
                  </a:lnTo>
                  <a:lnTo>
                    <a:pt x="422" y="1120"/>
                  </a:lnTo>
                  <a:lnTo>
                    <a:pt x="409" y="1096"/>
                  </a:lnTo>
                  <a:lnTo>
                    <a:pt x="395" y="1070"/>
                  </a:lnTo>
                  <a:lnTo>
                    <a:pt x="384" y="1044"/>
                  </a:lnTo>
                  <a:lnTo>
                    <a:pt x="373" y="1018"/>
                  </a:lnTo>
                  <a:lnTo>
                    <a:pt x="363" y="989"/>
                  </a:lnTo>
                  <a:lnTo>
                    <a:pt x="355" y="965"/>
                  </a:lnTo>
                  <a:lnTo>
                    <a:pt x="345" y="936"/>
                  </a:lnTo>
                  <a:lnTo>
                    <a:pt x="337" y="907"/>
                  </a:lnTo>
                  <a:lnTo>
                    <a:pt x="330" y="881"/>
                  </a:lnTo>
                  <a:lnTo>
                    <a:pt x="322" y="852"/>
                  </a:lnTo>
                  <a:lnTo>
                    <a:pt x="316" y="824"/>
                  </a:lnTo>
                  <a:lnTo>
                    <a:pt x="311" y="794"/>
                  </a:lnTo>
                  <a:lnTo>
                    <a:pt x="305" y="765"/>
                  </a:lnTo>
                  <a:lnTo>
                    <a:pt x="302" y="736"/>
                  </a:lnTo>
                  <a:lnTo>
                    <a:pt x="298" y="707"/>
                  </a:lnTo>
                  <a:lnTo>
                    <a:pt x="295" y="676"/>
                  </a:lnTo>
                  <a:lnTo>
                    <a:pt x="294" y="649"/>
                  </a:lnTo>
                  <a:lnTo>
                    <a:pt x="294" y="617"/>
                  </a:lnTo>
                  <a:lnTo>
                    <a:pt x="294" y="587"/>
                  </a:lnTo>
                  <a:lnTo>
                    <a:pt x="0" y="587"/>
                  </a:lnTo>
                  <a:lnTo>
                    <a:pt x="587" y="0"/>
                  </a:lnTo>
                  <a:lnTo>
                    <a:pt x="1173" y="587"/>
                  </a:lnTo>
                  <a:lnTo>
                    <a:pt x="881" y="587"/>
                  </a:lnTo>
                  <a:close/>
                </a:path>
              </a:pathLst>
            </a:custGeom>
            <a:gradFill rotWithShape="1">
              <a:gsLst>
                <a:gs pos="0">
                  <a:srgbClr val="2F5E76"/>
                </a:gs>
                <a:gs pos="100000">
                  <a:srgbClr val="66CC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0A1D421B-F465-4E4D-B869-588B5D83C8F5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5" y="2734"/>
              <a:ext cx="3229" cy="1299"/>
            </a:xfrm>
            <a:custGeom>
              <a:avLst/>
              <a:gdLst>
                <a:gd name="T0" fmla="*/ 169845 w 1730"/>
                <a:gd name="T1" fmla="*/ 558 h 1238"/>
                <a:gd name="T2" fmla="*/ 186634 w 1730"/>
                <a:gd name="T3" fmla="*/ 542 h 1238"/>
                <a:gd name="T4" fmla="*/ 202106 w 1730"/>
                <a:gd name="T5" fmla="*/ 523 h 1238"/>
                <a:gd name="T6" fmla="*/ 216935 w 1730"/>
                <a:gd name="T7" fmla="*/ 497 h 1238"/>
                <a:gd name="T8" fmla="*/ 231988 w 1730"/>
                <a:gd name="T9" fmla="*/ 465 h 1238"/>
                <a:gd name="T10" fmla="*/ 245255 w 1730"/>
                <a:gd name="T11" fmla="*/ 424 h 1238"/>
                <a:gd name="T12" fmla="*/ 258367 w 1730"/>
                <a:gd name="T13" fmla="*/ 374 h 1238"/>
                <a:gd name="T14" fmla="*/ 270288 w 1730"/>
                <a:gd name="T15" fmla="*/ 319 h 1238"/>
                <a:gd name="T16" fmla="*/ 281014 w 1730"/>
                <a:gd name="T17" fmla="*/ 260 h 1238"/>
                <a:gd name="T18" fmla="*/ 291174 w 1730"/>
                <a:gd name="T19" fmla="*/ 192 h 1238"/>
                <a:gd name="T20" fmla="*/ 299461 w 1730"/>
                <a:gd name="T21" fmla="*/ 118 h 1238"/>
                <a:gd name="T22" fmla="*/ 310034 w 1730"/>
                <a:gd name="T23" fmla="*/ 0 h 1238"/>
                <a:gd name="T24" fmla="*/ 475598 w 1730"/>
                <a:gd name="T25" fmla="*/ 143 h 1238"/>
                <a:gd name="T26" fmla="*/ 465116 w 1730"/>
                <a:gd name="T27" fmla="*/ 274 h 1238"/>
                <a:gd name="T28" fmla="*/ 459121 w 1730"/>
                <a:gd name="T29" fmla="*/ 353 h 1238"/>
                <a:gd name="T30" fmla="*/ 452187 w 1730"/>
                <a:gd name="T31" fmla="*/ 434 h 1238"/>
                <a:gd name="T32" fmla="*/ 445063 w 1730"/>
                <a:gd name="T33" fmla="*/ 511 h 1238"/>
                <a:gd name="T34" fmla="*/ 437162 w 1730"/>
                <a:gd name="T35" fmla="*/ 590 h 1238"/>
                <a:gd name="T36" fmla="*/ 429216 w 1730"/>
                <a:gd name="T37" fmla="*/ 661 h 1238"/>
                <a:gd name="T38" fmla="*/ 420378 w 1730"/>
                <a:gd name="T39" fmla="*/ 730 h 1238"/>
                <a:gd name="T40" fmla="*/ 400353 w 1730"/>
                <a:gd name="T41" fmla="*/ 868 h 1238"/>
                <a:gd name="T42" fmla="*/ 379128 w 1730"/>
                <a:gd name="T43" fmla="*/ 986 h 1238"/>
                <a:gd name="T44" fmla="*/ 354940 w 1730"/>
                <a:gd name="T45" fmla="*/ 1100 h 1238"/>
                <a:gd name="T46" fmla="*/ 342001 w 1730"/>
                <a:gd name="T47" fmla="*/ 1148 h 1238"/>
                <a:gd name="T48" fmla="*/ 329069 w 1730"/>
                <a:gd name="T49" fmla="*/ 1194 h 1238"/>
                <a:gd name="T50" fmla="*/ 315652 w 1730"/>
                <a:gd name="T51" fmla="*/ 1239 h 1238"/>
                <a:gd name="T52" fmla="*/ 301747 w 1730"/>
                <a:gd name="T53" fmla="*/ 1276 h 1238"/>
                <a:gd name="T54" fmla="*/ 287499 w 1730"/>
                <a:gd name="T55" fmla="*/ 1315 h 1238"/>
                <a:gd name="T56" fmla="*/ 272483 w 1730"/>
                <a:gd name="T57" fmla="*/ 1348 h 1238"/>
                <a:gd name="T58" fmla="*/ 257353 w 1730"/>
                <a:gd name="T59" fmla="*/ 1376 h 1238"/>
                <a:gd name="T60" fmla="*/ 242087 w 1730"/>
                <a:gd name="T61" fmla="*/ 1404 h 1238"/>
                <a:gd name="T62" fmla="*/ 226560 w 1730"/>
                <a:gd name="T63" fmla="*/ 1422 h 1238"/>
                <a:gd name="T64" fmla="*/ 210940 w 1730"/>
                <a:gd name="T65" fmla="*/ 1435 h 1238"/>
                <a:gd name="T66" fmla="*/ 194608 w 1730"/>
                <a:gd name="T67" fmla="*/ 1451 h 1238"/>
                <a:gd name="T68" fmla="*/ 178345 w 1730"/>
                <a:gd name="T69" fmla="*/ 1455 h 1238"/>
                <a:gd name="T70" fmla="*/ 161848 w 1730"/>
                <a:gd name="T71" fmla="*/ 1460 h 1238"/>
                <a:gd name="T72" fmla="*/ 161648 w 1730"/>
                <a:gd name="T73" fmla="*/ 1908 h 1238"/>
                <a:gd name="T74" fmla="*/ 161648 w 1730"/>
                <a:gd name="T75" fmla="*/ 102 h 123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730"/>
                <a:gd name="T115" fmla="*/ 0 h 1238"/>
                <a:gd name="T116" fmla="*/ 1730 w 1730"/>
                <a:gd name="T117" fmla="*/ 1238 h 1238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730" h="1238">
                  <a:moveTo>
                    <a:pt x="588" y="360"/>
                  </a:moveTo>
                  <a:lnTo>
                    <a:pt x="618" y="360"/>
                  </a:lnTo>
                  <a:lnTo>
                    <a:pt x="649" y="356"/>
                  </a:lnTo>
                  <a:lnTo>
                    <a:pt x="679" y="353"/>
                  </a:lnTo>
                  <a:lnTo>
                    <a:pt x="707" y="346"/>
                  </a:lnTo>
                  <a:lnTo>
                    <a:pt x="735" y="340"/>
                  </a:lnTo>
                  <a:lnTo>
                    <a:pt x="763" y="333"/>
                  </a:lnTo>
                  <a:lnTo>
                    <a:pt x="789" y="323"/>
                  </a:lnTo>
                  <a:lnTo>
                    <a:pt x="817" y="314"/>
                  </a:lnTo>
                  <a:lnTo>
                    <a:pt x="844" y="301"/>
                  </a:lnTo>
                  <a:lnTo>
                    <a:pt x="867" y="288"/>
                  </a:lnTo>
                  <a:lnTo>
                    <a:pt x="892" y="275"/>
                  </a:lnTo>
                  <a:lnTo>
                    <a:pt x="915" y="259"/>
                  </a:lnTo>
                  <a:lnTo>
                    <a:pt x="940" y="242"/>
                  </a:lnTo>
                  <a:lnTo>
                    <a:pt x="961" y="225"/>
                  </a:lnTo>
                  <a:lnTo>
                    <a:pt x="983" y="207"/>
                  </a:lnTo>
                  <a:lnTo>
                    <a:pt x="1002" y="188"/>
                  </a:lnTo>
                  <a:lnTo>
                    <a:pt x="1022" y="168"/>
                  </a:lnTo>
                  <a:lnTo>
                    <a:pt x="1042" y="145"/>
                  </a:lnTo>
                  <a:lnTo>
                    <a:pt x="1059" y="125"/>
                  </a:lnTo>
                  <a:lnTo>
                    <a:pt x="1075" y="101"/>
                  </a:lnTo>
                  <a:lnTo>
                    <a:pt x="1089" y="76"/>
                  </a:lnTo>
                  <a:lnTo>
                    <a:pt x="1105" y="53"/>
                  </a:lnTo>
                  <a:lnTo>
                    <a:pt x="1128" y="0"/>
                  </a:lnTo>
                  <a:lnTo>
                    <a:pt x="1460" y="344"/>
                  </a:lnTo>
                  <a:lnTo>
                    <a:pt x="1730" y="92"/>
                  </a:lnTo>
                  <a:lnTo>
                    <a:pt x="1705" y="140"/>
                  </a:lnTo>
                  <a:lnTo>
                    <a:pt x="1692" y="177"/>
                  </a:lnTo>
                  <a:lnTo>
                    <a:pt x="1680" y="203"/>
                  </a:lnTo>
                  <a:lnTo>
                    <a:pt x="1670" y="229"/>
                  </a:lnTo>
                  <a:lnTo>
                    <a:pt x="1659" y="255"/>
                  </a:lnTo>
                  <a:lnTo>
                    <a:pt x="1645" y="281"/>
                  </a:lnTo>
                  <a:lnTo>
                    <a:pt x="1633" y="307"/>
                  </a:lnTo>
                  <a:lnTo>
                    <a:pt x="1619" y="331"/>
                  </a:lnTo>
                  <a:lnTo>
                    <a:pt x="1607" y="357"/>
                  </a:lnTo>
                  <a:lnTo>
                    <a:pt x="1590" y="382"/>
                  </a:lnTo>
                  <a:lnTo>
                    <a:pt x="1576" y="404"/>
                  </a:lnTo>
                  <a:lnTo>
                    <a:pt x="1561" y="429"/>
                  </a:lnTo>
                  <a:lnTo>
                    <a:pt x="1546" y="451"/>
                  </a:lnTo>
                  <a:lnTo>
                    <a:pt x="1529" y="474"/>
                  </a:lnTo>
                  <a:lnTo>
                    <a:pt x="1495" y="519"/>
                  </a:lnTo>
                  <a:lnTo>
                    <a:pt x="1456" y="562"/>
                  </a:lnTo>
                  <a:lnTo>
                    <a:pt x="1418" y="602"/>
                  </a:lnTo>
                  <a:lnTo>
                    <a:pt x="1379" y="640"/>
                  </a:lnTo>
                  <a:lnTo>
                    <a:pt x="1336" y="677"/>
                  </a:lnTo>
                  <a:lnTo>
                    <a:pt x="1291" y="712"/>
                  </a:lnTo>
                  <a:lnTo>
                    <a:pt x="1268" y="729"/>
                  </a:lnTo>
                  <a:lnTo>
                    <a:pt x="1244" y="745"/>
                  </a:lnTo>
                  <a:lnTo>
                    <a:pt x="1222" y="762"/>
                  </a:lnTo>
                  <a:lnTo>
                    <a:pt x="1197" y="775"/>
                  </a:lnTo>
                  <a:lnTo>
                    <a:pt x="1172" y="790"/>
                  </a:lnTo>
                  <a:lnTo>
                    <a:pt x="1148" y="803"/>
                  </a:lnTo>
                  <a:lnTo>
                    <a:pt x="1122" y="818"/>
                  </a:lnTo>
                  <a:lnTo>
                    <a:pt x="1098" y="828"/>
                  </a:lnTo>
                  <a:lnTo>
                    <a:pt x="1072" y="843"/>
                  </a:lnTo>
                  <a:lnTo>
                    <a:pt x="1046" y="853"/>
                  </a:lnTo>
                  <a:lnTo>
                    <a:pt x="1020" y="864"/>
                  </a:lnTo>
                  <a:lnTo>
                    <a:pt x="991" y="875"/>
                  </a:lnTo>
                  <a:lnTo>
                    <a:pt x="965" y="883"/>
                  </a:lnTo>
                  <a:lnTo>
                    <a:pt x="936" y="892"/>
                  </a:lnTo>
                  <a:lnTo>
                    <a:pt x="909" y="901"/>
                  </a:lnTo>
                  <a:lnTo>
                    <a:pt x="881" y="911"/>
                  </a:lnTo>
                  <a:lnTo>
                    <a:pt x="853" y="916"/>
                  </a:lnTo>
                  <a:lnTo>
                    <a:pt x="824" y="922"/>
                  </a:lnTo>
                  <a:lnTo>
                    <a:pt x="795" y="926"/>
                  </a:lnTo>
                  <a:lnTo>
                    <a:pt x="767" y="931"/>
                  </a:lnTo>
                  <a:lnTo>
                    <a:pt x="737" y="937"/>
                  </a:lnTo>
                  <a:lnTo>
                    <a:pt x="708" y="941"/>
                  </a:lnTo>
                  <a:lnTo>
                    <a:pt x="679" y="943"/>
                  </a:lnTo>
                  <a:lnTo>
                    <a:pt x="649" y="944"/>
                  </a:lnTo>
                  <a:lnTo>
                    <a:pt x="618" y="944"/>
                  </a:lnTo>
                  <a:lnTo>
                    <a:pt x="589" y="947"/>
                  </a:lnTo>
                  <a:lnTo>
                    <a:pt x="588" y="947"/>
                  </a:lnTo>
                  <a:lnTo>
                    <a:pt x="588" y="1238"/>
                  </a:lnTo>
                  <a:lnTo>
                    <a:pt x="0" y="653"/>
                  </a:lnTo>
                  <a:lnTo>
                    <a:pt x="588" y="66"/>
                  </a:lnTo>
                  <a:lnTo>
                    <a:pt x="588" y="360"/>
                  </a:lnTo>
                  <a:close/>
                </a:path>
              </a:pathLst>
            </a:custGeom>
            <a:gradFill rotWithShape="1">
              <a:gsLst>
                <a:gs pos="0">
                  <a:srgbClr val="474776"/>
                </a:gs>
                <a:gs pos="100000">
                  <a:srgbClr val="9999FF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9" name="Text Box 8">
              <a:extLst>
                <a:ext uri="{FF2B5EF4-FFF2-40B4-BE49-F238E27FC236}">
                  <a16:creationId xmlns:a16="http://schemas.microsoft.com/office/drawing/2014/main" id="{424137E7-94B4-4440-8F38-49343E54AC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907395">
              <a:off x="3596" y="2158"/>
              <a:ext cx="1882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●"/>
                <a:defRPr sz="2800">
                  <a:solidFill>
                    <a:schemeClr val="bg1"/>
                  </a:solidFill>
                  <a:latin typeface="Helvetica" panose="020B0604020202020204" pitchFamily="34" charset="0"/>
                  <a:ea typeface="MS PGothic" panose="020B0600070205080204" pitchFamily="34" charset="-128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○"/>
                <a:defRPr sz="24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36ACE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굴림" panose="020B0600000101010101" pitchFamily="34" charset="-127"/>
                  <a:cs typeface="Arial" panose="020B0604020202020204" pitchFamily="34" charset="0"/>
                </a:rPr>
                <a:t>Definición</a:t>
              </a:r>
              <a:r>
                <a:rPr kumimoji="0" lang="en-US" altLang="ko-KR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굴림" panose="020B0600000101010101" pitchFamily="34" charset="-127"/>
                  <a:cs typeface="Arial" panose="020B0604020202020204" pitchFamily="34" charset="0"/>
                </a:rPr>
                <a:t> de </a:t>
              </a:r>
              <a:r>
                <a:rPr kumimoji="0" lang="en-US" altLang="ko-KR" sz="2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굴림" panose="020B0600000101010101" pitchFamily="34" charset="-127"/>
                  <a:cs typeface="Arial" panose="020B0604020202020204" pitchFamily="34" charset="0"/>
                </a:rPr>
                <a:t>problemas</a:t>
              </a:r>
              <a:endParaRPr kumimoji="0" lang="en-US" altLang="ko-K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0" name="Text Box 9">
              <a:extLst>
                <a:ext uri="{FF2B5EF4-FFF2-40B4-BE49-F238E27FC236}">
                  <a16:creationId xmlns:a16="http://schemas.microsoft.com/office/drawing/2014/main" id="{99DD96CF-10FA-4B6A-A599-5DB270E6B9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700407">
              <a:off x="2295" y="3228"/>
              <a:ext cx="199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●"/>
                <a:defRPr sz="2800">
                  <a:solidFill>
                    <a:schemeClr val="bg1"/>
                  </a:solidFill>
                  <a:latin typeface="Helvetica" panose="020B0604020202020204" pitchFamily="34" charset="0"/>
                  <a:ea typeface="MS PGothic" panose="020B0600070205080204" pitchFamily="34" charset="-128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○"/>
                <a:defRPr sz="24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36ACE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굴림" panose="020B0600000101010101" pitchFamily="34" charset="-127"/>
                  <a:cs typeface="Arial" panose="020B0604020202020204" pitchFamily="34" charset="0"/>
                </a:rPr>
                <a:t>Planificación</a:t>
              </a:r>
              <a:endParaRPr kumimoji="0" lang="en-US" altLang="ko-K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1" name="Text Box 10">
              <a:extLst>
                <a:ext uri="{FF2B5EF4-FFF2-40B4-BE49-F238E27FC236}">
                  <a16:creationId xmlns:a16="http://schemas.microsoft.com/office/drawing/2014/main" id="{3CF70A74-E2FD-4EE8-8517-5A88DDAA9A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304308">
              <a:off x="251" y="2739"/>
              <a:ext cx="199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●"/>
                <a:defRPr sz="2800">
                  <a:solidFill>
                    <a:schemeClr val="bg1"/>
                  </a:solidFill>
                  <a:latin typeface="Helvetica" panose="020B0604020202020204" pitchFamily="34" charset="0"/>
                  <a:ea typeface="MS PGothic" panose="020B0600070205080204" pitchFamily="34" charset="-128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○"/>
                <a:defRPr sz="24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36ACE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굴림" panose="020B0600000101010101" pitchFamily="34" charset="-127"/>
                  <a:cs typeface="Arial" panose="020B0604020202020204" pitchFamily="34" charset="0"/>
                </a:rPr>
                <a:t>Ejecución</a:t>
              </a:r>
              <a:endParaRPr kumimoji="0" lang="en-US" altLang="ko-K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2" name="Text Box 11">
              <a:extLst>
                <a:ext uri="{FF2B5EF4-FFF2-40B4-BE49-F238E27FC236}">
                  <a16:creationId xmlns:a16="http://schemas.microsoft.com/office/drawing/2014/main" id="{2F0C61D4-4B5E-4526-B80D-FADFA93279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20899593">
              <a:off x="1114" y="1246"/>
              <a:ext cx="2886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●"/>
                <a:defRPr sz="2800">
                  <a:solidFill>
                    <a:schemeClr val="bg1"/>
                  </a:solidFill>
                  <a:latin typeface="Helvetica" panose="020B0604020202020204" pitchFamily="34" charset="0"/>
                  <a:ea typeface="MS PGothic" panose="020B0600070205080204" pitchFamily="34" charset="-128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○"/>
                <a:defRPr sz="24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36ACE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굴림" panose="020B0600000101010101" pitchFamily="34" charset="-127"/>
                  <a:cs typeface="Arial" panose="020B0604020202020204" pitchFamily="34" charset="0"/>
                </a:rPr>
                <a:t>  </a:t>
              </a:r>
              <a:r>
                <a:rPr kumimoji="0" lang="en-US" altLang="ko-KR" sz="2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굴림" panose="020B0600000101010101" pitchFamily="34" charset="-127"/>
                  <a:cs typeface="Arial" panose="020B0604020202020204" pitchFamily="34" charset="0"/>
                </a:rPr>
                <a:t>Evaluación</a:t>
              </a:r>
              <a:r>
                <a:rPr kumimoji="0" lang="en-US" altLang="ko-KR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굴림" panose="020B0600000101010101" pitchFamily="34" charset="-127"/>
                  <a:cs typeface="Arial" panose="020B0604020202020204" pitchFamily="34" charset="0"/>
                </a:rPr>
                <a:t> del plan o </a:t>
              </a:r>
              <a:r>
                <a:rPr kumimoji="0" lang="en-US" altLang="ko-KR" sz="2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ea typeface="굴림" panose="020B0600000101010101" pitchFamily="34" charset="-127"/>
                  <a:cs typeface="Arial" panose="020B0604020202020204" pitchFamily="34" charset="0"/>
                </a:rPr>
                <a:t>programa</a:t>
              </a:r>
              <a:endParaRPr kumimoji="0" lang="en-US" altLang="ko-K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굴림" panose="020B0600000101010101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3" name="Line 12">
              <a:extLst>
                <a:ext uri="{FF2B5EF4-FFF2-40B4-BE49-F238E27FC236}">
                  <a16:creationId xmlns:a16="http://schemas.microsoft.com/office/drawing/2014/main" id="{B251E34D-6E13-4278-A169-172FF985B8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9" y="2489"/>
              <a:ext cx="113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4" name="Line 13">
              <a:extLst>
                <a:ext uri="{FF2B5EF4-FFF2-40B4-BE49-F238E27FC236}">
                  <a16:creationId xmlns:a16="http://schemas.microsoft.com/office/drawing/2014/main" id="{EA26C193-0261-4512-A930-AB167477F0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225"/>
              <a:ext cx="0" cy="55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L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endParaRPr>
            </a:p>
          </p:txBody>
        </p:sp>
        <p:sp>
          <p:nvSpPr>
            <p:cNvPr id="15" name="Text Box 14">
              <a:extLst>
                <a:ext uri="{FF2B5EF4-FFF2-40B4-BE49-F238E27FC236}">
                  <a16:creationId xmlns:a16="http://schemas.microsoft.com/office/drawing/2014/main" id="{008B2E44-2EF1-4904-9864-1A70926CD5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21" y="1240"/>
              <a:ext cx="1921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●"/>
                <a:defRPr sz="2800">
                  <a:solidFill>
                    <a:schemeClr val="bg1"/>
                  </a:solidFill>
                  <a:latin typeface="Helvetica" panose="020B0604020202020204" pitchFamily="34" charset="0"/>
                  <a:ea typeface="MS PGothic" panose="020B0600070205080204" pitchFamily="34" charset="-128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○"/>
                <a:defRPr sz="24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36ACE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CD00"/>
                  </a:solidFill>
                  <a:effectLst/>
                  <a:uLnTx/>
                  <a:uFillTx/>
                  <a:latin typeface="Verdana" panose="020B0604030504040204" pitchFamily="34" charset="0"/>
                  <a:ea typeface="굴림" panose="020B0600000101010101" pitchFamily="34" charset="-127"/>
                  <a:cs typeface="Arial" panose="020B0604020202020204" pitchFamily="34" charset="0"/>
                </a:rPr>
                <a:t>Investigación</a:t>
              </a:r>
              <a:endParaRPr kumimoji="0" lang="en-US" altLang="ko-K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굴림" panose="020B0600000101010101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6" name="Text Box 15">
              <a:extLst>
                <a:ext uri="{FF2B5EF4-FFF2-40B4-BE49-F238E27FC236}">
                  <a16:creationId xmlns:a16="http://schemas.microsoft.com/office/drawing/2014/main" id="{A955BC4D-FF59-456A-AA8B-900AC100A0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" y="1210"/>
              <a:ext cx="151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●"/>
                <a:defRPr sz="2800">
                  <a:solidFill>
                    <a:schemeClr val="bg1"/>
                  </a:solidFill>
                  <a:latin typeface="Helvetica" panose="020B0604020202020204" pitchFamily="34" charset="0"/>
                  <a:ea typeface="MS PGothic" panose="020B0600070205080204" pitchFamily="34" charset="-128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○"/>
                <a:defRPr sz="24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36ACE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CD00"/>
                  </a:solidFill>
                  <a:effectLst/>
                  <a:uLnTx/>
                  <a:uFillTx/>
                  <a:latin typeface="Verdana" panose="020B0604030504040204" pitchFamily="34" charset="0"/>
                  <a:ea typeface="굴림" panose="020B0600000101010101" pitchFamily="34" charset="-127"/>
                  <a:cs typeface="Arial" panose="020B0604020202020204" pitchFamily="34" charset="0"/>
                </a:rPr>
                <a:t>Evaluación</a:t>
              </a:r>
              <a:endParaRPr kumimoji="0" lang="en-US" altLang="ko-K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굴림" panose="020B0600000101010101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7" name="Text Box 16">
              <a:extLst>
                <a:ext uri="{FF2B5EF4-FFF2-40B4-BE49-F238E27FC236}">
                  <a16:creationId xmlns:a16="http://schemas.microsoft.com/office/drawing/2014/main" id="{E83CBC44-BF6C-46B6-8C63-16309DDD9E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2" y="3598"/>
              <a:ext cx="135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●"/>
                <a:defRPr sz="2800">
                  <a:solidFill>
                    <a:schemeClr val="bg1"/>
                  </a:solidFill>
                  <a:latin typeface="Helvetica" panose="020B0604020202020204" pitchFamily="34" charset="0"/>
                  <a:ea typeface="MS PGothic" panose="020B0600070205080204" pitchFamily="34" charset="-128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○"/>
                <a:defRPr sz="24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36ACE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CD00"/>
                  </a:solidFill>
                  <a:effectLst/>
                  <a:uLnTx/>
                  <a:uFillTx/>
                  <a:latin typeface="Verdana" panose="020B0604030504040204" pitchFamily="34" charset="0"/>
                  <a:ea typeface="굴림" panose="020B0600000101010101" pitchFamily="34" charset="-127"/>
                  <a:cs typeface="Arial" panose="020B0604020202020204" pitchFamily="34" charset="0"/>
                </a:rPr>
                <a:t>Acción</a:t>
              </a:r>
              <a:endParaRPr kumimoji="0" lang="en-US" altLang="ko-K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굴림" panose="020B0600000101010101" pitchFamily="34" charset="-127"/>
                <a:cs typeface="Arial" panose="020B0604020202020204" pitchFamily="34" charset="0"/>
              </a:endParaRPr>
            </a:p>
          </p:txBody>
        </p:sp>
        <p:sp>
          <p:nvSpPr>
            <p:cNvPr id="18" name="Text Box 17">
              <a:extLst>
                <a:ext uri="{FF2B5EF4-FFF2-40B4-BE49-F238E27FC236}">
                  <a16:creationId xmlns:a16="http://schemas.microsoft.com/office/drawing/2014/main" id="{EFED1D33-FC1C-41EB-B3C0-0F0A6BCBEE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5" y="3598"/>
              <a:ext cx="2003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●"/>
                <a:defRPr sz="2800">
                  <a:solidFill>
                    <a:schemeClr val="bg1"/>
                  </a:solidFill>
                  <a:latin typeface="Helvetica" panose="020B0604020202020204" pitchFamily="34" charset="0"/>
                  <a:ea typeface="MS PGothic" panose="020B0600070205080204" pitchFamily="34" charset="-128"/>
                  <a:cs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○"/>
                <a:defRPr sz="24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836ACE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36ACE"/>
                </a:buClr>
                <a:buFont typeface="Arial" panose="020B0604020202020204" pitchFamily="34" charset="0"/>
                <a:buChar char="–"/>
                <a:defRPr sz="2000">
                  <a:solidFill>
                    <a:schemeClr val="bg1"/>
                  </a:solidFill>
                  <a:latin typeface="Helvetica" panose="020B060402020202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3600">
                  <a:solidFill>
                    <a:schemeClr val="bg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defRPr>
              </a:lvl9pPr>
            </a:lstStyle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CD00"/>
                  </a:solidFill>
                  <a:effectLst/>
                  <a:uLnTx/>
                  <a:uFillTx/>
                  <a:latin typeface="Verdana" panose="020B0604030504040204" pitchFamily="34" charset="0"/>
                  <a:ea typeface="굴림" panose="020B0600000101010101" pitchFamily="34" charset="-127"/>
                  <a:cs typeface="Arial" panose="020B0604020202020204" pitchFamily="34" charset="0"/>
                </a:rPr>
                <a:t>Comunicación</a:t>
              </a:r>
              <a:endParaRPr kumimoji="0" lang="en-US" altLang="ko-K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굴림" panose="020B0600000101010101" pitchFamily="34" charset="-127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61484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6DC363-4A4F-4EE1-ABBB-C89D9E905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731FED7-193D-4FB4-BCBC-08258ED2A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¿Quiénes serían los públicos?</a:t>
            </a:r>
          </a:p>
          <a:p>
            <a:pPr marL="0" indent="0">
              <a:buNone/>
            </a:pPr>
            <a:r>
              <a:rPr lang="es-MX" dirty="0"/>
              <a:t>	Un grupo de personas que:</a:t>
            </a:r>
          </a:p>
          <a:p>
            <a:r>
              <a:rPr lang="es-MX" dirty="0"/>
              <a:t>Enfrentan un problema similar</a:t>
            </a:r>
          </a:p>
          <a:p>
            <a:r>
              <a:rPr lang="es-MX" dirty="0"/>
              <a:t>Se organizan para hacer algo sobre un problema similar.</a:t>
            </a:r>
          </a:p>
          <a:p>
            <a:r>
              <a:rPr lang="es-MX" dirty="0"/>
              <a:t>y/o tienen una participación directa en un problema, idea u organización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3358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120277-1F3D-4964-BDC4-8BCAF2536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D09009-6371-4B19-8269-9F58A4EDEE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Tipos de públicos:</a:t>
            </a:r>
          </a:p>
          <a:p>
            <a:r>
              <a:rPr lang="es-CL" dirty="0"/>
              <a:t>Internos y externos…</a:t>
            </a:r>
          </a:p>
          <a:p>
            <a:r>
              <a:rPr lang="es-CL" dirty="0"/>
              <a:t>Primarios, secundarios y marginales…</a:t>
            </a:r>
          </a:p>
          <a:p>
            <a:r>
              <a:rPr lang="es-CL" dirty="0"/>
              <a:t>Proactivos (propositivos), opositores o sin compromiso…</a:t>
            </a:r>
          </a:p>
          <a:p>
            <a:r>
              <a:rPr lang="es-CL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462607268"/>
      </p:ext>
    </p:extLst>
  </p:cSld>
  <p:clrMapOvr>
    <a:masterClrMapping/>
  </p:clrMapOvr>
</p:sld>
</file>

<file path=ppt/theme/theme1.xml><?xml version="1.0" encoding="utf-8"?>
<a:theme xmlns:a="http://schemas.openxmlformats.org/drawingml/2006/main" name="Recorte">
  <a:themeElements>
    <a:clrScheme name="Recorte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Recort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cort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TM10001105[[fn=Recorte]]</Template>
  <TotalTime>1389</TotalTime>
  <Words>465</Words>
  <Application>Microsoft Office PowerPoint</Application>
  <PresentationFormat>Panorámica</PresentationFormat>
  <Paragraphs>47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9" baseType="lpstr">
      <vt:lpstr>Arial</vt:lpstr>
      <vt:lpstr>Batang</vt:lpstr>
      <vt:lpstr>Century Gothic</vt:lpstr>
      <vt:lpstr>Franklin Gothic Book</vt:lpstr>
      <vt:lpstr>굴림</vt:lpstr>
      <vt:lpstr>Verdana</vt:lpstr>
      <vt:lpstr>Recorte</vt:lpstr>
      <vt:lpstr>Relaciones Públicas</vt:lpstr>
      <vt:lpstr>Definiciones de Relaciones Públicas</vt:lpstr>
      <vt:lpstr>Presentación de PowerPoint</vt:lpstr>
      <vt:lpstr>Presentación de PowerPoint</vt:lpstr>
      <vt:lpstr>Elementos clave de las RRPP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Ámbitos de trabajo de las RRPP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Relaciones Públicas</dc:title>
  <dc:creator>jose miguel labrin elgueta</dc:creator>
  <cp:lastModifiedBy>Usuario de Windows</cp:lastModifiedBy>
  <cp:revision>4</cp:revision>
  <dcterms:created xsi:type="dcterms:W3CDTF">2020-10-30T01:03:01Z</dcterms:created>
  <dcterms:modified xsi:type="dcterms:W3CDTF">2023-08-18T17:02:07Z</dcterms:modified>
</cp:coreProperties>
</file>