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Override5.xml" ContentType="application/vnd.openxmlformats-officedocument.themeOverride+xml"/>
  <Override PartName="/ppt/theme/themeOverride6.xml" ContentType="application/vnd.openxmlformats-officedocument.themeOverr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Override3.xml" ContentType="application/vnd.openxmlformats-officedocument.themeOverride+xml"/>
  <Override PartName="/ppt/theme/themeOverride4.xml" ContentType="application/vnd.openxmlformats-officedocument.themeOverrid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sldIdLst>
    <p:sldId id="256" r:id="rId2"/>
    <p:sldId id="257" r:id="rId3"/>
    <p:sldId id="258" r:id="rId4"/>
    <p:sldId id="301" r:id="rId5"/>
    <p:sldId id="306" r:id="rId6"/>
    <p:sldId id="307" r:id="rId7"/>
    <p:sldId id="308" r:id="rId8"/>
    <p:sldId id="309" r:id="rId9"/>
    <p:sldId id="302" r:id="rId10"/>
    <p:sldId id="303" r:id="rId11"/>
    <p:sldId id="304" r:id="rId12"/>
    <p:sldId id="305" r:id="rId13"/>
    <p:sldId id="310" r:id="rId14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33"/>
    <a:srgbClr val="FFFF00"/>
    <a:srgbClr val="0000CC"/>
    <a:srgbClr val="000000"/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9922" name="Group 2"/>
          <p:cNvGrpSpPr>
            <a:grpSpLocks/>
          </p:cNvGrpSpPr>
          <p:nvPr/>
        </p:nvGrpSpPr>
        <p:grpSpPr bwMode="auto">
          <a:xfrm>
            <a:off x="-6350" y="20638"/>
            <a:ext cx="9144000" cy="6858000"/>
            <a:chOff x="0" y="0"/>
            <a:chExt cx="5760" cy="4320"/>
          </a:xfrm>
        </p:grpSpPr>
        <p:sp>
          <p:nvSpPr>
            <p:cNvPr id="209923" name="Freeform 3"/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09924" name="Freeform 4"/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</p:grpSp>
      <p:sp>
        <p:nvSpPr>
          <p:cNvPr id="209925" name="Freeform 5"/>
          <p:cNvSpPr>
            <a:spLocks/>
          </p:cNvSpPr>
          <p:nvPr/>
        </p:nvSpPr>
        <p:spPr bwMode="hidden">
          <a:xfrm>
            <a:off x="6242050" y="6269038"/>
            <a:ext cx="2895600" cy="609600"/>
          </a:xfrm>
          <a:custGeom>
            <a:avLst/>
            <a:gdLst/>
            <a:ahLst/>
            <a:cxnLst>
              <a:cxn ang="0">
                <a:pos x="5748" y="246"/>
              </a:cxn>
              <a:cxn ang="0">
                <a:pos x="0" y="246"/>
              </a:cxn>
              <a:cxn ang="0">
                <a:pos x="0" y="0"/>
              </a:cxn>
              <a:cxn ang="0">
                <a:pos x="5748" y="0"/>
              </a:cxn>
              <a:cxn ang="0">
                <a:pos x="5748" y="246"/>
              </a:cxn>
              <a:cxn ang="0">
                <a:pos x="5748" y="246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s-MX"/>
          </a:p>
        </p:txBody>
      </p:sp>
      <p:grpSp>
        <p:nvGrpSpPr>
          <p:cNvPr id="209926" name="Group 6"/>
          <p:cNvGrpSpPr>
            <a:grpSpLocks/>
          </p:cNvGrpSpPr>
          <p:nvPr/>
        </p:nvGrpSpPr>
        <p:grpSpPr bwMode="auto">
          <a:xfrm>
            <a:off x="-1588" y="6034088"/>
            <a:ext cx="7845426" cy="850900"/>
            <a:chOff x="0" y="3792"/>
            <a:chExt cx="4942" cy="536"/>
          </a:xfrm>
        </p:grpSpPr>
        <p:sp>
          <p:nvSpPr>
            <p:cNvPr id="209927" name="Freeform 7"/>
            <p:cNvSpPr>
              <a:spLocks/>
            </p:cNvSpPr>
            <p:nvPr userDrawn="1"/>
          </p:nvSpPr>
          <p:spPr bwMode="ltGray">
            <a:xfrm>
              <a:off x="1488" y="3792"/>
              <a:ext cx="3240" cy="536"/>
            </a:xfrm>
            <a:custGeom>
              <a:avLst/>
              <a:gdLst/>
              <a:ahLst/>
              <a:cxnLst>
                <a:cxn ang="0">
                  <a:pos x="3132" y="469"/>
                </a:cxn>
                <a:cxn ang="0">
                  <a:pos x="2995" y="395"/>
                </a:cxn>
                <a:cxn ang="0">
                  <a:pos x="2911" y="375"/>
                </a:cxn>
                <a:cxn ang="0">
                  <a:pos x="2678" y="228"/>
                </a:cxn>
                <a:cxn ang="0">
                  <a:pos x="2553" y="74"/>
                </a:cxn>
                <a:cxn ang="0">
                  <a:pos x="2457" y="7"/>
                </a:cxn>
                <a:cxn ang="0">
                  <a:pos x="2403" y="47"/>
                </a:cxn>
                <a:cxn ang="0">
                  <a:pos x="2289" y="74"/>
                </a:cxn>
                <a:cxn ang="0">
                  <a:pos x="2134" y="74"/>
                </a:cxn>
                <a:cxn ang="0">
                  <a:pos x="2044" y="128"/>
                </a:cxn>
                <a:cxn ang="0">
                  <a:pos x="1775" y="222"/>
                </a:cxn>
                <a:cxn ang="0">
                  <a:pos x="1602" y="181"/>
                </a:cxn>
                <a:cxn ang="0">
                  <a:pos x="1560" y="101"/>
                </a:cxn>
                <a:cxn ang="0">
                  <a:pos x="1542" y="87"/>
                </a:cxn>
                <a:cxn ang="0">
                  <a:pos x="1446" y="60"/>
                </a:cxn>
                <a:cxn ang="0">
                  <a:pos x="1375" y="74"/>
                </a:cxn>
                <a:cxn ang="0">
                  <a:pos x="1309" y="87"/>
                </a:cxn>
                <a:cxn ang="0">
                  <a:pos x="1243" y="13"/>
                </a:cxn>
                <a:cxn ang="0">
                  <a:pos x="1225" y="0"/>
                </a:cxn>
                <a:cxn ang="0">
                  <a:pos x="1189" y="0"/>
                </a:cxn>
                <a:cxn ang="0">
                  <a:pos x="1106" y="34"/>
                </a:cxn>
                <a:cxn ang="0">
                  <a:pos x="1106" y="34"/>
                </a:cxn>
                <a:cxn ang="0">
                  <a:pos x="1094" y="40"/>
                </a:cxn>
                <a:cxn ang="0">
                  <a:pos x="1070" y="54"/>
                </a:cxn>
                <a:cxn ang="0">
                  <a:pos x="1034" y="74"/>
                </a:cxn>
                <a:cxn ang="0">
                  <a:pos x="1004" y="74"/>
                </a:cxn>
                <a:cxn ang="0">
                  <a:pos x="986" y="74"/>
                </a:cxn>
                <a:cxn ang="0">
                  <a:pos x="956" y="81"/>
                </a:cxn>
                <a:cxn ang="0">
                  <a:pos x="920" y="94"/>
                </a:cxn>
                <a:cxn ang="0">
                  <a:pos x="884" y="107"/>
                </a:cxn>
                <a:cxn ang="0">
                  <a:pos x="843" y="128"/>
                </a:cxn>
                <a:cxn ang="0">
                  <a:pos x="813" y="141"/>
                </a:cxn>
                <a:cxn ang="0">
                  <a:pos x="789" y="148"/>
                </a:cxn>
                <a:cxn ang="0">
                  <a:pos x="783" y="154"/>
                </a:cxn>
                <a:cxn ang="0">
                  <a:pos x="556" y="228"/>
                </a:cxn>
                <a:cxn ang="0">
                  <a:pos x="394" y="294"/>
                </a:cxn>
                <a:cxn ang="0">
                  <a:pos x="107" y="462"/>
                </a:cxn>
                <a:cxn ang="0">
                  <a:pos x="0" y="536"/>
                </a:cxn>
                <a:cxn ang="0">
                  <a:pos x="3240" y="536"/>
                </a:cxn>
                <a:cxn ang="0">
                  <a:pos x="3132" y="469"/>
                </a:cxn>
                <a:cxn ang="0">
                  <a:pos x="3132" y="469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grpSp>
          <p:nvGrpSpPr>
            <p:cNvPr id="209928" name="Group 8"/>
            <p:cNvGrpSpPr>
              <a:grpSpLocks/>
            </p:cNvGrpSpPr>
            <p:nvPr userDrawn="1"/>
          </p:nvGrpSpPr>
          <p:grpSpPr bwMode="auto">
            <a:xfrm>
              <a:off x="2486" y="3792"/>
              <a:ext cx="2456" cy="536"/>
              <a:chOff x="2486" y="3792"/>
              <a:chExt cx="2456" cy="536"/>
            </a:xfrm>
          </p:grpSpPr>
          <p:sp>
            <p:nvSpPr>
              <p:cNvPr id="209929" name="Freeform 9"/>
              <p:cNvSpPr>
                <a:spLocks/>
              </p:cNvSpPr>
              <p:nvPr userDrawn="1"/>
            </p:nvSpPr>
            <p:spPr bwMode="ltGray">
              <a:xfrm>
                <a:off x="3948" y="3799"/>
                <a:ext cx="994" cy="529"/>
              </a:xfrm>
              <a:custGeom>
                <a:avLst/>
                <a:gdLst/>
                <a:ahLst/>
                <a:cxnLst>
                  <a:cxn ang="0">
                    <a:pos x="636" y="373"/>
                  </a:cxn>
                  <a:cxn ang="0">
                    <a:pos x="495" y="370"/>
                  </a:cxn>
                  <a:cxn ang="0">
                    <a:pos x="280" y="249"/>
                  </a:cxn>
                  <a:cxn ang="0">
                    <a:pos x="127" y="66"/>
                  </a:cxn>
                  <a:cxn ang="0">
                    <a:pos x="0" y="0"/>
                  </a:cxn>
                  <a:cxn ang="0">
                    <a:pos x="22" y="26"/>
                  </a:cxn>
                  <a:cxn ang="0">
                    <a:pos x="0" y="65"/>
                  </a:cxn>
                  <a:cxn ang="0">
                    <a:pos x="30" y="119"/>
                  </a:cxn>
                  <a:cxn ang="0">
                    <a:pos x="75" y="243"/>
                  </a:cxn>
                  <a:cxn ang="0">
                    <a:pos x="45" y="422"/>
                  </a:cxn>
                  <a:cxn ang="0">
                    <a:pos x="200" y="329"/>
                  </a:cxn>
                  <a:cxn ang="0">
                    <a:pos x="592" y="527"/>
                  </a:cxn>
                  <a:cxn ang="0">
                    <a:pos x="994" y="529"/>
                  </a:cxn>
                  <a:cxn ang="0">
                    <a:pos x="828" y="473"/>
                  </a:cxn>
                  <a:cxn ang="0">
                    <a:pos x="636" y="373"/>
                  </a:cxn>
                </a:cxnLst>
                <a:rect l="0" t="0" r="r" b="b"/>
                <a:pathLst>
                  <a:path w="994" h="529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592" y="527"/>
                    </a:lnTo>
                    <a:lnTo>
                      <a:pt x="994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09930" name="Freeform 10"/>
              <p:cNvSpPr>
                <a:spLocks/>
              </p:cNvSpPr>
              <p:nvPr userDrawn="1"/>
            </p:nvSpPr>
            <p:spPr bwMode="ltGray">
              <a:xfrm>
                <a:off x="2677" y="3792"/>
                <a:ext cx="186" cy="395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54" y="18"/>
                  </a:cxn>
                  <a:cxn ang="0">
                    <a:pos x="24" y="30"/>
                  </a:cxn>
                  <a:cxn ang="0">
                    <a:pos x="18" y="66"/>
                  </a:cxn>
                  <a:cxn ang="0">
                    <a:pos x="42" y="114"/>
                  </a:cxn>
                  <a:cxn ang="0">
                    <a:pos x="48" y="162"/>
                  </a:cxn>
                  <a:cxn ang="0">
                    <a:pos x="0" y="353"/>
                  </a:cxn>
                  <a:cxn ang="0">
                    <a:pos x="54" y="233"/>
                  </a:cxn>
                  <a:cxn ang="0">
                    <a:pos x="84" y="216"/>
                  </a:cxn>
                  <a:cxn ang="0">
                    <a:pos x="126" y="126"/>
                  </a:cxn>
                  <a:cxn ang="0">
                    <a:pos x="144" y="120"/>
                  </a:cxn>
                  <a:cxn ang="0">
                    <a:pos x="144" y="90"/>
                  </a:cxn>
                  <a:cxn ang="0">
                    <a:pos x="186" y="66"/>
                  </a:cxn>
                  <a:cxn ang="0">
                    <a:pos x="162" y="60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09931" name="Freeform 11"/>
              <p:cNvSpPr>
                <a:spLocks/>
              </p:cNvSpPr>
              <p:nvPr userDrawn="1"/>
            </p:nvSpPr>
            <p:spPr bwMode="ltGray">
              <a:xfrm>
                <a:off x="3030" y="3893"/>
                <a:ext cx="378" cy="271"/>
              </a:xfrm>
              <a:custGeom>
                <a:avLst/>
                <a:gdLst/>
                <a:ahLst/>
                <a:cxnLst>
                  <a:cxn ang="0">
                    <a:pos x="18" y="0"/>
                  </a:cxn>
                  <a:cxn ang="0">
                    <a:pos x="12" y="13"/>
                  </a:cxn>
                  <a:cxn ang="0">
                    <a:pos x="0" y="40"/>
                  </a:cxn>
                  <a:cxn ang="0">
                    <a:pos x="60" y="121"/>
                  </a:cxn>
                  <a:cxn ang="0">
                    <a:pos x="310" y="271"/>
                  </a:cxn>
                  <a:cxn ang="0">
                    <a:pos x="290" y="139"/>
                  </a:cxn>
                  <a:cxn ang="0">
                    <a:pos x="378" y="76"/>
                  </a:cxn>
                  <a:cxn ang="0">
                    <a:pos x="251" y="94"/>
                  </a:cxn>
                  <a:cxn ang="0">
                    <a:pos x="90" y="54"/>
                  </a:cxn>
                  <a:cxn ang="0">
                    <a:pos x="18" y="0"/>
                  </a:cxn>
                  <a:cxn ang="0">
                    <a:pos x="18" y="0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09932" name="Freeform 12"/>
              <p:cNvSpPr>
                <a:spLocks/>
              </p:cNvSpPr>
              <p:nvPr userDrawn="1"/>
            </p:nvSpPr>
            <p:spPr bwMode="ltGray">
              <a:xfrm>
                <a:off x="3628" y="3866"/>
                <a:ext cx="155" cy="74"/>
              </a:xfrm>
              <a:custGeom>
                <a:avLst/>
                <a:gdLst/>
                <a:ahLst/>
                <a:cxnLst>
                  <a:cxn ang="0">
                    <a:pos x="114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6" y="6"/>
                  </a:cxn>
                  <a:cxn ang="0">
                    <a:pos x="6" y="18"/>
                  </a:cxn>
                  <a:cxn ang="0">
                    <a:pos x="0" y="24"/>
                  </a:cxn>
                  <a:cxn ang="0">
                    <a:pos x="78" y="60"/>
                  </a:cxn>
                  <a:cxn ang="0">
                    <a:pos x="96" y="42"/>
                  </a:cxn>
                  <a:cxn ang="0">
                    <a:pos x="155" y="66"/>
                  </a:cxn>
                  <a:cxn ang="0">
                    <a:pos x="126" y="24"/>
                  </a:cxn>
                  <a:cxn ang="0">
                    <a:pos x="149" y="0"/>
                  </a:cxn>
                  <a:cxn ang="0">
                    <a:pos x="114" y="0"/>
                  </a:cxn>
                  <a:cxn ang="0">
                    <a:pos x="114" y="0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09933" name="Freeform 13"/>
              <p:cNvSpPr>
                <a:spLocks/>
              </p:cNvSpPr>
              <p:nvPr userDrawn="1"/>
            </p:nvSpPr>
            <p:spPr bwMode="ltGray">
              <a:xfrm>
                <a:off x="2486" y="3859"/>
                <a:ext cx="42" cy="81"/>
              </a:xfrm>
              <a:custGeom>
                <a:avLst/>
                <a:gdLst/>
                <a:ahLst/>
                <a:cxnLst>
                  <a:cxn ang="0">
                    <a:pos x="6" y="36"/>
                  </a:cxn>
                  <a:cxn ang="0">
                    <a:pos x="0" y="18"/>
                  </a:cxn>
                  <a:cxn ang="0">
                    <a:pos x="12" y="6"/>
                  </a:cxn>
                  <a:cxn ang="0">
                    <a:pos x="0" y="6"/>
                  </a:cxn>
                  <a:cxn ang="0">
                    <a:pos x="12" y="6"/>
                  </a:cxn>
                  <a:cxn ang="0">
                    <a:pos x="24" y="6"/>
                  </a:cxn>
                  <a:cxn ang="0">
                    <a:pos x="36" y="6"/>
                  </a:cxn>
                  <a:cxn ang="0">
                    <a:pos x="42" y="0"/>
                  </a:cxn>
                  <a:cxn ang="0">
                    <a:pos x="30" y="18"/>
                  </a:cxn>
                  <a:cxn ang="0">
                    <a:pos x="42" y="48"/>
                  </a:cxn>
                  <a:cxn ang="0">
                    <a:pos x="12" y="72"/>
                  </a:cxn>
                  <a:cxn ang="0">
                    <a:pos x="6" y="36"/>
                  </a:cxn>
                  <a:cxn ang="0">
                    <a:pos x="6" y="36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</p:grpSp>
        <p:sp>
          <p:nvSpPr>
            <p:cNvPr id="209934" name="Freeform 14"/>
            <p:cNvSpPr>
              <a:spLocks/>
            </p:cNvSpPr>
            <p:nvPr userDrawn="1"/>
          </p:nvSpPr>
          <p:spPr bwMode="ltGray">
            <a:xfrm>
              <a:off x="0" y="3792"/>
              <a:ext cx="3976" cy="535"/>
            </a:xfrm>
            <a:custGeom>
              <a:avLst/>
              <a:gdLst/>
              <a:ahLst/>
              <a:cxnLst>
                <a:cxn ang="0">
                  <a:pos x="3976" y="527"/>
                </a:cxn>
                <a:cxn ang="0">
                  <a:pos x="3970" y="527"/>
                </a:cxn>
                <a:cxn ang="0">
                  <a:pos x="3844" y="509"/>
                </a:cxn>
                <a:cxn ang="0">
                  <a:pos x="2487" y="305"/>
                </a:cxn>
                <a:cxn ang="0">
                  <a:pos x="2039" y="36"/>
                </a:cxn>
                <a:cxn ang="0">
                  <a:pos x="1907" y="24"/>
                </a:cxn>
                <a:cxn ang="0">
                  <a:pos x="1883" y="54"/>
                </a:cxn>
                <a:cxn ang="0">
                  <a:pos x="1859" y="54"/>
                </a:cxn>
                <a:cxn ang="0">
                  <a:pos x="1830" y="30"/>
                </a:cxn>
                <a:cxn ang="0">
                  <a:pos x="1704" y="102"/>
                </a:cxn>
                <a:cxn ang="0">
                  <a:pos x="1608" y="126"/>
                </a:cxn>
                <a:cxn ang="0">
                  <a:pos x="1561" y="132"/>
                </a:cxn>
                <a:cxn ang="0">
                  <a:pos x="1495" y="102"/>
                </a:cxn>
                <a:cxn ang="0">
                  <a:pos x="1357" y="126"/>
                </a:cxn>
                <a:cxn ang="0">
                  <a:pos x="1285" y="24"/>
                </a:cxn>
                <a:cxn ang="0">
                  <a:pos x="1280" y="18"/>
                </a:cxn>
                <a:cxn ang="0">
                  <a:pos x="1262" y="12"/>
                </a:cxn>
                <a:cxn ang="0">
                  <a:pos x="1238" y="6"/>
                </a:cxn>
                <a:cxn ang="0">
                  <a:pos x="1220" y="0"/>
                </a:cxn>
                <a:cxn ang="0">
                  <a:pos x="1196" y="0"/>
                </a:cxn>
                <a:cxn ang="0">
                  <a:pos x="1166" y="0"/>
                </a:cxn>
                <a:cxn ang="0">
                  <a:pos x="1142" y="0"/>
                </a:cxn>
                <a:cxn ang="0">
                  <a:pos x="1136" y="0"/>
                </a:cxn>
                <a:cxn ang="0">
                  <a:pos x="1130" y="0"/>
                </a:cxn>
                <a:cxn ang="0">
                  <a:pos x="1124" y="6"/>
                </a:cxn>
                <a:cxn ang="0">
                  <a:pos x="1118" y="12"/>
                </a:cxn>
                <a:cxn ang="0">
                  <a:pos x="1100" y="18"/>
                </a:cxn>
                <a:cxn ang="0">
                  <a:pos x="1088" y="18"/>
                </a:cxn>
                <a:cxn ang="0">
                  <a:pos x="1070" y="24"/>
                </a:cxn>
                <a:cxn ang="0">
                  <a:pos x="1052" y="30"/>
                </a:cxn>
                <a:cxn ang="0">
                  <a:pos x="1034" y="36"/>
                </a:cxn>
                <a:cxn ang="0">
                  <a:pos x="1028" y="42"/>
                </a:cxn>
                <a:cxn ang="0">
                  <a:pos x="969" y="60"/>
                </a:cxn>
                <a:cxn ang="0">
                  <a:pos x="921" y="72"/>
                </a:cxn>
                <a:cxn ang="0">
                  <a:pos x="855" y="48"/>
                </a:cxn>
                <a:cxn ang="0">
                  <a:pos x="825" y="48"/>
                </a:cxn>
                <a:cxn ang="0">
                  <a:pos x="759" y="72"/>
                </a:cxn>
                <a:cxn ang="0">
                  <a:pos x="735" y="72"/>
                </a:cxn>
                <a:cxn ang="0">
                  <a:pos x="706" y="60"/>
                </a:cxn>
                <a:cxn ang="0">
                  <a:pos x="640" y="60"/>
                </a:cxn>
                <a:cxn ang="0">
                  <a:pos x="544" y="72"/>
                </a:cxn>
                <a:cxn ang="0">
                  <a:pos x="389" y="18"/>
                </a:cxn>
                <a:cxn ang="0">
                  <a:pos x="323" y="60"/>
                </a:cxn>
                <a:cxn ang="0">
                  <a:pos x="317" y="60"/>
                </a:cxn>
                <a:cxn ang="0">
                  <a:pos x="305" y="72"/>
                </a:cxn>
                <a:cxn ang="0">
                  <a:pos x="287" y="78"/>
                </a:cxn>
                <a:cxn ang="0">
                  <a:pos x="263" y="90"/>
                </a:cxn>
                <a:cxn ang="0">
                  <a:pos x="203" y="120"/>
                </a:cxn>
                <a:cxn ang="0">
                  <a:pos x="149" y="150"/>
                </a:cxn>
                <a:cxn ang="0">
                  <a:pos x="78" y="168"/>
                </a:cxn>
                <a:cxn ang="0">
                  <a:pos x="0" y="180"/>
                </a:cxn>
                <a:cxn ang="0">
                  <a:pos x="0" y="527"/>
                </a:cxn>
                <a:cxn ang="0">
                  <a:pos x="1010" y="527"/>
                </a:cxn>
                <a:cxn ang="0">
                  <a:pos x="3725" y="527"/>
                </a:cxn>
                <a:cxn ang="0">
                  <a:pos x="3976" y="527"/>
                </a:cxn>
                <a:cxn ang="0">
                  <a:pos x="3976" y="527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</p:grpSp>
      <p:grpSp>
        <p:nvGrpSpPr>
          <p:cNvPr id="209935" name="Group 15"/>
          <p:cNvGrpSpPr>
            <a:grpSpLocks/>
          </p:cNvGrpSpPr>
          <p:nvPr/>
        </p:nvGrpSpPr>
        <p:grpSpPr bwMode="auto">
          <a:xfrm>
            <a:off x="627063" y="6021388"/>
            <a:ext cx="5684837" cy="849312"/>
            <a:chOff x="395" y="3793"/>
            <a:chExt cx="3581" cy="535"/>
          </a:xfrm>
        </p:grpSpPr>
        <p:sp>
          <p:nvSpPr>
            <p:cNvPr id="209936" name="Freeform 16"/>
            <p:cNvSpPr>
              <a:spLocks/>
            </p:cNvSpPr>
            <p:nvPr userDrawn="1"/>
          </p:nvSpPr>
          <p:spPr bwMode="auto">
            <a:xfrm>
              <a:off x="1196" y="3793"/>
              <a:ext cx="365" cy="291"/>
            </a:xfrm>
            <a:custGeom>
              <a:avLst/>
              <a:gdLst/>
              <a:ahLst/>
              <a:cxnLst>
                <a:cxn ang="0">
                  <a:pos x="24" y="24"/>
                </a:cxn>
                <a:cxn ang="0">
                  <a:pos x="0" y="60"/>
                </a:cxn>
                <a:cxn ang="0">
                  <a:pos x="66" y="108"/>
                </a:cxn>
                <a:cxn ang="0">
                  <a:pos x="143" y="180"/>
                </a:cxn>
                <a:cxn ang="0">
                  <a:pos x="191" y="168"/>
                </a:cxn>
                <a:cxn ang="0">
                  <a:pos x="341" y="287"/>
                </a:cxn>
                <a:cxn ang="0">
                  <a:pos x="305" y="174"/>
                </a:cxn>
                <a:cxn ang="0">
                  <a:pos x="365" y="132"/>
                </a:cxn>
                <a:cxn ang="0">
                  <a:pos x="359" y="126"/>
                </a:cxn>
                <a:cxn ang="0">
                  <a:pos x="335" y="114"/>
                </a:cxn>
                <a:cxn ang="0">
                  <a:pos x="299" y="90"/>
                </a:cxn>
                <a:cxn ang="0">
                  <a:pos x="257" y="72"/>
                </a:cxn>
                <a:cxn ang="0">
                  <a:pos x="215" y="54"/>
                </a:cxn>
                <a:cxn ang="0">
                  <a:pos x="173" y="36"/>
                </a:cxn>
                <a:cxn ang="0">
                  <a:pos x="143" y="24"/>
                </a:cxn>
                <a:cxn ang="0">
                  <a:pos x="131" y="18"/>
                </a:cxn>
                <a:cxn ang="0">
                  <a:pos x="107" y="18"/>
                </a:cxn>
                <a:cxn ang="0">
                  <a:pos x="95" y="18"/>
                </a:cxn>
                <a:cxn ang="0">
                  <a:pos x="72" y="12"/>
                </a:cxn>
                <a:cxn ang="0">
                  <a:pos x="66" y="12"/>
                </a:cxn>
                <a:cxn ang="0">
                  <a:pos x="54" y="6"/>
                </a:cxn>
                <a:cxn ang="0">
                  <a:pos x="42" y="0"/>
                </a:cxn>
                <a:cxn ang="0">
                  <a:pos x="30" y="0"/>
                </a:cxn>
                <a:cxn ang="0">
                  <a:pos x="24" y="24"/>
                </a:cxn>
                <a:cxn ang="0">
                  <a:pos x="24" y="24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09937" name="Freeform 17"/>
            <p:cNvSpPr>
              <a:spLocks/>
            </p:cNvSpPr>
            <p:nvPr userDrawn="1"/>
          </p:nvSpPr>
          <p:spPr bwMode="auto">
            <a:xfrm>
              <a:off x="1943" y="3829"/>
              <a:ext cx="2033" cy="499"/>
            </a:xfrm>
            <a:custGeom>
              <a:avLst/>
              <a:gdLst/>
              <a:ahLst/>
              <a:cxnLst>
                <a:cxn ang="0">
                  <a:pos x="186" y="18"/>
                </a:cxn>
                <a:cxn ang="0">
                  <a:pos x="138" y="6"/>
                </a:cxn>
                <a:cxn ang="0">
                  <a:pos x="96" y="0"/>
                </a:cxn>
                <a:cxn ang="0">
                  <a:pos x="36" y="0"/>
                </a:cxn>
                <a:cxn ang="0">
                  <a:pos x="12" y="25"/>
                </a:cxn>
                <a:cxn ang="0">
                  <a:pos x="0" y="128"/>
                </a:cxn>
                <a:cxn ang="0">
                  <a:pos x="60" y="104"/>
                </a:cxn>
                <a:cxn ang="0">
                  <a:pos x="90" y="134"/>
                </a:cxn>
                <a:cxn ang="0">
                  <a:pos x="150" y="153"/>
                </a:cxn>
                <a:cxn ang="0">
                  <a:pos x="209" y="273"/>
                </a:cxn>
                <a:cxn ang="0">
                  <a:pos x="401" y="359"/>
                </a:cxn>
                <a:cxn ang="0">
                  <a:pos x="777" y="359"/>
                </a:cxn>
                <a:cxn ang="0">
                  <a:pos x="2033" y="499"/>
                </a:cxn>
                <a:cxn ang="0">
                  <a:pos x="2033" y="499"/>
                </a:cxn>
                <a:cxn ang="0">
                  <a:pos x="1991" y="493"/>
                </a:cxn>
                <a:cxn ang="0">
                  <a:pos x="676" y="243"/>
                </a:cxn>
                <a:cxn ang="0">
                  <a:pos x="514" y="159"/>
                </a:cxn>
                <a:cxn ang="0">
                  <a:pos x="425" y="110"/>
                </a:cxn>
                <a:cxn ang="0">
                  <a:pos x="365" y="92"/>
                </a:cxn>
                <a:cxn ang="0">
                  <a:pos x="281" y="61"/>
                </a:cxn>
                <a:cxn ang="0">
                  <a:pos x="186" y="18"/>
                </a:cxn>
                <a:cxn ang="0">
                  <a:pos x="186" y="18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09938" name="Freeform 18"/>
            <p:cNvSpPr>
              <a:spLocks/>
            </p:cNvSpPr>
            <p:nvPr userDrawn="1"/>
          </p:nvSpPr>
          <p:spPr bwMode="auto">
            <a:xfrm>
              <a:off x="1830" y="3823"/>
              <a:ext cx="71" cy="61"/>
            </a:xfrm>
            <a:custGeom>
              <a:avLst/>
              <a:gdLst/>
              <a:ahLst/>
              <a:cxnLst>
                <a:cxn ang="0">
                  <a:pos x="0" y="18"/>
                </a:cxn>
                <a:cxn ang="0">
                  <a:pos x="6" y="18"/>
                </a:cxn>
                <a:cxn ang="0">
                  <a:pos x="12" y="12"/>
                </a:cxn>
                <a:cxn ang="0">
                  <a:pos x="6" y="6"/>
                </a:cxn>
                <a:cxn ang="0">
                  <a:pos x="0" y="0"/>
                </a:cxn>
                <a:cxn ang="0">
                  <a:pos x="29" y="18"/>
                </a:cxn>
                <a:cxn ang="0">
                  <a:pos x="53" y="18"/>
                </a:cxn>
                <a:cxn ang="0">
                  <a:pos x="59" y="30"/>
                </a:cxn>
                <a:cxn ang="0">
                  <a:pos x="65" y="42"/>
                </a:cxn>
                <a:cxn ang="0">
                  <a:pos x="71" y="54"/>
                </a:cxn>
                <a:cxn ang="0">
                  <a:pos x="71" y="60"/>
                </a:cxn>
                <a:cxn ang="0">
                  <a:pos x="59" y="54"/>
                </a:cxn>
                <a:cxn ang="0">
                  <a:pos x="47" y="42"/>
                </a:cxn>
                <a:cxn ang="0">
                  <a:pos x="23" y="30"/>
                </a:cxn>
                <a:cxn ang="0">
                  <a:pos x="23" y="36"/>
                </a:cxn>
                <a:cxn ang="0">
                  <a:pos x="18" y="42"/>
                </a:cxn>
                <a:cxn ang="0">
                  <a:pos x="12" y="48"/>
                </a:cxn>
                <a:cxn ang="0">
                  <a:pos x="6" y="48"/>
                </a:cxn>
                <a:cxn ang="0">
                  <a:pos x="6" y="48"/>
                </a:cxn>
                <a:cxn ang="0">
                  <a:pos x="6" y="36"/>
                </a:cxn>
                <a:cxn ang="0">
                  <a:pos x="0" y="18"/>
                </a:cxn>
                <a:cxn ang="0">
                  <a:pos x="0" y="18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09939" name="Freeform 19"/>
            <p:cNvSpPr>
              <a:spLocks/>
            </p:cNvSpPr>
            <p:nvPr userDrawn="1"/>
          </p:nvSpPr>
          <p:spPr bwMode="auto">
            <a:xfrm>
              <a:off x="855" y="3842"/>
              <a:ext cx="161" cy="164"/>
            </a:xfrm>
            <a:custGeom>
              <a:avLst/>
              <a:gdLst/>
              <a:ahLst/>
              <a:cxnLst>
                <a:cxn ang="0">
                  <a:pos x="30" y="0"/>
                </a:cxn>
                <a:cxn ang="0">
                  <a:pos x="48" y="6"/>
                </a:cxn>
                <a:cxn ang="0">
                  <a:pos x="72" y="6"/>
                </a:cxn>
                <a:cxn ang="0">
                  <a:pos x="114" y="12"/>
                </a:cxn>
                <a:cxn ang="0">
                  <a:pos x="96" y="54"/>
                </a:cxn>
                <a:cxn ang="0">
                  <a:pos x="96" y="60"/>
                </a:cxn>
                <a:cxn ang="0">
                  <a:pos x="102" y="72"/>
                </a:cxn>
                <a:cxn ang="0">
                  <a:pos x="108" y="84"/>
                </a:cxn>
                <a:cxn ang="0">
                  <a:pos x="120" y="96"/>
                </a:cxn>
                <a:cxn ang="0">
                  <a:pos x="143" y="114"/>
                </a:cxn>
                <a:cxn ang="0">
                  <a:pos x="155" y="138"/>
                </a:cxn>
                <a:cxn ang="0">
                  <a:pos x="161" y="156"/>
                </a:cxn>
                <a:cxn ang="0">
                  <a:pos x="161" y="162"/>
                </a:cxn>
                <a:cxn ang="0">
                  <a:pos x="96" y="102"/>
                </a:cxn>
                <a:cxn ang="0">
                  <a:pos x="30" y="54"/>
                </a:cxn>
                <a:cxn ang="0">
                  <a:pos x="0" y="0"/>
                </a:cxn>
                <a:cxn ang="0">
                  <a:pos x="30" y="0"/>
                </a:cxn>
                <a:cxn ang="0">
                  <a:pos x="30" y="0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09940" name="Freeform 20"/>
            <p:cNvSpPr>
              <a:spLocks/>
            </p:cNvSpPr>
            <p:nvPr userDrawn="1"/>
          </p:nvSpPr>
          <p:spPr bwMode="auto">
            <a:xfrm>
              <a:off x="706" y="3854"/>
              <a:ext cx="59" cy="61"/>
            </a:xfrm>
            <a:custGeom>
              <a:avLst/>
              <a:gdLst/>
              <a:ahLst/>
              <a:cxnLst>
                <a:cxn ang="0">
                  <a:pos x="59" y="6"/>
                </a:cxn>
                <a:cxn ang="0">
                  <a:pos x="41" y="30"/>
                </a:cxn>
                <a:cxn ang="0">
                  <a:pos x="41" y="36"/>
                </a:cxn>
                <a:cxn ang="0">
                  <a:pos x="47" y="42"/>
                </a:cxn>
                <a:cxn ang="0">
                  <a:pos x="53" y="54"/>
                </a:cxn>
                <a:cxn ang="0">
                  <a:pos x="53" y="60"/>
                </a:cxn>
                <a:cxn ang="0">
                  <a:pos x="47" y="54"/>
                </a:cxn>
                <a:cxn ang="0">
                  <a:pos x="35" y="48"/>
                </a:cxn>
                <a:cxn ang="0">
                  <a:pos x="23" y="36"/>
                </a:cxn>
                <a:cxn ang="0">
                  <a:pos x="17" y="30"/>
                </a:cxn>
                <a:cxn ang="0">
                  <a:pos x="0" y="0"/>
                </a:cxn>
                <a:cxn ang="0">
                  <a:pos x="59" y="6"/>
                </a:cxn>
                <a:cxn ang="0">
                  <a:pos x="59" y="6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09941" name="Freeform 21"/>
            <p:cNvSpPr>
              <a:spLocks/>
            </p:cNvSpPr>
            <p:nvPr userDrawn="1"/>
          </p:nvSpPr>
          <p:spPr bwMode="auto">
            <a:xfrm>
              <a:off x="395" y="3811"/>
              <a:ext cx="245" cy="207"/>
            </a:xfrm>
            <a:custGeom>
              <a:avLst/>
              <a:gdLst/>
              <a:ahLst/>
              <a:cxnLst>
                <a:cxn ang="0">
                  <a:pos x="233" y="36"/>
                </a:cxn>
                <a:cxn ang="0">
                  <a:pos x="245" y="42"/>
                </a:cxn>
                <a:cxn ang="0">
                  <a:pos x="209" y="84"/>
                </a:cxn>
                <a:cxn ang="0">
                  <a:pos x="143" y="132"/>
                </a:cxn>
                <a:cxn ang="0">
                  <a:pos x="167" y="156"/>
                </a:cxn>
                <a:cxn ang="0">
                  <a:pos x="179" y="204"/>
                </a:cxn>
                <a:cxn ang="0">
                  <a:pos x="77" y="132"/>
                </a:cxn>
                <a:cxn ang="0">
                  <a:pos x="47" y="84"/>
                </a:cxn>
                <a:cxn ang="0">
                  <a:pos x="89" y="66"/>
                </a:cxn>
                <a:cxn ang="0">
                  <a:pos x="59" y="36"/>
                </a:cxn>
                <a:cxn ang="0">
                  <a:pos x="0" y="12"/>
                </a:cxn>
                <a:cxn ang="0">
                  <a:pos x="0" y="0"/>
                </a:cxn>
                <a:cxn ang="0">
                  <a:pos x="6" y="0"/>
                </a:cxn>
                <a:cxn ang="0">
                  <a:pos x="12" y="0"/>
                </a:cxn>
                <a:cxn ang="0">
                  <a:pos x="47" y="6"/>
                </a:cxn>
                <a:cxn ang="0">
                  <a:pos x="77" y="6"/>
                </a:cxn>
                <a:cxn ang="0">
                  <a:pos x="83" y="6"/>
                </a:cxn>
                <a:cxn ang="0">
                  <a:pos x="89" y="6"/>
                </a:cxn>
                <a:cxn ang="0">
                  <a:pos x="101" y="12"/>
                </a:cxn>
                <a:cxn ang="0">
                  <a:pos x="125" y="12"/>
                </a:cxn>
                <a:cxn ang="0">
                  <a:pos x="143" y="18"/>
                </a:cxn>
                <a:cxn ang="0">
                  <a:pos x="149" y="18"/>
                </a:cxn>
                <a:cxn ang="0">
                  <a:pos x="149" y="18"/>
                </a:cxn>
                <a:cxn ang="0">
                  <a:pos x="203" y="24"/>
                </a:cxn>
                <a:cxn ang="0">
                  <a:pos x="233" y="36"/>
                </a:cxn>
                <a:cxn ang="0">
                  <a:pos x="233" y="36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</p:grpSp>
      <p:sp>
        <p:nvSpPr>
          <p:cNvPr id="209942" name="Rectangle 22"/>
          <p:cNvSpPr>
            <a:spLocks noGrp="1" noChangeArrowheads="1"/>
          </p:cNvSpPr>
          <p:nvPr>
            <p:ph type="ctrTitle" sz="quarter"/>
          </p:nvPr>
        </p:nvSpPr>
        <p:spPr>
          <a:xfrm>
            <a:off x="457200" y="1447800"/>
            <a:ext cx="8229600" cy="1736725"/>
          </a:xfrm>
        </p:spPr>
        <p:txBody>
          <a:bodyPr/>
          <a:lstStyle>
            <a:lvl1pPr>
              <a:defRPr sz="5400"/>
            </a:lvl1pPr>
          </a:lstStyle>
          <a:p>
            <a:r>
              <a:rPr lang="es-ES"/>
              <a:t>Haga clic para cambiar el estilo de título	</a:t>
            </a:r>
          </a:p>
        </p:txBody>
      </p:sp>
      <p:sp>
        <p:nvSpPr>
          <p:cNvPr id="209943" name="Rectangle 2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4290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209944" name="Rectangle 24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209945" name="Rectangle 25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51F01EA2-1ED5-40A8-9EFF-E021597A8A5F}" type="slidenum">
              <a:rPr lang="es-ES"/>
              <a:pPr/>
              <a:t>‹Nº›</a:t>
            </a:fld>
            <a:endParaRPr lang="es-ES"/>
          </a:p>
        </p:txBody>
      </p:sp>
      <p:sp>
        <p:nvSpPr>
          <p:cNvPr id="209946" name="Rectangle 26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4F90CC-026C-4E1A-9DDA-8E271E2B1E6B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28600"/>
            <a:ext cx="2057400" cy="58674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28600"/>
            <a:ext cx="6019800" cy="58674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1624B98-8EFC-4639-8EA8-14AB604124E4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04D70F-83EA-4044-88F2-3529A801A56A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43476EE-5D4D-4A17-847B-E97B2E24A3D0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377244C-82EE-4F4B-96C8-1930FE02268C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858FAD-34B0-4A01-8CFC-A1771913BD0D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08B2D1-8CBF-4D80-9247-B19350E7AE5A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CBAE6F4-9CF5-4167-916B-69A5D73C2CC9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01080A-9D3C-4538-A93A-1F4CB292C05B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A01346-2A9B-42C3-91E8-9F2A80A1300F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>
                <a:gamma/>
                <a:shade val="46275"/>
                <a:invGamma/>
              </a:schemeClr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8898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208899" name="Freeform 3"/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08900" name="Freeform 4"/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</p:grpSp>
      <p:sp>
        <p:nvSpPr>
          <p:cNvPr id="208901" name="Freeform 5"/>
          <p:cNvSpPr>
            <a:spLocks/>
          </p:cNvSpPr>
          <p:nvPr/>
        </p:nvSpPr>
        <p:spPr bwMode="hidden">
          <a:xfrm>
            <a:off x="6248400" y="6262688"/>
            <a:ext cx="2895600" cy="609600"/>
          </a:xfrm>
          <a:custGeom>
            <a:avLst/>
            <a:gdLst/>
            <a:ahLst/>
            <a:cxnLst>
              <a:cxn ang="0">
                <a:pos x="5748" y="246"/>
              </a:cxn>
              <a:cxn ang="0">
                <a:pos x="0" y="246"/>
              </a:cxn>
              <a:cxn ang="0">
                <a:pos x="0" y="0"/>
              </a:cxn>
              <a:cxn ang="0">
                <a:pos x="5748" y="0"/>
              </a:cxn>
              <a:cxn ang="0">
                <a:pos x="5748" y="246"/>
              </a:cxn>
              <a:cxn ang="0">
                <a:pos x="5748" y="246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s-MX"/>
          </a:p>
        </p:txBody>
      </p:sp>
      <p:grpSp>
        <p:nvGrpSpPr>
          <p:cNvPr id="208902" name="Group 6"/>
          <p:cNvGrpSpPr>
            <a:grpSpLocks/>
          </p:cNvGrpSpPr>
          <p:nvPr/>
        </p:nvGrpSpPr>
        <p:grpSpPr bwMode="auto">
          <a:xfrm>
            <a:off x="0" y="6019800"/>
            <a:ext cx="7848600" cy="857250"/>
            <a:chOff x="0" y="3792"/>
            <a:chExt cx="4944" cy="540"/>
          </a:xfrm>
        </p:grpSpPr>
        <p:sp>
          <p:nvSpPr>
            <p:cNvPr id="208903" name="Freeform 7"/>
            <p:cNvSpPr>
              <a:spLocks/>
            </p:cNvSpPr>
            <p:nvPr userDrawn="1"/>
          </p:nvSpPr>
          <p:spPr bwMode="ltGray">
            <a:xfrm>
              <a:off x="1488" y="3792"/>
              <a:ext cx="3240" cy="536"/>
            </a:xfrm>
            <a:custGeom>
              <a:avLst/>
              <a:gdLst/>
              <a:ahLst/>
              <a:cxnLst>
                <a:cxn ang="0">
                  <a:pos x="3132" y="469"/>
                </a:cxn>
                <a:cxn ang="0">
                  <a:pos x="2995" y="395"/>
                </a:cxn>
                <a:cxn ang="0">
                  <a:pos x="2911" y="375"/>
                </a:cxn>
                <a:cxn ang="0">
                  <a:pos x="2678" y="228"/>
                </a:cxn>
                <a:cxn ang="0">
                  <a:pos x="2553" y="74"/>
                </a:cxn>
                <a:cxn ang="0">
                  <a:pos x="2457" y="7"/>
                </a:cxn>
                <a:cxn ang="0">
                  <a:pos x="2403" y="47"/>
                </a:cxn>
                <a:cxn ang="0">
                  <a:pos x="2289" y="74"/>
                </a:cxn>
                <a:cxn ang="0">
                  <a:pos x="2134" y="74"/>
                </a:cxn>
                <a:cxn ang="0">
                  <a:pos x="2044" y="128"/>
                </a:cxn>
                <a:cxn ang="0">
                  <a:pos x="1775" y="222"/>
                </a:cxn>
                <a:cxn ang="0">
                  <a:pos x="1602" y="181"/>
                </a:cxn>
                <a:cxn ang="0">
                  <a:pos x="1560" y="101"/>
                </a:cxn>
                <a:cxn ang="0">
                  <a:pos x="1542" y="87"/>
                </a:cxn>
                <a:cxn ang="0">
                  <a:pos x="1446" y="60"/>
                </a:cxn>
                <a:cxn ang="0">
                  <a:pos x="1375" y="74"/>
                </a:cxn>
                <a:cxn ang="0">
                  <a:pos x="1309" y="87"/>
                </a:cxn>
                <a:cxn ang="0">
                  <a:pos x="1243" y="13"/>
                </a:cxn>
                <a:cxn ang="0">
                  <a:pos x="1225" y="0"/>
                </a:cxn>
                <a:cxn ang="0">
                  <a:pos x="1189" y="0"/>
                </a:cxn>
                <a:cxn ang="0">
                  <a:pos x="1106" y="34"/>
                </a:cxn>
                <a:cxn ang="0">
                  <a:pos x="1106" y="34"/>
                </a:cxn>
                <a:cxn ang="0">
                  <a:pos x="1094" y="40"/>
                </a:cxn>
                <a:cxn ang="0">
                  <a:pos x="1070" y="54"/>
                </a:cxn>
                <a:cxn ang="0">
                  <a:pos x="1034" y="74"/>
                </a:cxn>
                <a:cxn ang="0">
                  <a:pos x="1004" y="74"/>
                </a:cxn>
                <a:cxn ang="0">
                  <a:pos x="986" y="74"/>
                </a:cxn>
                <a:cxn ang="0">
                  <a:pos x="956" y="81"/>
                </a:cxn>
                <a:cxn ang="0">
                  <a:pos x="920" y="94"/>
                </a:cxn>
                <a:cxn ang="0">
                  <a:pos x="884" y="107"/>
                </a:cxn>
                <a:cxn ang="0">
                  <a:pos x="843" y="128"/>
                </a:cxn>
                <a:cxn ang="0">
                  <a:pos x="813" y="141"/>
                </a:cxn>
                <a:cxn ang="0">
                  <a:pos x="789" y="148"/>
                </a:cxn>
                <a:cxn ang="0">
                  <a:pos x="783" y="154"/>
                </a:cxn>
                <a:cxn ang="0">
                  <a:pos x="556" y="228"/>
                </a:cxn>
                <a:cxn ang="0">
                  <a:pos x="394" y="294"/>
                </a:cxn>
                <a:cxn ang="0">
                  <a:pos x="107" y="462"/>
                </a:cxn>
                <a:cxn ang="0">
                  <a:pos x="0" y="536"/>
                </a:cxn>
                <a:cxn ang="0">
                  <a:pos x="3240" y="536"/>
                </a:cxn>
                <a:cxn ang="0">
                  <a:pos x="3132" y="469"/>
                </a:cxn>
                <a:cxn ang="0">
                  <a:pos x="3132" y="469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grpSp>
          <p:nvGrpSpPr>
            <p:cNvPr id="208904" name="Group 8"/>
            <p:cNvGrpSpPr>
              <a:grpSpLocks/>
            </p:cNvGrpSpPr>
            <p:nvPr userDrawn="1"/>
          </p:nvGrpSpPr>
          <p:grpSpPr bwMode="auto">
            <a:xfrm>
              <a:off x="2486" y="3792"/>
              <a:ext cx="2458" cy="540"/>
              <a:chOff x="2486" y="3792"/>
              <a:chExt cx="2458" cy="540"/>
            </a:xfrm>
          </p:grpSpPr>
          <p:sp>
            <p:nvSpPr>
              <p:cNvPr id="208905" name="Freeform 9"/>
              <p:cNvSpPr>
                <a:spLocks/>
              </p:cNvSpPr>
              <p:nvPr userDrawn="1"/>
            </p:nvSpPr>
            <p:spPr bwMode="ltGray">
              <a:xfrm>
                <a:off x="3948" y="3799"/>
                <a:ext cx="996" cy="533"/>
              </a:xfrm>
              <a:custGeom>
                <a:avLst/>
                <a:gdLst/>
                <a:ahLst/>
                <a:cxnLst>
                  <a:cxn ang="0">
                    <a:pos x="636" y="373"/>
                  </a:cxn>
                  <a:cxn ang="0">
                    <a:pos x="495" y="370"/>
                  </a:cxn>
                  <a:cxn ang="0">
                    <a:pos x="280" y="249"/>
                  </a:cxn>
                  <a:cxn ang="0">
                    <a:pos x="127" y="66"/>
                  </a:cxn>
                  <a:cxn ang="0">
                    <a:pos x="0" y="0"/>
                  </a:cxn>
                  <a:cxn ang="0">
                    <a:pos x="22" y="26"/>
                  </a:cxn>
                  <a:cxn ang="0">
                    <a:pos x="0" y="65"/>
                  </a:cxn>
                  <a:cxn ang="0">
                    <a:pos x="30" y="119"/>
                  </a:cxn>
                  <a:cxn ang="0">
                    <a:pos x="75" y="243"/>
                  </a:cxn>
                  <a:cxn ang="0">
                    <a:pos x="45" y="422"/>
                  </a:cxn>
                  <a:cxn ang="0">
                    <a:pos x="200" y="329"/>
                  </a:cxn>
                  <a:cxn ang="0">
                    <a:pos x="612" y="533"/>
                  </a:cxn>
                  <a:cxn ang="0">
                    <a:pos x="996" y="529"/>
                  </a:cxn>
                  <a:cxn ang="0">
                    <a:pos x="828" y="473"/>
                  </a:cxn>
                  <a:cxn ang="0">
                    <a:pos x="636" y="373"/>
                  </a:cxn>
                </a:cxnLst>
                <a:rect l="0" t="0" r="r" b="b"/>
                <a:pathLst>
                  <a:path w="996" h="533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612" y="533"/>
                    </a:lnTo>
                    <a:lnTo>
                      <a:pt x="996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08906" name="Freeform 10"/>
              <p:cNvSpPr>
                <a:spLocks/>
              </p:cNvSpPr>
              <p:nvPr userDrawn="1"/>
            </p:nvSpPr>
            <p:spPr bwMode="ltGray">
              <a:xfrm>
                <a:off x="2677" y="3792"/>
                <a:ext cx="186" cy="395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54" y="18"/>
                  </a:cxn>
                  <a:cxn ang="0">
                    <a:pos x="24" y="30"/>
                  </a:cxn>
                  <a:cxn ang="0">
                    <a:pos x="18" y="66"/>
                  </a:cxn>
                  <a:cxn ang="0">
                    <a:pos x="42" y="114"/>
                  </a:cxn>
                  <a:cxn ang="0">
                    <a:pos x="48" y="162"/>
                  </a:cxn>
                  <a:cxn ang="0">
                    <a:pos x="0" y="353"/>
                  </a:cxn>
                  <a:cxn ang="0">
                    <a:pos x="54" y="233"/>
                  </a:cxn>
                  <a:cxn ang="0">
                    <a:pos x="84" y="216"/>
                  </a:cxn>
                  <a:cxn ang="0">
                    <a:pos x="126" y="126"/>
                  </a:cxn>
                  <a:cxn ang="0">
                    <a:pos x="144" y="120"/>
                  </a:cxn>
                  <a:cxn ang="0">
                    <a:pos x="144" y="90"/>
                  </a:cxn>
                  <a:cxn ang="0">
                    <a:pos x="186" y="66"/>
                  </a:cxn>
                  <a:cxn ang="0">
                    <a:pos x="162" y="60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08907" name="Freeform 11"/>
              <p:cNvSpPr>
                <a:spLocks/>
              </p:cNvSpPr>
              <p:nvPr userDrawn="1"/>
            </p:nvSpPr>
            <p:spPr bwMode="ltGray">
              <a:xfrm>
                <a:off x="3030" y="3893"/>
                <a:ext cx="378" cy="271"/>
              </a:xfrm>
              <a:custGeom>
                <a:avLst/>
                <a:gdLst/>
                <a:ahLst/>
                <a:cxnLst>
                  <a:cxn ang="0">
                    <a:pos x="18" y="0"/>
                  </a:cxn>
                  <a:cxn ang="0">
                    <a:pos x="12" y="13"/>
                  </a:cxn>
                  <a:cxn ang="0">
                    <a:pos x="0" y="40"/>
                  </a:cxn>
                  <a:cxn ang="0">
                    <a:pos x="60" y="121"/>
                  </a:cxn>
                  <a:cxn ang="0">
                    <a:pos x="310" y="271"/>
                  </a:cxn>
                  <a:cxn ang="0">
                    <a:pos x="290" y="139"/>
                  </a:cxn>
                  <a:cxn ang="0">
                    <a:pos x="378" y="76"/>
                  </a:cxn>
                  <a:cxn ang="0">
                    <a:pos x="251" y="94"/>
                  </a:cxn>
                  <a:cxn ang="0">
                    <a:pos x="90" y="54"/>
                  </a:cxn>
                  <a:cxn ang="0">
                    <a:pos x="18" y="0"/>
                  </a:cxn>
                  <a:cxn ang="0">
                    <a:pos x="18" y="0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08908" name="Freeform 12"/>
              <p:cNvSpPr>
                <a:spLocks/>
              </p:cNvSpPr>
              <p:nvPr userDrawn="1"/>
            </p:nvSpPr>
            <p:spPr bwMode="ltGray">
              <a:xfrm>
                <a:off x="3628" y="3866"/>
                <a:ext cx="155" cy="74"/>
              </a:xfrm>
              <a:custGeom>
                <a:avLst/>
                <a:gdLst/>
                <a:ahLst/>
                <a:cxnLst>
                  <a:cxn ang="0">
                    <a:pos x="114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6" y="6"/>
                  </a:cxn>
                  <a:cxn ang="0">
                    <a:pos x="6" y="18"/>
                  </a:cxn>
                  <a:cxn ang="0">
                    <a:pos x="0" y="24"/>
                  </a:cxn>
                  <a:cxn ang="0">
                    <a:pos x="78" y="60"/>
                  </a:cxn>
                  <a:cxn ang="0">
                    <a:pos x="96" y="42"/>
                  </a:cxn>
                  <a:cxn ang="0">
                    <a:pos x="155" y="66"/>
                  </a:cxn>
                  <a:cxn ang="0">
                    <a:pos x="126" y="24"/>
                  </a:cxn>
                  <a:cxn ang="0">
                    <a:pos x="149" y="0"/>
                  </a:cxn>
                  <a:cxn ang="0">
                    <a:pos x="114" y="0"/>
                  </a:cxn>
                  <a:cxn ang="0">
                    <a:pos x="114" y="0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08909" name="Freeform 13"/>
              <p:cNvSpPr>
                <a:spLocks/>
              </p:cNvSpPr>
              <p:nvPr userDrawn="1"/>
            </p:nvSpPr>
            <p:spPr bwMode="ltGray">
              <a:xfrm>
                <a:off x="2486" y="3859"/>
                <a:ext cx="42" cy="81"/>
              </a:xfrm>
              <a:custGeom>
                <a:avLst/>
                <a:gdLst/>
                <a:ahLst/>
                <a:cxnLst>
                  <a:cxn ang="0">
                    <a:pos x="6" y="36"/>
                  </a:cxn>
                  <a:cxn ang="0">
                    <a:pos x="0" y="18"/>
                  </a:cxn>
                  <a:cxn ang="0">
                    <a:pos x="12" y="6"/>
                  </a:cxn>
                  <a:cxn ang="0">
                    <a:pos x="0" y="6"/>
                  </a:cxn>
                  <a:cxn ang="0">
                    <a:pos x="12" y="6"/>
                  </a:cxn>
                  <a:cxn ang="0">
                    <a:pos x="24" y="6"/>
                  </a:cxn>
                  <a:cxn ang="0">
                    <a:pos x="36" y="6"/>
                  </a:cxn>
                  <a:cxn ang="0">
                    <a:pos x="42" y="0"/>
                  </a:cxn>
                  <a:cxn ang="0">
                    <a:pos x="30" y="18"/>
                  </a:cxn>
                  <a:cxn ang="0">
                    <a:pos x="42" y="48"/>
                  </a:cxn>
                  <a:cxn ang="0">
                    <a:pos x="12" y="72"/>
                  </a:cxn>
                  <a:cxn ang="0">
                    <a:pos x="6" y="36"/>
                  </a:cxn>
                  <a:cxn ang="0">
                    <a:pos x="6" y="36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</p:grpSp>
        <p:sp>
          <p:nvSpPr>
            <p:cNvPr id="208910" name="Freeform 14"/>
            <p:cNvSpPr>
              <a:spLocks/>
            </p:cNvSpPr>
            <p:nvPr userDrawn="1"/>
          </p:nvSpPr>
          <p:spPr bwMode="ltGray">
            <a:xfrm>
              <a:off x="0" y="3792"/>
              <a:ext cx="3976" cy="535"/>
            </a:xfrm>
            <a:custGeom>
              <a:avLst/>
              <a:gdLst/>
              <a:ahLst/>
              <a:cxnLst>
                <a:cxn ang="0">
                  <a:pos x="3976" y="527"/>
                </a:cxn>
                <a:cxn ang="0">
                  <a:pos x="3970" y="527"/>
                </a:cxn>
                <a:cxn ang="0">
                  <a:pos x="3844" y="509"/>
                </a:cxn>
                <a:cxn ang="0">
                  <a:pos x="2487" y="305"/>
                </a:cxn>
                <a:cxn ang="0">
                  <a:pos x="2039" y="36"/>
                </a:cxn>
                <a:cxn ang="0">
                  <a:pos x="1907" y="24"/>
                </a:cxn>
                <a:cxn ang="0">
                  <a:pos x="1883" y="54"/>
                </a:cxn>
                <a:cxn ang="0">
                  <a:pos x="1859" y="54"/>
                </a:cxn>
                <a:cxn ang="0">
                  <a:pos x="1830" y="30"/>
                </a:cxn>
                <a:cxn ang="0">
                  <a:pos x="1704" y="102"/>
                </a:cxn>
                <a:cxn ang="0">
                  <a:pos x="1608" y="126"/>
                </a:cxn>
                <a:cxn ang="0">
                  <a:pos x="1561" y="132"/>
                </a:cxn>
                <a:cxn ang="0">
                  <a:pos x="1495" y="102"/>
                </a:cxn>
                <a:cxn ang="0">
                  <a:pos x="1357" y="126"/>
                </a:cxn>
                <a:cxn ang="0">
                  <a:pos x="1285" y="24"/>
                </a:cxn>
                <a:cxn ang="0">
                  <a:pos x="1280" y="18"/>
                </a:cxn>
                <a:cxn ang="0">
                  <a:pos x="1262" y="12"/>
                </a:cxn>
                <a:cxn ang="0">
                  <a:pos x="1238" y="6"/>
                </a:cxn>
                <a:cxn ang="0">
                  <a:pos x="1220" y="0"/>
                </a:cxn>
                <a:cxn ang="0">
                  <a:pos x="1196" y="0"/>
                </a:cxn>
                <a:cxn ang="0">
                  <a:pos x="1166" y="0"/>
                </a:cxn>
                <a:cxn ang="0">
                  <a:pos x="1142" y="0"/>
                </a:cxn>
                <a:cxn ang="0">
                  <a:pos x="1136" y="0"/>
                </a:cxn>
                <a:cxn ang="0">
                  <a:pos x="1130" y="0"/>
                </a:cxn>
                <a:cxn ang="0">
                  <a:pos x="1124" y="6"/>
                </a:cxn>
                <a:cxn ang="0">
                  <a:pos x="1118" y="12"/>
                </a:cxn>
                <a:cxn ang="0">
                  <a:pos x="1100" y="18"/>
                </a:cxn>
                <a:cxn ang="0">
                  <a:pos x="1088" y="18"/>
                </a:cxn>
                <a:cxn ang="0">
                  <a:pos x="1070" y="24"/>
                </a:cxn>
                <a:cxn ang="0">
                  <a:pos x="1052" y="30"/>
                </a:cxn>
                <a:cxn ang="0">
                  <a:pos x="1034" y="36"/>
                </a:cxn>
                <a:cxn ang="0">
                  <a:pos x="1028" y="42"/>
                </a:cxn>
                <a:cxn ang="0">
                  <a:pos x="969" y="60"/>
                </a:cxn>
                <a:cxn ang="0">
                  <a:pos x="921" y="72"/>
                </a:cxn>
                <a:cxn ang="0">
                  <a:pos x="855" y="48"/>
                </a:cxn>
                <a:cxn ang="0">
                  <a:pos x="825" y="48"/>
                </a:cxn>
                <a:cxn ang="0">
                  <a:pos x="759" y="72"/>
                </a:cxn>
                <a:cxn ang="0">
                  <a:pos x="735" y="72"/>
                </a:cxn>
                <a:cxn ang="0">
                  <a:pos x="706" y="60"/>
                </a:cxn>
                <a:cxn ang="0">
                  <a:pos x="640" y="60"/>
                </a:cxn>
                <a:cxn ang="0">
                  <a:pos x="544" y="72"/>
                </a:cxn>
                <a:cxn ang="0">
                  <a:pos x="389" y="18"/>
                </a:cxn>
                <a:cxn ang="0">
                  <a:pos x="323" y="60"/>
                </a:cxn>
                <a:cxn ang="0">
                  <a:pos x="317" y="60"/>
                </a:cxn>
                <a:cxn ang="0">
                  <a:pos x="305" y="72"/>
                </a:cxn>
                <a:cxn ang="0">
                  <a:pos x="287" y="78"/>
                </a:cxn>
                <a:cxn ang="0">
                  <a:pos x="263" y="90"/>
                </a:cxn>
                <a:cxn ang="0">
                  <a:pos x="203" y="120"/>
                </a:cxn>
                <a:cxn ang="0">
                  <a:pos x="149" y="150"/>
                </a:cxn>
                <a:cxn ang="0">
                  <a:pos x="78" y="168"/>
                </a:cxn>
                <a:cxn ang="0">
                  <a:pos x="0" y="180"/>
                </a:cxn>
                <a:cxn ang="0">
                  <a:pos x="0" y="527"/>
                </a:cxn>
                <a:cxn ang="0">
                  <a:pos x="1010" y="527"/>
                </a:cxn>
                <a:cxn ang="0">
                  <a:pos x="3725" y="527"/>
                </a:cxn>
                <a:cxn ang="0">
                  <a:pos x="3976" y="527"/>
                </a:cxn>
                <a:cxn ang="0">
                  <a:pos x="3976" y="527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</p:grpSp>
      <p:grpSp>
        <p:nvGrpSpPr>
          <p:cNvPr id="208911" name="Group 15"/>
          <p:cNvGrpSpPr>
            <a:grpSpLocks/>
          </p:cNvGrpSpPr>
          <p:nvPr/>
        </p:nvGrpSpPr>
        <p:grpSpPr bwMode="auto">
          <a:xfrm>
            <a:off x="627063" y="6021388"/>
            <a:ext cx="5684837" cy="849312"/>
            <a:chOff x="395" y="3793"/>
            <a:chExt cx="3581" cy="535"/>
          </a:xfrm>
        </p:grpSpPr>
        <p:sp>
          <p:nvSpPr>
            <p:cNvPr id="208912" name="Freeform 16"/>
            <p:cNvSpPr>
              <a:spLocks/>
            </p:cNvSpPr>
            <p:nvPr/>
          </p:nvSpPr>
          <p:spPr bwMode="auto">
            <a:xfrm>
              <a:off x="1196" y="3793"/>
              <a:ext cx="365" cy="291"/>
            </a:xfrm>
            <a:custGeom>
              <a:avLst/>
              <a:gdLst/>
              <a:ahLst/>
              <a:cxnLst>
                <a:cxn ang="0">
                  <a:pos x="24" y="24"/>
                </a:cxn>
                <a:cxn ang="0">
                  <a:pos x="0" y="60"/>
                </a:cxn>
                <a:cxn ang="0">
                  <a:pos x="66" y="108"/>
                </a:cxn>
                <a:cxn ang="0">
                  <a:pos x="143" y="180"/>
                </a:cxn>
                <a:cxn ang="0">
                  <a:pos x="191" y="168"/>
                </a:cxn>
                <a:cxn ang="0">
                  <a:pos x="341" y="287"/>
                </a:cxn>
                <a:cxn ang="0">
                  <a:pos x="305" y="174"/>
                </a:cxn>
                <a:cxn ang="0">
                  <a:pos x="365" y="132"/>
                </a:cxn>
                <a:cxn ang="0">
                  <a:pos x="359" y="126"/>
                </a:cxn>
                <a:cxn ang="0">
                  <a:pos x="335" y="114"/>
                </a:cxn>
                <a:cxn ang="0">
                  <a:pos x="299" y="90"/>
                </a:cxn>
                <a:cxn ang="0">
                  <a:pos x="257" y="72"/>
                </a:cxn>
                <a:cxn ang="0">
                  <a:pos x="215" y="54"/>
                </a:cxn>
                <a:cxn ang="0">
                  <a:pos x="173" y="36"/>
                </a:cxn>
                <a:cxn ang="0">
                  <a:pos x="143" y="24"/>
                </a:cxn>
                <a:cxn ang="0">
                  <a:pos x="131" y="18"/>
                </a:cxn>
                <a:cxn ang="0">
                  <a:pos x="107" y="18"/>
                </a:cxn>
                <a:cxn ang="0">
                  <a:pos x="95" y="18"/>
                </a:cxn>
                <a:cxn ang="0">
                  <a:pos x="72" y="12"/>
                </a:cxn>
                <a:cxn ang="0">
                  <a:pos x="66" y="12"/>
                </a:cxn>
                <a:cxn ang="0">
                  <a:pos x="54" y="6"/>
                </a:cxn>
                <a:cxn ang="0">
                  <a:pos x="42" y="0"/>
                </a:cxn>
                <a:cxn ang="0">
                  <a:pos x="30" y="0"/>
                </a:cxn>
                <a:cxn ang="0">
                  <a:pos x="24" y="24"/>
                </a:cxn>
                <a:cxn ang="0">
                  <a:pos x="24" y="24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08913" name="Freeform 17"/>
            <p:cNvSpPr>
              <a:spLocks/>
            </p:cNvSpPr>
            <p:nvPr/>
          </p:nvSpPr>
          <p:spPr bwMode="auto">
            <a:xfrm>
              <a:off x="1943" y="3829"/>
              <a:ext cx="2033" cy="499"/>
            </a:xfrm>
            <a:custGeom>
              <a:avLst/>
              <a:gdLst/>
              <a:ahLst/>
              <a:cxnLst>
                <a:cxn ang="0">
                  <a:pos x="186" y="18"/>
                </a:cxn>
                <a:cxn ang="0">
                  <a:pos x="138" y="6"/>
                </a:cxn>
                <a:cxn ang="0">
                  <a:pos x="96" y="0"/>
                </a:cxn>
                <a:cxn ang="0">
                  <a:pos x="36" y="0"/>
                </a:cxn>
                <a:cxn ang="0">
                  <a:pos x="12" y="25"/>
                </a:cxn>
                <a:cxn ang="0">
                  <a:pos x="0" y="128"/>
                </a:cxn>
                <a:cxn ang="0">
                  <a:pos x="60" y="104"/>
                </a:cxn>
                <a:cxn ang="0">
                  <a:pos x="90" y="134"/>
                </a:cxn>
                <a:cxn ang="0">
                  <a:pos x="150" y="153"/>
                </a:cxn>
                <a:cxn ang="0">
                  <a:pos x="209" y="273"/>
                </a:cxn>
                <a:cxn ang="0">
                  <a:pos x="401" y="359"/>
                </a:cxn>
                <a:cxn ang="0">
                  <a:pos x="777" y="359"/>
                </a:cxn>
                <a:cxn ang="0">
                  <a:pos x="2033" y="499"/>
                </a:cxn>
                <a:cxn ang="0">
                  <a:pos x="2033" y="499"/>
                </a:cxn>
                <a:cxn ang="0">
                  <a:pos x="1991" y="493"/>
                </a:cxn>
                <a:cxn ang="0">
                  <a:pos x="676" y="243"/>
                </a:cxn>
                <a:cxn ang="0">
                  <a:pos x="514" y="159"/>
                </a:cxn>
                <a:cxn ang="0">
                  <a:pos x="425" y="110"/>
                </a:cxn>
                <a:cxn ang="0">
                  <a:pos x="365" y="92"/>
                </a:cxn>
                <a:cxn ang="0">
                  <a:pos x="281" y="61"/>
                </a:cxn>
                <a:cxn ang="0">
                  <a:pos x="186" y="18"/>
                </a:cxn>
                <a:cxn ang="0">
                  <a:pos x="186" y="18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08914" name="Freeform 18"/>
            <p:cNvSpPr>
              <a:spLocks/>
            </p:cNvSpPr>
            <p:nvPr/>
          </p:nvSpPr>
          <p:spPr bwMode="auto">
            <a:xfrm>
              <a:off x="1830" y="3823"/>
              <a:ext cx="71" cy="61"/>
            </a:xfrm>
            <a:custGeom>
              <a:avLst/>
              <a:gdLst/>
              <a:ahLst/>
              <a:cxnLst>
                <a:cxn ang="0">
                  <a:pos x="0" y="18"/>
                </a:cxn>
                <a:cxn ang="0">
                  <a:pos x="6" y="18"/>
                </a:cxn>
                <a:cxn ang="0">
                  <a:pos x="12" y="12"/>
                </a:cxn>
                <a:cxn ang="0">
                  <a:pos x="6" y="6"/>
                </a:cxn>
                <a:cxn ang="0">
                  <a:pos x="0" y="0"/>
                </a:cxn>
                <a:cxn ang="0">
                  <a:pos x="29" y="18"/>
                </a:cxn>
                <a:cxn ang="0">
                  <a:pos x="53" y="18"/>
                </a:cxn>
                <a:cxn ang="0">
                  <a:pos x="59" y="30"/>
                </a:cxn>
                <a:cxn ang="0">
                  <a:pos x="65" y="42"/>
                </a:cxn>
                <a:cxn ang="0">
                  <a:pos x="71" y="54"/>
                </a:cxn>
                <a:cxn ang="0">
                  <a:pos x="71" y="60"/>
                </a:cxn>
                <a:cxn ang="0">
                  <a:pos x="59" y="54"/>
                </a:cxn>
                <a:cxn ang="0">
                  <a:pos x="47" y="42"/>
                </a:cxn>
                <a:cxn ang="0">
                  <a:pos x="23" y="30"/>
                </a:cxn>
                <a:cxn ang="0">
                  <a:pos x="23" y="36"/>
                </a:cxn>
                <a:cxn ang="0">
                  <a:pos x="18" y="42"/>
                </a:cxn>
                <a:cxn ang="0">
                  <a:pos x="12" y="48"/>
                </a:cxn>
                <a:cxn ang="0">
                  <a:pos x="6" y="48"/>
                </a:cxn>
                <a:cxn ang="0">
                  <a:pos x="6" y="48"/>
                </a:cxn>
                <a:cxn ang="0">
                  <a:pos x="6" y="36"/>
                </a:cxn>
                <a:cxn ang="0">
                  <a:pos x="0" y="18"/>
                </a:cxn>
                <a:cxn ang="0">
                  <a:pos x="0" y="18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08915" name="Freeform 19"/>
            <p:cNvSpPr>
              <a:spLocks/>
            </p:cNvSpPr>
            <p:nvPr/>
          </p:nvSpPr>
          <p:spPr bwMode="auto">
            <a:xfrm>
              <a:off x="855" y="3842"/>
              <a:ext cx="161" cy="164"/>
            </a:xfrm>
            <a:custGeom>
              <a:avLst/>
              <a:gdLst/>
              <a:ahLst/>
              <a:cxnLst>
                <a:cxn ang="0">
                  <a:pos x="30" y="0"/>
                </a:cxn>
                <a:cxn ang="0">
                  <a:pos x="48" y="6"/>
                </a:cxn>
                <a:cxn ang="0">
                  <a:pos x="72" y="6"/>
                </a:cxn>
                <a:cxn ang="0">
                  <a:pos x="114" y="12"/>
                </a:cxn>
                <a:cxn ang="0">
                  <a:pos x="96" y="54"/>
                </a:cxn>
                <a:cxn ang="0">
                  <a:pos x="96" y="60"/>
                </a:cxn>
                <a:cxn ang="0">
                  <a:pos x="102" y="72"/>
                </a:cxn>
                <a:cxn ang="0">
                  <a:pos x="108" y="84"/>
                </a:cxn>
                <a:cxn ang="0">
                  <a:pos x="120" y="96"/>
                </a:cxn>
                <a:cxn ang="0">
                  <a:pos x="143" y="114"/>
                </a:cxn>
                <a:cxn ang="0">
                  <a:pos x="155" y="138"/>
                </a:cxn>
                <a:cxn ang="0">
                  <a:pos x="161" y="156"/>
                </a:cxn>
                <a:cxn ang="0">
                  <a:pos x="161" y="162"/>
                </a:cxn>
                <a:cxn ang="0">
                  <a:pos x="96" y="102"/>
                </a:cxn>
                <a:cxn ang="0">
                  <a:pos x="30" y="54"/>
                </a:cxn>
                <a:cxn ang="0">
                  <a:pos x="0" y="0"/>
                </a:cxn>
                <a:cxn ang="0">
                  <a:pos x="30" y="0"/>
                </a:cxn>
                <a:cxn ang="0">
                  <a:pos x="30" y="0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08916" name="Freeform 20"/>
            <p:cNvSpPr>
              <a:spLocks/>
            </p:cNvSpPr>
            <p:nvPr/>
          </p:nvSpPr>
          <p:spPr bwMode="auto">
            <a:xfrm>
              <a:off x="706" y="3854"/>
              <a:ext cx="59" cy="61"/>
            </a:xfrm>
            <a:custGeom>
              <a:avLst/>
              <a:gdLst/>
              <a:ahLst/>
              <a:cxnLst>
                <a:cxn ang="0">
                  <a:pos x="59" y="6"/>
                </a:cxn>
                <a:cxn ang="0">
                  <a:pos x="41" y="30"/>
                </a:cxn>
                <a:cxn ang="0">
                  <a:pos x="41" y="36"/>
                </a:cxn>
                <a:cxn ang="0">
                  <a:pos x="47" y="42"/>
                </a:cxn>
                <a:cxn ang="0">
                  <a:pos x="53" y="54"/>
                </a:cxn>
                <a:cxn ang="0">
                  <a:pos x="53" y="60"/>
                </a:cxn>
                <a:cxn ang="0">
                  <a:pos x="47" y="54"/>
                </a:cxn>
                <a:cxn ang="0">
                  <a:pos x="35" y="48"/>
                </a:cxn>
                <a:cxn ang="0">
                  <a:pos x="23" y="36"/>
                </a:cxn>
                <a:cxn ang="0">
                  <a:pos x="17" y="30"/>
                </a:cxn>
                <a:cxn ang="0">
                  <a:pos x="0" y="0"/>
                </a:cxn>
                <a:cxn ang="0">
                  <a:pos x="59" y="6"/>
                </a:cxn>
                <a:cxn ang="0">
                  <a:pos x="59" y="6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08917" name="Freeform 21"/>
            <p:cNvSpPr>
              <a:spLocks/>
            </p:cNvSpPr>
            <p:nvPr/>
          </p:nvSpPr>
          <p:spPr bwMode="auto">
            <a:xfrm>
              <a:off x="395" y="3811"/>
              <a:ext cx="245" cy="207"/>
            </a:xfrm>
            <a:custGeom>
              <a:avLst/>
              <a:gdLst/>
              <a:ahLst/>
              <a:cxnLst>
                <a:cxn ang="0">
                  <a:pos x="233" y="36"/>
                </a:cxn>
                <a:cxn ang="0">
                  <a:pos x="245" y="42"/>
                </a:cxn>
                <a:cxn ang="0">
                  <a:pos x="209" y="84"/>
                </a:cxn>
                <a:cxn ang="0">
                  <a:pos x="143" y="132"/>
                </a:cxn>
                <a:cxn ang="0">
                  <a:pos x="167" y="156"/>
                </a:cxn>
                <a:cxn ang="0">
                  <a:pos x="179" y="204"/>
                </a:cxn>
                <a:cxn ang="0">
                  <a:pos x="77" y="132"/>
                </a:cxn>
                <a:cxn ang="0">
                  <a:pos x="47" y="84"/>
                </a:cxn>
                <a:cxn ang="0">
                  <a:pos x="89" y="66"/>
                </a:cxn>
                <a:cxn ang="0">
                  <a:pos x="59" y="36"/>
                </a:cxn>
                <a:cxn ang="0">
                  <a:pos x="0" y="12"/>
                </a:cxn>
                <a:cxn ang="0">
                  <a:pos x="0" y="0"/>
                </a:cxn>
                <a:cxn ang="0">
                  <a:pos x="6" y="0"/>
                </a:cxn>
                <a:cxn ang="0">
                  <a:pos x="12" y="0"/>
                </a:cxn>
                <a:cxn ang="0">
                  <a:pos x="47" y="6"/>
                </a:cxn>
                <a:cxn ang="0">
                  <a:pos x="77" y="6"/>
                </a:cxn>
                <a:cxn ang="0">
                  <a:pos x="83" y="6"/>
                </a:cxn>
                <a:cxn ang="0">
                  <a:pos x="89" y="6"/>
                </a:cxn>
                <a:cxn ang="0">
                  <a:pos x="101" y="12"/>
                </a:cxn>
                <a:cxn ang="0">
                  <a:pos x="125" y="12"/>
                </a:cxn>
                <a:cxn ang="0">
                  <a:pos x="143" y="18"/>
                </a:cxn>
                <a:cxn ang="0">
                  <a:pos x="149" y="18"/>
                </a:cxn>
                <a:cxn ang="0">
                  <a:pos x="149" y="18"/>
                </a:cxn>
                <a:cxn ang="0">
                  <a:pos x="203" y="24"/>
                </a:cxn>
                <a:cxn ang="0">
                  <a:pos x="233" y="36"/>
                </a:cxn>
                <a:cxn ang="0">
                  <a:pos x="233" y="36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</p:grpSp>
      <p:sp>
        <p:nvSpPr>
          <p:cNvPr id="208918" name="Rectangle 2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286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cambiar el estilo de título	</a:t>
            </a:r>
          </a:p>
        </p:txBody>
      </p:sp>
      <p:sp>
        <p:nvSpPr>
          <p:cNvPr id="208919" name="Rectangle 2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208920" name="Rectangle 2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endParaRPr lang="es-ES"/>
          </a:p>
        </p:txBody>
      </p:sp>
      <p:sp>
        <p:nvSpPr>
          <p:cNvPr id="208921" name="Rectangle 2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endParaRPr lang="es-ES"/>
          </a:p>
        </p:txBody>
      </p:sp>
      <p:sp>
        <p:nvSpPr>
          <p:cNvPr id="208922" name="Rectangle 2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fld id="{2D083378-FCE5-46F3-9894-72CD28EE3850}" type="slidenum">
              <a:rPr lang="es-ES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iming>
    <p:tnLst>
      <p:par>
        <p:cTn id="1" dur="indefinite" restart="never" nodeType="tmRoot"/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8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s-ES_tradnl" sz="3600" b="1">
                <a:solidFill>
                  <a:schemeClr val="tx1"/>
                </a:solidFill>
              </a:rPr>
              <a:t>Meta-Investigación de la Comunicación en Chile: Campo Epistemológico, Campo Teórico, Ruptura</a:t>
            </a:r>
            <a:endParaRPr lang="es-ES" sz="3600" b="1">
              <a:solidFill>
                <a:schemeClr val="tx1"/>
              </a:solidFill>
            </a:endParaRPr>
          </a:p>
        </p:txBody>
      </p:sp>
      <p:sp>
        <p:nvSpPr>
          <p:cNvPr id="2068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195513" y="3860800"/>
            <a:ext cx="6400800" cy="936625"/>
          </a:xfrm>
        </p:spPr>
        <p:txBody>
          <a:bodyPr/>
          <a:lstStyle/>
          <a:p>
            <a:r>
              <a:rPr lang="es-ES_tradnl" sz="1400" b="1"/>
              <a:t>          Rafael del Villar Muñoz</a:t>
            </a:r>
            <a:br>
              <a:rPr lang="es-ES_tradnl" sz="1400" b="1"/>
            </a:br>
            <a:r>
              <a:rPr lang="es-ES_tradnl" sz="1400" b="1"/>
              <a:t>	Instituto de la Comunicación e Imagen</a:t>
            </a:r>
            <a:br>
              <a:rPr lang="es-ES_tradnl" sz="1400" b="1"/>
            </a:br>
            <a:r>
              <a:rPr lang="es-ES_tradnl" sz="1400" b="1"/>
              <a:t>         Universidad de Chile</a:t>
            </a:r>
            <a:endParaRPr lang="es-ES" sz="1400" b="1"/>
          </a:p>
          <a:p>
            <a:endParaRPr lang="es-E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 sz="2000"/>
              <a:t>Ciencias Sociales: Dispositivo de Transformación Metodológico</a:t>
            </a:r>
          </a:p>
        </p:txBody>
      </p:sp>
      <p:sp>
        <p:nvSpPr>
          <p:cNvPr id="265220" name="Oval 4"/>
          <p:cNvSpPr>
            <a:spLocks noChangeArrowheads="1"/>
          </p:cNvSpPr>
          <p:nvPr/>
        </p:nvSpPr>
        <p:spPr bwMode="auto">
          <a:xfrm>
            <a:off x="684213" y="2852738"/>
            <a:ext cx="3887787" cy="208915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MX"/>
          </a:p>
        </p:txBody>
      </p:sp>
      <p:sp>
        <p:nvSpPr>
          <p:cNvPr id="265221" name="Oval 5"/>
          <p:cNvSpPr>
            <a:spLocks noChangeArrowheads="1"/>
          </p:cNvSpPr>
          <p:nvPr/>
        </p:nvSpPr>
        <p:spPr bwMode="auto">
          <a:xfrm>
            <a:off x="4859338" y="2852738"/>
            <a:ext cx="3529012" cy="20161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MX"/>
          </a:p>
        </p:txBody>
      </p:sp>
      <p:sp>
        <p:nvSpPr>
          <p:cNvPr id="265222" name="Oval 6"/>
          <p:cNvSpPr>
            <a:spLocks noChangeArrowheads="1"/>
          </p:cNvSpPr>
          <p:nvPr/>
        </p:nvSpPr>
        <p:spPr bwMode="auto">
          <a:xfrm>
            <a:off x="2987675" y="4005263"/>
            <a:ext cx="3816350" cy="792162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s-ES" b="1"/>
              <a:t>Matemática</a:t>
            </a:r>
            <a:r>
              <a:rPr lang="es-ES" sz="1600" b="1"/>
              <a:t>: Álgebra, Geometría</a:t>
            </a:r>
          </a:p>
          <a:p>
            <a:pPr algn="ctr"/>
            <a:r>
              <a:rPr lang="es-ES" sz="1600" b="1"/>
              <a:t>          Estadística</a:t>
            </a:r>
          </a:p>
        </p:txBody>
      </p:sp>
      <p:sp>
        <p:nvSpPr>
          <p:cNvPr id="265223" name="Text Box 7"/>
          <p:cNvSpPr txBox="1">
            <a:spLocks noChangeArrowheads="1"/>
          </p:cNvSpPr>
          <p:nvPr/>
        </p:nvSpPr>
        <p:spPr bwMode="auto">
          <a:xfrm>
            <a:off x="1547813" y="3284538"/>
            <a:ext cx="2016125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 b="1"/>
              <a:t>Cuantitativas</a:t>
            </a:r>
          </a:p>
          <a:p>
            <a:pPr>
              <a:spcBef>
                <a:spcPct val="50000"/>
              </a:spcBef>
            </a:pPr>
            <a:r>
              <a:rPr lang="es-ES" sz="1200" b="1"/>
              <a:t>Sociología</a:t>
            </a:r>
          </a:p>
          <a:p>
            <a:pPr>
              <a:spcBef>
                <a:spcPct val="50000"/>
              </a:spcBef>
            </a:pPr>
            <a:r>
              <a:rPr lang="es-ES" sz="1200" b="1"/>
              <a:t>Psicología</a:t>
            </a:r>
          </a:p>
        </p:txBody>
      </p:sp>
      <p:sp>
        <p:nvSpPr>
          <p:cNvPr id="265224" name="Text Box 8"/>
          <p:cNvSpPr txBox="1">
            <a:spLocks noChangeArrowheads="1"/>
          </p:cNvSpPr>
          <p:nvPr/>
        </p:nvSpPr>
        <p:spPr bwMode="auto">
          <a:xfrm>
            <a:off x="5435600" y="3141663"/>
            <a:ext cx="2376488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 b="1"/>
              <a:t>Cualitativas</a:t>
            </a:r>
          </a:p>
          <a:p>
            <a:pPr>
              <a:spcBef>
                <a:spcPct val="50000"/>
              </a:spcBef>
            </a:pPr>
            <a:r>
              <a:rPr lang="es-ES" sz="1200" b="1"/>
              <a:t>Antropología</a:t>
            </a:r>
          </a:p>
          <a:p>
            <a:pPr>
              <a:spcBef>
                <a:spcPct val="50000"/>
              </a:spcBef>
            </a:pPr>
            <a:r>
              <a:rPr lang="es-ES" sz="1200" b="1"/>
              <a:t>Psicoanálisis Semiótica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 sz="1800" b="1"/>
              <a:t>Procedimientos de Anaforización Discursiva</a:t>
            </a:r>
          </a:p>
        </p:txBody>
      </p:sp>
      <p:sp>
        <p:nvSpPr>
          <p:cNvPr id="266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484313"/>
            <a:ext cx="8516938" cy="4568825"/>
          </a:xfrm>
        </p:spPr>
        <p:txBody>
          <a:bodyPr/>
          <a:lstStyle/>
          <a:p>
            <a:pPr>
              <a:buFontTx/>
              <a:buNone/>
            </a:pPr>
            <a:r>
              <a:rPr lang="es-ES" sz="1600" b="1">
                <a:solidFill>
                  <a:srgbClr val="0000CC"/>
                </a:solidFill>
              </a:rPr>
              <a:t>Dispositivo Teórico Ciencia Comunicación</a:t>
            </a:r>
            <a:r>
              <a:rPr lang="es-ES" sz="1600" b="1"/>
              <a:t>/ </a:t>
            </a:r>
            <a:r>
              <a:rPr lang="es-ES" sz="1400" b="1"/>
              <a:t>Dispositivo Metodológico Ciencias Sociales</a:t>
            </a:r>
            <a:r>
              <a:rPr lang="es-ES" sz="1400"/>
              <a:t> </a:t>
            </a:r>
          </a:p>
          <a:p>
            <a:pPr>
              <a:buFontTx/>
              <a:buNone/>
            </a:pPr>
            <a:r>
              <a:rPr lang="es-ES" sz="1400"/>
              <a:t>			</a:t>
            </a:r>
            <a:r>
              <a:rPr lang="es-ES" sz="1400">
                <a:solidFill>
                  <a:srgbClr val="FF0000"/>
                </a:solidFill>
              </a:rPr>
              <a:t>///				</a:t>
            </a:r>
            <a:r>
              <a:rPr lang="es-ES" sz="1400"/>
              <a:t>///</a:t>
            </a:r>
          </a:p>
          <a:p>
            <a:pPr>
              <a:buFontTx/>
              <a:buNone/>
            </a:pPr>
            <a:r>
              <a:rPr lang="es-ES" sz="1400" b="1">
                <a:solidFill>
                  <a:srgbClr val="0000CC"/>
                </a:solidFill>
              </a:rPr>
              <a:t>(Interconexión de (aprox) 19 triángulos del saber)</a:t>
            </a:r>
            <a:r>
              <a:rPr lang="es-ES" sz="1400" b="1">
                <a:solidFill>
                  <a:srgbClr val="FF0000"/>
                </a:solidFill>
              </a:rPr>
              <a:t>	</a:t>
            </a:r>
            <a:r>
              <a:rPr lang="es-ES" sz="1400" b="1"/>
              <a:t>(Intersección de tres conjuntos)</a:t>
            </a:r>
            <a:r>
              <a:rPr lang="es-ES" sz="1400"/>
              <a:t>	</a:t>
            </a:r>
          </a:p>
          <a:p>
            <a:pPr>
              <a:buFontTx/>
              <a:buNone/>
            </a:pPr>
            <a:r>
              <a:rPr lang="es-ES" sz="1400"/>
              <a:t>		                </a:t>
            </a:r>
            <a:r>
              <a:rPr lang="es-ES" sz="1400">
                <a:solidFill>
                  <a:srgbClr val="FF0000"/>
                </a:solidFill>
              </a:rPr>
              <a:t>///			                </a:t>
            </a:r>
            <a:r>
              <a:rPr lang="es-ES" sz="1400"/>
              <a:t>///</a:t>
            </a:r>
          </a:p>
          <a:p>
            <a:pPr>
              <a:buFontTx/>
              <a:buNone/>
            </a:pPr>
            <a:r>
              <a:rPr lang="es-ES" sz="1400"/>
              <a:t>       </a:t>
            </a:r>
            <a:r>
              <a:rPr lang="es-ES" sz="1400" b="1">
                <a:solidFill>
                  <a:srgbClr val="0000CC"/>
                </a:solidFill>
              </a:rPr>
              <a:t>Polígono de Forma Irregular	</a:t>
            </a:r>
            <a:r>
              <a:rPr lang="es-ES" sz="1400" b="1">
                <a:solidFill>
                  <a:srgbClr val="FF0000"/>
                </a:solidFill>
              </a:rPr>
              <a:t>		</a:t>
            </a:r>
            <a:r>
              <a:rPr lang="es-ES" sz="1400" b="1"/>
              <a:t>      Figura Regular</a:t>
            </a:r>
          </a:p>
          <a:p>
            <a:pPr>
              <a:buFontTx/>
              <a:buNone/>
            </a:pPr>
            <a:r>
              <a:rPr lang="es-ES" sz="1400" b="1"/>
              <a:t>                                 </a:t>
            </a:r>
            <a:r>
              <a:rPr lang="es-ES" sz="1400" b="1">
                <a:solidFill>
                  <a:srgbClr val="FF0000"/>
                </a:solidFill>
              </a:rPr>
              <a:t>///				             </a:t>
            </a:r>
            <a:r>
              <a:rPr lang="es-ES" sz="1400" b="1"/>
              <a:t>///</a:t>
            </a:r>
          </a:p>
          <a:p>
            <a:pPr>
              <a:buFontTx/>
              <a:buNone/>
            </a:pPr>
            <a:r>
              <a:rPr lang="es-ES" sz="1400" b="1"/>
              <a:t>           </a:t>
            </a:r>
            <a:r>
              <a:rPr lang="es-ES" sz="1400" b="1">
                <a:solidFill>
                  <a:srgbClr val="FF0000"/>
                </a:solidFill>
              </a:rPr>
              <a:t>Geometría Fractal Asístemática		Estructura Regular Sistémica</a:t>
            </a:r>
          </a:p>
          <a:p>
            <a:pPr>
              <a:buFontTx/>
              <a:buNone/>
            </a:pPr>
            <a:r>
              <a:rPr lang="es-ES" sz="1400" b="1"/>
              <a:t>		            ///				           ///</a:t>
            </a:r>
          </a:p>
          <a:p>
            <a:pPr>
              <a:buFontTx/>
              <a:buNone/>
            </a:pPr>
            <a:r>
              <a:rPr lang="es-ES" sz="1400" b="1"/>
              <a:t>             Estética, Ciencias de la Educación		Metodología Filosófica </a:t>
            </a:r>
            <a:r>
              <a:rPr lang="es-ES" sz="1400"/>
              <a:t>Conceptual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620713"/>
            <a:ext cx="8362950" cy="5475287"/>
          </a:xfrm>
        </p:spPr>
        <p:txBody>
          <a:bodyPr/>
          <a:lstStyle/>
          <a:p>
            <a:r>
              <a:rPr lang="es-ES"/>
              <a:t>Luego, en el Dispositivo Teórico Metodológico  de la Ciencia de la Comunicación hay un Desequilibrio de Funcionamiento a Nivel de los Procedimientos de Anaforización Discursiva</a:t>
            </a:r>
          </a:p>
          <a:p>
            <a:endParaRPr lang="es-ES"/>
          </a:p>
          <a:p>
            <a:r>
              <a:rPr lang="es-ES" sz="1400" b="1"/>
              <a:t>retroalimentado por:</a:t>
            </a:r>
          </a:p>
          <a:p>
            <a:r>
              <a:rPr lang="es-ES" sz="1400" b="1"/>
              <a:t>-Institucionalización de los Centros de Investigación en Comunicación son pocos </a:t>
            </a:r>
            <a:r>
              <a:rPr lang="es-ES" sz="2400" b="1"/>
              <a:t>–</a:t>
            </a:r>
          </a:p>
          <a:p>
            <a:r>
              <a:rPr lang="es-ES" sz="1400" b="1"/>
              <a:t>-Necesidad creciente de saber del objeto real por la sociedad misma		</a:t>
            </a:r>
            <a:r>
              <a:rPr lang="es-ES" sz="2000" b="1"/>
              <a:t>+</a:t>
            </a:r>
            <a:endParaRPr lang="es-ES" sz="1400" b="1"/>
          </a:p>
        </p:txBody>
      </p:sp>
      <p:sp>
        <p:nvSpPr>
          <p:cNvPr id="267268" name="AutoShape 4"/>
          <p:cNvSpPr>
            <a:spLocks noChangeArrowheads="1"/>
          </p:cNvSpPr>
          <p:nvPr/>
        </p:nvSpPr>
        <p:spPr bwMode="auto">
          <a:xfrm rot="10800000">
            <a:off x="3924300" y="3573463"/>
            <a:ext cx="576263" cy="1008062"/>
          </a:xfrm>
          <a:prstGeom prst="downArrow">
            <a:avLst>
              <a:gd name="adj1" fmla="val 50000"/>
              <a:gd name="adj2" fmla="val 437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MX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 sz="2800"/>
              <a:t>Bibliografía citada</a:t>
            </a:r>
          </a:p>
        </p:txBody>
      </p:sp>
      <p:sp>
        <p:nvSpPr>
          <p:cNvPr id="273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sz="2400" b="1"/>
              <a:t>Guiselle Munizaga, Anny Rivera:”</a:t>
            </a:r>
            <a:r>
              <a:rPr lang="es-ES" sz="2400"/>
              <a:t>La Investigación en Comunicación Social en Chile”, Ed. Desco/ Ceneca, Lima, 1983</a:t>
            </a:r>
          </a:p>
          <a:p>
            <a:r>
              <a:rPr lang="es-ES" sz="2400" b="1"/>
              <a:t>Rafael del Villar Muñoz</a:t>
            </a:r>
            <a:r>
              <a:rPr lang="es-ES" sz="2400"/>
              <a:t>: “La Semiótica en Chile”, en Revista SIGNA No 7, ISI, Universidad Nacional de Educación a Distancia, Madrid, 1998</a:t>
            </a:r>
          </a:p>
          <a:p>
            <a:r>
              <a:rPr lang="es-ES" sz="2400" b="1"/>
              <a:t>Rubén Dittus Benavente</a:t>
            </a:r>
            <a:r>
              <a:rPr lang="es-ES" sz="2400"/>
              <a:t>: “Cartografía de los Estudios Mediales en Chile”, Ed. Universidad Católica de la Santísima Concepción, 2008.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970" name="Rectangle 2"/>
          <p:cNvSpPr>
            <a:spLocks noGrp="1" noChangeArrowheads="1"/>
          </p:cNvSpPr>
          <p:nvPr>
            <p:ph type="title"/>
          </p:nvPr>
        </p:nvSpPr>
        <p:spPr>
          <a:xfrm>
            <a:off x="179388" y="0"/>
            <a:ext cx="8496300" cy="1295400"/>
          </a:xfrm>
        </p:spPr>
        <p:txBody>
          <a:bodyPr/>
          <a:lstStyle/>
          <a:p>
            <a:r>
              <a:rPr lang="es-ES_tradnl" sz="3200" b="1">
                <a:solidFill>
                  <a:schemeClr val="tx1"/>
                </a:solidFill>
                <a:effectLst/>
              </a:rPr>
              <a:t>La forma de funcionamiento de la cientificidad blanca</a:t>
            </a:r>
            <a:endParaRPr lang="es-ES" sz="3200" b="1">
              <a:solidFill>
                <a:schemeClr val="tx1"/>
              </a:solidFill>
              <a:effectLst/>
            </a:endParaRPr>
          </a:p>
        </p:txBody>
      </p:sp>
      <p:sp>
        <p:nvSpPr>
          <p:cNvPr id="2119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268413"/>
            <a:ext cx="8229600" cy="5068887"/>
          </a:xfrm>
        </p:spPr>
        <p:txBody>
          <a:bodyPr/>
          <a:lstStyle/>
          <a:p>
            <a:pPr>
              <a:buFontTx/>
              <a:buNone/>
            </a:pPr>
            <a:r>
              <a:rPr lang="es-ES_tradnl" sz="2000"/>
              <a:t>-</a:t>
            </a:r>
            <a:r>
              <a:rPr lang="es-ES_tradnl" sz="2000" b="1"/>
              <a:t>Ciencia como dispositivo = Modo de producción teórico</a:t>
            </a:r>
          </a:p>
          <a:p>
            <a:pPr>
              <a:buFontTx/>
              <a:buNone/>
            </a:pPr>
            <a:r>
              <a:rPr lang="es-ES_tradnl" sz="2000" b="1"/>
              <a:t>				       ///</a:t>
            </a:r>
          </a:p>
          <a:p>
            <a:pPr>
              <a:buFontTx/>
              <a:buNone/>
            </a:pPr>
            <a:r>
              <a:rPr lang="es-ES_tradnl" sz="2000" b="1"/>
              <a:t>                       (Objeto Real) / (Objeto Científico)</a:t>
            </a:r>
          </a:p>
          <a:p>
            <a:pPr>
              <a:buFontTx/>
              <a:buNone/>
            </a:pPr>
            <a:r>
              <a:rPr lang="es-ES_tradnl" sz="2000" b="1"/>
              <a:t>				     </a:t>
            </a:r>
          </a:p>
          <a:p>
            <a:pPr>
              <a:buFontTx/>
              <a:buNone/>
            </a:pPr>
            <a:endParaRPr lang="es-ES" sz="2000"/>
          </a:p>
        </p:txBody>
      </p:sp>
      <p:sp>
        <p:nvSpPr>
          <p:cNvPr id="211972" name="AutoShape 4"/>
          <p:cNvSpPr>
            <a:spLocks noChangeArrowheads="1"/>
          </p:cNvSpPr>
          <p:nvPr/>
        </p:nvSpPr>
        <p:spPr bwMode="auto">
          <a:xfrm>
            <a:off x="3635375" y="2708275"/>
            <a:ext cx="358775" cy="647700"/>
          </a:xfrm>
          <a:prstGeom prst="downArrow">
            <a:avLst>
              <a:gd name="adj1" fmla="val 50000"/>
              <a:gd name="adj2" fmla="val 451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MX"/>
          </a:p>
        </p:txBody>
      </p:sp>
      <p:sp>
        <p:nvSpPr>
          <p:cNvPr id="211973" name="Text Box 5"/>
          <p:cNvSpPr txBox="1">
            <a:spLocks noChangeArrowheads="1"/>
          </p:cNvSpPr>
          <p:nvPr/>
        </p:nvSpPr>
        <p:spPr bwMode="auto">
          <a:xfrm>
            <a:off x="1403350" y="3500438"/>
            <a:ext cx="44640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/>
              <a:t>               Proceso de Transformación</a:t>
            </a:r>
            <a:endParaRPr lang="es-ES"/>
          </a:p>
        </p:txBody>
      </p:sp>
      <p:sp>
        <p:nvSpPr>
          <p:cNvPr id="211974" name="Text Box 6"/>
          <p:cNvSpPr txBox="1">
            <a:spLocks noChangeArrowheads="1"/>
          </p:cNvSpPr>
          <p:nvPr/>
        </p:nvSpPr>
        <p:spPr bwMode="auto">
          <a:xfrm>
            <a:off x="755650" y="4005263"/>
            <a:ext cx="7416800" cy="3228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/>
              <a:t>Herramientas de Producción: Teoría (Isotopía Semántica)</a:t>
            </a:r>
          </a:p>
          <a:p>
            <a:pPr>
              <a:spcBef>
                <a:spcPct val="50000"/>
              </a:spcBef>
            </a:pPr>
            <a:r>
              <a:rPr lang="es-ES_tradnl"/>
              <a:t>                                                Metodología (Isotopía Veridictoria)</a:t>
            </a:r>
          </a:p>
          <a:p>
            <a:pPr>
              <a:spcBef>
                <a:spcPct val="50000"/>
              </a:spcBef>
            </a:pPr>
            <a:r>
              <a:rPr lang="es-ES_tradnl"/>
              <a:t>			     </a:t>
            </a:r>
            <a:r>
              <a:rPr lang="es-ES_tradnl" sz="1400" b="1"/>
              <a:t>Anaforización Discursiva que liga     			                          ambas, pero que no se comprueba</a:t>
            </a:r>
          </a:p>
          <a:p>
            <a:pPr>
              <a:spcBef>
                <a:spcPct val="50000"/>
              </a:spcBef>
            </a:pPr>
            <a:endParaRPr lang="es-ES_tradnl" sz="1400" b="1"/>
          </a:p>
          <a:p>
            <a:pPr>
              <a:spcBef>
                <a:spcPct val="50000"/>
              </a:spcBef>
            </a:pPr>
            <a:r>
              <a:rPr lang="es-ES_tradnl" sz="2400" b="1"/>
              <a:t>   	    </a:t>
            </a:r>
            <a:r>
              <a:rPr lang="es-ES_tradnl" sz="2400" b="1">
                <a:latin typeface="Arial Black" pitchFamily="34" charset="0"/>
              </a:rPr>
              <a:t>Necesidad = Valor de Uso</a:t>
            </a:r>
            <a:endParaRPr lang="es-ES" sz="2400" b="1">
              <a:latin typeface="Arial Black" pitchFamily="34" charset="0"/>
            </a:endParaRPr>
          </a:p>
          <a:p>
            <a:pPr>
              <a:spcBef>
                <a:spcPct val="50000"/>
              </a:spcBef>
            </a:pPr>
            <a:endParaRPr lang="es-ES_tradnl" sz="1400" b="1">
              <a:latin typeface="Arial Black" pitchFamily="34" charset="0"/>
            </a:endParaRPr>
          </a:p>
          <a:p>
            <a:pPr>
              <a:spcBef>
                <a:spcPct val="50000"/>
              </a:spcBef>
            </a:pPr>
            <a:endParaRPr lang="es-ES_tradnl" sz="1400" b="1"/>
          </a:p>
          <a:p>
            <a:pPr>
              <a:spcBef>
                <a:spcPct val="50000"/>
              </a:spcBef>
            </a:pPr>
            <a:r>
              <a:rPr lang="es-ES_tradnl" sz="1400" b="1"/>
              <a:t>                                        </a:t>
            </a:r>
            <a:endParaRPr lang="es-ES" sz="1400" b="1"/>
          </a:p>
        </p:txBody>
      </p:sp>
      <p:sp>
        <p:nvSpPr>
          <p:cNvPr id="211975" name="AutoShape 7"/>
          <p:cNvSpPr>
            <a:spLocks noChangeArrowheads="1"/>
          </p:cNvSpPr>
          <p:nvPr/>
        </p:nvSpPr>
        <p:spPr bwMode="auto">
          <a:xfrm>
            <a:off x="3563938" y="4724400"/>
            <a:ext cx="287337" cy="1223963"/>
          </a:xfrm>
          <a:prstGeom prst="upArrow">
            <a:avLst>
              <a:gd name="adj1" fmla="val 50000"/>
              <a:gd name="adj2" fmla="val 106492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MX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9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692150"/>
            <a:ext cx="8229600" cy="4495800"/>
          </a:xfrm>
        </p:spPr>
        <p:txBody>
          <a:bodyPr/>
          <a:lstStyle/>
          <a:p>
            <a:r>
              <a:rPr lang="es-ES_tradnl"/>
              <a:t>Ver / No- Ver</a:t>
            </a:r>
          </a:p>
          <a:p>
            <a:r>
              <a:rPr lang="es-ES_tradnl"/>
              <a:t>     ///</a:t>
            </a:r>
          </a:p>
          <a:p>
            <a:r>
              <a:rPr lang="es-ES_tradnl"/>
              <a:t>Objeto Científico es construido</a:t>
            </a:r>
          </a:p>
          <a:p>
            <a:r>
              <a:rPr lang="es-ES_tradnl"/>
              <a:t>    ///</a:t>
            </a:r>
          </a:p>
          <a:p>
            <a:r>
              <a:rPr lang="es-ES_tradnl"/>
              <a:t>Teoría Metodología delimita un espacio de lo real</a:t>
            </a:r>
          </a:p>
          <a:p>
            <a:endParaRPr lang="es-ES"/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z="4000">
                <a:effectLst>
                  <a:outerShdw blurRad="38100" dist="38100" dir="2700000" algn="tl">
                    <a:srgbClr val="000000"/>
                  </a:outerShdw>
                </a:effectLst>
              </a:rPr>
              <a:t>Ver            /      No- Ver</a:t>
            </a:r>
            <a:br>
              <a:rPr lang="es-ES_tradnl" sz="4000"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s-ES_tradnl" sz="4000">
                <a:effectLst>
                  <a:outerShdw blurRad="38100" dist="38100" dir="2700000" algn="tl">
                    <a:srgbClr val="000000"/>
                  </a:outerShdw>
                </a:effectLst>
              </a:rPr>
              <a:t>///              ///    </a:t>
            </a:r>
            <a:endParaRPr lang="es-ES" sz="400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59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628775"/>
            <a:ext cx="8424862" cy="4495800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s-ES" sz="2400"/>
              <a:t>Ciencia de la Comunicación	Semiótica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s-ES" sz="2400">
                <a:solidFill>
                  <a:srgbClr val="FF0000"/>
                </a:solidFill>
              </a:rPr>
              <a:t>                            ///                          ///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s-ES" sz="1400">
                <a:solidFill>
                  <a:srgbClr val="FF0000"/>
                </a:solidFill>
              </a:rPr>
              <a:t>          </a:t>
            </a:r>
            <a:r>
              <a:rPr lang="es-ES" sz="1400" b="1">
                <a:solidFill>
                  <a:schemeClr val="accent1"/>
                </a:solidFill>
              </a:rPr>
              <a:t>(Comunicación=Persuasión)</a:t>
            </a:r>
            <a:r>
              <a:rPr lang="es-ES" sz="2400">
                <a:solidFill>
                  <a:srgbClr val="FF0000"/>
                </a:solidFill>
              </a:rPr>
              <a:t>             </a:t>
            </a:r>
            <a:r>
              <a:rPr lang="es-ES" sz="1200" b="1"/>
              <a:t>(El sentido es sólo describible en un texto como totalidad)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s-ES" sz="1200" b="1"/>
              <a:t>                                                  </a:t>
            </a:r>
            <a:r>
              <a:rPr lang="es-ES" sz="2000" b="1"/>
              <a:t>///			///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s-ES" sz="2000" b="1"/>
              <a:t> </a:t>
            </a:r>
            <a:r>
              <a:rPr lang="es-ES" sz="1200" b="1">
                <a:solidFill>
                  <a:schemeClr val="accent1"/>
                </a:solidFill>
              </a:rPr>
              <a:t>Mantención/Transformación del Orden Social	         Aprehender el Sentido</a:t>
            </a:r>
          </a:p>
          <a:p>
            <a:pPr>
              <a:lnSpc>
                <a:spcPct val="90000"/>
              </a:lnSpc>
              <a:buFontTx/>
              <a:buNone/>
            </a:pPr>
            <a:endParaRPr lang="es-ES" sz="1200" b="1">
              <a:solidFill>
                <a:schemeClr val="accent1"/>
              </a:solidFill>
            </a:endParaRPr>
          </a:p>
          <a:p>
            <a:pPr>
              <a:lnSpc>
                <a:spcPct val="90000"/>
              </a:lnSpc>
              <a:buFontTx/>
              <a:buNone/>
            </a:pPr>
            <a:endParaRPr lang="es-ES" sz="1200" b="1">
              <a:solidFill>
                <a:schemeClr val="accent1"/>
              </a:solidFill>
            </a:endParaRPr>
          </a:p>
          <a:p>
            <a:pPr>
              <a:lnSpc>
                <a:spcPct val="90000"/>
              </a:lnSpc>
              <a:buFontTx/>
              <a:buNone/>
            </a:pPr>
            <a:endParaRPr lang="es-ES" sz="1200" b="1">
              <a:solidFill>
                <a:schemeClr val="accent1"/>
              </a:solidFill>
            </a:endParaRPr>
          </a:p>
          <a:p>
            <a:pPr>
              <a:lnSpc>
                <a:spcPct val="90000"/>
              </a:lnSpc>
              <a:buFontTx/>
              <a:buNone/>
            </a:pPr>
            <a:endParaRPr lang="es-ES" sz="1200" b="1">
              <a:solidFill>
                <a:schemeClr val="accent1"/>
              </a:solidFill>
            </a:endParaRPr>
          </a:p>
          <a:p>
            <a:pPr>
              <a:lnSpc>
                <a:spcPct val="90000"/>
              </a:lnSpc>
              <a:buFontTx/>
              <a:buNone/>
            </a:pPr>
            <a:endParaRPr lang="es-ES" sz="1200" b="1">
              <a:solidFill>
                <a:schemeClr val="accent1"/>
              </a:solidFill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s-ES" sz="1200" b="1">
                <a:solidFill>
                  <a:schemeClr val="accent1"/>
                </a:solidFill>
              </a:rPr>
              <a:t>                               </a:t>
            </a:r>
            <a:r>
              <a:rPr lang="es-ES" sz="2800" b="1">
                <a:solidFill>
                  <a:schemeClr val="hlink"/>
                </a:solidFill>
              </a:rPr>
              <a:t>Necesidad de Uso Societal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s-ES" sz="2800" b="1">
                <a:solidFill>
                  <a:schemeClr val="accent1"/>
                </a:solidFill>
              </a:rPr>
              <a:t>				      ///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s-ES" sz="2800" b="1">
                <a:solidFill>
                  <a:schemeClr val="accent1"/>
                </a:solidFill>
              </a:rPr>
              <a:t>			</a:t>
            </a:r>
            <a:r>
              <a:rPr lang="es-ES" sz="2800" b="1">
                <a:solidFill>
                  <a:srgbClr val="FF0000"/>
                </a:solidFill>
              </a:rPr>
              <a:t>Institucionalización</a:t>
            </a:r>
          </a:p>
          <a:p>
            <a:pPr>
              <a:lnSpc>
                <a:spcPct val="90000"/>
              </a:lnSpc>
              <a:buFontTx/>
              <a:buNone/>
            </a:pPr>
            <a:endParaRPr lang="es-ES" sz="2800" b="1">
              <a:solidFill>
                <a:srgbClr val="FF0000"/>
              </a:solidFill>
            </a:endParaRPr>
          </a:p>
        </p:txBody>
      </p:sp>
      <p:sp>
        <p:nvSpPr>
          <p:cNvPr id="259076" name="AutoShape 4"/>
          <p:cNvSpPr>
            <a:spLocks noChangeArrowheads="1"/>
          </p:cNvSpPr>
          <p:nvPr/>
        </p:nvSpPr>
        <p:spPr bwMode="auto">
          <a:xfrm>
            <a:off x="2268538" y="3716338"/>
            <a:ext cx="431800" cy="865187"/>
          </a:xfrm>
          <a:prstGeom prst="downArrow">
            <a:avLst>
              <a:gd name="adj1" fmla="val 50000"/>
              <a:gd name="adj2" fmla="val 50092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MX"/>
          </a:p>
        </p:txBody>
      </p:sp>
      <p:sp>
        <p:nvSpPr>
          <p:cNvPr id="259077" name="AutoShape 5"/>
          <p:cNvSpPr>
            <a:spLocks noChangeArrowheads="1"/>
          </p:cNvSpPr>
          <p:nvPr/>
        </p:nvSpPr>
        <p:spPr bwMode="auto">
          <a:xfrm>
            <a:off x="4643438" y="3716338"/>
            <a:ext cx="433387" cy="865187"/>
          </a:xfrm>
          <a:prstGeom prst="downArrow">
            <a:avLst>
              <a:gd name="adj1" fmla="val 50000"/>
              <a:gd name="adj2" fmla="val 49908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MX"/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476250"/>
            <a:ext cx="8229600" cy="5400675"/>
          </a:xfrm>
        </p:spPr>
        <p:txBody>
          <a:bodyPr/>
          <a:lstStyle/>
          <a:p>
            <a:r>
              <a:rPr lang="es-ES"/>
              <a:t>Ciencia de la Comunicación en Chile</a:t>
            </a:r>
          </a:p>
          <a:p>
            <a:r>
              <a:rPr lang="es-ES" sz="2000" b="1"/>
              <a:t>1970 EAC Departamento Estudios Comunicación + CEREN, Universidad Católica y ICSD U.Católica Valparaíso</a:t>
            </a:r>
          </a:p>
          <a:p>
            <a:endParaRPr lang="es-ES" sz="2000" b="1"/>
          </a:p>
          <a:p>
            <a:endParaRPr lang="es-ES" sz="2000" b="1"/>
          </a:p>
          <a:p>
            <a:pPr lvl="3"/>
            <a:r>
              <a:rPr lang="es-ES" sz="1400" b="1"/>
              <a:t>Sociología de las Comunicaciones Estudios Cuantitativos Electorales</a:t>
            </a:r>
          </a:p>
          <a:p>
            <a:pPr lvl="3">
              <a:buFontTx/>
              <a:buNone/>
            </a:pPr>
            <a:r>
              <a:rPr lang="es-ES" sz="1400" b="1"/>
              <a:t>     Universidad de Chile</a:t>
            </a:r>
          </a:p>
          <a:p>
            <a:pPr lvl="3">
              <a:buFontTx/>
              <a:buNone/>
            </a:pPr>
            <a:endParaRPr lang="es-ES" sz="1400" b="1"/>
          </a:p>
          <a:p>
            <a:pPr lvl="3">
              <a:buFontTx/>
              <a:buNone/>
            </a:pPr>
            <a:r>
              <a:rPr lang="es-ES" sz="1400" b="1"/>
              <a:t>			</a:t>
            </a:r>
            <a:r>
              <a:rPr lang="es-ES" sz="2400" b="1"/>
              <a:t>///</a:t>
            </a:r>
          </a:p>
          <a:p>
            <a:pPr lvl="3">
              <a:buFontTx/>
              <a:buNone/>
            </a:pPr>
            <a:r>
              <a:rPr lang="es-ES" sz="2400" b="1"/>
              <a:t>Necesidad de Uso: Crítica Cultural</a:t>
            </a:r>
          </a:p>
          <a:p>
            <a:pPr lvl="3">
              <a:buFontTx/>
              <a:buNone/>
            </a:pPr>
            <a:r>
              <a:rPr lang="es-ES" sz="1400" b="1"/>
              <a:t>Guiselle Munizaga: temática Comunicación y Cultura como producción cultural, el control de las comunicaciones y el poder del discurso</a:t>
            </a:r>
          </a:p>
          <a:p>
            <a:pPr lvl="3">
              <a:buFontTx/>
              <a:buNone/>
            </a:pPr>
            <a:r>
              <a:rPr lang="es-ES" sz="1400" b="1"/>
              <a:t>     Pensamiento Crítico</a:t>
            </a:r>
          </a:p>
          <a:p>
            <a:pPr lvl="3">
              <a:buFontTx/>
              <a:buNone/>
            </a:pPr>
            <a:endParaRPr lang="es-ES" sz="1400" b="1"/>
          </a:p>
        </p:txBody>
      </p:sp>
      <p:sp>
        <p:nvSpPr>
          <p:cNvPr id="268292" name="AutoShape 4"/>
          <p:cNvSpPr>
            <a:spLocks noChangeArrowheads="1"/>
          </p:cNvSpPr>
          <p:nvPr/>
        </p:nvSpPr>
        <p:spPr bwMode="auto">
          <a:xfrm>
            <a:off x="1187450" y="1773238"/>
            <a:ext cx="485775" cy="1223962"/>
          </a:xfrm>
          <a:prstGeom prst="upArrow">
            <a:avLst>
              <a:gd name="adj1" fmla="val 50000"/>
              <a:gd name="adj2" fmla="val 6299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MX"/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 sz="2800">
                <a:effectLst>
                  <a:outerShdw blurRad="38100" dist="38100" dir="2700000" algn="tl">
                    <a:srgbClr val="000000"/>
                  </a:outerShdw>
                </a:effectLst>
              </a:rPr>
              <a:t>Coordenadas Históricas Golpe Militar (1973)</a:t>
            </a:r>
          </a:p>
        </p:txBody>
      </p:sp>
      <p:sp>
        <p:nvSpPr>
          <p:cNvPr id="270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s-ES" sz="2800"/>
              <a:t>(Desaparición de los Centros de Estudio sobre Comunicación Críticos) = desaparecimiento del estudio del objeto real</a:t>
            </a:r>
          </a:p>
          <a:p>
            <a:pPr>
              <a:lnSpc>
                <a:spcPct val="90000"/>
              </a:lnSpc>
            </a:pPr>
            <a:endParaRPr lang="es-ES" sz="2800"/>
          </a:p>
          <a:p>
            <a:pPr>
              <a:lnSpc>
                <a:spcPct val="90000"/>
              </a:lnSpc>
            </a:pPr>
            <a:endParaRPr lang="es-ES" sz="2800"/>
          </a:p>
          <a:p>
            <a:pPr>
              <a:lnSpc>
                <a:spcPct val="90000"/>
              </a:lnSpc>
            </a:pPr>
            <a:endParaRPr lang="es-ES" sz="2800"/>
          </a:p>
          <a:p>
            <a:pPr>
              <a:lnSpc>
                <a:spcPct val="90000"/>
              </a:lnSpc>
            </a:pPr>
            <a:endParaRPr lang="es-ES" sz="2800"/>
          </a:p>
          <a:p>
            <a:pPr>
              <a:lnSpc>
                <a:spcPct val="90000"/>
              </a:lnSpc>
            </a:pPr>
            <a:r>
              <a:rPr lang="es-ES" sz="2800"/>
              <a:t>Generación de Centros de Estudios de la comunicación críticos a la situación histórica</a:t>
            </a:r>
          </a:p>
          <a:p>
            <a:pPr>
              <a:lnSpc>
                <a:spcPct val="90000"/>
              </a:lnSpc>
            </a:pPr>
            <a:r>
              <a:rPr lang="es-ES" sz="2800"/>
              <a:t>Ceneca, Ilet (Guiselle Munizaga, Rubén Dittus)</a:t>
            </a:r>
          </a:p>
          <a:p>
            <a:pPr>
              <a:lnSpc>
                <a:spcPct val="90000"/>
              </a:lnSpc>
            </a:pPr>
            <a:endParaRPr lang="es-ES" sz="2800"/>
          </a:p>
        </p:txBody>
      </p:sp>
      <p:sp>
        <p:nvSpPr>
          <p:cNvPr id="270340" name="AutoShape 4"/>
          <p:cNvSpPr>
            <a:spLocks noChangeArrowheads="1"/>
          </p:cNvSpPr>
          <p:nvPr/>
        </p:nvSpPr>
        <p:spPr bwMode="auto">
          <a:xfrm>
            <a:off x="4643438" y="2708275"/>
            <a:ext cx="504825" cy="936625"/>
          </a:xfrm>
          <a:prstGeom prst="downArrow">
            <a:avLst>
              <a:gd name="adj1" fmla="val 50000"/>
              <a:gd name="adj2" fmla="val 46384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MX"/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 sz="4000">
                <a:effectLst>
                  <a:outerShdw blurRad="38100" dist="38100" dir="2700000" algn="tl">
                    <a:srgbClr val="000000"/>
                  </a:outerShdw>
                </a:effectLst>
              </a:rPr>
              <a:t>Período 1975- 1980: Institucionalización de la Economía Social de Mercado</a:t>
            </a:r>
          </a:p>
        </p:txBody>
      </p:sp>
      <p:sp>
        <p:nvSpPr>
          <p:cNvPr id="271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2852738"/>
            <a:ext cx="8353425" cy="3529012"/>
          </a:xfrm>
        </p:spPr>
        <p:txBody>
          <a:bodyPr/>
          <a:lstStyle/>
          <a:p>
            <a:r>
              <a:rPr lang="es-ES" sz="2800"/>
              <a:t>Desarrollo de las Comunicaciones a nivel de la necesidad de profesionales para llenar las necesidades de la economía exportadora</a:t>
            </a:r>
          </a:p>
          <a:p>
            <a:endParaRPr lang="es-ES" sz="2800"/>
          </a:p>
          <a:p>
            <a:r>
              <a:rPr lang="es-ES" sz="2800"/>
              <a:t>Incremento de carreras ligadas a la Comunicación lo que no es equivalente al desarrollo de la investigación.</a:t>
            </a:r>
          </a:p>
        </p:txBody>
      </p:sp>
      <p:sp>
        <p:nvSpPr>
          <p:cNvPr id="271364" name="AutoShape 4"/>
          <p:cNvSpPr>
            <a:spLocks noChangeArrowheads="1"/>
          </p:cNvSpPr>
          <p:nvPr/>
        </p:nvSpPr>
        <p:spPr bwMode="auto">
          <a:xfrm>
            <a:off x="7019925" y="1196975"/>
            <a:ext cx="576263" cy="1871663"/>
          </a:xfrm>
          <a:prstGeom prst="downArrow">
            <a:avLst>
              <a:gd name="adj1" fmla="val 50000"/>
              <a:gd name="adj2" fmla="val 81198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MX"/>
          </a:p>
        </p:txBody>
      </p:sp>
      <p:sp>
        <p:nvSpPr>
          <p:cNvPr id="271365" name="AutoShape 5"/>
          <p:cNvSpPr>
            <a:spLocks noChangeArrowheads="1"/>
          </p:cNvSpPr>
          <p:nvPr/>
        </p:nvSpPr>
        <p:spPr bwMode="auto">
          <a:xfrm>
            <a:off x="3492500" y="4581525"/>
            <a:ext cx="647700" cy="647700"/>
          </a:xfrm>
          <a:prstGeom prst="down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MX"/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476250"/>
            <a:ext cx="8291512" cy="5619750"/>
          </a:xfrm>
        </p:spPr>
        <p:txBody>
          <a:bodyPr/>
          <a:lstStyle/>
          <a:p>
            <a:r>
              <a:rPr lang="es-ES"/>
              <a:t>El desarrollo de investigación en comunicación nuevamente aparece en las coordenadas históricas 1996</a:t>
            </a:r>
          </a:p>
          <a:p>
            <a:endParaRPr lang="es-ES"/>
          </a:p>
          <a:p>
            <a:endParaRPr lang="es-ES"/>
          </a:p>
          <a:p>
            <a:endParaRPr lang="es-ES"/>
          </a:p>
          <a:p>
            <a:endParaRPr lang="es-ES"/>
          </a:p>
          <a:p>
            <a:r>
              <a:rPr lang="es-ES"/>
              <a:t>Creación del Área Disciplinar de Ciencias de la Información en Fondecyt- Conicyt</a:t>
            </a:r>
          </a:p>
        </p:txBody>
      </p:sp>
      <p:sp>
        <p:nvSpPr>
          <p:cNvPr id="272388" name="AutoShape 4"/>
          <p:cNvSpPr>
            <a:spLocks noChangeArrowheads="1"/>
          </p:cNvSpPr>
          <p:nvPr/>
        </p:nvSpPr>
        <p:spPr bwMode="auto">
          <a:xfrm>
            <a:off x="3995738" y="2060575"/>
            <a:ext cx="863600" cy="1439863"/>
          </a:xfrm>
          <a:prstGeom prst="downArrow">
            <a:avLst>
              <a:gd name="adj1" fmla="val 50000"/>
              <a:gd name="adj2" fmla="val 41682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MX"/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194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188913"/>
            <a:ext cx="8229600" cy="1143000"/>
          </a:xfrm>
        </p:spPr>
        <p:txBody>
          <a:bodyPr/>
          <a:lstStyle/>
          <a:p>
            <a:r>
              <a:rPr lang="es-ES" sz="2000"/>
              <a:t>Ciencia de la Comunicación: Dispositivo de Transformación Teórico</a:t>
            </a:r>
            <a:r>
              <a:rPr lang="es-ES" sz="2400"/>
              <a:t> </a:t>
            </a:r>
          </a:p>
        </p:txBody>
      </p:sp>
      <p:sp>
        <p:nvSpPr>
          <p:cNvPr id="264196" name="Line 4"/>
          <p:cNvSpPr>
            <a:spLocks noChangeShapeType="1"/>
          </p:cNvSpPr>
          <p:nvPr/>
        </p:nvSpPr>
        <p:spPr bwMode="auto">
          <a:xfrm flipV="1">
            <a:off x="1908175" y="2060575"/>
            <a:ext cx="2232025" cy="30241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s-MX"/>
          </a:p>
        </p:txBody>
      </p:sp>
      <p:sp>
        <p:nvSpPr>
          <p:cNvPr id="264197" name="Line 5"/>
          <p:cNvSpPr>
            <a:spLocks noChangeShapeType="1"/>
          </p:cNvSpPr>
          <p:nvPr/>
        </p:nvSpPr>
        <p:spPr bwMode="auto">
          <a:xfrm>
            <a:off x="4140200" y="2060575"/>
            <a:ext cx="2303463" cy="30241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s-MX"/>
          </a:p>
        </p:txBody>
      </p:sp>
      <p:sp>
        <p:nvSpPr>
          <p:cNvPr id="264198" name="Line 6"/>
          <p:cNvSpPr>
            <a:spLocks noChangeShapeType="1"/>
          </p:cNvSpPr>
          <p:nvPr/>
        </p:nvSpPr>
        <p:spPr bwMode="auto">
          <a:xfrm>
            <a:off x="1908175" y="5084763"/>
            <a:ext cx="4535488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s-MX"/>
          </a:p>
        </p:txBody>
      </p:sp>
      <p:sp>
        <p:nvSpPr>
          <p:cNvPr id="264199" name="Line 7"/>
          <p:cNvSpPr>
            <a:spLocks noChangeShapeType="1"/>
          </p:cNvSpPr>
          <p:nvPr/>
        </p:nvSpPr>
        <p:spPr bwMode="auto">
          <a:xfrm flipV="1">
            <a:off x="539750" y="1916113"/>
            <a:ext cx="2087563" cy="38893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s-MX"/>
          </a:p>
        </p:txBody>
      </p:sp>
      <p:sp>
        <p:nvSpPr>
          <p:cNvPr id="264201" name="Line 9"/>
          <p:cNvSpPr>
            <a:spLocks noChangeShapeType="1"/>
          </p:cNvSpPr>
          <p:nvPr/>
        </p:nvSpPr>
        <p:spPr bwMode="auto">
          <a:xfrm>
            <a:off x="539750" y="5805488"/>
            <a:ext cx="33845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s-MX"/>
          </a:p>
        </p:txBody>
      </p:sp>
      <p:sp>
        <p:nvSpPr>
          <p:cNvPr id="264202" name="Line 10"/>
          <p:cNvSpPr>
            <a:spLocks noChangeShapeType="1"/>
          </p:cNvSpPr>
          <p:nvPr/>
        </p:nvSpPr>
        <p:spPr bwMode="auto">
          <a:xfrm>
            <a:off x="2627313" y="1916113"/>
            <a:ext cx="1296987" cy="38893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s-MX"/>
          </a:p>
        </p:txBody>
      </p:sp>
      <p:sp>
        <p:nvSpPr>
          <p:cNvPr id="264203" name="Text Box 11"/>
          <p:cNvSpPr txBox="1">
            <a:spLocks noChangeArrowheads="1"/>
          </p:cNvSpPr>
          <p:nvPr/>
        </p:nvSpPr>
        <p:spPr bwMode="auto">
          <a:xfrm>
            <a:off x="3132138" y="3357563"/>
            <a:ext cx="1871662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 sz="1400" b="1">
                <a:solidFill>
                  <a:srgbClr val="FF0000"/>
                </a:solidFill>
              </a:rPr>
              <a:t>Comunicación</a:t>
            </a:r>
          </a:p>
        </p:txBody>
      </p:sp>
      <p:sp>
        <p:nvSpPr>
          <p:cNvPr id="264204" name="Text Box 12"/>
          <p:cNvSpPr txBox="1">
            <a:spLocks noChangeArrowheads="1"/>
          </p:cNvSpPr>
          <p:nvPr/>
        </p:nvSpPr>
        <p:spPr bwMode="auto">
          <a:xfrm>
            <a:off x="1116013" y="5445125"/>
            <a:ext cx="158432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MX" sz="1200"/>
          </a:p>
        </p:txBody>
      </p:sp>
      <p:sp>
        <p:nvSpPr>
          <p:cNvPr id="264205" name="Text Box 13"/>
          <p:cNvSpPr txBox="1">
            <a:spLocks noChangeArrowheads="1"/>
          </p:cNvSpPr>
          <p:nvPr/>
        </p:nvSpPr>
        <p:spPr bwMode="auto">
          <a:xfrm>
            <a:off x="1187450" y="5373688"/>
            <a:ext cx="1081088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 sz="1200" b="1"/>
              <a:t>Sociología</a:t>
            </a:r>
          </a:p>
        </p:txBody>
      </p:sp>
      <p:sp>
        <p:nvSpPr>
          <p:cNvPr id="264206" name="Line 14"/>
          <p:cNvSpPr>
            <a:spLocks noChangeShapeType="1"/>
          </p:cNvSpPr>
          <p:nvPr/>
        </p:nvSpPr>
        <p:spPr bwMode="auto">
          <a:xfrm>
            <a:off x="1547813" y="1412875"/>
            <a:ext cx="32400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s-MX"/>
          </a:p>
        </p:txBody>
      </p:sp>
      <p:sp>
        <p:nvSpPr>
          <p:cNvPr id="264207" name="Line 15"/>
          <p:cNvSpPr>
            <a:spLocks noChangeShapeType="1"/>
          </p:cNvSpPr>
          <p:nvPr/>
        </p:nvSpPr>
        <p:spPr bwMode="auto">
          <a:xfrm>
            <a:off x="1547813" y="1412875"/>
            <a:ext cx="2160587" cy="48244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s-MX"/>
          </a:p>
        </p:txBody>
      </p:sp>
      <p:sp>
        <p:nvSpPr>
          <p:cNvPr id="264209" name="Line 17"/>
          <p:cNvSpPr>
            <a:spLocks noChangeShapeType="1"/>
          </p:cNvSpPr>
          <p:nvPr/>
        </p:nvSpPr>
        <p:spPr bwMode="auto">
          <a:xfrm flipV="1">
            <a:off x="3708400" y="1412875"/>
            <a:ext cx="1079500" cy="48244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s-MX"/>
          </a:p>
        </p:txBody>
      </p:sp>
      <p:sp>
        <p:nvSpPr>
          <p:cNvPr id="264210" name="Text Box 18"/>
          <p:cNvSpPr txBox="1">
            <a:spLocks noChangeArrowheads="1"/>
          </p:cNvSpPr>
          <p:nvPr/>
        </p:nvSpPr>
        <p:spPr bwMode="auto">
          <a:xfrm>
            <a:off x="2051050" y="1700213"/>
            <a:ext cx="2089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MX"/>
          </a:p>
        </p:txBody>
      </p:sp>
      <p:sp>
        <p:nvSpPr>
          <p:cNvPr id="264211" name="Text Box 19"/>
          <p:cNvSpPr txBox="1">
            <a:spLocks noChangeArrowheads="1"/>
          </p:cNvSpPr>
          <p:nvPr/>
        </p:nvSpPr>
        <p:spPr bwMode="auto">
          <a:xfrm>
            <a:off x="1908175" y="1557338"/>
            <a:ext cx="1135063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s-ES" sz="1200" b="1"/>
              <a:t>Antropología</a:t>
            </a:r>
          </a:p>
        </p:txBody>
      </p:sp>
      <p:sp>
        <p:nvSpPr>
          <p:cNvPr id="264212" name="Line 20"/>
          <p:cNvSpPr>
            <a:spLocks noChangeShapeType="1"/>
          </p:cNvSpPr>
          <p:nvPr/>
        </p:nvSpPr>
        <p:spPr bwMode="auto">
          <a:xfrm>
            <a:off x="2987675" y="5661025"/>
            <a:ext cx="36718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s-MX"/>
          </a:p>
        </p:txBody>
      </p:sp>
      <p:sp>
        <p:nvSpPr>
          <p:cNvPr id="264213" name="Line 21"/>
          <p:cNvSpPr>
            <a:spLocks noChangeShapeType="1"/>
          </p:cNvSpPr>
          <p:nvPr/>
        </p:nvSpPr>
        <p:spPr bwMode="auto">
          <a:xfrm flipV="1">
            <a:off x="2987675" y="1484313"/>
            <a:ext cx="2447925" cy="41767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s-MX"/>
          </a:p>
        </p:txBody>
      </p:sp>
      <p:sp>
        <p:nvSpPr>
          <p:cNvPr id="264216" name="Line 24"/>
          <p:cNvSpPr>
            <a:spLocks noChangeShapeType="1"/>
          </p:cNvSpPr>
          <p:nvPr/>
        </p:nvSpPr>
        <p:spPr bwMode="auto">
          <a:xfrm flipH="1" flipV="1">
            <a:off x="5435600" y="1484313"/>
            <a:ext cx="1223963" cy="41767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s-MX"/>
          </a:p>
        </p:txBody>
      </p:sp>
      <p:sp>
        <p:nvSpPr>
          <p:cNvPr id="264217" name="Text Box 25"/>
          <p:cNvSpPr txBox="1">
            <a:spLocks noChangeArrowheads="1"/>
          </p:cNvSpPr>
          <p:nvPr/>
        </p:nvSpPr>
        <p:spPr bwMode="auto">
          <a:xfrm>
            <a:off x="5219700" y="4581525"/>
            <a:ext cx="792163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 sz="1000" b="1"/>
              <a:t>Economía</a:t>
            </a:r>
          </a:p>
        </p:txBody>
      </p:sp>
      <p:sp>
        <p:nvSpPr>
          <p:cNvPr id="264218" name="Line 26"/>
          <p:cNvSpPr>
            <a:spLocks noChangeShapeType="1"/>
          </p:cNvSpPr>
          <p:nvPr/>
        </p:nvSpPr>
        <p:spPr bwMode="auto">
          <a:xfrm>
            <a:off x="3419475" y="1125538"/>
            <a:ext cx="27368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s-MX"/>
          </a:p>
        </p:txBody>
      </p:sp>
      <p:sp>
        <p:nvSpPr>
          <p:cNvPr id="264219" name="Line 27"/>
          <p:cNvSpPr>
            <a:spLocks noChangeShapeType="1"/>
          </p:cNvSpPr>
          <p:nvPr/>
        </p:nvSpPr>
        <p:spPr bwMode="auto">
          <a:xfrm>
            <a:off x="3419475" y="1125538"/>
            <a:ext cx="1296988" cy="51117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s-MX"/>
          </a:p>
        </p:txBody>
      </p:sp>
      <p:sp>
        <p:nvSpPr>
          <p:cNvPr id="264220" name="Line 28"/>
          <p:cNvSpPr>
            <a:spLocks noChangeShapeType="1"/>
          </p:cNvSpPr>
          <p:nvPr/>
        </p:nvSpPr>
        <p:spPr bwMode="auto">
          <a:xfrm flipV="1">
            <a:off x="4716463" y="1125538"/>
            <a:ext cx="1439862" cy="51117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s-MX"/>
          </a:p>
        </p:txBody>
      </p:sp>
      <p:sp>
        <p:nvSpPr>
          <p:cNvPr id="264221" name="Text Box 29"/>
          <p:cNvSpPr txBox="1">
            <a:spLocks noChangeArrowheads="1"/>
          </p:cNvSpPr>
          <p:nvPr/>
        </p:nvSpPr>
        <p:spPr bwMode="auto">
          <a:xfrm>
            <a:off x="4932363" y="1196975"/>
            <a:ext cx="106362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 sz="1000" b="1"/>
              <a:t>Psicoanálisis</a:t>
            </a:r>
          </a:p>
        </p:txBody>
      </p:sp>
      <p:sp>
        <p:nvSpPr>
          <p:cNvPr id="264222" name="Line 30"/>
          <p:cNvSpPr>
            <a:spLocks noChangeShapeType="1"/>
          </p:cNvSpPr>
          <p:nvPr/>
        </p:nvSpPr>
        <p:spPr bwMode="auto">
          <a:xfrm>
            <a:off x="971550" y="2565400"/>
            <a:ext cx="0" cy="2879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s-MX"/>
          </a:p>
        </p:txBody>
      </p:sp>
      <p:sp>
        <p:nvSpPr>
          <p:cNvPr id="264223" name="Line 31"/>
          <p:cNvSpPr>
            <a:spLocks noChangeShapeType="1"/>
          </p:cNvSpPr>
          <p:nvPr/>
        </p:nvSpPr>
        <p:spPr bwMode="auto">
          <a:xfrm>
            <a:off x="971550" y="2565400"/>
            <a:ext cx="6553200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s-MX"/>
          </a:p>
        </p:txBody>
      </p:sp>
      <p:sp>
        <p:nvSpPr>
          <p:cNvPr id="264224" name="Line 32"/>
          <p:cNvSpPr>
            <a:spLocks noChangeShapeType="1"/>
          </p:cNvSpPr>
          <p:nvPr/>
        </p:nvSpPr>
        <p:spPr bwMode="auto">
          <a:xfrm flipV="1">
            <a:off x="971550" y="3860800"/>
            <a:ext cx="6553200" cy="15843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s-MX"/>
          </a:p>
        </p:txBody>
      </p:sp>
      <p:sp>
        <p:nvSpPr>
          <p:cNvPr id="264225" name="Text Box 33"/>
          <p:cNvSpPr txBox="1">
            <a:spLocks noChangeArrowheads="1"/>
          </p:cNvSpPr>
          <p:nvPr/>
        </p:nvSpPr>
        <p:spPr bwMode="auto">
          <a:xfrm>
            <a:off x="1116013" y="2781300"/>
            <a:ext cx="935037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 sz="1000" b="1"/>
              <a:t>Historia</a:t>
            </a:r>
          </a:p>
        </p:txBody>
      </p:sp>
      <p:sp>
        <p:nvSpPr>
          <p:cNvPr id="264226" name="Line 34"/>
          <p:cNvSpPr>
            <a:spLocks noChangeShapeType="1"/>
          </p:cNvSpPr>
          <p:nvPr/>
        </p:nvSpPr>
        <p:spPr bwMode="auto">
          <a:xfrm flipH="1">
            <a:off x="6877050" y="1844675"/>
            <a:ext cx="71438" cy="34559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s-MX"/>
          </a:p>
        </p:txBody>
      </p:sp>
      <p:sp>
        <p:nvSpPr>
          <p:cNvPr id="264227" name="Line 35"/>
          <p:cNvSpPr>
            <a:spLocks noChangeShapeType="1"/>
          </p:cNvSpPr>
          <p:nvPr/>
        </p:nvSpPr>
        <p:spPr bwMode="auto">
          <a:xfrm flipH="1">
            <a:off x="179388" y="1844675"/>
            <a:ext cx="6769100" cy="34559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s-MX"/>
          </a:p>
        </p:txBody>
      </p:sp>
      <p:sp>
        <p:nvSpPr>
          <p:cNvPr id="264228" name="Line 36"/>
          <p:cNvSpPr>
            <a:spLocks noChangeShapeType="1"/>
          </p:cNvSpPr>
          <p:nvPr/>
        </p:nvSpPr>
        <p:spPr bwMode="auto">
          <a:xfrm>
            <a:off x="1187450" y="5013325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s-MX"/>
          </a:p>
        </p:txBody>
      </p:sp>
      <p:sp>
        <p:nvSpPr>
          <p:cNvPr id="264229" name="Line 37"/>
          <p:cNvSpPr>
            <a:spLocks noChangeShapeType="1"/>
          </p:cNvSpPr>
          <p:nvPr/>
        </p:nvSpPr>
        <p:spPr bwMode="auto">
          <a:xfrm>
            <a:off x="179388" y="5300663"/>
            <a:ext cx="66976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s-MX"/>
          </a:p>
        </p:txBody>
      </p:sp>
      <p:sp>
        <p:nvSpPr>
          <p:cNvPr id="264230" name="Text Box 38"/>
          <p:cNvSpPr txBox="1">
            <a:spLocks noChangeArrowheads="1"/>
          </p:cNvSpPr>
          <p:nvPr/>
        </p:nvSpPr>
        <p:spPr bwMode="auto">
          <a:xfrm>
            <a:off x="5867400" y="2565400"/>
            <a:ext cx="93662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 sz="1200" b="1"/>
              <a:t>Física</a:t>
            </a:r>
          </a:p>
        </p:txBody>
      </p:sp>
      <p:sp>
        <p:nvSpPr>
          <p:cNvPr id="264231" name="Line 39"/>
          <p:cNvSpPr>
            <a:spLocks noChangeShapeType="1"/>
          </p:cNvSpPr>
          <p:nvPr/>
        </p:nvSpPr>
        <p:spPr bwMode="auto">
          <a:xfrm flipH="1">
            <a:off x="1835150" y="2349500"/>
            <a:ext cx="1368425" cy="2447925"/>
          </a:xfrm>
          <a:prstGeom prst="line">
            <a:avLst/>
          </a:prstGeom>
          <a:noFill/>
          <a:ln w="38100" cmpd="dbl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s-MX"/>
          </a:p>
        </p:txBody>
      </p:sp>
      <p:sp>
        <p:nvSpPr>
          <p:cNvPr id="264232" name="Line 40"/>
          <p:cNvSpPr>
            <a:spLocks noChangeShapeType="1"/>
          </p:cNvSpPr>
          <p:nvPr/>
        </p:nvSpPr>
        <p:spPr bwMode="auto">
          <a:xfrm>
            <a:off x="3203575" y="2349500"/>
            <a:ext cx="2952750" cy="2087563"/>
          </a:xfrm>
          <a:prstGeom prst="line">
            <a:avLst/>
          </a:prstGeom>
          <a:noFill/>
          <a:ln w="38100" cmpd="dbl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s-MX"/>
          </a:p>
        </p:txBody>
      </p:sp>
      <p:sp>
        <p:nvSpPr>
          <p:cNvPr id="264233" name="Line 41"/>
          <p:cNvSpPr>
            <a:spLocks noChangeShapeType="1"/>
          </p:cNvSpPr>
          <p:nvPr/>
        </p:nvSpPr>
        <p:spPr bwMode="auto">
          <a:xfrm flipV="1">
            <a:off x="1835150" y="4437063"/>
            <a:ext cx="4321175" cy="360362"/>
          </a:xfrm>
          <a:prstGeom prst="line">
            <a:avLst/>
          </a:prstGeom>
          <a:noFill/>
          <a:ln w="38100" cmpd="dbl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s-MX"/>
          </a:p>
        </p:txBody>
      </p:sp>
      <p:sp>
        <p:nvSpPr>
          <p:cNvPr id="264234" name="Text Box 42"/>
          <p:cNvSpPr txBox="1">
            <a:spLocks noChangeArrowheads="1"/>
          </p:cNvSpPr>
          <p:nvPr/>
        </p:nvSpPr>
        <p:spPr bwMode="auto">
          <a:xfrm>
            <a:off x="3708400" y="4724400"/>
            <a:ext cx="158432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 sz="1200" b="1"/>
              <a:t>Matemática</a:t>
            </a:r>
          </a:p>
        </p:txBody>
      </p:sp>
      <p:sp>
        <p:nvSpPr>
          <p:cNvPr id="264235" name="Line 43"/>
          <p:cNvSpPr>
            <a:spLocks noChangeShapeType="1"/>
          </p:cNvSpPr>
          <p:nvPr/>
        </p:nvSpPr>
        <p:spPr bwMode="auto">
          <a:xfrm>
            <a:off x="1476375" y="3213100"/>
            <a:ext cx="0" cy="17287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s-MX"/>
          </a:p>
        </p:txBody>
      </p:sp>
      <p:sp>
        <p:nvSpPr>
          <p:cNvPr id="264236" name="Line 44"/>
          <p:cNvSpPr>
            <a:spLocks noChangeShapeType="1"/>
          </p:cNvSpPr>
          <p:nvPr/>
        </p:nvSpPr>
        <p:spPr bwMode="auto">
          <a:xfrm>
            <a:off x="1476375" y="4941888"/>
            <a:ext cx="71278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s-MX"/>
          </a:p>
        </p:txBody>
      </p:sp>
      <p:sp>
        <p:nvSpPr>
          <p:cNvPr id="264237" name="Line 45"/>
          <p:cNvSpPr>
            <a:spLocks noChangeShapeType="1"/>
          </p:cNvSpPr>
          <p:nvPr/>
        </p:nvSpPr>
        <p:spPr bwMode="auto">
          <a:xfrm>
            <a:off x="1476375" y="3213100"/>
            <a:ext cx="7056438" cy="17287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s-MX"/>
          </a:p>
        </p:txBody>
      </p:sp>
      <p:sp>
        <p:nvSpPr>
          <p:cNvPr id="264238" name="Text Box 46"/>
          <p:cNvSpPr txBox="1">
            <a:spLocks noChangeArrowheads="1"/>
          </p:cNvSpPr>
          <p:nvPr/>
        </p:nvSpPr>
        <p:spPr bwMode="auto">
          <a:xfrm>
            <a:off x="6516688" y="4724400"/>
            <a:ext cx="1008062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 sz="1200" b="1"/>
              <a:t>Filosofía</a:t>
            </a:r>
          </a:p>
        </p:txBody>
      </p:sp>
      <p:sp>
        <p:nvSpPr>
          <p:cNvPr id="264239" name="Line 47"/>
          <p:cNvSpPr>
            <a:spLocks noChangeShapeType="1"/>
          </p:cNvSpPr>
          <p:nvPr/>
        </p:nvSpPr>
        <p:spPr bwMode="auto">
          <a:xfrm flipH="1">
            <a:off x="2195513" y="3716338"/>
            <a:ext cx="2520950" cy="25209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s-MX"/>
          </a:p>
        </p:txBody>
      </p:sp>
      <p:sp>
        <p:nvSpPr>
          <p:cNvPr id="264241" name="Line 49"/>
          <p:cNvSpPr>
            <a:spLocks noChangeShapeType="1"/>
          </p:cNvSpPr>
          <p:nvPr/>
        </p:nvSpPr>
        <p:spPr bwMode="auto">
          <a:xfrm>
            <a:off x="4716463" y="3716338"/>
            <a:ext cx="863600" cy="25923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s-MX"/>
          </a:p>
        </p:txBody>
      </p:sp>
      <p:sp>
        <p:nvSpPr>
          <p:cNvPr id="264243" name="Line 51"/>
          <p:cNvSpPr>
            <a:spLocks noChangeShapeType="1"/>
          </p:cNvSpPr>
          <p:nvPr/>
        </p:nvSpPr>
        <p:spPr bwMode="auto">
          <a:xfrm>
            <a:off x="2195513" y="6237288"/>
            <a:ext cx="3384550" cy="714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s-MX"/>
          </a:p>
        </p:txBody>
      </p:sp>
      <p:sp>
        <p:nvSpPr>
          <p:cNvPr id="264244" name="Text Box 52"/>
          <p:cNvSpPr txBox="1">
            <a:spLocks noChangeArrowheads="1"/>
          </p:cNvSpPr>
          <p:nvPr/>
        </p:nvSpPr>
        <p:spPr bwMode="auto">
          <a:xfrm>
            <a:off x="2627313" y="6021388"/>
            <a:ext cx="936625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 sz="1200" b="1"/>
              <a:t>Biología</a:t>
            </a:r>
          </a:p>
        </p:txBody>
      </p:sp>
      <p:sp>
        <p:nvSpPr>
          <p:cNvPr id="264245" name="Line 53"/>
          <p:cNvSpPr>
            <a:spLocks noChangeShapeType="1"/>
          </p:cNvSpPr>
          <p:nvPr/>
        </p:nvSpPr>
        <p:spPr bwMode="auto">
          <a:xfrm flipH="1">
            <a:off x="1908175" y="1557338"/>
            <a:ext cx="2232025" cy="4392612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s-MX"/>
          </a:p>
        </p:txBody>
      </p:sp>
      <p:sp>
        <p:nvSpPr>
          <p:cNvPr id="264246" name="Line 54"/>
          <p:cNvSpPr>
            <a:spLocks noChangeShapeType="1"/>
          </p:cNvSpPr>
          <p:nvPr/>
        </p:nvSpPr>
        <p:spPr bwMode="auto">
          <a:xfrm>
            <a:off x="4140200" y="1557338"/>
            <a:ext cx="1152525" cy="4392612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s-MX"/>
          </a:p>
        </p:txBody>
      </p:sp>
      <p:sp>
        <p:nvSpPr>
          <p:cNvPr id="264247" name="Line 55"/>
          <p:cNvSpPr>
            <a:spLocks noChangeShapeType="1"/>
          </p:cNvSpPr>
          <p:nvPr/>
        </p:nvSpPr>
        <p:spPr bwMode="auto">
          <a:xfrm>
            <a:off x="1908175" y="5949950"/>
            <a:ext cx="338455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s-MX"/>
          </a:p>
        </p:txBody>
      </p:sp>
      <p:sp>
        <p:nvSpPr>
          <p:cNvPr id="264248" name="Text Box 56"/>
          <p:cNvSpPr txBox="1">
            <a:spLocks noChangeArrowheads="1"/>
          </p:cNvSpPr>
          <p:nvPr/>
        </p:nvSpPr>
        <p:spPr bwMode="auto">
          <a:xfrm>
            <a:off x="2411413" y="5300663"/>
            <a:ext cx="424815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 sz="1000" b="1"/>
              <a:t>Estética: Visual, Literaria, Cinematográfica, Música, Teatro, Danza</a:t>
            </a:r>
          </a:p>
        </p:txBody>
      </p:sp>
      <p:sp>
        <p:nvSpPr>
          <p:cNvPr id="264249" name="Line 57"/>
          <p:cNvSpPr>
            <a:spLocks noChangeShapeType="1"/>
          </p:cNvSpPr>
          <p:nvPr/>
        </p:nvSpPr>
        <p:spPr bwMode="auto">
          <a:xfrm>
            <a:off x="2771775" y="4581525"/>
            <a:ext cx="1584325" cy="2087563"/>
          </a:xfrm>
          <a:prstGeom prst="line">
            <a:avLst/>
          </a:prstGeom>
          <a:noFill/>
          <a:ln w="28575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endParaRPr lang="es-MX"/>
          </a:p>
        </p:txBody>
      </p:sp>
      <p:sp>
        <p:nvSpPr>
          <p:cNvPr id="264250" name="Line 58"/>
          <p:cNvSpPr>
            <a:spLocks noChangeShapeType="1"/>
          </p:cNvSpPr>
          <p:nvPr/>
        </p:nvSpPr>
        <p:spPr bwMode="auto">
          <a:xfrm flipV="1">
            <a:off x="2771775" y="1412875"/>
            <a:ext cx="3744913" cy="3168650"/>
          </a:xfrm>
          <a:prstGeom prst="line">
            <a:avLst/>
          </a:prstGeom>
          <a:noFill/>
          <a:ln w="28575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endParaRPr lang="es-MX"/>
          </a:p>
        </p:txBody>
      </p:sp>
      <p:sp>
        <p:nvSpPr>
          <p:cNvPr id="264251" name="Line 59"/>
          <p:cNvSpPr>
            <a:spLocks noChangeShapeType="1"/>
          </p:cNvSpPr>
          <p:nvPr/>
        </p:nvSpPr>
        <p:spPr bwMode="auto">
          <a:xfrm flipH="1">
            <a:off x="4356100" y="1412875"/>
            <a:ext cx="2160588" cy="5256213"/>
          </a:xfrm>
          <a:prstGeom prst="line">
            <a:avLst/>
          </a:prstGeom>
          <a:noFill/>
          <a:ln w="28575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endParaRPr lang="es-MX"/>
          </a:p>
        </p:txBody>
      </p:sp>
      <p:sp>
        <p:nvSpPr>
          <p:cNvPr id="264252" name="Text Box 60"/>
          <p:cNvSpPr txBox="1">
            <a:spLocks noChangeArrowheads="1"/>
          </p:cNvSpPr>
          <p:nvPr/>
        </p:nvSpPr>
        <p:spPr bwMode="auto">
          <a:xfrm>
            <a:off x="4932363" y="2924175"/>
            <a:ext cx="935037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 sz="1000" b="1">
                <a:solidFill>
                  <a:srgbClr val="0000CC"/>
                </a:solidFill>
              </a:rPr>
              <a:t>Semiótica</a:t>
            </a:r>
          </a:p>
        </p:txBody>
      </p:sp>
      <p:sp>
        <p:nvSpPr>
          <p:cNvPr id="264253" name="Text Box 61"/>
          <p:cNvSpPr txBox="1">
            <a:spLocks noChangeArrowheads="1"/>
          </p:cNvSpPr>
          <p:nvPr/>
        </p:nvSpPr>
        <p:spPr bwMode="auto">
          <a:xfrm>
            <a:off x="4572000" y="3933825"/>
            <a:ext cx="1008063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s-ES" sz="1000" b="1"/>
              <a:t>Psicología</a:t>
            </a:r>
          </a:p>
        </p:txBody>
      </p:sp>
      <p:sp>
        <p:nvSpPr>
          <p:cNvPr id="264254" name="Line 62"/>
          <p:cNvSpPr>
            <a:spLocks noChangeShapeType="1"/>
          </p:cNvSpPr>
          <p:nvPr/>
        </p:nvSpPr>
        <p:spPr bwMode="auto">
          <a:xfrm flipH="1">
            <a:off x="684213" y="2565400"/>
            <a:ext cx="1943100" cy="36718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s-MX"/>
          </a:p>
        </p:txBody>
      </p:sp>
      <p:sp>
        <p:nvSpPr>
          <p:cNvPr id="264255" name="Line 63"/>
          <p:cNvSpPr>
            <a:spLocks noChangeShapeType="1"/>
          </p:cNvSpPr>
          <p:nvPr/>
        </p:nvSpPr>
        <p:spPr bwMode="auto">
          <a:xfrm>
            <a:off x="2627313" y="2565400"/>
            <a:ext cx="1657350" cy="38877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s-MX"/>
          </a:p>
        </p:txBody>
      </p:sp>
      <p:sp>
        <p:nvSpPr>
          <p:cNvPr id="264256" name="Line 64"/>
          <p:cNvSpPr>
            <a:spLocks noChangeShapeType="1"/>
          </p:cNvSpPr>
          <p:nvPr/>
        </p:nvSpPr>
        <p:spPr bwMode="auto">
          <a:xfrm>
            <a:off x="684213" y="6237288"/>
            <a:ext cx="360045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s-MX"/>
          </a:p>
        </p:txBody>
      </p:sp>
      <p:sp>
        <p:nvSpPr>
          <p:cNvPr id="264257" name="Text Box 65"/>
          <p:cNvSpPr txBox="1">
            <a:spLocks noChangeArrowheads="1"/>
          </p:cNvSpPr>
          <p:nvPr/>
        </p:nvSpPr>
        <p:spPr bwMode="auto">
          <a:xfrm>
            <a:off x="1042988" y="5949950"/>
            <a:ext cx="12255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 sz="1000" b="1"/>
              <a:t>Ciencia  de la Educación</a:t>
            </a:r>
          </a:p>
        </p:txBody>
      </p:sp>
      <p:sp>
        <p:nvSpPr>
          <p:cNvPr id="264258" name="Line 66"/>
          <p:cNvSpPr>
            <a:spLocks noChangeShapeType="1"/>
          </p:cNvSpPr>
          <p:nvPr/>
        </p:nvSpPr>
        <p:spPr bwMode="auto">
          <a:xfrm>
            <a:off x="1187450" y="3860800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s-MX"/>
          </a:p>
        </p:txBody>
      </p:sp>
      <p:sp>
        <p:nvSpPr>
          <p:cNvPr id="264259" name="Line 67"/>
          <p:cNvSpPr>
            <a:spLocks noChangeShapeType="1"/>
          </p:cNvSpPr>
          <p:nvPr/>
        </p:nvSpPr>
        <p:spPr bwMode="auto">
          <a:xfrm>
            <a:off x="1258888" y="3429000"/>
            <a:ext cx="0" cy="17287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s-MX"/>
          </a:p>
        </p:txBody>
      </p:sp>
      <p:sp>
        <p:nvSpPr>
          <p:cNvPr id="264260" name="Line 68"/>
          <p:cNvSpPr>
            <a:spLocks noChangeShapeType="1"/>
          </p:cNvSpPr>
          <p:nvPr/>
        </p:nvSpPr>
        <p:spPr bwMode="auto">
          <a:xfrm>
            <a:off x="1258888" y="3429000"/>
            <a:ext cx="4752975" cy="11525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s-MX"/>
          </a:p>
        </p:txBody>
      </p:sp>
      <p:sp>
        <p:nvSpPr>
          <p:cNvPr id="264261" name="Line 69"/>
          <p:cNvSpPr>
            <a:spLocks noChangeShapeType="1"/>
          </p:cNvSpPr>
          <p:nvPr/>
        </p:nvSpPr>
        <p:spPr bwMode="auto">
          <a:xfrm flipV="1">
            <a:off x="1258888" y="4581525"/>
            <a:ext cx="4752975" cy="5762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s-MX"/>
          </a:p>
        </p:txBody>
      </p:sp>
      <p:sp>
        <p:nvSpPr>
          <p:cNvPr id="264262" name="Text Box 70"/>
          <p:cNvSpPr txBox="1">
            <a:spLocks noChangeArrowheads="1"/>
          </p:cNvSpPr>
          <p:nvPr/>
        </p:nvSpPr>
        <p:spPr bwMode="auto">
          <a:xfrm>
            <a:off x="1239838" y="3703638"/>
            <a:ext cx="7302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s-ES" sz="900"/>
              <a:t>Lingüística</a:t>
            </a:r>
          </a:p>
        </p:txBody>
      </p:sp>
      <p:sp>
        <p:nvSpPr>
          <p:cNvPr id="264263" name="Line 71"/>
          <p:cNvSpPr>
            <a:spLocks noChangeShapeType="1"/>
          </p:cNvSpPr>
          <p:nvPr/>
        </p:nvSpPr>
        <p:spPr bwMode="auto">
          <a:xfrm flipH="1">
            <a:off x="3276600" y="2565400"/>
            <a:ext cx="790575" cy="3311525"/>
          </a:xfrm>
          <a:prstGeom prst="line">
            <a:avLst/>
          </a:prstGeom>
          <a:noFill/>
          <a:ln w="28575">
            <a:solidFill>
              <a:srgbClr val="FFFF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s-MX"/>
          </a:p>
        </p:txBody>
      </p:sp>
      <p:sp>
        <p:nvSpPr>
          <p:cNvPr id="264264" name="Line 72"/>
          <p:cNvSpPr>
            <a:spLocks noChangeShapeType="1"/>
          </p:cNvSpPr>
          <p:nvPr/>
        </p:nvSpPr>
        <p:spPr bwMode="auto">
          <a:xfrm>
            <a:off x="4067175" y="2565400"/>
            <a:ext cx="3817938" cy="935038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s-MX"/>
          </a:p>
        </p:txBody>
      </p:sp>
      <p:sp>
        <p:nvSpPr>
          <p:cNvPr id="264266" name="Line 74"/>
          <p:cNvSpPr>
            <a:spLocks noChangeShapeType="1"/>
          </p:cNvSpPr>
          <p:nvPr/>
        </p:nvSpPr>
        <p:spPr bwMode="auto">
          <a:xfrm flipH="1">
            <a:off x="3276600" y="3500438"/>
            <a:ext cx="4608513" cy="2376487"/>
          </a:xfrm>
          <a:prstGeom prst="line">
            <a:avLst/>
          </a:prstGeom>
          <a:noFill/>
          <a:ln w="28575">
            <a:solidFill>
              <a:srgbClr val="FFFF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s-MX"/>
          </a:p>
        </p:txBody>
      </p:sp>
      <p:sp>
        <p:nvSpPr>
          <p:cNvPr id="264267" name="Text Box 75"/>
          <p:cNvSpPr txBox="1">
            <a:spLocks noChangeArrowheads="1"/>
          </p:cNvSpPr>
          <p:nvPr/>
        </p:nvSpPr>
        <p:spPr bwMode="auto">
          <a:xfrm>
            <a:off x="5724525" y="3716338"/>
            <a:ext cx="12954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 sz="1000" b="1">
                <a:solidFill>
                  <a:srgbClr val="FF9933"/>
                </a:solidFill>
              </a:rPr>
              <a:t>Ciencia</a:t>
            </a:r>
            <a:r>
              <a:rPr lang="es-ES" sz="1000" b="1">
                <a:solidFill>
                  <a:srgbClr val="FFFF00"/>
                </a:solidFill>
              </a:rPr>
              <a:t> </a:t>
            </a:r>
            <a:r>
              <a:rPr lang="es-ES" sz="1000" b="1">
                <a:solidFill>
                  <a:srgbClr val="FF9933"/>
                </a:solidFill>
              </a:rPr>
              <a:t>Cognitiva</a:t>
            </a:r>
          </a:p>
        </p:txBody>
      </p:sp>
      <p:sp>
        <p:nvSpPr>
          <p:cNvPr id="264268" name="Line 76"/>
          <p:cNvSpPr>
            <a:spLocks noChangeShapeType="1"/>
          </p:cNvSpPr>
          <p:nvPr/>
        </p:nvSpPr>
        <p:spPr bwMode="auto">
          <a:xfrm>
            <a:off x="3059113" y="3933825"/>
            <a:ext cx="5689600" cy="2663825"/>
          </a:xfrm>
          <a:prstGeom prst="line">
            <a:avLst/>
          </a:prstGeom>
          <a:noFill/>
          <a:ln w="9525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endParaRPr lang="es-MX"/>
          </a:p>
        </p:txBody>
      </p:sp>
      <p:sp>
        <p:nvSpPr>
          <p:cNvPr id="264269" name="Line 77"/>
          <p:cNvSpPr>
            <a:spLocks noChangeShapeType="1"/>
          </p:cNvSpPr>
          <p:nvPr/>
        </p:nvSpPr>
        <p:spPr bwMode="auto">
          <a:xfrm>
            <a:off x="3059113" y="3933825"/>
            <a:ext cx="0" cy="2663825"/>
          </a:xfrm>
          <a:prstGeom prst="line">
            <a:avLst/>
          </a:prstGeom>
          <a:noFill/>
          <a:ln w="9525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endParaRPr lang="es-MX"/>
          </a:p>
        </p:txBody>
      </p:sp>
      <p:sp>
        <p:nvSpPr>
          <p:cNvPr id="264270" name="Line 78"/>
          <p:cNvSpPr>
            <a:spLocks noChangeShapeType="1"/>
          </p:cNvSpPr>
          <p:nvPr/>
        </p:nvSpPr>
        <p:spPr bwMode="auto">
          <a:xfrm>
            <a:off x="3059113" y="6597650"/>
            <a:ext cx="5689600" cy="0"/>
          </a:xfrm>
          <a:prstGeom prst="line">
            <a:avLst/>
          </a:prstGeom>
          <a:noFill/>
          <a:ln w="9525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endParaRPr lang="es-MX"/>
          </a:p>
        </p:txBody>
      </p:sp>
      <p:sp>
        <p:nvSpPr>
          <p:cNvPr id="264271" name="Text Box 79"/>
          <p:cNvSpPr txBox="1">
            <a:spLocks noChangeArrowheads="1"/>
          </p:cNvSpPr>
          <p:nvPr/>
        </p:nvSpPr>
        <p:spPr bwMode="auto">
          <a:xfrm>
            <a:off x="5883275" y="6442075"/>
            <a:ext cx="135255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MX" sz="1000" b="1"/>
          </a:p>
        </p:txBody>
      </p:sp>
      <p:sp>
        <p:nvSpPr>
          <p:cNvPr id="264272" name="Text Box 80"/>
          <p:cNvSpPr txBox="1">
            <a:spLocks noChangeArrowheads="1"/>
          </p:cNvSpPr>
          <p:nvPr/>
        </p:nvSpPr>
        <p:spPr bwMode="auto">
          <a:xfrm>
            <a:off x="5940425" y="6021388"/>
            <a:ext cx="1439863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 sz="1200" b="1">
                <a:solidFill>
                  <a:schemeClr val="hlink"/>
                </a:solidFill>
              </a:rPr>
              <a:t>Ecología</a:t>
            </a:r>
          </a:p>
        </p:txBody>
      </p:sp>
      <p:sp>
        <p:nvSpPr>
          <p:cNvPr id="264273" name="Line 81"/>
          <p:cNvSpPr>
            <a:spLocks noChangeShapeType="1"/>
          </p:cNvSpPr>
          <p:nvPr/>
        </p:nvSpPr>
        <p:spPr bwMode="auto">
          <a:xfrm flipH="1">
            <a:off x="684213" y="4149725"/>
            <a:ext cx="1223962" cy="2519363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  <a:effectLst/>
        </p:spPr>
        <p:txBody>
          <a:bodyPr/>
          <a:lstStyle/>
          <a:p>
            <a:endParaRPr lang="es-MX"/>
          </a:p>
        </p:txBody>
      </p:sp>
      <p:sp>
        <p:nvSpPr>
          <p:cNvPr id="264274" name="Line 82"/>
          <p:cNvSpPr>
            <a:spLocks noChangeShapeType="1"/>
          </p:cNvSpPr>
          <p:nvPr/>
        </p:nvSpPr>
        <p:spPr bwMode="auto">
          <a:xfrm>
            <a:off x="1908175" y="4149725"/>
            <a:ext cx="5111750" cy="2519363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  <a:effectLst/>
        </p:spPr>
        <p:txBody>
          <a:bodyPr/>
          <a:lstStyle/>
          <a:p>
            <a:endParaRPr lang="es-MX"/>
          </a:p>
        </p:txBody>
      </p:sp>
      <p:sp>
        <p:nvSpPr>
          <p:cNvPr id="264275" name="Line 83"/>
          <p:cNvSpPr>
            <a:spLocks noChangeShapeType="1"/>
          </p:cNvSpPr>
          <p:nvPr/>
        </p:nvSpPr>
        <p:spPr bwMode="auto">
          <a:xfrm>
            <a:off x="684213" y="6669088"/>
            <a:ext cx="6335712" cy="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/>
          </a:ln>
          <a:effectLst/>
        </p:spPr>
        <p:txBody>
          <a:bodyPr/>
          <a:lstStyle/>
          <a:p>
            <a:endParaRPr lang="es-MX"/>
          </a:p>
        </p:txBody>
      </p:sp>
      <p:sp>
        <p:nvSpPr>
          <p:cNvPr id="264276" name="Text Box 84"/>
          <p:cNvSpPr txBox="1">
            <a:spLocks noChangeArrowheads="1"/>
          </p:cNvSpPr>
          <p:nvPr/>
        </p:nvSpPr>
        <p:spPr bwMode="auto">
          <a:xfrm>
            <a:off x="971550" y="6453188"/>
            <a:ext cx="1728788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 sz="900" b="1">
                <a:solidFill>
                  <a:srgbClr val="0000CC"/>
                </a:solidFill>
              </a:rPr>
              <a:t>Química</a:t>
            </a:r>
          </a:p>
        </p:txBody>
      </p:sp>
      <p:sp>
        <p:nvSpPr>
          <p:cNvPr id="264277" name="Line 85"/>
          <p:cNvSpPr>
            <a:spLocks noChangeShapeType="1"/>
          </p:cNvSpPr>
          <p:nvPr/>
        </p:nvSpPr>
        <p:spPr bwMode="auto">
          <a:xfrm>
            <a:off x="1403350" y="1989138"/>
            <a:ext cx="2881313" cy="0"/>
          </a:xfrm>
          <a:prstGeom prst="line">
            <a:avLst/>
          </a:prstGeom>
          <a:noFill/>
          <a:ln w="9525">
            <a:solidFill>
              <a:schemeClr val="folHlink"/>
            </a:solidFill>
            <a:round/>
            <a:headEnd/>
            <a:tailEnd/>
          </a:ln>
          <a:effectLst/>
        </p:spPr>
        <p:txBody>
          <a:bodyPr/>
          <a:lstStyle/>
          <a:p>
            <a:endParaRPr lang="es-MX"/>
          </a:p>
        </p:txBody>
      </p:sp>
      <p:sp>
        <p:nvSpPr>
          <p:cNvPr id="264278" name="Line 86"/>
          <p:cNvSpPr>
            <a:spLocks noChangeShapeType="1"/>
          </p:cNvSpPr>
          <p:nvPr/>
        </p:nvSpPr>
        <p:spPr bwMode="auto">
          <a:xfrm flipH="1">
            <a:off x="684213" y="1989138"/>
            <a:ext cx="719137" cy="0"/>
          </a:xfrm>
          <a:prstGeom prst="line">
            <a:avLst/>
          </a:prstGeom>
          <a:noFill/>
          <a:ln w="9525">
            <a:solidFill>
              <a:schemeClr val="folHlink"/>
            </a:solidFill>
            <a:round/>
            <a:headEnd/>
            <a:tailEnd/>
          </a:ln>
          <a:effectLst/>
        </p:spPr>
        <p:txBody>
          <a:bodyPr/>
          <a:lstStyle/>
          <a:p>
            <a:endParaRPr lang="es-MX"/>
          </a:p>
        </p:txBody>
      </p:sp>
      <p:sp>
        <p:nvSpPr>
          <p:cNvPr id="264280" name="Line 88"/>
          <p:cNvSpPr>
            <a:spLocks noChangeShapeType="1"/>
          </p:cNvSpPr>
          <p:nvPr/>
        </p:nvSpPr>
        <p:spPr bwMode="auto">
          <a:xfrm>
            <a:off x="684213" y="1989138"/>
            <a:ext cx="0" cy="4464050"/>
          </a:xfrm>
          <a:prstGeom prst="line">
            <a:avLst/>
          </a:prstGeom>
          <a:noFill/>
          <a:ln w="9525">
            <a:solidFill>
              <a:schemeClr val="folHlink"/>
            </a:solidFill>
            <a:round/>
            <a:headEnd/>
            <a:tailEnd/>
          </a:ln>
          <a:effectLst/>
        </p:spPr>
        <p:txBody>
          <a:bodyPr/>
          <a:lstStyle/>
          <a:p>
            <a:endParaRPr lang="es-MX"/>
          </a:p>
        </p:txBody>
      </p:sp>
      <p:sp>
        <p:nvSpPr>
          <p:cNvPr id="264282" name="Line 90"/>
          <p:cNvSpPr>
            <a:spLocks noChangeShapeType="1"/>
          </p:cNvSpPr>
          <p:nvPr/>
        </p:nvSpPr>
        <p:spPr bwMode="auto">
          <a:xfrm flipH="1">
            <a:off x="684213" y="1989138"/>
            <a:ext cx="3600450" cy="4535487"/>
          </a:xfrm>
          <a:prstGeom prst="line">
            <a:avLst/>
          </a:prstGeom>
          <a:noFill/>
          <a:ln w="9525">
            <a:solidFill>
              <a:schemeClr val="folHlink"/>
            </a:solidFill>
            <a:round/>
            <a:headEnd/>
            <a:tailEnd/>
          </a:ln>
          <a:effectLst/>
        </p:spPr>
        <p:txBody>
          <a:bodyPr/>
          <a:lstStyle/>
          <a:p>
            <a:endParaRPr lang="es-MX"/>
          </a:p>
        </p:txBody>
      </p:sp>
      <p:sp>
        <p:nvSpPr>
          <p:cNvPr id="264283" name="Text Box 91"/>
          <p:cNvSpPr txBox="1">
            <a:spLocks noChangeArrowheads="1"/>
          </p:cNvSpPr>
          <p:nvPr/>
        </p:nvSpPr>
        <p:spPr bwMode="auto">
          <a:xfrm>
            <a:off x="755650" y="2205038"/>
            <a:ext cx="10795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 sz="1000" b="1">
                <a:solidFill>
                  <a:srgbClr val="0000CC"/>
                </a:solidFill>
              </a:rPr>
              <a:t>Demografía</a:t>
            </a:r>
          </a:p>
        </p:txBody>
      </p:sp>
      <p:sp>
        <p:nvSpPr>
          <p:cNvPr id="264284" name="Line 92"/>
          <p:cNvSpPr>
            <a:spLocks noChangeShapeType="1"/>
          </p:cNvSpPr>
          <p:nvPr/>
        </p:nvSpPr>
        <p:spPr bwMode="auto">
          <a:xfrm>
            <a:off x="7380288" y="2276475"/>
            <a:ext cx="0" cy="2881313"/>
          </a:xfrm>
          <a:prstGeom prst="line">
            <a:avLst/>
          </a:prstGeom>
          <a:noFill/>
          <a:ln w="9525">
            <a:solidFill>
              <a:schemeClr val="folHlink"/>
            </a:solidFill>
            <a:round/>
            <a:headEnd/>
            <a:tailEnd/>
          </a:ln>
          <a:effectLst/>
        </p:spPr>
        <p:txBody>
          <a:bodyPr/>
          <a:lstStyle/>
          <a:p>
            <a:endParaRPr lang="es-MX"/>
          </a:p>
        </p:txBody>
      </p:sp>
      <p:sp>
        <p:nvSpPr>
          <p:cNvPr id="264285" name="Line 93"/>
          <p:cNvSpPr>
            <a:spLocks noChangeShapeType="1"/>
          </p:cNvSpPr>
          <p:nvPr/>
        </p:nvSpPr>
        <p:spPr bwMode="auto">
          <a:xfrm flipH="1">
            <a:off x="755650" y="2276475"/>
            <a:ext cx="6624638" cy="2879725"/>
          </a:xfrm>
          <a:prstGeom prst="line">
            <a:avLst/>
          </a:prstGeom>
          <a:noFill/>
          <a:ln w="9525">
            <a:solidFill>
              <a:schemeClr val="folHlink"/>
            </a:solidFill>
            <a:round/>
            <a:headEnd/>
            <a:tailEnd/>
          </a:ln>
          <a:effectLst/>
        </p:spPr>
        <p:txBody>
          <a:bodyPr/>
          <a:lstStyle/>
          <a:p>
            <a:endParaRPr lang="es-MX"/>
          </a:p>
        </p:txBody>
      </p:sp>
      <p:sp>
        <p:nvSpPr>
          <p:cNvPr id="264286" name="Line 94"/>
          <p:cNvSpPr>
            <a:spLocks noChangeShapeType="1"/>
          </p:cNvSpPr>
          <p:nvPr/>
        </p:nvSpPr>
        <p:spPr bwMode="auto">
          <a:xfrm>
            <a:off x="827088" y="5157788"/>
            <a:ext cx="6553200" cy="0"/>
          </a:xfrm>
          <a:prstGeom prst="line">
            <a:avLst/>
          </a:prstGeom>
          <a:noFill/>
          <a:ln w="9525">
            <a:solidFill>
              <a:schemeClr val="folHlink"/>
            </a:solidFill>
            <a:round/>
            <a:headEnd/>
            <a:tailEnd/>
          </a:ln>
          <a:effectLst/>
        </p:spPr>
        <p:txBody>
          <a:bodyPr/>
          <a:lstStyle/>
          <a:p>
            <a:endParaRPr lang="es-MX"/>
          </a:p>
        </p:txBody>
      </p:sp>
      <p:sp>
        <p:nvSpPr>
          <p:cNvPr id="264287" name="Text Box 95"/>
          <p:cNvSpPr txBox="1">
            <a:spLocks noChangeArrowheads="1"/>
          </p:cNvSpPr>
          <p:nvPr/>
        </p:nvSpPr>
        <p:spPr bwMode="auto">
          <a:xfrm>
            <a:off x="6443663" y="2781300"/>
            <a:ext cx="1223962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 sz="1000" b="1">
                <a:solidFill>
                  <a:srgbClr val="0000CC"/>
                </a:solidFill>
              </a:rPr>
              <a:t>Ciencia Política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Cumbre">
  <a:themeElements>
    <a:clrScheme name="Cumbre 9">
      <a:dk1>
        <a:srgbClr val="000000"/>
      </a:dk1>
      <a:lt1>
        <a:srgbClr val="FFFFFF"/>
      </a:lt1>
      <a:dk2>
        <a:srgbClr val="FFFFAF"/>
      </a:dk2>
      <a:lt2>
        <a:srgbClr val="676597"/>
      </a:lt2>
      <a:accent1>
        <a:srgbClr val="66CCFF"/>
      </a:accent1>
      <a:accent2>
        <a:srgbClr val="CCECFF"/>
      </a:accent2>
      <a:accent3>
        <a:srgbClr val="FFFFFF"/>
      </a:accent3>
      <a:accent4>
        <a:srgbClr val="000000"/>
      </a:accent4>
      <a:accent5>
        <a:srgbClr val="B8E2FF"/>
      </a:accent5>
      <a:accent6>
        <a:srgbClr val="B9D6E7"/>
      </a:accent6>
      <a:hlink>
        <a:srgbClr val="6600CC"/>
      </a:hlink>
      <a:folHlink>
        <a:srgbClr val="008080"/>
      </a:folHlink>
    </a:clrScheme>
    <a:fontScheme name="Cumbr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mbre 1">
        <a:dk1>
          <a:srgbClr val="4C3A1C"/>
        </a:dk1>
        <a:lt1>
          <a:srgbClr val="FFFFFF"/>
        </a:lt1>
        <a:dk2>
          <a:srgbClr val="993300"/>
        </a:dk2>
        <a:lt2>
          <a:srgbClr val="CCAA00"/>
        </a:lt2>
        <a:accent1>
          <a:srgbClr val="FF3300"/>
        </a:accent1>
        <a:accent2>
          <a:srgbClr val="9E6600"/>
        </a:accent2>
        <a:accent3>
          <a:srgbClr val="CAADAA"/>
        </a:accent3>
        <a:accent4>
          <a:srgbClr val="DADADA"/>
        </a:accent4>
        <a:accent5>
          <a:srgbClr val="FFADAA"/>
        </a:accent5>
        <a:accent6>
          <a:srgbClr val="8F5C00"/>
        </a:accent6>
        <a:hlink>
          <a:srgbClr val="FFCC00"/>
        </a:hlink>
        <a:folHlink>
          <a:srgbClr val="F7DC9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mbre 2">
        <a:dk1>
          <a:srgbClr val="3D0058"/>
        </a:dk1>
        <a:lt1>
          <a:srgbClr val="FFFFFF"/>
        </a:lt1>
        <a:dk2>
          <a:srgbClr val="9188B0"/>
        </a:dk2>
        <a:lt2>
          <a:srgbClr val="DDE0DC"/>
        </a:lt2>
        <a:accent1>
          <a:srgbClr val="FFCC00"/>
        </a:accent1>
        <a:accent2>
          <a:srgbClr val="4C3D78"/>
        </a:accent2>
        <a:accent3>
          <a:srgbClr val="C7C3D4"/>
        </a:accent3>
        <a:accent4>
          <a:srgbClr val="DADADA"/>
        </a:accent4>
        <a:accent5>
          <a:srgbClr val="FFE2AA"/>
        </a:accent5>
        <a:accent6>
          <a:srgbClr val="44366C"/>
        </a:accent6>
        <a:hlink>
          <a:srgbClr val="743D78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mbre 3">
        <a:dk1>
          <a:srgbClr val="10104C"/>
        </a:dk1>
        <a:lt1>
          <a:srgbClr val="FFFFFF"/>
        </a:lt1>
        <a:dk2>
          <a:srgbClr val="003366"/>
        </a:dk2>
        <a:lt2>
          <a:srgbClr val="C6CCD4"/>
        </a:lt2>
        <a:accent1>
          <a:srgbClr val="33CCFF"/>
        </a:accent1>
        <a:accent2>
          <a:srgbClr val="5B5B8D"/>
        </a:accent2>
        <a:accent3>
          <a:srgbClr val="AAADB8"/>
        </a:accent3>
        <a:accent4>
          <a:srgbClr val="DADADA"/>
        </a:accent4>
        <a:accent5>
          <a:srgbClr val="ADE2FF"/>
        </a:accent5>
        <a:accent6>
          <a:srgbClr val="52527F"/>
        </a:accent6>
        <a:hlink>
          <a:srgbClr val="4529AB"/>
        </a:hlink>
        <a:folHlink>
          <a:srgbClr val="00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mbre 4">
        <a:dk1>
          <a:srgbClr val="B0C8CA"/>
        </a:dk1>
        <a:lt1>
          <a:srgbClr val="FFFFFF"/>
        </a:lt1>
        <a:dk2>
          <a:srgbClr val="000099"/>
        </a:dk2>
        <a:lt2>
          <a:srgbClr val="FFFFFF"/>
        </a:lt2>
        <a:accent1>
          <a:srgbClr val="89C4FF"/>
        </a:accent1>
        <a:accent2>
          <a:srgbClr val="00008C"/>
        </a:accent2>
        <a:accent3>
          <a:srgbClr val="AAAACA"/>
        </a:accent3>
        <a:accent4>
          <a:srgbClr val="DADADA"/>
        </a:accent4>
        <a:accent5>
          <a:srgbClr val="C4DEFF"/>
        </a:accent5>
        <a:accent6>
          <a:srgbClr val="00007E"/>
        </a:accent6>
        <a:hlink>
          <a:srgbClr val="6666FF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mbre 5">
        <a:dk1>
          <a:srgbClr val="463416"/>
        </a:dk1>
        <a:lt1>
          <a:srgbClr val="FFFFFF"/>
        </a:lt1>
        <a:dk2>
          <a:srgbClr val="003399"/>
        </a:dk2>
        <a:lt2>
          <a:srgbClr val="E3E3FF"/>
        </a:lt2>
        <a:accent1>
          <a:srgbClr val="3399FF"/>
        </a:accent1>
        <a:accent2>
          <a:srgbClr val="33CCCC"/>
        </a:accent2>
        <a:accent3>
          <a:srgbClr val="AAADCA"/>
        </a:accent3>
        <a:accent4>
          <a:srgbClr val="DADADA"/>
        </a:accent4>
        <a:accent5>
          <a:srgbClr val="ADCAFF"/>
        </a:accent5>
        <a:accent6>
          <a:srgbClr val="2DB9B9"/>
        </a:accent6>
        <a:hlink>
          <a:srgbClr val="00FFCC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mbre 6">
        <a:dk1>
          <a:srgbClr val="809296"/>
        </a:dk1>
        <a:lt1>
          <a:srgbClr val="FFFFFF"/>
        </a:lt1>
        <a:dk2>
          <a:srgbClr val="6699FF"/>
        </a:dk2>
        <a:lt2>
          <a:srgbClr val="B3EDFF"/>
        </a:lt2>
        <a:accent1>
          <a:srgbClr val="FF9933"/>
        </a:accent1>
        <a:accent2>
          <a:srgbClr val="FFAA99"/>
        </a:accent2>
        <a:accent3>
          <a:srgbClr val="B8CAFF"/>
        </a:accent3>
        <a:accent4>
          <a:srgbClr val="DADADA"/>
        </a:accent4>
        <a:accent5>
          <a:srgbClr val="FFCAAD"/>
        </a:accent5>
        <a:accent6>
          <a:srgbClr val="E79A8A"/>
        </a:accent6>
        <a:hlink>
          <a:srgbClr val="FFCFAB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mbre 7">
        <a:dk1>
          <a:srgbClr val="006666"/>
        </a:dk1>
        <a:lt1>
          <a:srgbClr val="FFFFFF"/>
        </a:lt1>
        <a:dk2>
          <a:srgbClr val="85D1E3"/>
        </a:dk2>
        <a:lt2>
          <a:srgbClr val="CCFFFF"/>
        </a:lt2>
        <a:accent1>
          <a:srgbClr val="FFCC00"/>
        </a:accent1>
        <a:accent2>
          <a:srgbClr val="00CC99"/>
        </a:accent2>
        <a:accent3>
          <a:srgbClr val="C2E5EF"/>
        </a:accent3>
        <a:accent4>
          <a:srgbClr val="DADADA"/>
        </a:accent4>
        <a:accent5>
          <a:srgbClr val="FFE2AA"/>
        </a:accent5>
        <a:accent6>
          <a:srgbClr val="00B98A"/>
        </a:accent6>
        <a:hlink>
          <a:srgbClr val="0099FF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mbre 8">
        <a:dk1>
          <a:srgbClr val="404B3D"/>
        </a:dk1>
        <a:lt1>
          <a:srgbClr val="FFFFFF"/>
        </a:lt1>
        <a:dk2>
          <a:srgbClr val="A7A491"/>
        </a:dk2>
        <a:lt2>
          <a:srgbClr val="CCD0CA"/>
        </a:lt2>
        <a:accent1>
          <a:srgbClr val="33CCCC"/>
        </a:accent1>
        <a:accent2>
          <a:srgbClr val="004E4C"/>
        </a:accent2>
        <a:accent3>
          <a:srgbClr val="D0CFC7"/>
        </a:accent3>
        <a:accent4>
          <a:srgbClr val="DADADA"/>
        </a:accent4>
        <a:accent5>
          <a:srgbClr val="ADE2E2"/>
        </a:accent5>
        <a:accent6>
          <a:srgbClr val="004644"/>
        </a:accent6>
        <a:hlink>
          <a:srgbClr val="477781"/>
        </a:hlink>
        <a:folHlink>
          <a:srgbClr val="85CC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mbre 9">
        <a:dk1>
          <a:srgbClr val="000000"/>
        </a:dk1>
        <a:lt1>
          <a:srgbClr val="FFFFFF"/>
        </a:lt1>
        <a:dk2>
          <a:srgbClr val="FFFFAF"/>
        </a:dk2>
        <a:lt2>
          <a:srgbClr val="676597"/>
        </a:lt2>
        <a:accent1>
          <a:srgbClr val="66CCFF"/>
        </a:accent1>
        <a:accent2>
          <a:srgbClr val="CCECFF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B9D6E7"/>
        </a:accent6>
        <a:hlink>
          <a:srgbClr val="6600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Override1.xml><?xml version="1.0" encoding="utf-8"?>
<a:themeOverride xmlns:a="http://schemas.openxmlformats.org/drawingml/2006/main">
  <a:clrScheme name="Cumbre 1">
    <a:dk1>
      <a:srgbClr val="4C3A1C"/>
    </a:dk1>
    <a:lt1>
      <a:srgbClr val="FFFFFF"/>
    </a:lt1>
    <a:dk2>
      <a:srgbClr val="993300"/>
    </a:dk2>
    <a:lt2>
      <a:srgbClr val="CCAA00"/>
    </a:lt2>
    <a:accent1>
      <a:srgbClr val="FF3300"/>
    </a:accent1>
    <a:accent2>
      <a:srgbClr val="9E6600"/>
    </a:accent2>
    <a:accent3>
      <a:srgbClr val="CAADAA"/>
    </a:accent3>
    <a:accent4>
      <a:srgbClr val="DADADA"/>
    </a:accent4>
    <a:accent5>
      <a:srgbClr val="FFADAA"/>
    </a:accent5>
    <a:accent6>
      <a:srgbClr val="8F5C00"/>
    </a:accent6>
    <a:hlink>
      <a:srgbClr val="FFCC00"/>
    </a:hlink>
    <a:folHlink>
      <a:srgbClr val="F7DC97"/>
    </a:folHlink>
  </a:clrScheme>
</a:themeOverride>
</file>

<file path=ppt/theme/themeOverride2.xml><?xml version="1.0" encoding="utf-8"?>
<a:themeOverride xmlns:a="http://schemas.openxmlformats.org/drawingml/2006/main">
  <a:clrScheme name="Cumbre 1">
    <a:dk1>
      <a:srgbClr val="4C3A1C"/>
    </a:dk1>
    <a:lt1>
      <a:srgbClr val="FFFFFF"/>
    </a:lt1>
    <a:dk2>
      <a:srgbClr val="993300"/>
    </a:dk2>
    <a:lt2>
      <a:srgbClr val="CCAA00"/>
    </a:lt2>
    <a:accent1>
      <a:srgbClr val="FF3300"/>
    </a:accent1>
    <a:accent2>
      <a:srgbClr val="9E6600"/>
    </a:accent2>
    <a:accent3>
      <a:srgbClr val="CAADAA"/>
    </a:accent3>
    <a:accent4>
      <a:srgbClr val="DADADA"/>
    </a:accent4>
    <a:accent5>
      <a:srgbClr val="FFADAA"/>
    </a:accent5>
    <a:accent6>
      <a:srgbClr val="8F5C00"/>
    </a:accent6>
    <a:hlink>
      <a:srgbClr val="FFCC00"/>
    </a:hlink>
    <a:folHlink>
      <a:srgbClr val="F7DC97"/>
    </a:folHlink>
  </a:clrScheme>
</a:themeOverride>
</file>

<file path=ppt/theme/themeOverride3.xml><?xml version="1.0" encoding="utf-8"?>
<a:themeOverride xmlns:a="http://schemas.openxmlformats.org/drawingml/2006/main">
  <a:clrScheme name="Cumbre 1">
    <a:dk1>
      <a:srgbClr val="4C3A1C"/>
    </a:dk1>
    <a:lt1>
      <a:srgbClr val="FFFFFF"/>
    </a:lt1>
    <a:dk2>
      <a:srgbClr val="993300"/>
    </a:dk2>
    <a:lt2>
      <a:srgbClr val="CCAA00"/>
    </a:lt2>
    <a:accent1>
      <a:srgbClr val="FF3300"/>
    </a:accent1>
    <a:accent2>
      <a:srgbClr val="9E6600"/>
    </a:accent2>
    <a:accent3>
      <a:srgbClr val="CAADAA"/>
    </a:accent3>
    <a:accent4>
      <a:srgbClr val="DADADA"/>
    </a:accent4>
    <a:accent5>
      <a:srgbClr val="FFADAA"/>
    </a:accent5>
    <a:accent6>
      <a:srgbClr val="8F5C00"/>
    </a:accent6>
    <a:hlink>
      <a:srgbClr val="FFCC00"/>
    </a:hlink>
    <a:folHlink>
      <a:srgbClr val="F7DC97"/>
    </a:folHlink>
  </a:clrScheme>
</a:themeOverride>
</file>

<file path=ppt/theme/themeOverride4.xml><?xml version="1.0" encoding="utf-8"?>
<a:themeOverride xmlns:a="http://schemas.openxmlformats.org/drawingml/2006/main">
  <a:clrScheme name="Cumbre 1">
    <a:dk1>
      <a:srgbClr val="4C3A1C"/>
    </a:dk1>
    <a:lt1>
      <a:srgbClr val="FFFFFF"/>
    </a:lt1>
    <a:dk2>
      <a:srgbClr val="993300"/>
    </a:dk2>
    <a:lt2>
      <a:srgbClr val="CCAA00"/>
    </a:lt2>
    <a:accent1>
      <a:srgbClr val="FF3300"/>
    </a:accent1>
    <a:accent2>
      <a:srgbClr val="9E6600"/>
    </a:accent2>
    <a:accent3>
      <a:srgbClr val="CAADAA"/>
    </a:accent3>
    <a:accent4>
      <a:srgbClr val="DADADA"/>
    </a:accent4>
    <a:accent5>
      <a:srgbClr val="FFADAA"/>
    </a:accent5>
    <a:accent6>
      <a:srgbClr val="8F5C00"/>
    </a:accent6>
    <a:hlink>
      <a:srgbClr val="FFCC00"/>
    </a:hlink>
    <a:folHlink>
      <a:srgbClr val="F7DC97"/>
    </a:folHlink>
  </a:clrScheme>
</a:themeOverride>
</file>

<file path=ppt/theme/themeOverride5.xml><?xml version="1.0" encoding="utf-8"?>
<a:themeOverride xmlns:a="http://schemas.openxmlformats.org/drawingml/2006/main">
  <a:clrScheme name="Cumbre 1">
    <a:dk1>
      <a:srgbClr val="4C3A1C"/>
    </a:dk1>
    <a:lt1>
      <a:srgbClr val="FFFFFF"/>
    </a:lt1>
    <a:dk2>
      <a:srgbClr val="993300"/>
    </a:dk2>
    <a:lt2>
      <a:srgbClr val="CCAA00"/>
    </a:lt2>
    <a:accent1>
      <a:srgbClr val="FF3300"/>
    </a:accent1>
    <a:accent2>
      <a:srgbClr val="9E6600"/>
    </a:accent2>
    <a:accent3>
      <a:srgbClr val="CAADAA"/>
    </a:accent3>
    <a:accent4>
      <a:srgbClr val="DADADA"/>
    </a:accent4>
    <a:accent5>
      <a:srgbClr val="FFADAA"/>
    </a:accent5>
    <a:accent6>
      <a:srgbClr val="8F5C00"/>
    </a:accent6>
    <a:hlink>
      <a:srgbClr val="FFCC00"/>
    </a:hlink>
    <a:folHlink>
      <a:srgbClr val="F7DC97"/>
    </a:folHlink>
  </a:clrScheme>
</a:themeOverride>
</file>

<file path=ppt/theme/themeOverride6.xml><?xml version="1.0" encoding="utf-8"?>
<a:themeOverride xmlns:a="http://schemas.openxmlformats.org/drawingml/2006/main">
  <a:clrScheme name="Cumbre 1">
    <a:dk1>
      <a:srgbClr val="4C3A1C"/>
    </a:dk1>
    <a:lt1>
      <a:srgbClr val="FFFFFF"/>
    </a:lt1>
    <a:dk2>
      <a:srgbClr val="993300"/>
    </a:dk2>
    <a:lt2>
      <a:srgbClr val="CCAA00"/>
    </a:lt2>
    <a:accent1>
      <a:srgbClr val="FF3300"/>
    </a:accent1>
    <a:accent2>
      <a:srgbClr val="9E6600"/>
    </a:accent2>
    <a:accent3>
      <a:srgbClr val="CAADAA"/>
    </a:accent3>
    <a:accent4>
      <a:srgbClr val="DADADA"/>
    </a:accent4>
    <a:accent5>
      <a:srgbClr val="FFADAA"/>
    </a:accent5>
    <a:accent6>
      <a:srgbClr val="8F5C00"/>
    </a:accent6>
    <a:hlink>
      <a:srgbClr val="FFCC00"/>
    </a:hlink>
    <a:folHlink>
      <a:srgbClr val="F7DC97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Maple</Template>
  <TotalTime>496</TotalTime>
  <Words>446</Words>
  <Application>Microsoft Office PowerPoint</Application>
  <PresentationFormat>Presentación en pantalla (4:3)</PresentationFormat>
  <Paragraphs>113</Paragraphs>
  <Slides>13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13</vt:i4>
      </vt:variant>
    </vt:vector>
  </HeadingPairs>
  <TitlesOfParts>
    <vt:vector size="17" baseType="lpstr">
      <vt:lpstr>Arial</vt:lpstr>
      <vt:lpstr>Wingdings</vt:lpstr>
      <vt:lpstr>Arial Black</vt:lpstr>
      <vt:lpstr>Cumbre</vt:lpstr>
      <vt:lpstr>Meta-Investigación de la Comunicación en Chile: Campo Epistemológico, Campo Teórico, Ruptura</vt:lpstr>
      <vt:lpstr>La forma de funcionamiento de la cientificidad blanca</vt:lpstr>
      <vt:lpstr>Diapositiva 3</vt:lpstr>
      <vt:lpstr>Ver            /      No- Ver ///              ///    </vt:lpstr>
      <vt:lpstr>Diapositiva 5</vt:lpstr>
      <vt:lpstr>Coordenadas Históricas Golpe Militar (1973)</vt:lpstr>
      <vt:lpstr>Período 1975- 1980: Institucionalización de la Economía Social de Mercado</vt:lpstr>
      <vt:lpstr>Diapositiva 8</vt:lpstr>
      <vt:lpstr>Ciencia de la Comunicación: Dispositivo de Transformación Teórico </vt:lpstr>
      <vt:lpstr>Ciencias Sociales: Dispositivo de Transformación Metodológico</vt:lpstr>
      <vt:lpstr>Procedimientos de Anaforización Discursiva</vt:lpstr>
      <vt:lpstr>Diapositiva 12</vt:lpstr>
      <vt:lpstr>Bibliografía citada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Ver / No-Ver, en C. S. Peirce: su contribución y los límites de su propuesta</dc:title>
  <dc:creator>xp</dc:creator>
  <cp:lastModifiedBy>Usuario</cp:lastModifiedBy>
  <cp:revision>14</cp:revision>
  <cp:lastPrinted>1601-01-01T00:00:00Z</cp:lastPrinted>
  <dcterms:created xsi:type="dcterms:W3CDTF">2009-10-14T01:48:52Z</dcterms:created>
  <dcterms:modified xsi:type="dcterms:W3CDTF">2020-03-25T05:16:42Z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8</vt:i4>
  </property>
</Properties>
</file>