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8" r:id="rId2"/>
    <p:sldId id="259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260" r:id="rId11"/>
    <p:sldId id="300" r:id="rId12"/>
    <p:sldId id="319" r:id="rId13"/>
    <p:sldId id="302" r:id="rId14"/>
    <p:sldId id="320" r:id="rId15"/>
    <p:sldId id="303" r:id="rId16"/>
    <p:sldId id="305" r:id="rId17"/>
    <p:sldId id="309" r:id="rId18"/>
    <p:sldId id="311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FF00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50" d="100"/>
          <a:sy n="50" d="100"/>
        </p:scale>
        <p:origin x="-10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A94AA46-41D3-4C36-B30E-92FA4A291B3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375730-4741-4611-97D5-9D4E551F4CE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F9A7E-6989-4B6D-8663-1CEACAFA448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FDE1C-2813-44DC-8AA2-7536DFA77FC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C005B1-EA8A-4F0D-926E-75A7141D105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DD68-0A50-48EE-B208-D82B68BE24C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46FF3-5DB3-4D95-AE00-CEF7FA79EA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381DA-22E4-4885-BAE2-2C63FC2D3D4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F5F96-F8FA-4952-93CF-A6C1CA5AEE0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E067-1236-47B2-A851-2B4D7F34A7D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48E1-71AF-4AF9-BFE9-001A32CD8A2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F3FD8-3D45-4EAA-9A17-3A3DF24DBEB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5886A-FB57-4A1F-94D6-96166D822C6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06FDE5B-C0B3-40CC-BA8F-FE7CAB97F35A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88232"/>
          </a:xfrm>
        </p:spPr>
        <p:txBody>
          <a:bodyPr/>
          <a:lstStyle/>
          <a:p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800" b="1" dirty="0" smtClean="0">
                <a:solidFill>
                  <a:srgbClr val="C00000"/>
                </a:solidFill>
                <a:effectLst/>
              </a:rPr>
              <a:t>Producción- Circulación y Consumo</a:t>
            </a: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000" b="1" dirty="0" smtClean="0">
                <a:solidFill>
                  <a:srgbClr val="7030A0"/>
                </a:solidFill>
                <a:effectLst/>
              </a:rPr>
              <a:t>Karl Marx: Introducción General a la Crítica de la Economía Política 1857</a:t>
            </a:r>
            <a:endParaRPr lang="es-ES" sz="24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8586" name="Text Box 394"/>
          <p:cNvSpPr txBox="1">
            <a:spLocks noChangeArrowheads="1"/>
          </p:cNvSpPr>
          <p:nvPr/>
        </p:nvSpPr>
        <p:spPr bwMode="auto">
          <a:xfrm>
            <a:off x="950913" y="1577975"/>
            <a:ext cx="6861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pic>
        <p:nvPicPr>
          <p:cNvPr id="7" name="6 Imagen" descr="PortadaMarxIntrodGenEcPoli1857Ed.Cordoba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899592" y="1772816"/>
            <a:ext cx="2849990" cy="436510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644008" y="429309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Córdoba: Ediciones Cuadernos de Pasado y Presente, 1968</a:t>
            </a:r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ortadaHarneckerSigloXXI1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908720"/>
            <a:ext cx="3029759" cy="51571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076056" y="2348880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Conceptualización de Fuerzas Productivas</a:t>
            </a:r>
          </a:p>
          <a:p>
            <a:r>
              <a:rPr lang="es-CL" sz="2000" b="1" dirty="0" smtClean="0"/>
              <a:t>Relaciones Técnicas de Producción</a:t>
            </a:r>
          </a:p>
          <a:p>
            <a:r>
              <a:rPr lang="es-CL" sz="2000" b="1" dirty="0" smtClean="0"/>
              <a:t>Relaciones Sociales de Producción</a:t>
            </a:r>
          </a:p>
          <a:p>
            <a:r>
              <a:rPr lang="es-CL" sz="2000" b="1" dirty="0" smtClean="0">
                <a:solidFill>
                  <a:srgbClr val="C00000"/>
                </a:solidFill>
              </a:rPr>
              <a:t>Según el Estructuralismo Marxista.</a:t>
            </a:r>
          </a:p>
          <a:p>
            <a:r>
              <a:rPr lang="es-CL" sz="2000" b="1" dirty="0" smtClean="0">
                <a:solidFill>
                  <a:srgbClr val="C00000"/>
                </a:solidFill>
              </a:rPr>
              <a:t>México: Siglo XXI, 1970</a:t>
            </a:r>
            <a:endParaRPr lang="es-MX" sz="2000" b="1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M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7597"/>
            <a:ext cx="9144000" cy="61628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51125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MH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620688"/>
            <a:ext cx="5184576" cy="5946574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MH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091" y="0"/>
            <a:ext cx="7520083" cy="6381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661248"/>
            <a:ext cx="5184576" cy="792088"/>
          </a:xfrm>
        </p:spPr>
        <p:txBody>
          <a:bodyPr/>
          <a:lstStyle/>
          <a:p>
            <a:r>
              <a:rPr lang="es-ES" sz="2000" b="1" dirty="0" smtClean="0">
                <a:solidFill>
                  <a:srgbClr val="C00000"/>
                </a:solidFill>
                <a:effectLst/>
              </a:rPr>
              <a:t>Producción – </a:t>
            </a:r>
            <a:r>
              <a:rPr lang="es-ES" sz="2000" b="1" dirty="0" smtClean="0">
                <a:solidFill>
                  <a:schemeClr val="tx1"/>
                </a:solidFill>
                <a:effectLst/>
              </a:rPr>
              <a:t>Circulación- Consumo</a:t>
            </a:r>
            <a:endParaRPr lang="es-ES" sz="20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5 Imagen" descr="MarxIntro1857a.jpg"/>
          <p:cNvPicPr>
            <a:picLocks noChangeAspect="1"/>
          </p:cNvPicPr>
          <p:nvPr/>
        </p:nvPicPr>
        <p:blipFill>
          <a:blip r:embed="rId3" cstate="print"/>
          <a:srcRect r="1613" b="47126"/>
          <a:stretch>
            <a:fillRect/>
          </a:stretch>
        </p:blipFill>
        <p:spPr>
          <a:xfrm>
            <a:off x="539552" y="260647"/>
            <a:ext cx="7344816" cy="55387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MarxIntro1857a.jpg"/>
          <p:cNvPicPr>
            <a:picLocks noChangeAspect="1"/>
          </p:cNvPicPr>
          <p:nvPr/>
        </p:nvPicPr>
        <p:blipFill>
          <a:blip r:embed="rId2" cstate="print"/>
          <a:srcRect l="3456" t="50000"/>
          <a:stretch>
            <a:fillRect/>
          </a:stretch>
        </p:blipFill>
        <p:spPr>
          <a:xfrm>
            <a:off x="1259632" y="476672"/>
            <a:ext cx="6624736" cy="5849498"/>
          </a:xfrm>
          <a:prstGeom prst="rect">
            <a:avLst/>
          </a:prstGeom>
        </p:spPr>
      </p:pic>
      <p:sp>
        <p:nvSpPr>
          <p:cNvPr id="9" name="8 Flecha derecha"/>
          <p:cNvSpPr/>
          <p:nvPr/>
        </p:nvSpPr>
        <p:spPr>
          <a:xfrm>
            <a:off x="971600" y="476672"/>
            <a:ext cx="42484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rxIntro1857b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r="279" b="3951"/>
          <a:stretch>
            <a:fillRect/>
          </a:stretch>
        </p:blipFill>
        <p:spPr>
          <a:xfrm>
            <a:off x="971600" y="260648"/>
            <a:ext cx="6768752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rxIntro1857c.jpg"/>
          <p:cNvPicPr>
            <a:picLocks noChangeAspect="1"/>
          </p:cNvPicPr>
          <p:nvPr/>
        </p:nvPicPr>
        <p:blipFill>
          <a:blip r:embed="rId2" cstate="print"/>
          <a:srcRect l="2620" t="5994" r="3051" b="1923"/>
          <a:stretch>
            <a:fillRect/>
          </a:stretch>
        </p:blipFill>
        <p:spPr>
          <a:xfrm>
            <a:off x="251520" y="476672"/>
            <a:ext cx="8651302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rxIntro185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98" y="1065596"/>
            <a:ext cx="8472381" cy="4379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rxIntro1857eCircul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748464" cy="410020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9552" y="47667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FFFF00"/>
                </a:solidFill>
              </a:rPr>
              <a:t>Circulación</a:t>
            </a:r>
            <a:endParaRPr lang="es-MX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rxIntro1857FCirculacion.jpg"/>
          <p:cNvPicPr>
            <a:picLocks noChangeAspect="1"/>
          </p:cNvPicPr>
          <p:nvPr/>
        </p:nvPicPr>
        <p:blipFill>
          <a:blip r:embed="rId2" cstate="print"/>
          <a:srcRect l="1963" t="2266" r="4326"/>
          <a:stretch>
            <a:fillRect/>
          </a:stretch>
        </p:blipFill>
        <p:spPr>
          <a:xfrm>
            <a:off x="179512" y="1628800"/>
            <a:ext cx="8568952" cy="3685886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323528" y="1628800"/>
            <a:ext cx="48965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PRODUCCIÓN- CIRCULACIÓN- CONSUMO</a:t>
            </a:r>
            <a:endParaRPr lang="es-MX" sz="3200" b="1" dirty="0">
              <a:solidFill>
                <a:srgbClr val="C00000"/>
              </a:solidFill>
            </a:endParaRPr>
          </a:p>
        </p:txBody>
      </p:sp>
      <p:pic>
        <p:nvPicPr>
          <p:cNvPr id="4" name="3 Marcador de tabla" descr="MarxIntro1857gProduccionCirculacCosumo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86386"/>
            <a:ext cx="8352928" cy="52133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mbre">
  <a:themeElements>
    <a:clrScheme name="Cumbre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Cumb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mbr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mbre 9">
    <a:dk1>
      <a:srgbClr val="000000"/>
    </a:dk1>
    <a:lt1>
      <a:srgbClr val="FFFFFF"/>
    </a:lt1>
    <a:dk2>
      <a:srgbClr val="FFFFAF"/>
    </a:dk2>
    <a:lt2>
      <a:srgbClr val="676597"/>
    </a:lt2>
    <a:accent1>
      <a:srgbClr val="66CCFF"/>
    </a:accent1>
    <a:accent2>
      <a:srgbClr val="CCECFF"/>
    </a:accent2>
    <a:accent3>
      <a:srgbClr val="FFFFFF"/>
    </a:accent3>
    <a:accent4>
      <a:srgbClr val="000000"/>
    </a:accent4>
    <a:accent5>
      <a:srgbClr val="B8E2FF"/>
    </a:accent5>
    <a:accent6>
      <a:srgbClr val="B9D6E7"/>
    </a:accent6>
    <a:hlink>
      <a:srgbClr val="6600CC"/>
    </a:hlink>
    <a:folHlink>
      <a:srgbClr val="008080"/>
    </a:folHlink>
  </a:clrScheme>
</a:themeOverride>
</file>

<file path=ppt/theme/themeOverride2.xml><?xml version="1.0" encoding="utf-8"?>
<a:themeOverride xmlns:a="http://schemas.openxmlformats.org/drawingml/2006/main">
  <a:clrScheme name="Cumbre 9">
    <a:dk1>
      <a:srgbClr val="000000"/>
    </a:dk1>
    <a:lt1>
      <a:srgbClr val="FFFFFF"/>
    </a:lt1>
    <a:dk2>
      <a:srgbClr val="FFFFAF"/>
    </a:dk2>
    <a:lt2>
      <a:srgbClr val="676597"/>
    </a:lt2>
    <a:accent1>
      <a:srgbClr val="66CCFF"/>
    </a:accent1>
    <a:accent2>
      <a:srgbClr val="CCECFF"/>
    </a:accent2>
    <a:accent3>
      <a:srgbClr val="FFFFFF"/>
    </a:accent3>
    <a:accent4>
      <a:srgbClr val="000000"/>
    </a:accent4>
    <a:accent5>
      <a:srgbClr val="B8E2FF"/>
    </a:accent5>
    <a:accent6>
      <a:srgbClr val="B9D6E7"/>
    </a:accent6>
    <a:hlink>
      <a:srgbClr val="6600CC"/>
    </a:hlink>
    <a:folHlink>
      <a:srgbClr val="008080"/>
    </a:folHlink>
  </a:clrScheme>
</a:themeOverride>
</file>

<file path=ppt/theme/themeOverride3.xml><?xml version="1.0" encoding="utf-8"?>
<a:themeOverride xmlns:a="http://schemas.openxmlformats.org/drawingml/2006/main">
  <a:clrScheme name="Cumbre 9">
    <a:dk1>
      <a:srgbClr val="000000"/>
    </a:dk1>
    <a:lt1>
      <a:srgbClr val="FFFFFF"/>
    </a:lt1>
    <a:dk2>
      <a:srgbClr val="FFFFAF"/>
    </a:dk2>
    <a:lt2>
      <a:srgbClr val="676597"/>
    </a:lt2>
    <a:accent1>
      <a:srgbClr val="66CCFF"/>
    </a:accent1>
    <a:accent2>
      <a:srgbClr val="CCECFF"/>
    </a:accent2>
    <a:accent3>
      <a:srgbClr val="FFFFFF"/>
    </a:accent3>
    <a:accent4>
      <a:srgbClr val="000000"/>
    </a:accent4>
    <a:accent5>
      <a:srgbClr val="B8E2FF"/>
    </a:accent5>
    <a:accent6>
      <a:srgbClr val="B9D6E7"/>
    </a:accent6>
    <a:hlink>
      <a:srgbClr val="6600CC"/>
    </a:hlink>
    <a:folHlink>
      <a:srgbClr val="008080"/>
    </a:folHlink>
  </a:clrScheme>
</a:themeOverride>
</file>

<file path=ppt/theme/themeOverride4.xml><?xml version="1.0" encoding="utf-8"?>
<a:themeOverride xmlns:a="http://schemas.openxmlformats.org/drawingml/2006/main">
  <a:clrScheme name="Cumbre 9">
    <a:dk1>
      <a:srgbClr val="000000"/>
    </a:dk1>
    <a:lt1>
      <a:srgbClr val="FFFFFF"/>
    </a:lt1>
    <a:dk2>
      <a:srgbClr val="FFFFAF"/>
    </a:dk2>
    <a:lt2>
      <a:srgbClr val="676597"/>
    </a:lt2>
    <a:accent1>
      <a:srgbClr val="66CCFF"/>
    </a:accent1>
    <a:accent2>
      <a:srgbClr val="CCECFF"/>
    </a:accent2>
    <a:accent3>
      <a:srgbClr val="FFFFFF"/>
    </a:accent3>
    <a:accent4>
      <a:srgbClr val="000000"/>
    </a:accent4>
    <a:accent5>
      <a:srgbClr val="B8E2FF"/>
    </a:accent5>
    <a:accent6>
      <a:srgbClr val="B9D6E7"/>
    </a:accent6>
    <a:hlink>
      <a:srgbClr val="6600CC"/>
    </a:hlink>
    <a:folHlink>
      <a:srgbClr val="008080"/>
    </a:folHlink>
  </a:clrScheme>
</a:themeOverride>
</file>

<file path=ppt/theme/themeOverride5.xml><?xml version="1.0" encoding="utf-8"?>
<a:themeOverride xmlns:a="http://schemas.openxmlformats.org/drawingml/2006/main">
  <a:clrScheme name="Cumbre 9">
    <a:dk1>
      <a:srgbClr val="000000"/>
    </a:dk1>
    <a:lt1>
      <a:srgbClr val="FFFFFF"/>
    </a:lt1>
    <a:dk2>
      <a:srgbClr val="FFFFAF"/>
    </a:dk2>
    <a:lt2>
      <a:srgbClr val="676597"/>
    </a:lt2>
    <a:accent1>
      <a:srgbClr val="66CCFF"/>
    </a:accent1>
    <a:accent2>
      <a:srgbClr val="CCECFF"/>
    </a:accent2>
    <a:accent3>
      <a:srgbClr val="FFFFFF"/>
    </a:accent3>
    <a:accent4>
      <a:srgbClr val="000000"/>
    </a:accent4>
    <a:accent5>
      <a:srgbClr val="B8E2FF"/>
    </a:accent5>
    <a:accent6>
      <a:srgbClr val="B9D6E7"/>
    </a:accent6>
    <a:hlink>
      <a:srgbClr val="6600CC"/>
    </a:hlink>
    <a:folHlink>
      <a:srgbClr val="008080"/>
    </a:folHlink>
  </a:clrScheme>
</a:themeOverride>
</file>

<file path=ppt/theme/themeOverride6.xml><?xml version="1.0" encoding="utf-8"?>
<a:themeOverride xmlns:a="http://schemas.openxmlformats.org/drawingml/2006/main">
  <a:clrScheme name="Cumbre 9">
    <a:dk1>
      <a:srgbClr val="000000"/>
    </a:dk1>
    <a:lt1>
      <a:srgbClr val="FFFFFF"/>
    </a:lt1>
    <a:dk2>
      <a:srgbClr val="FFFFAF"/>
    </a:dk2>
    <a:lt2>
      <a:srgbClr val="676597"/>
    </a:lt2>
    <a:accent1>
      <a:srgbClr val="66CCFF"/>
    </a:accent1>
    <a:accent2>
      <a:srgbClr val="CCECFF"/>
    </a:accent2>
    <a:accent3>
      <a:srgbClr val="FFFFFF"/>
    </a:accent3>
    <a:accent4>
      <a:srgbClr val="000000"/>
    </a:accent4>
    <a:accent5>
      <a:srgbClr val="B8E2FF"/>
    </a:accent5>
    <a:accent6>
      <a:srgbClr val="B9D6E7"/>
    </a:accent6>
    <a:hlink>
      <a:srgbClr val="6600CC"/>
    </a:hlink>
    <a:folHlink>
      <a:srgbClr val="008080"/>
    </a:folHlink>
  </a:clrScheme>
</a:themeOverride>
</file>

<file path=ppt/theme/themeOverride7.xml><?xml version="1.0" encoding="utf-8"?>
<a:themeOverride xmlns:a="http://schemas.openxmlformats.org/drawingml/2006/main">
  <a:clrScheme name="Cumbre 9">
    <a:dk1>
      <a:srgbClr val="000000"/>
    </a:dk1>
    <a:lt1>
      <a:srgbClr val="FFFFFF"/>
    </a:lt1>
    <a:dk2>
      <a:srgbClr val="FFFFAF"/>
    </a:dk2>
    <a:lt2>
      <a:srgbClr val="676597"/>
    </a:lt2>
    <a:accent1>
      <a:srgbClr val="66CCFF"/>
    </a:accent1>
    <a:accent2>
      <a:srgbClr val="CCECFF"/>
    </a:accent2>
    <a:accent3>
      <a:srgbClr val="FFFFFF"/>
    </a:accent3>
    <a:accent4>
      <a:srgbClr val="000000"/>
    </a:accent4>
    <a:accent5>
      <a:srgbClr val="B8E2FF"/>
    </a:accent5>
    <a:accent6>
      <a:srgbClr val="B9D6E7"/>
    </a:accent6>
    <a:hlink>
      <a:srgbClr val="6600CC"/>
    </a:hlink>
    <a:folHlink>
      <a:srgbClr val="008080"/>
    </a:folHlink>
  </a:clrScheme>
</a:themeOverride>
</file>

<file path=ppt/theme/themeOverride8.xml><?xml version="1.0" encoding="utf-8"?>
<a:themeOverride xmlns:a="http://schemas.openxmlformats.org/drawingml/2006/main">
  <a:clrScheme name="Cumbre 9">
    <a:dk1>
      <a:srgbClr val="000000"/>
    </a:dk1>
    <a:lt1>
      <a:srgbClr val="FFFFFF"/>
    </a:lt1>
    <a:dk2>
      <a:srgbClr val="FFFFAF"/>
    </a:dk2>
    <a:lt2>
      <a:srgbClr val="676597"/>
    </a:lt2>
    <a:accent1>
      <a:srgbClr val="66CCFF"/>
    </a:accent1>
    <a:accent2>
      <a:srgbClr val="CCECFF"/>
    </a:accent2>
    <a:accent3>
      <a:srgbClr val="FFFFFF"/>
    </a:accent3>
    <a:accent4>
      <a:srgbClr val="000000"/>
    </a:accent4>
    <a:accent5>
      <a:srgbClr val="B8E2FF"/>
    </a:accent5>
    <a:accent6>
      <a:srgbClr val="B9D6E7"/>
    </a:accent6>
    <a:hlink>
      <a:srgbClr val="6600CC"/>
    </a:hlink>
    <a:folHlink>
      <a:srgbClr val="008080"/>
    </a:folHlink>
  </a:clrScheme>
</a:themeOverride>
</file>

<file path=ppt/theme/themeOverride9.xml><?xml version="1.0" encoding="utf-8"?>
<a:themeOverride xmlns:a="http://schemas.openxmlformats.org/drawingml/2006/main">
  <a:clrScheme name="Cumbre 9">
    <a:dk1>
      <a:srgbClr val="000000"/>
    </a:dk1>
    <a:lt1>
      <a:srgbClr val="FFFFFF"/>
    </a:lt1>
    <a:dk2>
      <a:srgbClr val="FFFFAF"/>
    </a:dk2>
    <a:lt2>
      <a:srgbClr val="676597"/>
    </a:lt2>
    <a:accent1>
      <a:srgbClr val="66CCFF"/>
    </a:accent1>
    <a:accent2>
      <a:srgbClr val="CCECFF"/>
    </a:accent2>
    <a:accent3>
      <a:srgbClr val="FFFFFF"/>
    </a:accent3>
    <a:accent4>
      <a:srgbClr val="000000"/>
    </a:accent4>
    <a:accent5>
      <a:srgbClr val="B8E2FF"/>
    </a:accent5>
    <a:accent6>
      <a:srgbClr val="B9D6E7"/>
    </a:accent6>
    <a:hlink>
      <a:srgbClr val="6600CC"/>
    </a:hlink>
    <a:folHlink>
      <a:srgbClr val="0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1148</TotalTime>
  <Words>41</Words>
  <Application>Microsoft Office PowerPoint</Application>
  <PresentationFormat>Presentación en pantalla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Cumbre</vt:lpstr>
      <vt:lpstr> Producción- Circulación y Consumo Karl Marx: Introducción General a la Crítica de la Economía Política 1857</vt:lpstr>
      <vt:lpstr>Producción – Circulación- Consumo</vt:lpstr>
      <vt:lpstr>Diapositiva 3</vt:lpstr>
      <vt:lpstr>Diapositiva 4</vt:lpstr>
      <vt:lpstr>Diapositiva 5</vt:lpstr>
      <vt:lpstr>Diapositiva 6</vt:lpstr>
      <vt:lpstr>Diapositiva 7</vt:lpstr>
      <vt:lpstr>Diapositiva 8</vt:lpstr>
      <vt:lpstr>PRODUCCIÓN- CIRCULACIÓN- CONSUMO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xp</dc:creator>
  <cp:lastModifiedBy>Usuario</cp:lastModifiedBy>
  <cp:revision>39</cp:revision>
  <dcterms:created xsi:type="dcterms:W3CDTF">2008-10-06T03:54:06Z</dcterms:created>
  <dcterms:modified xsi:type="dcterms:W3CDTF">2020-07-19T03:21:09Z</dcterms:modified>
</cp:coreProperties>
</file>