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76" d="100"/>
          <a:sy n="76" d="100"/>
        </p:scale>
        <p:origin x="-96" y="-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4531EC5-5C80-483A-848F-42BDABE12DF3}" type="datetimeFigureOut">
              <a:rPr lang="es-CL" smtClean="0"/>
              <a:t>30-05-2023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053FB19-B26B-4265-9BFC-221D18706CCF}" type="slidenum">
              <a:rPr lang="es-CL" smtClean="0"/>
              <a:t>‹Nº›</a:t>
            </a:fld>
            <a:endParaRPr lang="es-CL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31EC5-5C80-483A-848F-42BDABE12DF3}" type="datetimeFigureOut">
              <a:rPr lang="es-CL" smtClean="0"/>
              <a:t>30-05-2023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3FB19-B26B-4265-9BFC-221D18706CCF}" type="slidenum">
              <a:rPr lang="es-CL" smtClean="0"/>
              <a:t>‹Nº›</a:t>
            </a:fld>
            <a:endParaRPr lang="es-CL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31EC5-5C80-483A-848F-42BDABE12DF3}" type="datetimeFigureOut">
              <a:rPr lang="es-CL" smtClean="0"/>
              <a:t>30-05-2023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3FB19-B26B-4265-9BFC-221D18706CCF}" type="slidenum">
              <a:rPr lang="es-CL" smtClean="0"/>
              <a:t>‹Nº›</a:t>
            </a:fld>
            <a:endParaRPr lang="es-CL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31EC5-5C80-483A-848F-42BDABE12DF3}" type="datetimeFigureOut">
              <a:rPr lang="es-CL" smtClean="0"/>
              <a:t>30-05-2023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3FB19-B26B-4265-9BFC-221D18706CCF}" type="slidenum">
              <a:rPr lang="es-CL" smtClean="0"/>
              <a:t>‹Nº›</a:t>
            </a:fld>
            <a:endParaRPr lang="es-CL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31EC5-5C80-483A-848F-42BDABE12DF3}" type="datetimeFigureOut">
              <a:rPr lang="es-CL" smtClean="0"/>
              <a:t>30-05-2023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3FB19-B26B-4265-9BFC-221D18706CCF}" type="slidenum">
              <a:rPr lang="es-CL" smtClean="0"/>
              <a:t>‹Nº›</a:t>
            </a:fld>
            <a:endParaRPr lang="es-C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31EC5-5C80-483A-848F-42BDABE12DF3}" type="datetimeFigureOut">
              <a:rPr lang="es-CL" smtClean="0"/>
              <a:t>30-05-2023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3FB19-B26B-4265-9BFC-221D18706CCF}" type="slidenum">
              <a:rPr lang="es-CL" smtClean="0"/>
              <a:t>‹Nº›</a:t>
            </a:fld>
            <a:endParaRPr lang="es-CL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31EC5-5C80-483A-848F-42BDABE12DF3}" type="datetimeFigureOut">
              <a:rPr lang="es-CL" smtClean="0"/>
              <a:t>30-05-2023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3FB19-B26B-4265-9BFC-221D18706CCF}" type="slidenum">
              <a:rPr lang="es-CL" smtClean="0"/>
              <a:t>‹Nº›</a:t>
            </a:fld>
            <a:endParaRPr lang="es-CL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31EC5-5C80-483A-848F-42BDABE12DF3}" type="datetimeFigureOut">
              <a:rPr lang="es-CL" smtClean="0"/>
              <a:t>30-05-2023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3FB19-B26B-4265-9BFC-221D18706CCF}" type="slidenum">
              <a:rPr lang="es-CL" smtClean="0"/>
              <a:t>‹Nº›</a:t>
            </a:fld>
            <a:endParaRPr lang="es-CL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31EC5-5C80-483A-848F-42BDABE12DF3}" type="datetimeFigureOut">
              <a:rPr lang="es-CL" smtClean="0"/>
              <a:t>30-05-2023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3FB19-B26B-4265-9BFC-221D18706CCF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31EC5-5C80-483A-848F-42BDABE12DF3}" type="datetimeFigureOut">
              <a:rPr lang="es-CL" smtClean="0"/>
              <a:t>30-05-2023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3FB19-B26B-4265-9BFC-221D18706CCF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31EC5-5C80-483A-848F-42BDABE12DF3}" type="datetimeFigureOut">
              <a:rPr lang="es-CL" smtClean="0"/>
              <a:t>30-05-2023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3FB19-B26B-4265-9BFC-221D18706CCF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94531EC5-5C80-483A-848F-42BDABE12DF3}" type="datetimeFigureOut">
              <a:rPr lang="es-CL" smtClean="0"/>
              <a:t>30-05-2023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5053FB19-B26B-4265-9BFC-221D18706CCF}" type="slidenum">
              <a:rPr lang="es-CL" smtClean="0"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dirty="0" smtClean="0"/>
              <a:t>CONTRATOS</a:t>
            </a:r>
            <a:endParaRPr lang="es-CL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L" dirty="0" smtClean="0"/>
              <a:t>Producción Ejecutiva</a:t>
            </a:r>
          </a:p>
          <a:p>
            <a:r>
              <a:rPr lang="es-CL" dirty="0" smtClean="0"/>
              <a:t>Universidad de Chile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5609325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s-CL" dirty="0" smtClean="0"/>
              <a:t>- Titulo (es opcional)</a:t>
            </a:r>
          </a:p>
          <a:p>
            <a:pPr marL="0" indent="0">
              <a:buNone/>
            </a:pPr>
            <a:r>
              <a:rPr lang="es-CL" dirty="0" smtClean="0"/>
              <a:t>Identifica que tipo de contrato estamos haciendo</a:t>
            </a:r>
          </a:p>
          <a:p>
            <a:pPr marL="0" indent="0">
              <a:buNone/>
            </a:pPr>
            <a:r>
              <a:rPr lang="es-CL" dirty="0" smtClean="0"/>
              <a:t>Algunos tipos </a:t>
            </a:r>
            <a:r>
              <a:rPr lang="es-CL" dirty="0" smtClean="0"/>
              <a:t>exigen cierta información de base, como </a:t>
            </a:r>
            <a:r>
              <a:rPr lang="es-CL" dirty="0" smtClean="0"/>
              <a:t>el contrato de trabajo o las cesiones de derechos de adaptación </a:t>
            </a:r>
          </a:p>
          <a:p>
            <a:pPr marL="0" indent="0">
              <a:buNone/>
            </a:pPr>
            <a:endParaRPr lang="es-CL" dirty="0"/>
          </a:p>
          <a:p>
            <a:pPr marL="0" indent="0">
              <a:buNone/>
            </a:pPr>
            <a:r>
              <a:rPr lang="es-CL" dirty="0" smtClean="0"/>
              <a:t>- Fecha y lugar.</a:t>
            </a:r>
          </a:p>
          <a:p>
            <a:pPr marL="0" indent="0">
              <a:buNone/>
            </a:pPr>
            <a:endParaRPr lang="es-CL" dirty="0" smtClean="0"/>
          </a:p>
          <a:p>
            <a:pPr marL="0" indent="0">
              <a:buNone/>
            </a:pPr>
            <a:r>
              <a:rPr lang="es-CL" dirty="0" smtClean="0"/>
              <a:t>- Identificación de las partes.</a:t>
            </a:r>
          </a:p>
          <a:p>
            <a:pPr marL="0" indent="0">
              <a:buNone/>
            </a:pPr>
            <a:r>
              <a:rPr lang="es-CL" dirty="0" smtClean="0"/>
              <a:t>Nombre completo, Rut y dirección. Opcionales: nacionalidad o ciudadanía (dependiendo del caso), estado civil, profesión, fecha de escritura pública, fecha de nacimiento. </a:t>
            </a:r>
          </a:p>
          <a:p>
            <a:pPr marL="0" indent="0">
              <a:buNone/>
            </a:pPr>
            <a:r>
              <a:rPr lang="es-CL" dirty="0" smtClean="0"/>
              <a:t>CNTV pide teléfono y mail (no es para nada común)</a:t>
            </a:r>
          </a:p>
          <a:p>
            <a:pPr marL="0" indent="0">
              <a:buNone/>
            </a:pPr>
            <a:r>
              <a:rPr lang="es-CL" dirty="0" smtClean="0"/>
              <a:t>Rol que cumple en el acuerdo (en calidad de…)</a:t>
            </a:r>
          </a:p>
          <a:p>
            <a:pPr marL="0" indent="0">
              <a:buNone/>
            </a:pPr>
            <a:r>
              <a:rPr lang="es-CL" dirty="0" smtClean="0"/>
              <a:t>Representante legal (con toda la información)</a:t>
            </a: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sz="4000" dirty="0" smtClean="0"/>
              <a:t>Partes generales de un contrato</a:t>
            </a:r>
            <a:endParaRPr lang="es-CL" sz="4000" dirty="0"/>
          </a:p>
        </p:txBody>
      </p:sp>
    </p:spTree>
    <p:extLst>
      <p:ext uri="{BB962C8B-B14F-4D97-AF65-F5344CB8AC3E}">
        <p14:creationId xmlns:p14="http://schemas.microsoft.com/office/powerpoint/2010/main" val="1175667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CL" dirty="0" smtClean="0"/>
              <a:t>ANTECEDENTES / EXPONEN / RECONOCEN / DECLARAN</a:t>
            </a:r>
          </a:p>
          <a:p>
            <a:pPr marL="0" indent="0">
              <a:buNone/>
            </a:pPr>
            <a:endParaRPr lang="es-CL" dirty="0" smtClean="0"/>
          </a:p>
          <a:p>
            <a:pPr>
              <a:buFontTx/>
              <a:buChar char="-"/>
            </a:pPr>
            <a:r>
              <a:rPr lang="es-CL" dirty="0" smtClean="0"/>
              <a:t>Recopilación de antecedentes</a:t>
            </a:r>
          </a:p>
          <a:p>
            <a:pPr>
              <a:buFontTx/>
              <a:buChar char="-"/>
            </a:pPr>
            <a:r>
              <a:rPr lang="es-CL" dirty="0" smtClean="0"/>
              <a:t>Las partes se reconocen mutuamente</a:t>
            </a:r>
          </a:p>
          <a:p>
            <a:pPr>
              <a:buFontTx/>
              <a:buChar char="-"/>
            </a:pPr>
            <a:r>
              <a:rPr lang="es-CL" dirty="0" smtClean="0"/>
              <a:t>Las partes declaran facultades, intenciones, propiedades y derechos, y se reconocen esas facultades. </a:t>
            </a:r>
          </a:p>
          <a:p>
            <a:pPr>
              <a:buFontTx/>
              <a:buChar char="-"/>
            </a:pPr>
            <a:r>
              <a:rPr lang="es-CL" dirty="0" smtClean="0"/>
              <a:t>Pueden incluir antecedentes legales (otro contrato, inscripciones legales, títulos, grados académicos). </a:t>
            </a:r>
            <a:endParaRPr lang="es-CL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Antecedentes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9140127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i="1" dirty="0"/>
              <a:t>Contrato de trabajo </a:t>
            </a:r>
            <a:r>
              <a:rPr lang="es-ES" i="1" dirty="0" smtClean="0"/>
              <a:t>estándar o de </a:t>
            </a:r>
            <a:r>
              <a:rPr lang="es-ES" i="1" dirty="0"/>
              <a:t>Artes y </a:t>
            </a:r>
            <a:r>
              <a:rPr lang="es-ES" i="1" dirty="0" smtClean="0"/>
              <a:t>Espectáculos</a:t>
            </a:r>
            <a:r>
              <a:rPr lang="es-CL" dirty="0"/>
              <a:t> </a:t>
            </a:r>
            <a:r>
              <a:rPr lang="es-CL" i="1" dirty="0" smtClean="0"/>
              <a:t>Ley N°19.889.</a:t>
            </a:r>
            <a:endParaRPr lang="es-CL" dirty="0"/>
          </a:p>
          <a:p>
            <a:r>
              <a:rPr lang="es-CL" dirty="0" smtClean="0"/>
              <a:t>45 horas laborales – contrato estándar (no incluye colación).</a:t>
            </a:r>
          </a:p>
          <a:p>
            <a:r>
              <a:rPr lang="es-CL" dirty="0" smtClean="0"/>
              <a:t>60 horas laborales –  trabajador de cine (no incluye colación).</a:t>
            </a:r>
          </a:p>
          <a:p>
            <a:r>
              <a:rPr lang="es-CL" dirty="0" smtClean="0"/>
              <a:t>Después de 5 horas se debe </a:t>
            </a:r>
            <a:r>
              <a:rPr lang="es-CL" dirty="0" smtClean="0"/>
              <a:t>parar a comer.</a:t>
            </a:r>
            <a:endParaRPr lang="es-CL" dirty="0" smtClean="0"/>
          </a:p>
          <a:p>
            <a:endParaRPr lang="es-CL" dirty="0" smtClean="0"/>
          </a:p>
          <a:p>
            <a:pPr marL="0" indent="0">
              <a:buNone/>
            </a:pPr>
            <a:endParaRPr lang="es-CL" dirty="0" smtClean="0"/>
          </a:p>
          <a:p>
            <a:pPr marL="0" indent="0">
              <a:buNone/>
            </a:pPr>
            <a:endParaRPr lang="es-CL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Contratos de trabajo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6941379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699247" y="1988840"/>
            <a:ext cx="7745505" cy="4608511"/>
          </a:xfrm>
        </p:spPr>
        <p:txBody>
          <a:bodyPr>
            <a:normAutofit lnSpcReduction="10000"/>
          </a:bodyPr>
          <a:lstStyle/>
          <a:p>
            <a:r>
              <a:rPr lang="es-CL" dirty="0" smtClean="0"/>
              <a:t>Función. </a:t>
            </a:r>
          </a:p>
          <a:p>
            <a:r>
              <a:rPr lang="es-CL" dirty="0" smtClean="0"/>
              <a:t>Horas/semana.</a:t>
            </a:r>
          </a:p>
          <a:p>
            <a:r>
              <a:rPr lang="es-CL" dirty="0" smtClean="0"/>
              <a:t>Sueldo Base/Remuneración </a:t>
            </a:r>
            <a:r>
              <a:rPr lang="es-CL" dirty="0" smtClean="0"/>
              <a:t>(puede ponerse como base total o como líquido)</a:t>
            </a:r>
            <a:endParaRPr lang="es-CL" dirty="0" smtClean="0"/>
          </a:p>
          <a:p>
            <a:r>
              <a:rPr lang="es-CL" dirty="0" smtClean="0"/>
              <a:t>Lugar.</a:t>
            </a:r>
          </a:p>
          <a:p>
            <a:r>
              <a:rPr lang="es-CL" dirty="0" smtClean="0"/>
              <a:t>Subordinación y dependencia:</a:t>
            </a:r>
          </a:p>
          <a:p>
            <a:pPr>
              <a:buFontTx/>
              <a:buChar char="-"/>
            </a:pPr>
            <a:r>
              <a:rPr lang="es-CL" dirty="0" smtClean="0"/>
              <a:t>Firma </a:t>
            </a:r>
            <a:r>
              <a:rPr lang="es-CL" dirty="0" smtClean="0"/>
              <a:t>de libro de </a:t>
            </a:r>
            <a:r>
              <a:rPr lang="es-CL" dirty="0" smtClean="0"/>
              <a:t>asistencia.</a:t>
            </a:r>
          </a:p>
          <a:p>
            <a:pPr>
              <a:buFontTx/>
              <a:buChar char="-"/>
            </a:pPr>
            <a:r>
              <a:rPr lang="es-CL" dirty="0" smtClean="0"/>
              <a:t>Trabajo </a:t>
            </a:r>
            <a:r>
              <a:rPr lang="es-CL" dirty="0" smtClean="0"/>
              <a:t>diligente.</a:t>
            </a:r>
          </a:p>
          <a:p>
            <a:pPr>
              <a:buFontTx/>
              <a:buChar char="-"/>
            </a:pPr>
            <a:r>
              <a:rPr lang="es-CL" dirty="0" smtClean="0"/>
              <a:t>Dar </a:t>
            </a:r>
            <a:r>
              <a:rPr lang="es-CL" dirty="0" smtClean="0"/>
              <a:t>aviso de inasistencias, </a:t>
            </a:r>
            <a:r>
              <a:rPr lang="es-CL" dirty="0" smtClean="0"/>
              <a:t>entrega de información, uso adecuado de </a:t>
            </a:r>
            <a:r>
              <a:rPr lang="es-CL" dirty="0" smtClean="0"/>
              <a:t>recursos, etc.</a:t>
            </a:r>
            <a:endParaRPr lang="es-CL" dirty="0" smtClean="0"/>
          </a:p>
          <a:p>
            <a:r>
              <a:rPr lang="es-CL" dirty="0"/>
              <a:t> </a:t>
            </a:r>
            <a:r>
              <a:rPr lang="es-CL" dirty="0" smtClean="0"/>
              <a:t>Información de ISAPRE, AFP y Sindicato.</a:t>
            </a:r>
          </a:p>
          <a:p>
            <a:endParaRPr lang="es-CL" dirty="0" smtClean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Contratos de trabajo</a:t>
            </a:r>
          </a:p>
        </p:txBody>
      </p:sp>
    </p:spTree>
    <p:extLst>
      <p:ext uri="{BB962C8B-B14F-4D97-AF65-F5344CB8AC3E}">
        <p14:creationId xmlns:p14="http://schemas.microsoft.com/office/powerpoint/2010/main" val="33351672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CL" dirty="0"/>
              <a:t>C</a:t>
            </a:r>
            <a:r>
              <a:rPr lang="es-CL" dirty="0" smtClean="0"/>
              <a:t>esiones </a:t>
            </a:r>
            <a:r>
              <a:rPr lang="es-CL" dirty="0" smtClean="0"/>
              <a:t>de </a:t>
            </a:r>
            <a:r>
              <a:rPr lang="es-CL" dirty="0" smtClean="0"/>
              <a:t>derechos: autor y derechos conexos.</a:t>
            </a:r>
          </a:p>
          <a:p>
            <a:r>
              <a:rPr lang="es-CL" dirty="0" smtClean="0"/>
              <a:t>Derechos conexos: interpretes, ejecutantes, artistas. (Dueños del fonograma, obra derivada</a:t>
            </a:r>
            <a:r>
              <a:rPr lang="es-CL" i="1" dirty="0" smtClean="0"/>
              <a:t>) Derechos de imagen</a:t>
            </a:r>
          </a:p>
          <a:p>
            <a:r>
              <a:rPr lang="es-CL" i="1" dirty="0" smtClean="0"/>
              <a:t>¿Es necesario describir los usos y de la autorización?</a:t>
            </a:r>
          </a:p>
          <a:p>
            <a:pPr lvl="1"/>
            <a:r>
              <a:rPr lang="es-CL" i="1" dirty="0" smtClean="0"/>
              <a:t>¿Qué se necesita saber en una cesión de derechos?</a:t>
            </a:r>
          </a:p>
          <a:p>
            <a:pPr lvl="1"/>
            <a:r>
              <a:rPr lang="es-CL" dirty="0" smtClean="0"/>
              <a:t>- Las partes: El autor (Director, director de arte,  guionista, autor de la obra original, compositor de la banda sonora), quien recibe u obtiene, </a:t>
            </a:r>
            <a:r>
              <a:rPr lang="es-CL" dirty="0" err="1" smtClean="0"/>
              <a:t>licensee-licensor</a:t>
            </a:r>
            <a:r>
              <a:rPr lang="es-CL" dirty="0" smtClean="0"/>
              <a:t>, Artista</a:t>
            </a:r>
          </a:p>
          <a:p>
            <a:pPr lvl="1"/>
            <a:r>
              <a:rPr lang="es-CL" dirty="0" smtClean="0"/>
              <a:t>-Antecedentes</a:t>
            </a:r>
          </a:p>
          <a:p>
            <a:pPr lvl="1"/>
            <a:r>
              <a:rPr lang="es-CL" dirty="0" smtClean="0"/>
              <a:t>-¿Qué derecho se están cediendo, a cambio de que, duración, </a:t>
            </a:r>
            <a:r>
              <a:rPr lang="es-CL" smtClean="0"/>
              <a:t>territorio?</a:t>
            </a:r>
            <a:endParaRPr lang="es-CL" dirty="0" smtClean="0"/>
          </a:p>
          <a:p>
            <a:pPr lvl="1"/>
            <a:endParaRPr lang="es-CL" dirty="0" smtClean="0"/>
          </a:p>
          <a:p>
            <a:endParaRPr lang="es-CL" dirty="0" smtClean="0"/>
          </a:p>
          <a:p>
            <a:endParaRPr lang="es-CL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Cesi</a:t>
            </a:r>
            <a:r>
              <a:rPr lang="es-CL" dirty="0" smtClean="0"/>
              <a:t>ón de derechos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41371484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rtoné">
  <a:themeElements>
    <a:clrScheme name="Cartoné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Cartoné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artoné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382</TotalTime>
  <Words>380</Words>
  <Application>Microsoft Office PowerPoint</Application>
  <PresentationFormat>Presentación en pantalla (4:3)</PresentationFormat>
  <Paragraphs>47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Cartoné</vt:lpstr>
      <vt:lpstr>CONTRATOS</vt:lpstr>
      <vt:lpstr>Partes generales de un contrato</vt:lpstr>
      <vt:lpstr>Antecedentes</vt:lpstr>
      <vt:lpstr>Contratos de trabajo</vt:lpstr>
      <vt:lpstr>Contratos de trabajo</vt:lpstr>
      <vt:lpstr>Cesión de derechos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CONTRATOS</dc:title>
  <dc:creator>Sala B3</dc:creator>
  <cp:lastModifiedBy>Sala B3</cp:lastModifiedBy>
  <cp:revision>17</cp:revision>
  <dcterms:created xsi:type="dcterms:W3CDTF">2023-05-23T14:21:06Z</dcterms:created>
  <dcterms:modified xsi:type="dcterms:W3CDTF">2023-05-30T17:33:39Z</dcterms:modified>
</cp:coreProperties>
</file>