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317" r:id="rId5"/>
    <p:sldId id="259" r:id="rId6"/>
    <p:sldId id="260" r:id="rId7"/>
    <p:sldId id="261" r:id="rId8"/>
    <p:sldId id="319" r:id="rId9"/>
    <p:sldId id="262" r:id="rId10"/>
    <p:sldId id="318"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91" r:id="rId38"/>
    <p:sldId id="292" r:id="rId39"/>
    <p:sldId id="293" r:id="rId40"/>
    <p:sldId id="294" r:id="rId41"/>
    <p:sldId id="295" r:id="rId42"/>
    <p:sldId id="298" r:id="rId43"/>
    <p:sldId id="299" r:id="rId44"/>
    <p:sldId id="300" r:id="rId45"/>
    <p:sldId id="301" r:id="rId46"/>
    <p:sldId id="302" r:id="rId47"/>
    <p:sldId id="303" r:id="rId48"/>
    <p:sldId id="313" r:id="rId49"/>
    <p:sldId id="314" r:id="rId50"/>
    <p:sldId id="315" r:id="rId51"/>
    <p:sldId id="31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36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5D2D548B-9762-074D-A499-D24955ADC405}" type="datetimeFigureOut">
              <a:rPr lang="en-US" smtClean="0"/>
              <a:t>04-12-20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04308-E33D-9A43-AC21-412F2F0810EC}" type="slidenum">
              <a:rPr lang="en-US" smtClean="0"/>
              <a:t>‹#›</a:t>
            </a:fld>
            <a:endParaRPr lang="en-US"/>
          </a:p>
        </p:txBody>
      </p:sp>
    </p:spTree>
    <p:extLst>
      <p:ext uri="{BB962C8B-B14F-4D97-AF65-F5344CB8AC3E}">
        <p14:creationId xmlns:p14="http://schemas.microsoft.com/office/powerpoint/2010/main" val="139637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5D2D548B-9762-074D-A499-D24955ADC405}" type="datetimeFigureOut">
              <a:rPr lang="en-US" smtClean="0"/>
              <a:t>04-12-20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04308-E33D-9A43-AC21-412F2F0810EC}" type="slidenum">
              <a:rPr lang="en-US" smtClean="0"/>
              <a:t>‹#›</a:t>
            </a:fld>
            <a:endParaRPr lang="en-US"/>
          </a:p>
        </p:txBody>
      </p:sp>
    </p:spTree>
    <p:extLst>
      <p:ext uri="{BB962C8B-B14F-4D97-AF65-F5344CB8AC3E}">
        <p14:creationId xmlns:p14="http://schemas.microsoft.com/office/powerpoint/2010/main" val="85766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5D2D548B-9762-074D-A499-D24955ADC405}" type="datetimeFigureOut">
              <a:rPr lang="en-US" smtClean="0"/>
              <a:t>04-12-20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04308-E33D-9A43-AC21-412F2F0810EC}" type="slidenum">
              <a:rPr lang="en-US" smtClean="0"/>
              <a:t>‹#›</a:t>
            </a:fld>
            <a:endParaRPr lang="en-US"/>
          </a:p>
        </p:txBody>
      </p:sp>
    </p:spTree>
    <p:extLst>
      <p:ext uri="{BB962C8B-B14F-4D97-AF65-F5344CB8AC3E}">
        <p14:creationId xmlns:p14="http://schemas.microsoft.com/office/powerpoint/2010/main" val="279360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5D2D548B-9762-074D-A499-D24955ADC405}" type="datetimeFigureOut">
              <a:rPr lang="en-US" smtClean="0"/>
              <a:t>04-12-20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04308-E33D-9A43-AC21-412F2F0810EC}" type="slidenum">
              <a:rPr lang="en-US" smtClean="0"/>
              <a:t>‹#›</a:t>
            </a:fld>
            <a:endParaRPr lang="en-US"/>
          </a:p>
        </p:txBody>
      </p:sp>
    </p:spTree>
    <p:extLst>
      <p:ext uri="{BB962C8B-B14F-4D97-AF65-F5344CB8AC3E}">
        <p14:creationId xmlns:p14="http://schemas.microsoft.com/office/powerpoint/2010/main" val="110043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5D2D548B-9762-074D-A499-D24955ADC405}" type="datetimeFigureOut">
              <a:rPr lang="en-US" smtClean="0"/>
              <a:t>04-12-20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04308-E33D-9A43-AC21-412F2F0810EC}" type="slidenum">
              <a:rPr lang="en-US" smtClean="0"/>
              <a:t>‹#›</a:t>
            </a:fld>
            <a:endParaRPr lang="en-US"/>
          </a:p>
        </p:txBody>
      </p:sp>
    </p:spTree>
    <p:extLst>
      <p:ext uri="{BB962C8B-B14F-4D97-AF65-F5344CB8AC3E}">
        <p14:creationId xmlns:p14="http://schemas.microsoft.com/office/powerpoint/2010/main" val="288017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5D2D548B-9762-074D-A499-D24955ADC405}" type="datetimeFigureOut">
              <a:rPr lang="en-US" smtClean="0"/>
              <a:t>04-12-20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04308-E33D-9A43-AC21-412F2F0810EC}" type="slidenum">
              <a:rPr lang="en-US" smtClean="0"/>
              <a:t>‹#›</a:t>
            </a:fld>
            <a:endParaRPr lang="en-US"/>
          </a:p>
        </p:txBody>
      </p:sp>
    </p:spTree>
    <p:extLst>
      <p:ext uri="{BB962C8B-B14F-4D97-AF65-F5344CB8AC3E}">
        <p14:creationId xmlns:p14="http://schemas.microsoft.com/office/powerpoint/2010/main" val="3006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5D2D548B-9762-074D-A499-D24955ADC405}" type="datetimeFigureOut">
              <a:rPr lang="en-US" smtClean="0"/>
              <a:t>04-12-20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04308-E33D-9A43-AC21-412F2F0810EC}" type="slidenum">
              <a:rPr lang="en-US" smtClean="0"/>
              <a:t>‹#›</a:t>
            </a:fld>
            <a:endParaRPr lang="en-US"/>
          </a:p>
        </p:txBody>
      </p:sp>
    </p:spTree>
    <p:extLst>
      <p:ext uri="{BB962C8B-B14F-4D97-AF65-F5344CB8AC3E}">
        <p14:creationId xmlns:p14="http://schemas.microsoft.com/office/powerpoint/2010/main" val="4107417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5D2D548B-9762-074D-A499-D24955ADC405}" type="datetimeFigureOut">
              <a:rPr lang="en-US" smtClean="0"/>
              <a:t>04-12-20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04308-E33D-9A43-AC21-412F2F0810EC}" type="slidenum">
              <a:rPr lang="en-US" smtClean="0"/>
              <a:t>‹#›</a:t>
            </a:fld>
            <a:endParaRPr lang="en-US"/>
          </a:p>
        </p:txBody>
      </p:sp>
    </p:spTree>
    <p:extLst>
      <p:ext uri="{BB962C8B-B14F-4D97-AF65-F5344CB8AC3E}">
        <p14:creationId xmlns:p14="http://schemas.microsoft.com/office/powerpoint/2010/main" val="335857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D548B-9762-074D-A499-D24955ADC405}" type="datetimeFigureOut">
              <a:rPr lang="en-US" smtClean="0"/>
              <a:t>04-12-20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04308-E33D-9A43-AC21-412F2F0810EC}" type="slidenum">
              <a:rPr lang="en-US" smtClean="0"/>
              <a:t>‹#›</a:t>
            </a:fld>
            <a:endParaRPr lang="en-US"/>
          </a:p>
        </p:txBody>
      </p:sp>
    </p:spTree>
    <p:extLst>
      <p:ext uri="{BB962C8B-B14F-4D97-AF65-F5344CB8AC3E}">
        <p14:creationId xmlns:p14="http://schemas.microsoft.com/office/powerpoint/2010/main" val="356958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5D2D548B-9762-074D-A499-D24955ADC405}" type="datetimeFigureOut">
              <a:rPr lang="en-US" smtClean="0"/>
              <a:t>04-12-20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04308-E33D-9A43-AC21-412F2F0810EC}" type="slidenum">
              <a:rPr lang="en-US" smtClean="0"/>
              <a:t>‹#›</a:t>
            </a:fld>
            <a:endParaRPr lang="en-US"/>
          </a:p>
        </p:txBody>
      </p:sp>
    </p:spTree>
    <p:extLst>
      <p:ext uri="{BB962C8B-B14F-4D97-AF65-F5344CB8AC3E}">
        <p14:creationId xmlns:p14="http://schemas.microsoft.com/office/powerpoint/2010/main" val="31615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5D2D548B-9762-074D-A499-D24955ADC405}" type="datetimeFigureOut">
              <a:rPr lang="en-US" smtClean="0"/>
              <a:t>04-12-20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04308-E33D-9A43-AC21-412F2F0810EC}" type="slidenum">
              <a:rPr lang="en-US" smtClean="0"/>
              <a:t>‹#›</a:t>
            </a:fld>
            <a:endParaRPr lang="en-US"/>
          </a:p>
        </p:txBody>
      </p:sp>
    </p:spTree>
    <p:extLst>
      <p:ext uri="{BB962C8B-B14F-4D97-AF65-F5344CB8AC3E}">
        <p14:creationId xmlns:p14="http://schemas.microsoft.com/office/powerpoint/2010/main" val="2058621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D548B-9762-074D-A499-D24955ADC405}" type="datetimeFigureOut">
              <a:rPr lang="en-US" smtClean="0"/>
              <a:t>04-12-20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04308-E33D-9A43-AC21-412F2F0810EC}" type="slidenum">
              <a:rPr lang="en-US" smtClean="0"/>
              <a:t>‹#›</a:t>
            </a:fld>
            <a:endParaRPr lang="en-US"/>
          </a:p>
        </p:txBody>
      </p:sp>
    </p:spTree>
    <p:extLst>
      <p:ext uri="{BB962C8B-B14F-4D97-AF65-F5344CB8AC3E}">
        <p14:creationId xmlns:p14="http://schemas.microsoft.com/office/powerpoint/2010/main" val="1948041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wJ-4MlBILDI" TargetMode="External"/><Relationship Id="rId3" Type="http://schemas.openxmlformats.org/officeDocument/2006/relationships/hyperlink" Target="https://youtu.be/wJ-4MlBILD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youtu.be/c5-P7ap7vG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320"/>
            <a:ext cx="7772400" cy="1470025"/>
          </a:xfrm>
        </p:spPr>
        <p:txBody>
          <a:bodyPr/>
          <a:lstStyle/>
          <a:p>
            <a:r>
              <a:rPr lang="en-US" b="1" u="sng" dirty="0" err="1" smtClean="0">
                <a:solidFill>
                  <a:srgbClr val="0000FF"/>
                </a:solidFill>
              </a:rPr>
              <a:t>Producción</a:t>
            </a:r>
            <a:endParaRPr lang="en-US" dirty="0"/>
          </a:p>
        </p:txBody>
      </p:sp>
      <p:pic>
        <p:nvPicPr>
          <p:cNvPr id="5" name="Picture 4" descr="la ventana indiscre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553" y="1746345"/>
            <a:ext cx="6834557" cy="4321433"/>
          </a:xfrm>
          <a:prstGeom prst="rect">
            <a:avLst/>
          </a:prstGeom>
        </p:spPr>
      </p:pic>
    </p:spTree>
    <p:extLst>
      <p:ext uri="{BB962C8B-B14F-4D97-AF65-F5344CB8AC3E}">
        <p14:creationId xmlns:p14="http://schemas.microsoft.com/office/powerpoint/2010/main" val="165511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a de pantalla 2018-12-05 a las 12.48.21 a.m..png"/>
          <p:cNvPicPr>
            <a:picLocks noGrp="1" noChangeAspect="1"/>
          </p:cNvPicPr>
          <p:nvPr>
            <p:ph idx="1"/>
          </p:nvPr>
        </p:nvPicPr>
        <p:blipFill>
          <a:blip r:embed="rId2">
            <a:extLst>
              <a:ext uri="{28A0092B-C50C-407E-A947-70E740481C1C}">
                <a14:useLocalDpi xmlns:a14="http://schemas.microsoft.com/office/drawing/2010/main" val="0"/>
              </a:ext>
            </a:extLst>
          </a:blip>
          <a:srcRect l="1124" r="1124"/>
          <a:stretch>
            <a:fillRect/>
          </a:stretch>
        </p:blipFill>
        <p:spPr>
          <a:xfrm>
            <a:off x="457200" y="1134533"/>
            <a:ext cx="8229600" cy="4525963"/>
          </a:xfrm>
          <a:ln>
            <a:solidFill>
              <a:srgbClr val="FF6600"/>
            </a:solidFill>
          </a:ln>
        </p:spPr>
      </p:pic>
    </p:spTree>
    <p:extLst>
      <p:ext uri="{BB962C8B-B14F-4D97-AF65-F5344CB8AC3E}">
        <p14:creationId xmlns:p14="http://schemas.microsoft.com/office/powerpoint/2010/main" val="302865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599" y="331339"/>
            <a:ext cx="8331201" cy="6196462"/>
          </a:xfrm>
        </p:spPr>
        <p:txBody>
          <a:bodyPr>
            <a:normAutofit fontScale="62500" lnSpcReduction="20000"/>
          </a:bodyPr>
          <a:lstStyle/>
          <a:p>
            <a:r>
              <a:rPr lang="es-ES_tradnl" b="1" u="sng" dirty="0" smtClean="0">
                <a:solidFill>
                  <a:srgbClr val="0000FF"/>
                </a:solidFill>
              </a:rPr>
              <a:t>EL USO CORRECTO DE LA CAÑA (Boom </a:t>
            </a:r>
            <a:r>
              <a:rPr lang="es-ES_tradnl" b="1" u="sng" dirty="0" err="1" smtClean="0">
                <a:solidFill>
                  <a:srgbClr val="0000FF"/>
                </a:solidFill>
              </a:rPr>
              <a:t>operator</a:t>
            </a:r>
            <a:r>
              <a:rPr lang="es-ES_tradnl" b="1" u="sng" dirty="0" smtClean="0">
                <a:solidFill>
                  <a:srgbClr val="0000FF"/>
                </a:solidFill>
              </a:rPr>
              <a:t>)</a:t>
            </a:r>
          </a:p>
          <a:p>
            <a:r>
              <a:rPr lang="es-ES_tradnl" dirty="0" smtClean="0"/>
              <a:t>El operador de boom o microfonista se encarga de manipular, ubicar y sostener el micrófono lo más cercano a la fuente sonora o a la boca de el o los personajes, empleando la técnica de suspender el micrófono con la ayuda de la caña o pértiga, esto optimiza la maniobrabilidad y le permite obtener una excelente calidad de audio, con la profundidad que el encuadre está proponiendo.</a:t>
            </a:r>
          </a:p>
          <a:p>
            <a:endParaRPr lang="en-US" dirty="0" smtClean="0">
              <a:hlinkClick r:id="rId2"/>
            </a:endParaRPr>
          </a:p>
          <a:p>
            <a:r>
              <a:rPr lang="en-US" dirty="0" smtClean="0">
                <a:hlinkClick r:id="rId3"/>
              </a:rPr>
              <a:t>https</a:t>
            </a:r>
            <a:r>
              <a:rPr lang="en-US" dirty="0">
                <a:hlinkClick r:id="rId3"/>
              </a:rPr>
              <a:t>://youtu.be/wJ-</a:t>
            </a:r>
            <a:r>
              <a:rPr lang="en-US" dirty="0" smtClean="0">
                <a:hlinkClick r:id="rId3"/>
              </a:rPr>
              <a:t>4MlBILDI(</a:t>
            </a:r>
            <a:r>
              <a:rPr lang="en-US" dirty="0" smtClean="0"/>
              <a:t> </a:t>
            </a:r>
            <a:r>
              <a:rPr lang="en-US" dirty="0" err="1" smtClean="0"/>
              <a:t>ejemplo</a:t>
            </a:r>
            <a:r>
              <a:rPr lang="en-US" dirty="0" smtClean="0"/>
              <a:t>) </a:t>
            </a:r>
            <a:endParaRPr lang="en-US" dirty="0"/>
          </a:p>
          <a:p>
            <a:endParaRPr lang="es-ES_tradnl" dirty="0" smtClean="0"/>
          </a:p>
          <a:p>
            <a:r>
              <a:rPr lang="es-ES_tradnl" dirty="0" smtClean="0"/>
              <a:t>Es importante sujetar la caña de manera correcta al maniobrar, para lograr precisión en la captura de los sonidos y evitar sonidos de manipulación; la forma ideal es sostenerla por encima de la cabeza, de modo que esté horizontal, con las manos alineadas con la misma distancia que hay entre los hombros, sosteniendo la base o parte final de la caña con una de las manos, con esta misma, se sujeta el cable del micrófono que está enrollado con un par de vueltas alrededor de la caña; desde allí se domina la direccionalidad del micrófono y se puede mover fácilmente hacia adelante o atrás; la otra mano sostiene el peso, al desplazarse o caminar se recomienda flexionar un poco las rodillas para amortiguar los golpes por los pasos.</a:t>
            </a:r>
            <a:endParaRPr lang="en-US" dirty="0"/>
          </a:p>
        </p:txBody>
      </p:sp>
    </p:spTree>
    <p:extLst>
      <p:ext uri="{BB962C8B-B14F-4D97-AF65-F5344CB8AC3E}">
        <p14:creationId xmlns:p14="http://schemas.microsoft.com/office/powerpoint/2010/main" val="336695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268" y="345144"/>
            <a:ext cx="8493532" cy="5781020"/>
          </a:xfrm>
        </p:spPr>
        <p:txBody>
          <a:bodyPr>
            <a:normAutofit fontScale="92500" lnSpcReduction="20000"/>
          </a:bodyPr>
          <a:lstStyle/>
          <a:p>
            <a:r>
              <a:rPr lang="es-ES_tradnl" dirty="0" smtClean="0">
                <a:solidFill>
                  <a:srgbClr val="0000FF"/>
                </a:solidFill>
              </a:rPr>
              <a:t>Es importante considerar bien dónde situarse</a:t>
            </a:r>
            <a:r>
              <a:rPr lang="es-ES_tradnl" dirty="0" smtClean="0"/>
              <a:t>; lo que se debe tener en cuenta como primera medida es el valor del plano (de allí la importancia de mantener una buena comunicación con el equipo de foto o el camarógrafo); tener claridad en aspectos como los movimientos de cámara para evitar que aparezca el micrófono en el plano, es ideal tener siempre visión directa a la posición de la cámara, detectar toda sombra que se pueda proyectar a causa del micrófono, de la iluminación artificial o del sol y evitar que aparezca en la toma; para esto es importante que el microfonista conozca las líneas de diálogo con anticipación y analice cómo se dirige la escena en los ensayos.</a:t>
            </a:r>
            <a:endParaRPr lang="en-US" dirty="0"/>
          </a:p>
        </p:txBody>
      </p:sp>
    </p:spTree>
    <p:extLst>
      <p:ext uri="{BB962C8B-B14F-4D97-AF65-F5344CB8AC3E}">
        <p14:creationId xmlns:p14="http://schemas.microsoft.com/office/powerpoint/2010/main" val="307570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1" y="455590"/>
            <a:ext cx="8572500" cy="6288110"/>
          </a:xfrm>
        </p:spPr>
        <p:txBody>
          <a:bodyPr>
            <a:normAutofit/>
          </a:bodyPr>
          <a:lstStyle/>
          <a:p>
            <a:pPr marL="0" indent="0">
              <a:buNone/>
            </a:pPr>
            <a:r>
              <a:rPr lang="es-ES_tradnl" dirty="0" smtClean="0"/>
              <a:t>- Trabajar una respiración adecuada; hace que se controlen los movimientos sin exceso de exigencia física.</a:t>
            </a:r>
          </a:p>
          <a:p>
            <a:pPr marL="0" indent="0">
              <a:buNone/>
            </a:pPr>
            <a:r>
              <a:rPr lang="es-ES_tradnl" dirty="0" smtClean="0"/>
              <a:t>- Procurar que los movimientos como pasos, cambios de eje del micrófono, correr, etc. se ejecuten con fluidez, cuidándose de golpes fuertes o exageraciones que puedan generar ruidos indeseados en las capturas.</a:t>
            </a:r>
          </a:p>
          <a:p>
            <a:pPr marL="0" indent="0">
              <a:buNone/>
            </a:pPr>
            <a:r>
              <a:rPr lang="es-ES_tradnl" dirty="0" smtClean="0"/>
              <a:t>- Siempre revisar que el sistema de la caña: </a:t>
            </a:r>
            <a:r>
              <a:rPr lang="es-ES_tradnl" dirty="0" err="1" smtClean="0"/>
              <a:t>Zeppelin</a:t>
            </a:r>
            <a:r>
              <a:rPr lang="es-ES_tradnl" dirty="0" smtClean="0"/>
              <a:t>, etc. esté bien armado y no genere roces entre sí o que no existan conexiones de cables mal montadas que puedan producir ruido.</a:t>
            </a:r>
          </a:p>
        </p:txBody>
      </p:sp>
    </p:spTree>
    <p:extLst>
      <p:ext uri="{BB962C8B-B14F-4D97-AF65-F5344CB8AC3E}">
        <p14:creationId xmlns:p14="http://schemas.microsoft.com/office/powerpoint/2010/main" val="2980940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5600" y="685800"/>
            <a:ext cx="8331200" cy="6057900"/>
          </a:xfrm>
        </p:spPr>
        <p:txBody>
          <a:bodyPr>
            <a:normAutofit fontScale="77500" lnSpcReduction="20000"/>
          </a:bodyPr>
          <a:lstStyle/>
          <a:p>
            <a:pPr marL="0" indent="0">
              <a:buNone/>
            </a:pPr>
            <a:r>
              <a:rPr lang="es-ES_tradnl" dirty="0" smtClean="0"/>
              <a:t>-Cuando </a:t>
            </a:r>
            <a:r>
              <a:rPr lang="es-ES_tradnl" dirty="0"/>
              <a:t>la caña va directamente conectada a la mezcladora por medio de un cable, es necesario tener ordenado y ajustado el cable sobrante, para evitar accidentes o que se rompa el cable</a:t>
            </a:r>
            <a:r>
              <a:rPr lang="es-ES_tradnl" dirty="0" smtClean="0"/>
              <a:t>.</a:t>
            </a:r>
          </a:p>
          <a:p>
            <a:pPr marL="0" indent="0">
              <a:buNone/>
            </a:pPr>
            <a:endParaRPr lang="es-ES_tradnl" dirty="0"/>
          </a:p>
          <a:p>
            <a:pPr marL="0" indent="0">
              <a:buNone/>
            </a:pPr>
            <a:r>
              <a:rPr lang="es-ES_tradnl" dirty="0"/>
              <a:t>- Al manipular la caña o pértiga se deben evitar roces con las manos, cerciorarse de que el cable del micrófono que rodea la caña esté bien ajustado y no golpee y, durante la captura, evitar movimientos exagerados al agarrar la caña</a:t>
            </a:r>
            <a:r>
              <a:rPr lang="es-ES_tradnl" dirty="0" smtClean="0"/>
              <a:t>.</a:t>
            </a:r>
            <a:r>
              <a:rPr lang="es-ES_tradnl" dirty="0"/>
              <a:t> Lo mejor es trazar planos imaginarios desde nuestro </a:t>
            </a:r>
            <a:r>
              <a:rPr lang="es-ES_tradnl" dirty="0" smtClean="0"/>
              <a:t>punto de </a:t>
            </a:r>
            <a:r>
              <a:rPr lang="es-ES_tradnl" dirty="0"/>
              <a:t>vista hacia lo que no se mueve, por ejemplo, los fondos; así, </a:t>
            </a:r>
            <a:r>
              <a:rPr lang="es-ES_tradnl" dirty="0" smtClean="0"/>
              <a:t>podremos determinar </a:t>
            </a:r>
            <a:r>
              <a:rPr lang="es-ES_tradnl" dirty="0"/>
              <a:t>nuestro limite del cuadro. Hay que tener en cuenta que, además</a:t>
            </a:r>
            <a:r>
              <a:rPr lang="es-ES_tradnl" dirty="0" smtClean="0"/>
              <a:t>, cada </a:t>
            </a:r>
            <a:r>
              <a:rPr lang="es-ES_tradnl" dirty="0"/>
              <a:t>desplazamiento debe realizarse sin producir ruidos. Un recurso útil es que el ayudante también escuche a través de auriculares el resultado de su tarea </a:t>
            </a:r>
          </a:p>
          <a:p>
            <a:pPr marL="0" indent="0">
              <a:buNone/>
            </a:pPr>
            <a:endParaRPr lang="es-ES_tradnl" dirty="0" smtClean="0"/>
          </a:p>
          <a:p>
            <a:pPr marL="0" indent="0">
              <a:buNone/>
            </a:pPr>
            <a:r>
              <a:rPr lang="es-ES_tradnl" dirty="0" smtClean="0"/>
              <a:t>- </a:t>
            </a:r>
            <a:r>
              <a:rPr lang="es-ES_tradnl" dirty="0"/>
              <a:t>Es importante cuidar la captura teniendo un buen ángulo de eje, con respecto a la fuente o a la voz.</a:t>
            </a:r>
            <a:endParaRPr lang="en-US" dirty="0"/>
          </a:p>
          <a:p>
            <a:endParaRPr lang="es-ES" dirty="0"/>
          </a:p>
        </p:txBody>
      </p:sp>
    </p:spTree>
    <p:extLst>
      <p:ext uri="{BB962C8B-B14F-4D97-AF65-F5344CB8AC3E}">
        <p14:creationId xmlns:p14="http://schemas.microsoft.com/office/powerpoint/2010/main" val="161798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17" y="704094"/>
            <a:ext cx="8355483" cy="5422070"/>
          </a:xfrm>
        </p:spPr>
        <p:txBody>
          <a:bodyPr>
            <a:normAutofit fontScale="92500" lnSpcReduction="20000"/>
          </a:bodyPr>
          <a:lstStyle/>
          <a:p>
            <a:r>
              <a:rPr lang="es-ES_tradnl" b="1" u="sng" dirty="0" smtClean="0"/>
              <a:t>TRABAJO CON MICRÓFONOS LAVALIER</a:t>
            </a:r>
          </a:p>
          <a:p>
            <a:r>
              <a:rPr lang="es-ES_tradnl" dirty="0" smtClean="0"/>
              <a:t>El gran reto del trabajo del microfonista al poner micrófonos de los sistemas inalámbricos es ocultarlos. La colocación del micrófono, del cable y del transmisor depende de diversos factores: ¿cómo está vestido el personaje? ¿de qué material es su ropa? ¿lleva la camisa por dentro? ¿tiene pelo largo o corto?, entre otros. </a:t>
            </a:r>
          </a:p>
          <a:p>
            <a:r>
              <a:rPr lang="es-ES_tradnl" dirty="0" smtClean="0"/>
              <a:t>Las respuestas a estos interrogantes son la clave para decidir dónde poner el micrófono y el transmisor y/o en lo posible sugerir al departamento de vestuario alguna modificación necesaria que ayude a su colocación.</a:t>
            </a:r>
            <a:endParaRPr lang="en-US" dirty="0"/>
          </a:p>
        </p:txBody>
      </p:sp>
    </p:spTree>
    <p:extLst>
      <p:ext uri="{BB962C8B-B14F-4D97-AF65-F5344CB8AC3E}">
        <p14:creationId xmlns:p14="http://schemas.microsoft.com/office/powerpoint/2010/main" val="436502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7156" b="7156"/>
          <a:stretch>
            <a:fillRect/>
          </a:stretch>
        </p:blipFill>
        <p:spPr>
          <a:xfrm>
            <a:off x="360566" y="827078"/>
            <a:ext cx="8229600" cy="4525963"/>
          </a:xfrm>
          <a:ln>
            <a:solidFill>
              <a:srgbClr val="FF6600"/>
            </a:solidFill>
          </a:ln>
        </p:spPr>
      </p:pic>
      <p:sp>
        <p:nvSpPr>
          <p:cNvPr id="2" name="Rectangle 1"/>
          <p:cNvSpPr/>
          <p:nvPr/>
        </p:nvSpPr>
        <p:spPr>
          <a:xfrm>
            <a:off x="1791765" y="5756978"/>
            <a:ext cx="6491156" cy="369332"/>
          </a:xfrm>
          <a:prstGeom prst="rect">
            <a:avLst/>
          </a:prstGeom>
        </p:spPr>
        <p:txBody>
          <a:bodyPr wrap="square">
            <a:spAutoFit/>
          </a:bodyPr>
          <a:lstStyle/>
          <a:p>
            <a:r>
              <a:rPr lang="en-US" dirty="0">
                <a:solidFill>
                  <a:srgbClr val="0000FF"/>
                </a:solidFill>
                <a:hlinkClick r:id="rId3"/>
              </a:rPr>
              <a:t>https://</a:t>
            </a:r>
            <a:r>
              <a:rPr lang="en-US" dirty="0" err="1">
                <a:solidFill>
                  <a:srgbClr val="0000FF"/>
                </a:solidFill>
                <a:hlinkClick r:id="rId3"/>
              </a:rPr>
              <a:t>youtu.be</a:t>
            </a:r>
            <a:r>
              <a:rPr lang="en-US" dirty="0">
                <a:solidFill>
                  <a:srgbClr val="0000FF"/>
                </a:solidFill>
                <a:hlinkClick r:id="rId3"/>
              </a:rPr>
              <a:t>/c5-P7ap7vGo</a:t>
            </a:r>
            <a:endParaRPr lang="en-US" dirty="0">
              <a:solidFill>
                <a:srgbClr val="0000FF"/>
              </a:solidFill>
            </a:endParaRPr>
          </a:p>
        </p:txBody>
      </p:sp>
    </p:spTree>
    <p:extLst>
      <p:ext uri="{BB962C8B-B14F-4D97-AF65-F5344CB8AC3E}">
        <p14:creationId xmlns:p14="http://schemas.microsoft.com/office/powerpoint/2010/main" val="344450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488" y="0"/>
            <a:ext cx="8779896" cy="6737200"/>
          </a:xfrm>
        </p:spPr>
        <p:txBody>
          <a:bodyPr>
            <a:normAutofit fontScale="70000" lnSpcReduction="20000"/>
          </a:bodyPr>
          <a:lstStyle/>
          <a:p>
            <a:pPr marL="0" indent="0">
              <a:buNone/>
            </a:pPr>
            <a:r>
              <a:rPr lang="es-ES_tradnl" dirty="0" smtClean="0"/>
              <a:t>A continuación, algunos consejos prácticos para el trabajo con este tipo de micrófonos:</a:t>
            </a:r>
          </a:p>
          <a:p>
            <a:pPr marL="0" indent="0">
              <a:buNone/>
            </a:pPr>
            <a:endParaRPr lang="es-ES_tradnl" dirty="0" smtClean="0"/>
          </a:p>
          <a:p>
            <a:pPr marL="0" indent="0">
              <a:buNone/>
            </a:pPr>
            <a:r>
              <a:rPr lang="es-ES_tradnl" dirty="0" smtClean="0"/>
              <a:t>● Revisar carga de batería, sensibilidad y ganancias.</a:t>
            </a:r>
          </a:p>
          <a:p>
            <a:pPr marL="0" indent="0">
              <a:buNone/>
            </a:pPr>
            <a:r>
              <a:rPr lang="es-ES_tradnl" dirty="0" smtClean="0"/>
              <a:t>● En caso de que se utilice más de un sistema inalámbrico a la vez en escena, es recomendable probar con todos los sistemas encendidos, para descartar interferencias entre sí. Se distribuye cada sistema marcándolos por colores, números o nombres de los personajes.</a:t>
            </a:r>
          </a:p>
          <a:p>
            <a:pPr marL="0" indent="0">
              <a:buNone/>
            </a:pPr>
            <a:endParaRPr lang="es-ES_tradnl" dirty="0" smtClean="0"/>
          </a:p>
          <a:p>
            <a:pPr marL="0" indent="0">
              <a:buNone/>
            </a:pPr>
            <a:r>
              <a:rPr lang="es-ES_tradnl" dirty="0" smtClean="0"/>
              <a:t>● Algo importante que también debes saber es ubicar el receptor; intenta que no esté cerca de superficies que puedan reflectar la señal, separa las antenas, por lo menos a un metro de paredes, techos u otros objetos, intenta que el emisor y el receptor se vean entre sí, o al menos, evita en lo posible que existan obstáculos entre ellos, para que no interfieran con la señal. Estos sistemas funcionan con antenas para dirigir la señal; ten en cuenta que las antenas de ambos aparatos estén direccionadas en el mismo sentido, apuntando hacia arriba en un ángulo aproximado de 45°, de esta forma se consigue la mejor recepción; además, evita tener cerca sistemas fuente que emiten radiofrecuencias, tales como </a:t>
            </a:r>
            <a:r>
              <a:rPr lang="es-ES_tradnl" dirty="0" err="1" smtClean="0">
                <a:solidFill>
                  <a:srgbClr val="0000FF"/>
                </a:solidFill>
              </a:rPr>
              <a:t>dimmers</a:t>
            </a:r>
            <a:r>
              <a:rPr lang="es-ES_tradnl" dirty="0" smtClean="0"/>
              <a:t>, luces </a:t>
            </a:r>
            <a:r>
              <a:rPr lang="es-ES_tradnl" dirty="0" err="1" smtClean="0"/>
              <a:t>led</a:t>
            </a:r>
            <a:r>
              <a:rPr lang="es-ES_tradnl" dirty="0" smtClean="0"/>
              <a:t>, focos, etc.</a:t>
            </a:r>
          </a:p>
        </p:txBody>
      </p:sp>
    </p:spTree>
    <p:extLst>
      <p:ext uri="{BB962C8B-B14F-4D97-AF65-F5344CB8AC3E}">
        <p14:creationId xmlns:p14="http://schemas.microsoft.com/office/powerpoint/2010/main" val="368371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5064"/>
            <a:ext cx="8229600" cy="5491099"/>
          </a:xfrm>
        </p:spPr>
        <p:txBody>
          <a:bodyPr>
            <a:normAutofit fontScale="92500" lnSpcReduction="10000"/>
          </a:bodyPr>
          <a:lstStyle/>
          <a:p>
            <a:r>
              <a:rPr lang="es-ES_tradnl" dirty="0" smtClean="0"/>
              <a:t>Se recomienda, si tienes la posibilidad de probar el micrófono en el set, moverte con él y el aparato emisor por los lugares donde van a ocurrir las acciones; de esta manera podrás anticipar alguna pérdida de señal en grabación.</a:t>
            </a:r>
          </a:p>
          <a:p>
            <a:endParaRPr lang="en-US" dirty="0" smtClean="0"/>
          </a:p>
          <a:p>
            <a:r>
              <a:rPr lang="es-ES_tradnl" dirty="0" smtClean="0"/>
              <a:t>Escoger los materiales adhesivos con los que se van a fijar ocultas las cápsulas o micrófonos en los vestuarios de los actores, tener claro en dónde va también, oculto el transmisor y si es necesario el uso de algún otro accesorio, como puede ser una faja o liga.</a:t>
            </a:r>
            <a:endParaRPr lang="en-US" dirty="0"/>
          </a:p>
        </p:txBody>
      </p:sp>
    </p:spTree>
    <p:extLst>
      <p:ext uri="{BB962C8B-B14F-4D97-AF65-F5344CB8AC3E}">
        <p14:creationId xmlns:p14="http://schemas.microsoft.com/office/powerpoint/2010/main" val="202243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293" y="358950"/>
            <a:ext cx="8424507" cy="5767214"/>
          </a:xfrm>
        </p:spPr>
        <p:txBody>
          <a:bodyPr>
            <a:normAutofit fontScale="85000" lnSpcReduction="20000"/>
          </a:bodyPr>
          <a:lstStyle/>
          <a:p>
            <a:r>
              <a:rPr lang="es-ES_tradnl" dirty="0" smtClean="0"/>
              <a:t>- Ya que los sistemas inalámbricos se instalan en los actores para capturar los diálogos, es necesario que los microfonistas presentemos buen aseo en las manos y demás, también </a:t>
            </a:r>
            <a:r>
              <a:rPr lang="es-ES_tradnl" dirty="0" smtClean="0">
                <a:solidFill>
                  <a:srgbClr val="0000FF"/>
                </a:solidFill>
              </a:rPr>
              <a:t>ser respetuosos, pidiendo el consentimiento de la actriz o actor.</a:t>
            </a:r>
          </a:p>
          <a:p>
            <a:endParaRPr lang="es-ES_tradnl" dirty="0" smtClean="0"/>
          </a:p>
          <a:p>
            <a:r>
              <a:rPr lang="es-ES_tradnl" dirty="0" smtClean="0"/>
              <a:t>- El mayor inconveniente relacionado con el uso de los inalámbricos es que, por tener que ser instalados en los cuerpos de los actores, </a:t>
            </a:r>
            <a:r>
              <a:rPr lang="es-ES_tradnl" dirty="0" smtClean="0">
                <a:solidFill>
                  <a:srgbClr val="0000FF"/>
                </a:solidFill>
              </a:rPr>
              <a:t>son más propensos a roces</a:t>
            </a:r>
            <a:r>
              <a:rPr lang="es-ES_tradnl" dirty="0" smtClean="0"/>
              <a:t> y que además no mantienen una referencia espacial y fiel a la distancia del actor con la cámara, por el contrario, la mayoría de las veces, estarán siempre presentes en primer plano; por esta razón el uso de los inalámbricos debe ser una opción secundaria y se debe procurar darle protagonismo al trabajo de la captura del microfonista con el boom.</a:t>
            </a:r>
            <a:endParaRPr lang="en-US" dirty="0"/>
          </a:p>
        </p:txBody>
      </p:sp>
    </p:spTree>
    <p:extLst>
      <p:ext uri="{BB962C8B-B14F-4D97-AF65-F5344CB8AC3E}">
        <p14:creationId xmlns:p14="http://schemas.microsoft.com/office/powerpoint/2010/main" val="38665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u="sng" dirty="0" smtClean="0">
                <a:solidFill>
                  <a:srgbClr val="0000FF"/>
                </a:solidFill>
              </a:rPr>
              <a:t/>
            </a:r>
            <a:br>
              <a:rPr lang="en-US" b="1" u="sng" dirty="0" smtClean="0">
                <a:solidFill>
                  <a:srgbClr val="0000FF"/>
                </a:solidFill>
              </a:rPr>
            </a:br>
            <a:r>
              <a:rPr lang="es-ES_tradnl" b="1" u="sng" dirty="0" smtClean="0"/>
              <a:t>La </a:t>
            </a:r>
            <a:r>
              <a:rPr lang="es-ES_tradnl" b="1" u="sng" dirty="0"/>
              <a:t>filmación</a:t>
            </a:r>
            <a:r>
              <a:rPr lang="es-ES_tradnl" dirty="0"/>
              <a:t/>
            </a:r>
            <a:br>
              <a:rPr lang="es-ES_tradnl" dirty="0"/>
            </a:br>
            <a:endParaRPr lang="es-ES" dirty="0"/>
          </a:p>
        </p:txBody>
      </p:sp>
      <p:sp>
        <p:nvSpPr>
          <p:cNvPr id="3" name="Marcador de contenido 2"/>
          <p:cNvSpPr>
            <a:spLocks noGrp="1"/>
          </p:cNvSpPr>
          <p:nvPr>
            <p:ph idx="1"/>
          </p:nvPr>
        </p:nvSpPr>
        <p:spPr>
          <a:xfrm>
            <a:off x="457200" y="1079500"/>
            <a:ext cx="8229600" cy="5046663"/>
          </a:xfrm>
        </p:spPr>
        <p:txBody>
          <a:bodyPr>
            <a:normAutofit fontScale="92500"/>
          </a:bodyPr>
          <a:lstStyle/>
          <a:p>
            <a:pPr marL="0" indent="0">
              <a:buNone/>
            </a:pPr>
            <a:r>
              <a:rPr lang="es-ES_tradnl" dirty="0"/>
              <a:t>Los esfuerzos en esta etapa de filmación deben estar puestos al </a:t>
            </a:r>
            <a:r>
              <a:rPr lang="es-ES_tradnl" dirty="0" smtClean="0"/>
              <a:t>servicio de </a:t>
            </a:r>
            <a:r>
              <a:rPr lang="es-ES_tradnl" dirty="0"/>
              <a:t>obtener un sonido </a:t>
            </a:r>
            <a:r>
              <a:rPr lang="es-ES_tradnl" dirty="0">
                <a:solidFill>
                  <a:srgbClr val="0000FF"/>
                </a:solidFill>
              </a:rPr>
              <a:t>"sano"</a:t>
            </a:r>
            <a:r>
              <a:rPr lang="es-ES_tradnl" dirty="0"/>
              <a:t>, en el que la </a:t>
            </a:r>
            <a:r>
              <a:rPr lang="es-ES_tradnl" dirty="0">
                <a:solidFill>
                  <a:srgbClr val="0000FF"/>
                </a:solidFill>
              </a:rPr>
              <a:t>voz sea, sobre todas </a:t>
            </a:r>
            <a:r>
              <a:rPr lang="es-ES_tradnl" dirty="0" smtClean="0">
                <a:solidFill>
                  <a:srgbClr val="0000FF"/>
                </a:solidFill>
              </a:rPr>
              <a:t>las cosas</a:t>
            </a:r>
            <a:r>
              <a:rPr lang="es-ES_tradnl" dirty="0">
                <a:solidFill>
                  <a:srgbClr val="0000FF"/>
                </a:solidFill>
              </a:rPr>
              <a:t>, inteligible</a:t>
            </a:r>
            <a:r>
              <a:rPr lang="es-ES_tradnl" dirty="0"/>
              <a:t>. De manera simple, un sonido sano es aquel que </a:t>
            </a:r>
            <a:r>
              <a:rPr lang="es-ES_tradnl" dirty="0" smtClean="0"/>
              <a:t>tiene técnicamente </a:t>
            </a:r>
            <a:r>
              <a:rPr lang="es-ES_tradnl" dirty="0"/>
              <a:t>una buena relación señal/ruido y una textura agradable, </a:t>
            </a:r>
            <a:r>
              <a:rPr lang="es-ES_tradnl" dirty="0" smtClean="0"/>
              <a:t>sin  distorsión</a:t>
            </a:r>
            <a:r>
              <a:rPr lang="es-ES_tradnl" dirty="0"/>
              <a:t>.</a:t>
            </a:r>
          </a:p>
          <a:p>
            <a:pPr marL="0" indent="0">
              <a:buNone/>
            </a:pPr>
            <a:r>
              <a:rPr lang="es-ES_tradnl" dirty="0"/>
              <a:t> </a:t>
            </a:r>
          </a:p>
          <a:p>
            <a:pPr marL="0" indent="0">
              <a:buNone/>
            </a:pPr>
            <a:r>
              <a:rPr lang="es-ES_tradnl" dirty="0"/>
              <a:t>El equipo de técnicos de sonido en una filmación está integrado por </a:t>
            </a:r>
            <a:r>
              <a:rPr lang="es-ES_tradnl" dirty="0" smtClean="0"/>
              <a:t>un jefe </a:t>
            </a:r>
            <a:r>
              <a:rPr lang="es-ES_tradnl" dirty="0"/>
              <a:t>y uno o dos ayudantes </a:t>
            </a:r>
            <a:endParaRPr lang="es-ES" dirty="0"/>
          </a:p>
        </p:txBody>
      </p:sp>
    </p:spTree>
    <p:extLst>
      <p:ext uri="{BB962C8B-B14F-4D97-AF65-F5344CB8AC3E}">
        <p14:creationId xmlns:p14="http://schemas.microsoft.com/office/powerpoint/2010/main" val="1930400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3352"/>
            <a:ext cx="8350306" cy="5426921"/>
          </a:xfrm>
        </p:spPr>
        <p:txBody>
          <a:bodyPr>
            <a:normAutofit fontScale="85000" lnSpcReduction="20000"/>
          </a:bodyPr>
          <a:lstStyle/>
          <a:p>
            <a:r>
              <a:rPr lang="es-ES_tradnl" dirty="0" smtClean="0">
                <a:solidFill>
                  <a:srgbClr val="0000FF"/>
                </a:solidFill>
              </a:rPr>
              <a:t>PRODUCCIÓN (Rodaje en set)</a:t>
            </a:r>
            <a:r>
              <a:rPr lang="es-ES_tradnl" b="1" u="sng" dirty="0"/>
              <a:t> Breves consideraciones técnicas </a:t>
            </a:r>
            <a:r>
              <a:rPr lang="es-ES_tradnl" b="1" u="sng" dirty="0" smtClean="0"/>
              <a:t>sobre</a:t>
            </a:r>
            <a:r>
              <a:rPr lang="es-ES_tradnl" dirty="0"/>
              <a:t> </a:t>
            </a:r>
            <a:r>
              <a:rPr lang="es-ES_tradnl" b="1" u="sng" dirty="0" smtClean="0"/>
              <a:t>el </a:t>
            </a:r>
            <a:r>
              <a:rPr lang="es-ES_tradnl" b="1" u="sng" dirty="0"/>
              <a:t>registro y la reproducción de sonido</a:t>
            </a:r>
            <a:endParaRPr lang="es-ES_tradnl" dirty="0"/>
          </a:p>
          <a:p>
            <a:endParaRPr lang="es-ES_tradnl" dirty="0" smtClean="0">
              <a:solidFill>
                <a:srgbClr val="0000FF"/>
              </a:solidFill>
            </a:endParaRPr>
          </a:p>
          <a:p>
            <a:endParaRPr lang="es-ES_tradnl" dirty="0" smtClean="0"/>
          </a:p>
          <a:p>
            <a:r>
              <a:rPr lang="es-ES_tradnl" dirty="0" smtClean="0"/>
              <a:t>El departamento de sonido debe disponerse a ubicar su área de trabajo, una vez presente en la locación, teniendo en cuenta que esta no vaya a aparecer en los encuadres y, en lo posible, no tener luego que moverla para evitar retrasos. Lo siguiente en importancia es comprobar que las conexiones y todo el equipo estén listos para iniciar el rodaje y aprovechar los momentos en que no se esté grabando para mantener este último en orden; en una producción usualmente hay muchas personas, ser organizados con el equipo puede evitar accidentes o la pérdida de algún aparato o accesorio.</a:t>
            </a:r>
            <a:endParaRPr lang="en-US" dirty="0"/>
          </a:p>
        </p:txBody>
      </p:sp>
    </p:spTree>
    <p:extLst>
      <p:ext uri="{BB962C8B-B14F-4D97-AF65-F5344CB8AC3E}">
        <p14:creationId xmlns:p14="http://schemas.microsoft.com/office/powerpoint/2010/main" val="213284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366" y="606187"/>
            <a:ext cx="8065580" cy="5730646"/>
          </a:xfrm>
        </p:spPr>
        <p:txBody>
          <a:bodyPr>
            <a:normAutofit fontScale="77500" lnSpcReduction="20000"/>
          </a:bodyPr>
          <a:lstStyle/>
          <a:p>
            <a:r>
              <a:rPr lang="es-ES_tradnl" dirty="0" smtClean="0"/>
              <a:t>La realización audiovisual es producto de un trabajo en conjunto; en esta parte del proceso es importante la comunicación entre el departamento de sonido y el de fotografía; mientras Fotografía está montando luces, decidiendo el encuadre, etc. </a:t>
            </a:r>
            <a:r>
              <a:rPr lang="es-ES_tradnl" u="sng" dirty="0" smtClean="0"/>
              <a:t>sonido escoge los micrófonos que va a utilizar, la ubicación pertinente según los desplazamientos de los actores y la cámara en el set. </a:t>
            </a:r>
          </a:p>
          <a:p>
            <a:endParaRPr lang="es-ES_tradnl" dirty="0">
              <a:solidFill>
                <a:srgbClr val="0000FF"/>
              </a:solidFill>
            </a:endParaRPr>
          </a:p>
          <a:p>
            <a:r>
              <a:rPr lang="es-ES_tradnl" dirty="0" smtClean="0">
                <a:solidFill>
                  <a:srgbClr val="0000FF"/>
                </a:solidFill>
              </a:rPr>
              <a:t>Durante el ensayo de la puesta en escena</a:t>
            </a:r>
            <a:r>
              <a:rPr lang="es-ES_tradnl" dirty="0" smtClean="0"/>
              <a:t>, el microfonista ajusta la altura y distancia del Boom dependiendo del encuadre, por eso es importante comunicarse con el responsable de operar la cámara; el sonidista hace un estudio de los niveles adecuados para la captura, teniendo en cuenta las intenciones dramáticas en los diálogos; si en determinado diálogo hay susurros o, por el contrario, alguien grita; todo esto se calcula para optimizar el registro sonoro.</a:t>
            </a:r>
          </a:p>
          <a:p>
            <a:endParaRPr lang="en-US" dirty="0"/>
          </a:p>
        </p:txBody>
      </p:sp>
    </p:spTree>
    <p:extLst>
      <p:ext uri="{BB962C8B-B14F-4D97-AF65-F5344CB8AC3E}">
        <p14:creationId xmlns:p14="http://schemas.microsoft.com/office/powerpoint/2010/main" val="2277630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4000" y="609600"/>
            <a:ext cx="8432800" cy="5516563"/>
          </a:xfrm>
        </p:spPr>
        <p:txBody>
          <a:bodyPr>
            <a:normAutofit fontScale="92500" lnSpcReduction="20000"/>
          </a:bodyPr>
          <a:lstStyle/>
          <a:p>
            <a:pPr marL="0" indent="0">
              <a:buNone/>
            </a:pPr>
            <a:r>
              <a:rPr lang="es-ES_tradnl" dirty="0"/>
              <a:t>La caña tiene un largo variable; por lo tanto, su longitud será ajustada </a:t>
            </a:r>
            <a:r>
              <a:rPr lang="es-ES_tradnl" dirty="0" smtClean="0"/>
              <a:t>hasta </a:t>
            </a:r>
            <a:r>
              <a:rPr lang="es-ES_tradnl" dirty="0"/>
              <a:t>que el microfonista considere que ha llegado a la medida correcta</a:t>
            </a:r>
          </a:p>
          <a:p>
            <a:pPr marL="0" indent="0">
              <a:buNone/>
            </a:pPr>
            <a:r>
              <a:rPr lang="es-ES_tradnl" dirty="0"/>
              <a:t>y más cómoda para resolver toda la puesta en su conjunto. </a:t>
            </a:r>
            <a:endParaRPr lang="es-ES_tradnl" dirty="0" smtClean="0"/>
          </a:p>
          <a:p>
            <a:endParaRPr lang="es-ES_tradnl" dirty="0"/>
          </a:p>
          <a:p>
            <a:r>
              <a:rPr lang="es-ES_tradnl" dirty="0" smtClean="0"/>
              <a:t>Un </a:t>
            </a:r>
            <a:r>
              <a:rPr lang="es-ES_tradnl" dirty="0"/>
              <a:t>punto crucial que debemos alentar es que se </a:t>
            </a:r>
            <a:r>
              <a:rPr lang="es-ES_tradnl" dirty="0">
                <a:solidFill>
                  <a:srgbClr val="0000FF"/>
                </a:solidFill>
              </a:rPr>
              <a:t>mantenga el silencio </a:t>
            </a:r>
            <a:r>
              <a:rPr lang="es-ES_tradnl" dirty="0" smtClean="0">
                <a:solidFill>
                  <a:srgbClr val="0000FF"/>
                </a:solidFill>
              </a:rPr>
              <a:t> </a:t>
            </a:r>
            <a:r>
              <a:rPr lang="es-ES_tradnl" dirty="0" smtClean="0"/>
              <a:t>en </a:t>
            </a:r>
            <a:r>
              <a:rPr lang="es-ES_tradnl" dirty="0"/>
              <a:t>el set durante el armado de la puesta en escena. De este modo, se </a:t>
            </a:r>
            <a:r>
              <a:rPr lang="es-ES_tradnl" dirty="0" smtClean="0"/>
              <a:t>podrá ensayar </a:t>
            </a:r>
            <a:r>
              <a:rPr lang="es-ES_tradnl" dirty="0"/>
              <a:t>en las mismas condiciones de toma. Así, se evaluarán con </a:t>
            </a:r>
            <a:r>
              <a:rPr lang="es-ES_tradnl" dirty="0" smtClean="0"/>
              <a:t>mayor precisión </a:t>
            </a:r>
            <a:r>
              <a:rPr lang="es-ES_tradnl" dirty="0"/>
              <a:t>los resultados que se obtengan en este paso a paso y los ensayos</a:t>
            </a:r>
            <a:r>
              <a:rPr lang="es-ES_tradnl" dirty="0" smtClean="0"/>
              <a:t>, entonces</a:t>
            </a:r>
            <a:r>
              <a:rPr lang="es-ES_tradnl" dirty="0"/>
              <a:t>, serán verdaderamente </a:t>
            </a:r>
            <a:r>
              <a:rPr lang="es-ES_tradnl" dirty="0" smtClean="0"/>
              <a:t>ensayos. </a:t>
            </a:r>
            <a:endParaRPr lang="es-ES" dirty="0"/>
          </a:p>
        </p:txBody>
      </p:sp>
    </p:spTree>
    <p:extLst>
      <p:ext uri="{BB962C8B-B14F-4D97-AF65-F5344CB8AC3E}">
        <p14:creationId xmlns:p14="http://schemas.microsoft.com/office/powerpoint/2010/main" val="1368091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664" y="909913"/>
            <a:ext cx="8229600" cy="4525963"/>
          </a:xfrm>
        </p:spPr>
        <p:txBody>
          <a:bodyPr/>
          <a:lstStyle/>
          <a:p>
            <a:r>
              <a:rPr lang="es-ES_tradnl" dirty="0" smtClean="0"/>
              <a:t>Una vez está todo preparado es importante que </a:t>
            </a:r>
            <a:r>
              <a:rPr lang="es-ES_tradnl" dirty="0" smtClean="0">
                <a:solidFill>
                  <a:srgbClr val="0000FF"/>
                </a:solidFill>
              </a:rPr>
              <a:t>exista silencio en el set</a:t>
            </a:r>
            <a:r>
              <a:rPr lang="es-ES_tradnl" dirty="0" smtClean="0"/>
              <a:t>, casi siempre quien toma la vocería es el asistente de dirección, quien corrobora que todo el personal esté listo para rodar. Luego el director o asistente de dirección toma la voz y dice:</a:t>
            </a:r>
            <a:endParaRPr lang="en-US" dirty="0"/>
          </a:p>
        </p:txBody>
      </p:sp>
    </p:spTree>
    <p:extLst>
      <p:ext uri="{BB962C8B-B14F-4D97-AF65-F5344CB8AC3E}">
        <p14:creationId xmlns:p14="http://schemas.microsoft.com/office/powerpoint/2010/main" val="1080940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4094"/>
            <a:ext cx="8229600" cy="5422070"/>
          </a:xfrm>
        </p:spPr>
        <p:txBody>
          <a:bodyPr>
            <a:normAutofit fontScale="92500" lnSpcReduction="10000"/>
          </a:bodyPr>
          <a:lstStyle/>
          <a:p>
            <a:pPr marL="0" indent="0">
              <a:buNone/>
            </a:pPr>
            <a:r>
              <a:rPr lang="es-ES_tradnl" dirty="0" smtClean="0"/>
              <a:t>● Director/Asistente de dirección: SONIDO</a:t>
            </a:r>
          </a:p>
          <a:p>
            <a:pPr marL="0" indent="0">
              <a:buNone/>
            </a:pPr>
            <a:r>
              <a:rPr lang="es-ES_tradnl" dirty="0" smtClean="0"/>
              <a:t>● Sonidista: GRABANDO</a:t>
            </a:r>
          </a:p>
          <a:p>
            <a:pPr marL="0" indent="0">
              <a:buNone/>
            </a:pPr>
            <a:r>
              <a:rPr lang="es-ES_tradnl" dirty="0" smtClean="0"/>
              <a:t>● Director/Asistente de dirección: ¿CÁMARA?</a:t>
            </a:r>
          </a:p>
          <a:p>
            <a:pPr marL="0" indent="0">
              <a:buNone/>
            </a:pPr>
            <a:r>
              <a:rPr lang="es-ES_tradnl" dirty="0" smtClean="0"/>
              <a:t>● Camarógrafo: RODANDO</a:t>
            </a:r>
          </a:p>
          <a:p>
            <a:pPr marL="0" indent="0">
              <a:buNone/>
            </a:pPr>
            <a:r>
              <a:rPr lang="es-ES_tradnl" dirty="0" smtClean="0"/>
              <a:t>● Director/Asistente de dirección: ENTRA CLAQUETA</a:t>
            </a:r>
          </a:p>
          <a:p>
            <a:pPr marL="0" indent="0">
              <a:buNone/>
            </a:pPr>
            <a:r>
              <a:rPr lang="es-ES_tradnl" dirty="0" smtClean="0"/>
              <a:t>Claqueta entra a plano y lee la información en voz alta. Cierra la claqueta y sale del plano.</a:t>
            </a:r>
          </a:p>
          <a:p>
            <a:pPr marL="0" indent="0">
              <a:buNone/>
            </a:pPr>
            <a:r>
              <a:rPr lang="es-ES_tradnl" dirty="0" smtClean="0"/>
              <a:t>● Director/Asistente de dirección: ¡ACCIÓN!</a:t>
            </a:r>
          </a:p>
          <a:p>
            <a:pPr marL="0" indent="0">
              <a:buNone/>
            </a:pPr>
            <a:r>
              <a:rPr lang="es-ES_tradnl" dirty="0" smtClean="0"/>
              <a:t>Sucede la acción que se ha ensayado.</a:t>
            </a:r>
          </a:p>
          <a:p>
            <a:pPr marL="0" indent="0">
              <a:buNone/>
            </a:pPr>
            <a:r>
              <a:rPr lang="es-ES_tradnl" dirty="0" smtClean="0"/>
              <a:t>● Director/Asistente de dirección: ¡CORTEN!</a:t>
            </a:r>
            <a:endParaRPr lang="en-US" dirty="0"/>
          </a:p>
        </p:txBody>
      </p:sp>
    </p:spTree>
    <p:extLst>
      <p:ext uri="{BB962C8B-B14F-4D97-AF65-F5344CB8AC3E}">
        <p14:creationId xmlns:p14="http://schemas.microsoft.com/office/powerpoint/2010/main" val="4160109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12" y="717898"/>
            <a:ext cx="8369288" cy="5408265"/>
          </a:xfrm>
        </p:spPr>
        <p:txBody>
          <a:bodyPr>
            <a:normAutofit fontScale="85000" lnSpcReduction="20000"/>
          </a:bodyPr>
          <a:lstStyle/>
          <a:p>
            <a:r>
              <a:rPr lang="es-ES_tradnl" dirty="0" smtClean="0"/>
              <a:t>Entre una toma y otra, el microfonista puede realizar cambios en su ubicación, con el fin de mejorar la captura, el asistente de sonido debe estar atento a esto cambios para apoyar al microfonista con los cables, por ejemplo, si es necesario moverlos de su lugar (importante avisar siempre al microfonista y al sonidista si se va a desconectar algún sistema, para cuidar el equipo y los oídos). </a:t>
            </a:r>
          </a:p>
          <a:p>
            <a:endParaRPr lang="es-ES_tradnl" dirty="0" smtClean="0"/>
          </a:p>
          <a:p>
            <a:r>
              <a:rPr lang="es-ES_tradnl" dirty="0" smtClean="0"/>
              <a:t>El sonidista, mientras tanto, se encarga de llevar el registro de las anotaciones pertinentes de cada toma y de preparar la siguiente, además registrará los diálogos, encontrará el momento adecuado para grabar los ambientes, algunos efectos, etc.</a:t>
            </a:r>
            <a:endParaRPr lang="en-US" dirty="0"/>
          </a:p>
        </p:txBody>
      </p:sp>
    </p:spTree>
    <p:extLst>
      <p:ext uri="{BB962C8B-B14F-4D97-AF65-F5344CB8AC3E}">
        <p14:creationId xmlns:p14="http://schemas.microsoft.com/office/powerpoint/2010/main" val="3672258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355600"/>
            <a:ext cx="8229600" cy="5770563"/>
          </a:xfrm>
        </p:spPr>
        <p:txBody>
          <a:bodyPr>
            <a:normAutofit/>
          </a:bodyPr>
          <a:lstStyle/>
          <a:p>
            <a:pPr marL="0" indent="0">
              <a:buNone/>
            </a:pPr>
            <a:r>
              <a:rPr lang="es-ES_tradnl" dirty="0"/>
              <a:t>Durante la grabación, no solamente estamos obligados a </a:t>
            </a:r>
            <a:r>
              <a:rPr lang="es-ES_tradnl" dirty="0" smtClean="0"/>
              <a:t>captar la </a:t>
            </a:r>
            <a:r>
              <a:rPr lang="es-ES_tradnl" dirty="0"/>
              <a:t>voz de los actores en su plano, sino que también debemos cuidar </a:t>
            </a:r>
            <a:r>
              <a:rPr lang="es-ES_tradnl" dirty="0" smtClean="0"/>
              <a:t>la relación </a:t>
            </a:r>
            <a:r>
              <a:rPr lang="es-ES_tradnl" dirty="0"/>
              <a:t>de ella con el sonido del ambiente. Esto es lo que en el mundo del </a:t>
            </a:r>
            <a:r>
              <a:rPr lang="es-ES_tradnl" dirty="0" smtClean="0"/>
              <a:t> audio </a:t>
            </a:r>
            <a:r>
              <a:rPr lang="es-ES_tradnl" dirty="0"/>
              <a:t>se denomina "</a:t>
            </a:r>
            <a:r>
              <a:rPr lang="es-ES_tradnl" dirty="0">
                <a:solidFill>
                  <a:srgbClr val="0000FF"/>
                </a:solidFill>
              </a:rPr>
              <a:t>relación señal/ruido</a:t>
            </a:r>
            <a:r>
              <a:rPr lang="es-ES_tradnl" dirty="0"/>
              <a:t>", o sea la diferencia de </a:t>
            </a:r>
            <a:r>
              <a:rPr lang="es-ES_tradnl" dirty="0" smtClean="0"/>
              <a:t>volúmenes entre </a:t>
            </a:r>
            <a:r>
              <a:rPr lang="es-ES_tradnl" dirty="0"/>
              <a:t>la fuente que nos interesa, llamada "programa" o "señal", y lo que </a:t>
            </a:r>
            <a:r>
              <a:rPr lang="es-ES_tradnl" dirty="0" smtClean="0"/>
              <a:t>se considera </a:t>
            </a:r>
            <a:r>
              <a:rPr lang="es-ES_tradnl" dirty="0"/>
              <a:t>ruido, es decir, sonido no útil y. por lo tanto, indeseable </a:t>
            </a:r>
            <a:r>
              <a:rPr lang="es-ES_tradnl" dirty="0" smtClean="0"/>
              <a:t>.</a:t>
            </a:r>
            <a:endParaRPr lang="es-ES" dirty="0"/>
          </a:p>
        </p:txBody>
      </p:sp>
    </p:spTree>
    <p:extLst>
      <p:ext uri="{BB962C8B-B14F-4D97-AF65-F5344CB8AC3E}">
        <p14:creationId xmlns:p14="http://schemas.microsoft.com/office/powerpoint/2010/main" val="3491558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2400" y="584200"/>
            <a:ext cx="8534400" cy="5541963"/>
          </a:xfrm>
        </p:spPr>
        <p:txBody>
          <a:bodyPr>
            <a:normAutofit fontScale="92500"/>
          </a:bodyPr>
          <a:lstStyle/>
          <a:p>
            <a:pPr marL="0" indent="0">
              <a:buNone/>
            </a:pPr>
            <a:r>
              <a:rPr lang="es-ES_tradnl" dirty="0"/>
              <a:t>Qué tendremos que hacer entonces cuando estemos frente a </a:t>
            </a:r>
            <a:r>
              <a:rPr lang="es-ES_tradnl" dirty="0" smtClean="0"/>
              <a:t>una pobre </a:t>
            </a:r>
            <a:r>
              <a:rPr lang="es-ES_tradnl" dirty="0"/>
              <a:t>relación señal/ruido? Podremos intentar bajar el nivel de ruido </a:t>
            </a:r>
            <a:r>
              <a:rPr lang="es-ES_tradnl" dirty="0" smtClean="0"/>
              <a:t>del ambiente</a:t>
            </a:r>
            <a:r>
              <a:rPr lang="es-ES_tradnl" dirty="0"/>
              <a:t>, que los actores suban su propio volumen de emisión o </a:t>
            </a:r>
            <a:r>
              <a:rPr lang="es-ES_tradnl" dirty="0" smtClean="0"/>
              <a:t>ambas cosas</a:t>
            </a:r>
            <a:r>
              <a:rPr lang="es-ES_tradnl" dirty="0"/>
              <a:t>. </a:t>
            </a:r>
            <a:endParaRPr lang="es-ES_tradnl" dirty="0" smtClean="0"/>
          </a:p>
          <a:p>
            <a:pPr marL="0" indent="0">
              <a:buNone/>
            </a:pPr>
            <a:endParaRPr lang="es-ES_tradnl" dirty="0" smtClean="0"/>
          </a:p>
          <a:p>
            <a:pPr marL="0" indent="0">
              <a:buNone/>
            </a:pPr>
            <a:r>
              <a:rPr lang="es-ES_tradnl" dirty="0" smtClean="0"/>
              <a:t>Los </a:t>
            </a:r>
            <a:r>
              <a:rPr lang="es-ES_tradnl" dirty="0"/>
              <a:t>intentos por mejorar la señal son importantes porque al </a:t>
            </a:r>
            <a:r>
              <a:rPr lang="es-ES_tradnl" dirty="0" smtClean="0"/>
              <a:t>escuchar una </a:t>
            </a:r>
            <a:r>
              <a:rPr lang="es-ES_tradnl" dirty="0"/>
              <a:t>grabación limpia le damos descanso al oído del espectador, no </a:t>
            </a:r>
            <a:r>
              <a:rPr lang="es-ES_tradnl" dirty="0" smtClean="0"/>
              <a:t> lo </a:t>
            </a:r>
            <a:r>
              <a:rPr lang="es-ES_tradnl" dirty="0"/>
              <a:t>fatigamos y contribuimos a que su atención siga fija en la historia.</a:t>
            </a:r>
          </a:p>
          <a:p>
            <a:pPr marL="0" indent="0">
              <a:buNone/>
            </a:pPr>
            <a:r>
              <a:rPr lang="es-ES_tradnl" dirty="0"/>
              <a:t> </a:t>
            </a:r>
          </a:p>
          <a:p>
            <a:pPr marL="0" indent="0">
              <a:buNone/>
            </a:pPr>
            <a:endParaRPr lang="es-ES" dirty="0"/>
          </a:p>
        </p:txBody>
      </p:sp>
    </p:spTree>
    <p:extLst>
      <p:ext uri="{BB962C8B-B14F-4D97-AF65-F5344CB8AC3E}">
        <p14:creationId xmlns:p14="http://schemas.microsoft.com/office/powerpoint/2010/main" val="3579861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698500"/>
            <a:ext cx="8229600" cy="5427663"/>
          </a:xfrm>
        </p:spPr>
        <p:txBody>
          <a:bodyPr>
            <a:normAutofit/>
          </a:bodyPr>
          <a:lstStyle/>
          <a:p>
            <a:r>
              <a:rPr lang="es-ES_tradnl" dirty="0"/>
              <a:t>La solución debe establecerse a partir de un mayor volumen de los personajes, sin que esto afecte los lógicos niveles de naturalidad y la actuación </a:t>
            </a:r>
            <a:endParaRPr lang="es-ES_tradnl" dirty="0" smtClean="0"/>
          </a:p>
          <a:p>
            <a:r>
              <a:rPr lang="es-ES_tradnl" dirty="0" smtClean="0"/>
              <a:t>Si </a:t>
            </a:r>
            <a:r>
              <a:rPr lang="es-ES_tradnl" dirty="0"/>
              <a:t>la fuente generadora de ruido está en cuadro, es más fácil para el espectador entender el porqué de este esfuerzo. </a:t>
            </a:r>
            <a:r>
              <a:rPr lang="es-ES_tradnl" dirty="0" smtClean="0"/>
              <a:t>De </a:t>
            </a:r>
            <a:r>
              <a:rPr lang="es-ES_tradnl" dirty="0"/>
              <a:t>no haber una justificación, la solución al problema se hace algo </a:t>
            </a:r>
            <a:r>
              <a:rPr lang="es-ES_tradnl" dirty="0" smtClean="0"/>
              <a:t>más compleja </a:t>
            </a:r>
            <a:endParaRPr lang="es-ES" dirty="0"/>
          </a:p>
        </p:txBody>
      </p:sp>
    </p:spTree>
    <p:extLst>
      <p:ext uri="{BB962C8B-B14F-4D97-AF65-F5344CB8AC3E}">
        <p14:creationId xmlns:p14="http://schemas.microsoft.com/office/powerpoint/2010/main" val="232618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9700" y="736600"/>
            <a:ext cx="8547100" cy="5389563"/>
          </a:xfrm>
        </p:spPr>
        <p:txBody>
          <a:bodyPr>
            <a:normAutofit fontScale="92500"/>
          </a:bodyPr>
          <a:lstStyle/>
          <a:p>
            <a:pPr marL="0" indent="0">
              <a:buNone/>
            </a:pPr>
            <a:r>
              <a:rPr lang="es-ES_tradnl" dirty="0"/>
              <a:t>Cuando se filma en un estudio con buen aislamiento y condiciones acústicas</a:t>
            </a:r>
            <a:r>
              <a:rPr lang="es-ES_tradnl" dirty="0" smtClean="0"/>
              <a:t>, es </a:t>
            </a:r>
            <a:r>
              <a:rPr lang="es-ES_tradnl" dirty="0"/>
              <a:t>evidente que el trabajo del sonidista se simplifica enormemente, facilitando</a:t>
            </a:r>
          </a:p>
          <a:p>
            <a:pPr marL="0" indent="0">
              <a:buNone/>
            </a:pPr>
            <a:r>
              <a:rPr lang="es-ES_tradnl" dirty="0"/>
              <a:t>el correcto registro de los diálogos. </a:t>
            </a:r>
            <a:endParaRPr lang="es-ES_tradnl" dirty="0" smtClean="0"/>
          </a:p>
          <a:p>
            <a:pPr marL="0" indent="0">
              <a:buNone/>
            </a:pPr>
            <a:r>
              <a:rPr lang="es-ES_tradnl" dirty="0" smtClean="0"/>
              <a:t>Pero </a:t>
            </a:r>
            <a:r>
              <a:rPr lang="es-ES_tradnl" dirty="0"/>
              <a:t>esto a su vez puede implicar un </a:t>
            </a:r>
            <a:r>
              <a:rPr lang="es-ES_tradnl" dirty="0" smtClean="0"/>
              <a:t>mayor trabajo </a:t>
            </a:r>
            <a:r>
              <a:rPr lang="es-ES_tradnl" dirty="0"/>
              <a:t>de ambientación sonora en posproducción, pues el sonido de foro </a:t>
            </a:r>
            <a:r>
              <a:rPr lang="es-ES_tradnl" dirty="0" smtClean="0"/>
              <a:t>suele </a:t>
            </a:r>
            <a:r>
              <a:rPr lang="es-ES_tradnl" dirty="0"/>
              <a:t>ser muy artificial, desde la ausencia total de ambientes hasta el </a:t>
            </a:r>
            <a:r>
              <a:rPr lang="es-ES_tradnl" dirty="0" smtClean="0"/>
              <a:t>sonido acartonado </a:t>
            </a:r>
            <a:r>
              <a:rPr lang="es-ES_tradnl" dirty="0"/>
              <a:t>y hueco de pasos, puertas y demás incidentales: el llamado </a:t>
            </a:r>
            <a:r>
              <a:rPr lang="es-ES_tradnl" dirty="0" smtClean="0"/>
              <a:t>sonido de </a:t>
            </a:r>
            <a:r>
              <a:rPr lang="es-ES_tradnl" dirty="0"/>
              <a:t>foro, </a:t>
            </a:r>
            <a:r>
              <a:rPr lang="es-ES_tradnl" dirty="0" smtClean="0"/>
              <a:t>estudio. </a:t>
            </a:r>
            <a:endParaRPr lang="es-ES" dirty="0"/>
          </a:p>
        </p:txBody>
      </p:sp>
    </p:spTree>
    <p:extLst>
      <p:ext uri="{BB962C8B-B14F-4D97-AF65-F5344CB8AC3E}">
        <p14:creationId xmlns:p14="http://schemas.microsoft.com/office/powerpoint/2010/main" val="114245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799" y="1208177"/>
            <a:ext cx="8106461" cy="5369320"/>
          </a:xfrm>
        </p:spPr>
        <p:txBody>
          <a:bodyPr>
            <a:normAutofit fontScale="85000" lnSpcReduction="10000"/>
          </a:bodyPr>
          <a:lstStyle/>
          <a:p>
            <a:pPr marL="0" indent="0">
              <a:buNone/>
            </a:pPr>
            <a:r>
              <a:rPr lang="es-ES_tradnl" dirty="0"/>
              <a:t>E</a:t>
            </a:r>
            <a:r>
              <a:rPr lang="es-ES_tradnl" dirty="0" smtClean="0"/>
              <a:t>s el responsable de la captura de los diálogos y sonido ambiente durante el rodaje o la etapa de producción. Su principal función es grabar y mantener los niveles de audio adecuados de cada señal que se captura, mediante la escucha o monitoreo de las señales, con la ayuda de los audífonos</a:t>
            </a:r>
            <a:r>
              <a:rPr lang="es-ES_tradnl" dirty="0"/>
              <a:t>. Dar señal de audio a la cámara si lo requiere, sincronizar el </a:t>
            </a:r>
            <a:r>
              <a:rPr lang="es-ES_tradnl" dirty="0" err="1"/>
              <a:t>timecode</a:t>
            </a:r>
            <a:r>
              <a:rPr lang="es-ES_tradnl" dirty="0"/>
              <a:t> con esta misma y entregar señal de audio a los diferentes puestos que lo requieran (sistema de receptores inalámbricos </a:t>
            </a:r>
            <a:r>
              <a:rPr lang="es-ES_tradnl" dirty="0" err="1"/>
              <a:t>Comtek</a:t>
            </a:r>
            <a:r>
              <a:rPr lang="es-ES_tradnl" dirty="0"/>
              <a:t>, para el monitoreo del director, script, y video </a:t>
            </a:r>
            <a:r>
              <a:rPr lang="es-ES_tradnl" dirty="0" err="1"/>
              <a:t>assist</a:t>
            </a:r>
            <a:r>
              <a:rPr lang="es-ES_tradnl" dirty="0"/>
              <a:t>). </a:t>
            </a:r>
          </a:p>
          <a:p>
            <a:pPr marL="0" indent="0">
              <a:buNone/>
            </a:pPr>
            <a:endParaRPr lang="es-ES_tradnl" dirty="0" smtClean="0"/>
          </a:p>
          <a:p>
            <a:pPr marL="0" indent="0">
              <a:buNone/>
            </a:pPr>
            <a:r>
              <a:rPr lang="es-ES_tradnl" dirty="0" smtClean="0"/>
              <a:t>Es el jefe del equipo técnico y humano del departamento de sonido.</a:t>
            </a:r>
            <a:endParaRPr lang="en-US" dirty="0"/>
          </a:p>
        </p:txBody>
      </p:sp>
      <p:sp>
        <p:nvSpPr>
          <p:cNvPr id="4" name="Title 1"/>
          <p:cNvSpPr>
            <a:spLocks noGrp="1"/>
          </p:cNvSpPr>
          <p:nvPr>
            <p:ph type="title"/>
          </p:nvPr>
        </p:nvSpPr>
        <p:spPr>
          <a:xfrm>
            <a:off x="435660" y="-228476"/>
            <a:ext cx="8229600" cy="1143000"/>
          </a:xfrm>
        </p:spPr>
        <p:txBody>
          <a:bodyPr>
            <a:normAutofit fontScale="90000"/>
          </a:bodyPr>
          <a:lstStyle/>
          <a:p>
            <a:r>
              <a:rPr lang="en-US" dirty="0"/>
              <a:t/>
            </a:r>
            <a:br>
              <a:rPr lang="en-US" dirty="0"/>
            </a:br>
            <a:r>
              <a:rPr lang="es-ES_tradnl" b="1" u="sng" dirty="0" smtClean="0">
                <a:solidFill>
                  <a:srgbClr val="0000FF"/>
                </a:solidFill>
              </a:rPr>
              <a:t>EL SONIDISTA </a:t>
            </a:r>
            <a:endParaRPr lang="en-US" dirty="0"/>
          </a:p>
        </p:txBody>
      </p:sp>
    </p:spTree>
    <p:extLst>
      <p:ext uri="{BB962C8B-B14F-4D97-AF65-F5344CB8AC3E}">
        <p14:creationId xmlns:p14="http://schemas.microsoft.com/office/powerpoint/2010/main" val="1371467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2900" y="444500"/>
            <a:ext cx="8343900" cy="5681663"/>
          </a:xfrm>
        </p:spPr>
        <p:txBody>
          <a:bodyPr>
            <a:normAutofit/>
          </a:bodyPr>
          <a:lstStyle/>
          <a:p>
            <a:pPr marL="0" indent="0">
              <a:buNone/>
            </a:pPr>
            <a:r>
              <a:rPr lang="es-ES_tradnl" u="sng" dirty="0"/>
              <a:t>En la inmensa mayoría de los casos, tanto un editor de sonido como </a:t>
            </a:r>
            <a:r>
              <a:rPr lang="es-ES_tradnl" u="sng" dirty="0" smtClean="0"/>
              <a:t>un</a:t>
            </a:r>
            <a:r>
              <a:rPr lang="es-ES_tradnl" dirty="0"/>
              <a:t> </a:t>
            </a:r>
            <a:r>
              <a:rPr lang="es-ES_tradnl" u="sng" dirty="0" smtClean="0"/>
              <a:t>mezclador</a:t>
            </a:r>
            <a:r>
              <a:rPr lang="es-ES_tradnl" u="sng" dirty="0"/>
              <a:t>, preferirán siempre el boom por encima de los corbateros</a:t>
            </a:r>
            <a:r>
              <a:rPr lang="es-ES_tradnl" dirty="0"/>
              <a:t>. Esto se debe a su mayor naturalidad</a:t>
            </a:r>
            <a:r>
              <a:rPr lang="es-ES_tradnl" dirty="0" smtClean="0"/>
              <a:t>.</a:t>
            </a:r>
          </a:p>
          <a:p>
            <a:pPr marL="0" indent="0">
              <a:buNone/>
            </a:pPr>
            <a:r>
              <a:rPr lang="es-ES_tradnl" dirty="0" smtClean="0"/>
              <a:t> </a:t>
            </a:r>
            <a:r>
              <a:rPr lang="es-ES_tradnl" dirty="0"/>
              <a:t>Normalmente, cuando se escoge el corbatero es </a:t>
            </a:r>
            <a:r>
              <a:rPr lang="es-ES_tradnl" dirty="0" smtClean="0"/>
              <a:t>porque el </a:t>
            </a:r>
            <a:r>
              <a:rPr lang="es-ES_tradnl" dirty="0"/>
              <a:t>boom es inutilizable. En este sentido, la labor del microfonista es fundamental para el resultado final.</a:t>
            </a:r>
          </a:p>
          <a:p>
            <a:endParaRPr lang="es-ES" dirty="0"/>
          </a:p>
        </p:txBody>
      </p:sp>
    </p:spTree>
    <p:extLst>
      <p:ext uri="{BB962C8B-B14F-4D97-AF65-F5344CB8AC3E}">
        <p14:creationId xmlns:p14="http://schemas.microsoft.com/office/powerpoint/2010/main" val="3992633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2230"/>
            <a:ext cx="8229600" cy="5573934"/>
          </a:xfrm>
        </p:spPr>
        <p:txBody>
          <a:bodyPr>
            <a:normAutofit fontScale="85000" lnSpcReduction="10000"/>
          </a:bodyPr>
          <a:lstStyle/>
          <a:p>
            <a:r>
              <a:rPr lang="es-ES_tradnl" b="1" u="sng" dirty="0" smtClean="0"/>
              <a:t>Captación de sonido directo en exteriores.</a:t>
            </a:r>
          </a:p>
          <a:p>
            <a:r>
              <a:rPr lang="es-ES_tradnl" dirty="0" smtClean="0"/>
              <a:t>Grabar sonido en exteriores puede llegar a ser una situación compleja. Existen factores, en especial relacionados </a:t>
            </a:r>
            <a:r>
              <a:rPr lang="es-ES_tradnl" dirty="0" smtClean="0">
                <a:solidFill>
                  <a:srgbClr val="0000FF"/>
                </a:solidFill>
              </a:rPr>
              <a:t>con el clima</a:t>
            </a:r>
            <a:r>
              <a:rPr lang="es-ES_tradnl" dirty="0" smtClean="0"/>
              <a:t>, que hacen que necesitemos estar preparados para lo que se pueda presentar; según la locación, sean las calles de una ciudad, el campo, la selva, el páramo, etc., como primera medida, debemos </a:t>
            </a:r>
            <a:r>
              <a:rPr lang="es-ES_tradnl" dirty="0" smtClean="0">
                <a:solidFill>
                  <a:srgbClr val="0000FF"/>
                </a:solidFill>
              </a:rPr>
              <a:t>controlar el impacto del viento</a:t>
            </a:r>
            <a:r>
              <a:rPr lang="es-ES_tradnl" dirty="0" smtClean="0"/>
              <a:t>, que en espacios abiertos puede llegar a ser muy fuerte y generar ruido en los micrófonos, por la alta sensibilidad de las cápsulas; la solución es tener espumas, cortavientos (peluches), tanto para el micrófono tipo boom como para las cápsulas de los inalámbricos, esto amortiguará los golpes.</a:t>
            </a:r>
            <a:endParaRPr lang="en-US" dirty="0"/>
          </a:p>
        </p:txBody>
      </p:sp>
    </p:spTree>
    <p:extLst>
      <p:ext uri="{BB962C8B-B14F-4D97-AF65-F5344CB8AC3E}">
        <p14:creationId xmlns:p14="http://schemas.microsoft.com/office/powerpoint/2010/main" val="2305352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windshield.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1172256" y="179082"/>
            <a:ext cx="6122536" cy="3988629"/>
          </a:xfrm>
        </p:spPr>
      </p:pic>
      <p:pic>
        <p:nvPicPr>
          <p:cNvPr id="5" name="Imagen 4" descr="windsheild_20mm_di_8503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391" y="179082"/>
            <a:ext cx="4334582" cy="4334582"/>
          </a:xfrm>
          <a:prstGeom prst="rect">
            <a:avLst/>
          </a:prstGeom>
        </p:spPr>
      </p:pic>
      <p:pic>
        <p:nvPicPr>
          <p:cNvPr id="6" name="Imagen 5" descr="rode_blimp_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41221"/>
            <a:ext cx="5398178" cy="3616779"/>
          </a:xfrm>
          <a:prstGeom prst="rect">
            <a:avLst/>
          </a:prstGeom>
        </p:spPr>
      </p:pic>
    </p:spTree>
    <p:extLst>
      <p:ext uri="{BB962C8B-B14F-4D97-AF65-F5344CB8AC3E}">
        <p14:creationId xmlns:p14="http://schemas.microsoft.com/office/powerpoint/2010/main" val="2971962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097" y="331338"/>
            <a:ext cx="8410703" cy="5794825"/>
          </a:xfrm>
        </p:spPr>
        <p:txBody>
          <a:bodyPr>
            <a:normAutofit fontScale="85000" lnSpcReduction="10000"/>
          </a:bodyPr>
          <a:lstStyle/>
          <a:p>
            <a:r>
              <a:rPr lang="es-ES_tradnl" dirty="0" smtClean="0"/>
              <a:t>Otro factor puede ser la lluvia; si estamos grabando en exterior debemos proteger todo el equipo de la humedad con plásticos, paraguas, cobertores impermeables, etc.; son accesorios que siempre debemos llevar para las grabaciones bajo estas condiciones. </a:t>
            </a:r>
            <a:r>
              <a:rPr lang="es-ES_tradnl" u="sng" dirty="0" smtClean="0">
                <a:solidFill>
                  <a:srgbClr val="0000FF"/>
                </a:solidFill>
              </a:rPr>
              <a:t>Debemos controlar al máximo los sonidos que se produzcan alrededor que no aportan a la escena</a:t>
            </a:r>
            <a:r>
              <a:rPr lang="es-ES_tradnl" dirty="0" smtClean="0"/>
              <a:t>, con la ayuda del departamento de producción, identificar las fuentes de ruidos y pedir silenciarlas durante las grabaciones.</a:t>
            </a:r>
          </a:p>
          <a:p>
            <a:r>
              <a:rPr lang="es-ES_tradnl" dirty="0" smtClean="0"/>
              <a:t>En la mayoría de los casos que se graba en exteriores algunos planos tienden a ser bastante generales y abiertos y el uso de la caña puede verse limitado, sobre todo si en esa toma existe algún diálogo del o los actores.</a:t>
            </a:r>
            <a:endParaRPr lang="en-US" dirty="0"/>
          </a:p>
        </p:txBody>
      </p:sp>
    </p:spTree>
    <p:extLst>
      <p:ext uri="{BB962C8B-B14F-4D97-AF65-F5344CB8AC3E}">
        <p14:creationId xmlns:p14="http://schemas.microsoft.com/office/powerpoint/2010/main" val="2512220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927" y="538424"/>
            <a:ext cx="8327873" cy="5587739"/>
          </a:xfrm>
        </p:spPr>
        <p:txBody>
          <a:bodyPr>
            <a:normAutofit fontScale="85000" lnSpcReduction="10000"/>
          </a:bodyPr>
          <a:lstStyle/>
          <a:p>
            <a:r>
              <a:rPr lang="es-ES_tradnl" b="1" u="sng" dirty="0" smtClean="0"/>
              <a:t>Captación de sonido directo en interiores.</a:t>
            </a:r>
          </a:p>
          <a:p>
            <a:r>
              <a:rPr lang="es-ES_tradnl" dirty="0" smtClean="0"/>
              <a:t>Grabar sonido en interiores, de alguna forma, es una tarea más controlada, pero requiere ciertos cuidados que son importantes; comunicar y trabajar en conjunto con los demás departamentos.</a:t>
            </a:r>
          </a:p>
          <a:p>
            <a:endParaRPr lang="es-ES_tradnl" dirty="0" smtClean="0"/>
          </a:p>
          <a:p>
            <a:r>
              <a:rPr lang="es-ES_tradnl" dirty="0" smtClean="0"/>
              <a:t> Siguiendo con la necesidad de aislar ruidos externos, es importante revisar </a:t>
            </a:r>
            <a:r>
              <a:rPr lang="es-ES_tradnl" dirty="0" smtClean="0">
                <a:solidFill>
                  <a:srgbClr val="0000FF"/>
                </a:solidFill>
              </a:rPr>
              <a:t>puertas, ventanas y algunos otros orificios y sellarlos para que no se filtren ruidos indeseados, también que algunos aparatos eléctricos que generan ruido como neveras, televisores, etc. estén apagados y, aunque parezca algo obvio, es necesario advertir y pedir silencio a todas las personas en el set durante la grabación</a:t>
            </a:r>
            <a:r>
              <a:rPr lang="es-ES_tradnl" dirty="0" smtClean="0"/>
              <a:t>.</a:t>
            </a:r>
            <a:endParaRPr lang="en-US" dirty="0"/>
          </a:p>
        </p:txBody>
      </p:sp>
    </p:spTree>
    <p:extLst>
      <p:ext uri="{BB962C8B-B14F-4D97-AF65-F5344CB8AC3E}">
        <p14:creationId xmlns:p14="http://schemas.microsoft.com/office/powerpoint/2010/main" val="3273605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293" y="469396"/>
            <a:ext cx="8424507" cy="5656768"/>
          </a:xfrm>
        </p:spPr>
        <p:txBody>
          <a:bodyPr>
            <a:normAutofit fontScale="92500" lnSpcReduction="10000"/>
          </a:bodyPr>
          <a:lstStyle/>
          <a:p>
            <a:r>
              <a:rPr lang="es-ES_tradnl" dirty="0" smtClean="0"/>
              <a:t>Los inconvenientes que se pueden presentar con los espacios al grabar sonido directo en interiores, son los </a:t>
            </a:r>
            <a:r>
              <a:rPr lang="es-ES_tradnl" dirty="0" smtClean="0">
                <a:solidFill>
                  <a:srgbClr val="0000FF"/>
                </a:solidFill>
              </a:rPr>
              <a:t>relacionados a la acústica, tales como reverberaciones, entre otros</a:t>
            </a:r>
            <a:r>
              <a:rPr lang="es-ES_tradnl" dirty="0"/>
              <a:t>.</a:t>
            </a:r>
            <a:endParaRPr lang="es-ES_tradnl" dirty="0" smtClean="0"/>
          </a:p>
          <a:p>
            <a:r>
              <a:rPr lang="es-ES_tradnl" dirty="0" smtClean="0"/>
              <a:t> Otro inconveniente tiene que ver con la iluminación que, a veces, no deja espacio para acercar el boom al actor sin </a:t>
            </a:r>
            <a:r>
              <a:rPr lang="es-ES_tradnl" dirty="0" smtClean="0">
                <a:solidFill>
                  <a:srgbClr val="0000FF"/>
                </a:solidFill>
              </a:rPr>
              <a:t>generar sombras</a:t>
            </a:r>
            <a:r>
              <a:rPr lang="es-ES_tradnl" dirty="0" smtClean="0"/>
              <a:t>; debemos siempre estar presentes en las marcaciones de los desplazamientos en escena, en el momento en que los técnicos están iluminando y, en lo posible, hacer pruebas y sugerir la necesidad del espacio para la realización de nuestro trabajo.</a:t>
            </a:r>
            <a:endParaRPr lang="en-US" dirty="0"/>
          </a:p>
        </p:txBody>
      </p:sp>
    </p:spTree>
    <p:extLst>
      <p:ext uri="{BB962C8B-B14F-4D97-AF65-F5344CB8AC3E}">
        <p14:creationId xmlns:p14="http://schemas.microsoft.com/office/powerpoint/2010/main" val="2387943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7978"/>
            <a:ext cx="8229600" cy="5698185"/>
          </a:xfrm>
        </p:spPr>
        <p:txBody>
          <a:bodyPr>
            <a:normAutofit fontScale="77500" lnSpcReduction="20000"/>
          </a:bodyPr>
          <a:lstStyle/>
          <a:p>
            <a:r>
              <a:rPr lang="es-ES_tradnl" dirty="0" smtClean="0"/>
              <a:t>A veces nos encontramos en espacios reducidos como pasillos, cuartos pequeños con demasiados objetos y debemos ser cuidadosos para no tropezar ni tener accidentes, </a:t>
            </a:r>
            <a:r>
              <a:rPr lang="es-ES_tradnl" dirty="0" smtClean="0">
                <a:solidFill>
                  <a:srgbClr val="0000FF"/>
                </a:solidFill>
              </a:rPr>
              <a:t>evitar incomodar al camarógrafo en su desplazamiento con la cámara o golpear el micrófono; </a:t>
            </a:r>
            <a:r>
              <a:rPr lang="es-ES_tradnl" dirty="0" smtClean="0"/>
              <a:t>de allí la importancia de tener en el equipo dos cañas: Una larga y una corta, para las diferentes situaciones.</a:t>
            </a:r>
          </a:p>
          <a:p>
            <a:pPr marL="0" indent="0">
              <a:buNone/>
            </a:pPr>
            <a:r>
              <a:rPr lang="es-ES_tradnl" dirty="0" smtClean="0"/>
              <a:t> </a:t>
            </a:r>
          </a:p>
          <a:p>
            <a:r>
              <a:rPr lang="es-ES_tradnl" dirty="0" smtClean="0"/>
              <a:t>Además nos podemos encontrar con suelos ruidosos, como es el caso de los pisos de madera que, por lo general, evidencian muy claramente los pasos de los actores y todo el equipo técnico que se desplaza durante la grabación; en estos casos, es importante pedir que caminen únicamente las personas que lo requieran, utilizar algún material que se instale en las suelas de los zapatos, para minimizar los golpes, y caminar de forma que se </a:t>
            </a:r>
            <a:r>
              <a:rPr lang="es-ES_tradnl" dirty="0" err="1" smtClean="0"/>
              <a:t>amortigüen</a:t>
            </a:r>
            <a:r>
              <a:rPr lang="es-ES_tradnl" dirty="0" smtClean="0"/>
              <a:t> los pasos.</a:t>
            </a:r>
            <a:endParaRPr lang="en-US" dirty="0"/>
          </a:p>
        </p:txBody>
      </p:sp>
    </p:spTree>
    <p:extLst>
      <p:ext uri="{BB962C8B-B14F-4D97-AF65-F5344CB8AC3E}">
        <p14:creationId xmlns:p14="http://schemas.microsoft.com/office/powerpoint/2010/main" val="1996361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17538"/>
            <a:ext cx="8229600" cy="1143000"/>
          </a:xfrm>
        </p:spPr>
        <p:txBody>
          <a:bodyPr>
            <a:normAutofit fontScale="90000"/>
          </a:bodyPr>
          <a:lstStyle/>
          <a:p>
            <a:r>
              <a:rPr lang="es-ES_tradnl" b="1" u="sng" dirty="0"/>
              <a:t>Los wild </a:t>
            </a:r>
            <a:r>
              <a:rPr lang="es-ES_tradnl" b="1" u="sng" dirty="0" err="1"/>
              <a:t>tracks</a:t>
            </a:r>
            <a:r>
              <a:rPr lang="es-ES_tradnl" b="1" u="sng" dirty="0"/>
              <a:t> o registro de sonidos</a:t>
            </a:r>
            <a:r>
              <a:rPr lang="es-ES_tradnl" dirty="0"/>
              <a:t/>
            </a:r>
            <a:br>
              <a:rPr lang="es-ES_tradnl" dirty="0"/>
            </a:br>
            <a:r>
              <a:rPr lang="es-ES_tradnl" b="1" u="sng" dirty="0"/>
              <a:t>sin sincronía con la imagen</a:t>
            </a:r>
            <a:r>
              <a:rPr lang="es-ES_tradnl" dirty="0"/>
              <a:t/>
            </a:r>
            <a:br>
              <a:rPr lang="es-ES_tradnl" dirty="0"/>
            </a:br>
            <a:r>
              <a:rPr lang="es-ES_tradnl" b="1" dirty="0"/>
              <a:t> </a:t>
            </a:r>
            <a:r>
              <a:rPr lang="es-ES_tradnl" dirty="0"/>
              <a:t/>
            </a:r>
            <a:br>
              <a:rPr lang="es-ES_tradnl" dirty="0"/>
            </a:br>
            <a:endParaRPr lang="es-ES" dirty="0"/>
          </a:p>
        </p:txBody>
      </p:sp>
      <p:sp>
        <p:nvSpPr>
          <p:cNvPr id="3" name="Marcador de contenido 2"/>
          <p:cNvSpPr>
            <a:spLocks noGrp="1"/>
          </p:cNvSpPr>
          <p:nvPr>
            <p:ph idx="1"/>
          </p:nvPr>
        </p:nvSpPr>
        <p:spPr/>
        <p:txBody>
          <a:bodyPr/>
          <a:lstStyle/>
          <a:p>
            <a:r>
              <a:rPr lang="es-ES_tradnl" dirty="0"/>
              <a:t>Además de todo el sonido sincrónico, es decir el que corresponde a lo filmado, sonidista de rodaje tiene también la tarea, no siempre posible de realizar a cabalidad, de hacer tomas de sonido sin referencia de imagen; estas tomas –conocidas como wild </a:t>
            </a:r>
            <a:r>
              <a:rPr lang="es-ES_tradnl" dirty="0" err="1"/>
              <a:t>tracks</a:t>
            </a:r>
            <a:r>
              <a:rPr lang="es-ES_tradnl" dirty="0"/>
              <a:t> o simplemente </a:t>
            </a:r>
            <a:r>
              <a:rPr lang="es-ES_tradnl" dirty="0" err="1"/>
              <a:t>wilds</a:t>
            </a:r>
            <a:r>
              <a:rPr lang="es-ES_tradnl" dirty="0"/>
              <a:t>- se pueden dividir en tres tipos: </a:t>
            </a:r>
            <a:r>
              <a:rPr lang="es-ES_tradnl" b="1" u="sng" dirty="0"/>
              <a:t>voces, ambientes y efectos.</a:t>
            </a:r>
            <a:endParaRPr lang="es-ES_tradnl" dirty="0"/>
          </a:p>
          <a:p>
            <a:endParaRPr lang="es-ES" dirty="0"/>
          </a:p>
        </p:txBody>
      </p:sp>
    </p:spTree>
    <p:extLst>
      <p:ext uri="{BB962C8B-B14F-4D97-AF65-F5344CB8AC3E}">
        <p14:creationId xmlns:p14="http://schemas.microsoft.com/office/powerpoint/2010/main" val="862061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0500" y="558800"/>
            <a:ext cx="8496300" cy="5567363"/>
          </a:xfrm>
        </p:spPr>
        <p:txBody>
          <a:bodyPr>
            <a:normAutofit fontScale="92500" lnSpcReduction="10000"/>
          </a:bodyPr>
          <a:lstStyle/>
          <a:p>
            <a:pPr marL="0" indent="0">
              <a:buNone/>
            </a:pPr>
            <a:r>
              <a:rPr lang="es-ES_tradnl" dirty="0">
                <a:solidFill>
                  <a:srgbClr val="0000FF"/>
                </a:solidFill>
              </a:rPr>
              <a:t>La primera es la presencia de las llamadas voces en off o voces fuera </a:t>
            </a:r>
            <a:r>
              <a:rPr lang="es-ES_tradnl" dirty="0" smtClean="0">
                <a:solidFill>
                  <a:srgbClr val="0000FF"/>
                </a:solidFill>
              </a:rPr>
              <a:t>de cuadro</a:t>
            </a:r>
            <a:r>
              <a:rPr lang="es-ES_tradnl" dirty="0"/>
              <a:t>. Así pues, cuando la voz en off corresponde a un narrador o al </a:t>
            </a:r>
            <a:r>
              <a:rPr lang="es-ES_tradnl" dirty="0" smtClean="0"/>
              <a:t>pensamiento de </a:t>
            </a:r>
            <a:r>
              <a:rPr lang="es-ES_tradnl" dirty="0"/>
              <a:t>un personaje, ésta suele grabarse en estudio, </a:t>
            </a:r>
            <a:r>
              <a:rPr lang="es-ES_tradnl" dirty="0" smtClean="0"/>
              <a:t>pues </a:t>
            </a:r>
            <a:r>
              <a:rPr lang="es-ES_tradnl" dirty="0"/>
              <a:t>requerirá de </a:t>
            </a:r>
            <a:r>
              <a:rPr lang="es-ES_tradnl" dirty="0" smtClean="0"/>
              <a:t>un tratamiento </a:t>
            </a:r>
            <a:r>
              <a:rPr lang="es-ES_tradnl" dirty="0"/>
              <a:t>especial en relación a los diálogos de la acción dramática, </a:t>
            </a:r>
            <a:r>
              <a:rPr lang="es-ES_tradnl" dirty="0" smtClean="0"/>
              <a:t>además de </a:t>
            </a:r>
            <a:r>
              <a:rPr lang="es-ES_tradnl" dirty="0"/>
              <a:t>una gran limpieza de fondos </a:t>
            </a:r>
            <a:r>
              <a:rPr lang="es-ES_tradnl" dirty="0" smtClean="0"/>
              <a:t>ambientales.</a:t>
            </a:r>
          </a:p>
          <a:p>
            <a:pPr marL="0" indent="0">
              <a:buNone/>
            </a:pPr>
            <a:r>
              <a:rPr lang="es-ES_tradnl" dirty="0" smtClean="0">
                <a:solidFill>
                  <a:srgbClr val="0000FF"/>
                </a:solidFill>
              </a:rPr>
              <a:t>Las </a:t>
            </a:r>
            <a:r>
              <a:rPr lang="es-ES_tradnl" dirty="0">
                <a:solidFill>
                  <a:srgbClr val="0000FF"/>
                </a:solidFill>
              </a:rPr>
              <a:t>voces en off </a:t>
            </a:r>
            <a:r>
              <a:rPr lang="es-ES_tradnl" dirty="0" smtClean="0">
                <a:solidFill>
                  <a:srgbClr val="0000FF"/>
                </a:solidFill>
              </a:rPr>
              <a:t>que  grabarse </a:t>
            </a:r>
            <a:r>
              <a:rPr lang="es-ES_tradnl" dirty="0">
                <a:solidFill>
                  <a:srgbClr val="0000FF"/>
                </a:solidFill>
              </a:rPr>
              <a:t>como wild </a:t>
            </a:r>
            <a:r>
              <a:rPr lang="es-ES_tradnl" dirty="0" err="1">
                <a:solidFill>
                  <a:srgbClr val="0000FF"/>
                </a:solidFill>
              </a:rPr>
              <a:t>tracks</a:t>
            </a:r>
            <a:r>
              <a:rPr lang="es-ES_tradnl" dirty="0">
                <a:solidFill>
                  <a:srgbClr val="0000FF"/>
                </a:solidFill>
              </a:rPr>
              <a:t> en el contexto del rodaje, son aquellas que suceden en el mismo espacio y tiempo de una </a:t>
            </a:r>
            <a:r>
              <a:rPr lang="es-ES_tradnl" dirty="0" smtClean="0">
                <a:solidFill>
                  <a:srgbClr val="0000FF"/>
                </a:solidFill>
              </a:rPr>
              <a:t>escena .</a:t>
            </a:r>
            <a:r>
              <a:rPr lang="es-ES_tradnl" dirty="0" smtClean="0"/>
              <a:t>Por </a:t>
            </a:r>
            <a:r>
              <a:rPr lang="es-ES_tradnl" dirty="0"/>
              <a:t>ejemplo cuando un personaje que no vemos habla tras una </a:t>
            </a:r>
            <a:r>
              <a:rPr lang="es-ES_tradnl" dirty="0" smtClean="0"/>
              <a:t>puerta</a:t>
            </a:r>
            <a:endParaRPr lang="es-ES" dirty="0"/>
          </a:p>
        </p:txBody>
      </p:sp>
    </p:spTree>
    <p:extLst>
      <p:ext uri="{BB962C8B-B14F-4D97-AF65-F5344CB8AC3E}">
        <p14:creationId xmlns:p14="http://schemas.microsoft.com/office/powerpoint/2010/main" val="3656377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4000" y="419100"/>
            <a:ext cx="8432800" cy="5707063"/>
          </a:xfrm>
        </p:spPr>
        <p:txBody>
          <a:bodyPr/>
          <a:lstStyle/>
          <a:p>
            <a:pPr marL="0" indent="0">
              <a:buNone/>
            </a:pPr>
            <a:r>
              <a:rPr lang="es-ES_tradnl" dirty="0" smtClean="0"/>
              <a:t> </a:t>
            </a:r>
            <a:r>
              <a:rPr lang="es-ES_tradnl" dirty="0"/>
              <a:t>El riesgo de no hacer el wild </a:t>
            </a:r>
            <a:r>
              <a:rPr lang="es-ES_tradnl" dirty="0" err="1"/>
              <a:t>track</a:t>
            </a:r>
            <a:r>
              <a:rPr lang="es-ES_tradnl" dirty="0"/>
              <a:t> in situ es precisamente el de que la voz en off grabada a posteriori no suene </a:t>
            </a:r>
            <a:r>
              <a:rPr lang="es-ES_tradnl" dirty="0" smtClean="0"/>
              <a:t>igual,</a:t>
            </a:r>
            <a:r>
              <a:rPr lang="es-ES_tradnl" dirty="0"/>
              <a:t> ya que cada espacio y cada micrófono "</a:t>
            </a:r>
            <a:r>
              <a:rPr lang="es-ES_tradnl" dirty="0" smtClean="0"/>
              <a:t>colorean" </a:t>
            </a:r>
            <a:r>
              <a:rPr lang="es-ES_tradnl" dirty="0"/>
              <a:t>de manera particular el </a:t>
            </a:r>
            <a:r>
              <a:rPr lang="es-ES_tradnl" dirty="0" smtClean="0"/>
              <a:t>sonido. </a:t>
            </a:r>
          </a:p>
          <a:p>
            <a:pPr marL="0" indent="0">
              <a:buNone/>
            </a:pPr>
            <a:endParaRPr lang="es-ES_tradnl" dirty="0"/>
          </a:p>
          <a:p>
            <a:pPr marL="0" indent="0">
              <a:buNone/>
            </a:pPr>
            <a:endParaRPr lang="es-ES" dirty="0"/>
          </a:p>
        </p:txBody>
      </p:sp>
    </p:spTree>
    <p:extLst>
      <p:ext uri="{BB962C8B-B14F-4D97-AF65-F5344CB8AC3E}">
        <p14:creationId xmlns:p14="http://schemas.microsoft.com/office/powerpoint/2010/main" val="273263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MP2GD.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2490" b="12490"/>
          <a:stretch/>
        </p:blipFill>
        <p:spPr>
          <a:prstGeom prst="rect">
            <a:avLst/>
          </a:prstGeom>
          <a:ln>
            <a:solidFill>
              <a:srgbClr val="FF6600"/>
            </a:solidFill>
          </a:ln>
        </p:spPr>
      </p:pic>
    </p:spTree>
    <p:extLst>
      <p:ext uri="{BB962C8B-B14F-4D97-AF65-F5344CB8AC3E}">
        <p14:creationId xmlns:p14="http://schemas.microsoft.com/office/powerpoint/2010/main" val="3217627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4800" y="482600"/>
            <a:ext cx="8686800" cy="6126163"/>
          </a:xfrm>
        </p:spPr>
        <p:txBody>
          <a:bodyPr>
            <a:normAutofit fontScale="92500" lnSpcReduction="10000"/>
          </a:bodyPr>
          <a:lstStyle/>
          <a:p>
            <a:pPr marL="0" indent="0">
              <a:buNone/>
            </a:pPr>
            <a:r>
              <a:rPr lang="es-ES_tradnl" dirty="0"/>
              <a:t>La segunda circunstancia que provoca la necesidad de grabar </a:t>
            </a:r>
            <a:r>
              <a:rPr lang="es-ES_tradnl" dirty="0" smtClean="0">
                <a:solidFill>
                  <a:srgbClr val="FF0000"/>
                </a:solidFill>
              </a:rPr>
              <a:t>DOBLAJE EN TERRENO </a:t>
            </a:r>
            <a:r>
              <a:rPr lang="es-ES_tradnl" dirty="0" smtClean="0">
                <a:solidFill>
                  <a:srgbClr val="0000FF"/>
                </a:solidFill>
              </a:rPr>
              <a:t>o </a:t>
            </a:r>
            <a:r>
              <a:rPr lang="es-ES_tradnl" dirty="0" smtClean="0">
                <a:solidFill>
                  <a:srgbClr val="0000FF"/>
                </a:solidFill>
              </a:rPr>
              <a:t>wild </a:t>
            </a:r>
            <a:r>
              <a:rPr lang="es-ES_tradnl" dirty="0" err="1" smtClean="0">
                <a:solidFill>
                  <a:srgbClr val="0000FF"/>
                </a:solidFill>
              </a:rPr>
              <a:t>lines</a:t>
            </a:r>
            <a:r>
              <a:rPr lang="es-ES_tradnl" dirty="0" smtClean="0">
                <a:solidFill>
                  <a:srgbClr val="0000FF"/>
                </a:solidFill>
              </a:rPr>
              <a:t> </a:t>
            </a:r>
            <a:r>
              <a:rPr lang="es-ES_tradnl" dirty="0" smtClean="0"/>
              <a:t>es </a:t>
            </a:r>
            <a:r>
              <a:rPr lang="es-ES_tradnl" dirty="0"/>
              <a:t>cuando, por ejemplo, la cámara con que se filma es muy </a:t>
            </a:r>
            <a:r>
              <a:rPr lang="es-ES_tradnl" dirty="0" smtClean="0"/>
              <a:t>ruidosa e </a:t>
            </a:r>
            <a:r>
              <a:rPr lang="es-ES_tradnl" dirty="0"/>
              <a:t>invade notoriamente el sonido directo ensuciando los diálogos. O bien </a:t>
            </a:r>
            <a:r>
              <a:rPr lang="es-ES_tradnl" dirty="0" smtClean="0"/>
              <a:t>una escena </a:t>
            </a:r>
            <a:r>
              <a:rPr lang="es-ES_tradnl" dirty="0"/>
              <a:t>con efectos especiales que implican algún motor encendido que igual de toda la escena, es altamente recomendable </a:t>
            </a:r>
            <a:r>
              <a:rPr lang="es-ES_tradnl" u="sng" dirty="0">
                <a:solidFill>
                  <a:srgbClr val="FF0000"/>
                </a:solidFill>
              </a:rPr>
              <a:t>grabar los diálogos de cada </a:t>
            </a:r>
            <a:r>
              <a:rPr lang="es-ES_tradnl" u="sng" dirty="0" smtClean="0">
                <a:solidFill>
                  <a:srgbClr val="FF0000"/>
                </a:solidFill>
              </a:rPr>
              <a:t>plano</a:t>
            </a:r>
            <a:r>
              <a:rPr lang="es-ES_tradnl" dirty="0">
                <a:solidFill>
                  <a:srgbClr val="FF0000"/>
                </a:solidFill>
              </a:rPr>
              <a:t> </a:t>
            </a:r>
            <a:r>
              <a:rPr lang="es-ES_tradnl" u="sng" dirty="0" smtClean="0">
                <a:solidFill>
                  <a:srgbClr val="FF0000"/>
                </a:solidFill>
              </a:rPr>
              <a:t>inmediatamente </a:t>
            </a:r>
            <a:r>
              <a:rPr lang="es-ES_tradnl" u="sng" dirty="0">
                <a:solidFill>
                  <a:srgbClr val="FF0000"/>
                </a:solidFill>
              </a:rPr>
              <a:t>después de la última toma filmada, cuando los actores pueden</a:t>
            </a:r>
            <a:endParaRPr lang="es-ES_tradnl" dirty="0">
              <a:solidFill>
                <a:srgbClr val="FF0000"/>
              </a:solidFill>
            </a:endParaRPr>
          </a:p>
          <a:p>
            <a:pPr marL="0" indent="0">
              <a:buNone/>
            </a:pPr>
            <a:r>
              <a:rPr lang="es-ES_tradnl" u="sng" dirty="0">
                <a:solidFill>
                  <a:srgbClr val="FF0000"/>
                </a:solidFill>
              </a:rPr>
              <a:t>repetir casi de manera idéntica sus parlamentos, conservando así el ritmo y </a:t>
            </a:r>
            <a:r>
              <a:rPr lang="es-ES_tradnl" u="sng" dirty="0" smtClean="0">
                <a:solidFill>
                  <a:srgbClr val="FF0000"/>
                </a:solidFill>
              </a:rPr>
              <a:t>las</a:t>
            </a:r>
            <a:r>
              <a:rPr lang="es-ES_tradnl" dirty="0">
                <a:solidFill>
                  <a:srgbClr val="FF0000"/>
                </a:solidFill>
              </a:rPr>
              <a:t> </a:t>
            </a:r>
            <a:r>
              <a:rPr lang="es-ES_tradnl" u="sng" dirty="0" smtClean="0">
                <a:solidFill>
                  <a:srgbClr val="FF0000"/>
                </a:solidFill>
              </a:rPr>
              <a:t>intenciones </a:t>
            </a:r>
            <a:r>
              <a:rPr lang="es-ES_tradnl" u="sng" dirty="0">
                <a:solidFill>
                  <a:srgbClr val="FF0000"/>
                </a:solidFill>
              </a:rPr>
              <a:t>dramáticas, al igual que la espacialidad sonora de la locación</a:t>
            </a:r>
            <a:r>
              <a:rPr lang="es-ES_tradnl" dirty="0">
                <a:solidFill>
                  <a:srgbClr val="FF0000"/>
                </a:solidFill>
              </a:rPr>
              <a:t> </a:t>
            </a:r>
            <a:endParaRPr lang="es-ES" dirty="0">
              <a:solidFill>
                <a:srgbClr val="FF0000"/>
              </a:solidFill>
            </a:endParaRPr>
          </a:p>
        </p:txBody>
      </p:sp>
    </p:spTree>
    <p:extLst>
      <p:ext uri="{BB962C8B-B14F-4D97-AF65-F5344CB8AC3E}">
        <p14:creationId xmlns:p14="http://schemas.microsoft.com/office/powerpoint/2010/main" val="858455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5600" y="444500"/>
            <a:ext cx="8331200" cy="5681663"/>
          </a:xfrm>
        </p:spPr>
        <p:txBody>
          <a:bodyPr>
            <a:normAutofit/>
          </a:bodyPr>
          <a:lstStyle/>
          <a:p>
            <a:pPr marL="0" indent="0">
              <a:buNone/>
            </a:pPr>
            <a:r>
              <a:rPr lang="es-ES_tradnl" dirty="0" smtClean="0"/>
              <a:t>La mecánica </a:t>
            </a:r>
            <a:r>
              <a:rPr lang="es-ES_tradnl" dirty="0"/>
              <a:t>adecuada suele ser la de proceder sin pausa de la última toma </a:t>
            </a:r>
            <a:r>
              <a:rPr lang="es-ES_tradnl" dirty="0" smtClean="0"/>
              <a:t>filmada a </a:t>
            </a:r>
            <a:r>
              <a:rPr lang="es-ES_tradnl" dirty="0"/>
              <a:t>la grabación del wild como si se tratara de una toma adicional, de manera </a:t>
            </a:r>
            <a:r>
              <a:rPr lang="es-ES_tradnl" dirty="0" smtClean="0"/>
              <a:t>que los </a:t>
            </a:r>
            <a:r>
              <a:rPr lang="es-ES_tradnl" dirty="0"/>
              <a:t>actores y el equipo no pierdan el hilo de lo que estaban haciendo. Además </a:t>
            </a:r>
            <a:r>
              <a:rPr lang="es-ES_tradnl" dirty="0" smtClean="0"/>
              <a:t>el wild </a:t>
            </a:r>
            <a:r>
              <a:rPr lang="es-ES_tradnl" dirty="0"/>
              <a:t>debe ser grabado con todos los movimientos escénicos y de cámara (a </a:t>
            </a:r>
            <a:r>
              <a:rPr lang="es-ES_tradnl" dirty="0" smtClean="0"/>
              <a:t>menos que </a:t>
            </a:r>
            <a:r>
              <a:rPr lang="es-ES_tradnl" dirty="0"/>
              <a:t>el problema inicial haya sido precisamente el ruido provocado por el movimiento del </a:t>
            </a:r>
            <a:r>
              <a:rPr lang="es-ES_tradnl" dirty="0" err="1"/>
              <a:t>dolly</a:t>
            </a:r>
            <a:r>
              <a:rPr lang="es-ES_tradnl" dirty="0" smtClean="0"/>
              <a:t>, o de utilería </a:t>
            </a:r>
            <a:r>
              <a:rPr lang="es-ES_tradnl" dirty="0"/>
              <a:t>por ejemplo), como si se tratará en efecto de una nueva toma.</a:t>
            </a:r>
          </a:p>
          <a:p>
            <a:endParaRPr lang="es-ES_tradnl" dirty="0"/>
          </a:p>
          <a:p>
            <a:endParaRPr lang="es-ES" dirty="0"/>
          </a:p>
        </p:txBody>
      </p:sp>
    </p:spTree>
    <p:extLst>
      <p:ext uri="{BB962C8B-B14F-4D97-AF65-F5344CB8AC3E}">
        <p14:creationId xmlns:p14="http://schemas.microsoft.com/office/powerpoint/2010/main" val="1908755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2900" y="381000"/>
            <a:ext cx="8343900" cy="5745163"/>
          </a:xfrm>
        </p:spPr>
        <p:txBody>
          <a:bodyPr>
            <a:normAutofit/>
          </a:bodyPr>
          <a:lstStyle/>
          <a:p>
            <a:pPr marL="0" indent="0">
              <a:buNone/>
            </a:pPr>
            <a:r>
              <a:rPr lang="es-ES_tradnl" u="sng" dirty="0"/>
              <a:t>Los wild </a:t>
            </a:r>
            <a:r>
              <a:rPr lang="es-ES_tradnl" u="sng" dirty="0" err="1"/>
              <a:t>tracks</a:t>
            </a:r>
            <a:r>
              <a:rPr lang="es-ES_tradnl" u="sng" dirty="0"/>
              <a:t> de ambientes</a:t>
            </a:r>
            <a:r>
              <a:rPr lang="es-ES_tradnl" dirty="0"/>
              <a:t> son siempre necesarios y se pueden dividir </a:t>
            </a:r>
            <a:r>
              <a:rPr lang="es-ES_tradnl" dirty="0" smtClean="0"/>
              <a:t>en dos </a:t>
            </a:r>
            <a:r>
              <a:rPr lang="es-ES_tradnl" dirty="0"/>
              <a:t>tipos: los llamados </a:t>
            </a:r>
            <a:r>
              <a:rPr lang="es-ES_tradnl" dirty="0" err="1"/>
              <a:t>room</a:t>
            </a:r>
            <a:r>
              <a:rPr lang="es-ES_tradnl" dirty="0"/>
              <a:t> tones (tono o ambientes de cuarto) y los </a:t>
            </a:r>
            <a:r>
              <a:rPr lang="es-ES_tradnl" dirty="0" smtClean="0"/>
              <a:t>ambientes propiamente </a:t>
            </a:r>
            <a:r>
              <a:rPr lang="es-ES_tradnl" dirty="0"/>
              <a:t>dichos. </a:t>
            </a:r>
            <a:endParaRPr lang="es-ES_tradnl" dirty="0" smtClean="0"/>
          </a:p>
          <a:p>
            <a:pPr marL="0" indent="0">
              <a:buNone/>
            </a:pPr>
            <a:r>
              <a:rPr lang="es-ES_tradnl" u="sng" dirty="0" smtClean="0">
                <a:solidFill>
                  <a:srgbClr val="0000FF"/>
                </a:solidFill>
              </a:rPr>
              <a:t>Un </a:t>
            </a:r>
            <a:r>
              <a:rPr lang="es-ES_tradnl" u="sng" dirty="0" err="1">
                <a:solidFill>
                  <a:srgbClr val="0000FF"/>
                </a:solidFill>
              </a:rPr>
              <a:t>room</a:t>
            </a:r>
            <a:r>
              <a:rPr lang="es-ES_tradnl" u="sng" dirty="0">
                <a:solidFill>
                  <a:srgbClr val="0000FF"/>
                </a:solidFill>
              </a:rPr>
              <a:t> </a:t>
            </a:r>
            <a:r>
              <a:rPr lang="es-ES_tradnl" u="sng" dirty="0" err="1">
                <a:solidFill>
                  <a:srgbClr val="0000FF"/>
                </a:solidFill>
              </a:rPr>
              <a:t>tone</a:t>
            </a:r>
            <a:r>
              <a:rPr lang="es-ES_tradnl" dirty="0">
                <a:solidFill>
                  <a:srgbClr val="0000FF"/>
                </a:solidFill>
              </a:rPr>
              <a:t> es el ambiente de fondo </a:t>
            </a:r>
            <a:r>
              <a:rPr lang="es-ES_tradnl" dirty="0"/>
              <a:t>que existe al </a:t>
            </a:r>
            <a:r>
              <a:rPr lang="es-ES_tradnl" dirty="0" smtClean="0"/>
              <a:t>interior de </a:t>
            </a:r>
            <a:r>
              <a:rPr lang="es-ES_tradnl" dirty="0"/>
              <a:t>una locación dada durante la filmación de una escena. Los </a:t>
            </a:r>
            <a:r>
              <a:rPr lang="es-ES_tradnl" dirty="0" err="1"/>
              <a:t>room</a:t>
            </a:r>
            <a:r>
              <a:rPr lang="es-ES_tradnl" dirty="0"/>
              <a:t> tones </a:t>
            </a:r>
            <a:r>
              <a:rPr lang="es-ES_tradnl" dirty="0" smtClean="0"/>
              <a:t>son utilizados </a:t>
            </a:r>
            <a:r>
              <a:rPr lang="es-ES_tradnl" dirty="0"/>
              <a:t>justamente para emparejar fondos en las secuencias ya editadas, </a:t>
            </a:r>
            <a:r>
              <a:rPr lang="es-ES_tradnl" dirty="0" smtClean="0"/>
              <a:t>de manera </a:t>
            </a:r>
            <a:r>
              <a:rPr lang="es-ES_tradnl" dirty="0"/>
              <a:t>que no existan huecos o cambios bruscos que rompan la </a:t>
            </a:r>
            <a:r>
              <a:rPr lang="es-ES_tradnl" dirty="0" smtClean="0"/>
              <a:t>continuidad del </a:t>
            </a:r>
            <a:r>
              <a:rPr lang="es-ES_tradnl" dirty="0"/>
              <a:t>fondo sonoro </a:t>
            </a:r>
            <a:endParaRPr lang="es-ES" dirty="0"/>
          </a:p>
        </p:txBody>
      </p:sp>
    </p:spTree>
    <p:extLst>
      <p:ext uri="{BB962C8B-B14F-4D97-AF65-F5344CB8AC3E}">
        <p14:creationId xmlns:p14="http://schemas.microsoft.com/office/powerpoint/2010/main" val="1138330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3"/>
          <p:cNvSpPr>
            <a:spLocks noGrp="1" noChangeArrowheads="1"/>
          </p:cNvSpPr>
          <p:nvPr>
            <p:ph type="body" idx="1"/>
          </p:nvPr>
        </p:nvSpPr>
        <p:spPr>
          <a:xfrm>
            <a:off x="457200" y="381000"/>
            <a:ext cx="8077200" cy="6324600"/>
          </a:xfrm>
        </p:spPr>
        <p:txBody>
          <a:bodyPr/>
          <a:lstStyle/>
          <a:p>
            <a:pPr eaLnBrk="1" hangingPunct="1">
              <a:lnSpc>
                <a:spcPct val="90000"/>
              </a:lnSpc>
              <a:buFont typeface="Wingdings" charset="0"/>
              <a:buChar char="ü"/>
            </a:pPr>
            <a:r>
              <a:rPr lang="es-ES" sz="2000">
                <a:latin typeface="Verdana" charset="0"/>
                <a:ea typeface="ＭＳ Ｐゴシック" charset="0"/>
                <a:cs typeface="ＭＳ Ｐゴシック" charset="0"/>
              </a:rPr>
              <a:t>La idea es crear un sutil colchón sonoro donde los sonidos de los diálogos se puedan apoyar sin que hubiese un vacío sonoro en los cortes, que sería percibida por las audiencias, no como silencio sino como una falta del sistema de los sonidos. </a:t>
            </a:r>
          </a:p>
          <a:p>
            <a:pPr eaLnBrk="1" hangingPunct="1">
              <a:lnSpc>
                <a:spcPct val="90000"/>
              </a:lnSpc>
              <a:buFont typeface="Wingdings" charset="0"/>
              <a:buChar char="ü"/>
            </a:pPr>
            <a:endParaRPr lang="es-ES" sz="2000">
              <a:latin typeface="Verdana" charset="0"/>
              <a:ea typeface="ＭＳ Ｐゴシック" charset="0"/>
              <a:cs typeface="ＭＳ Ｐゴシック" charset="0"/>
            </a:endParaRPr>
          </a:p>
          <a:p>
            <a:pPr eaLnBrk="1" hangingPunct="1">
              <a:lnSpc>
                <a:spcPct val="90000"/>
              </a:lnSpc>
              <a:buFont typeface="Wingdings" charset="0"/>
              <a:buChar char="ü"/>
            </a:pPr>
            <a:r>
              <a:rPr lang="es-ES" sz="2000">
                <a:latin typeface="Verdana" charset="0"/>
                <a:ea typeface="ＭＳ Ｐゴシック" charset="0"/>
                <a:cs typeface="ＭＳ Ｐゴシック" charset="0"/>
              </a:rPr>
              <a:t>La manera de registrar  el tono sitio,  después haber registrado la verbofonía (diálogos, entrevistas, voz off) , es usar el mismo micrófono, en la misma posición durante un minuto mínimo con el equipo de rodaje en silencio absoluto, hacer  buen reporte para identificar las características del lugar donde se grabó la toma, la hora, el día, las características dinámicas del sonido, micrófono, para con posterioridad  tenerlo disponible en la postproducción de sonido. </a:t>
            </a:r>
          </a:p>
          <a:p>
            <a:pPr eaLnBrk="1" hangingPunct="1">
              <a:lnSpc>
                <a:spcPct val="90000"/>
              </a:lnSpc>
              <a:buFont typeface="Wingdings" charset="0"/>
              <a:buChar char="ü"/>
            </a:pPr>
            <a:endParaRPr lang="es-ES" sz="2000">
              <a:latin typeface="Verdana" charset="0"/>
              <a:ea typeface="ＭＳ Ｐゴシック" charset="0"/>
              <a:cs typeface="ＭＳ Ｐゴシック" charset="0"/>
            </a:endParaRPr>
          </a:p>
          <a:p>
            <a:pPr eaLnBrk="1" hangingPunct="1">
              <a:lnSpc>
                <a:spcPct val="90000"/>
              </a:lnSpc>
              <a:buFont typeface="Wingdings" charset="0"/>
              <a:buChar char="ü"/>
            </a:pPr>
            <a:r>
              <a:rPr lang="es-ES" sz="2000">
                <a:latin typeface="Verdana" charset="0"/>
                <a:ea typeface="ＭＳ Ｐゴシック" charset="0"/>
                <a:cs typeface="ＭＳ Ｐゴシック" charset="0"/>
              </a:rPr>
              <a:t>El tono de sitio  sirve como pegamento para poder integrar un sonido  rehecho en estudio aislado de su particularidad espacialidad,  por tanto limpio.  Me sit</a:t>
            </a:r>
            <a:r>
              <a:rPr lang="es-ES" altLang="ja-JP" sz="2000">
                <a:latin typeface="Arial" charset="0"/>
                <a:ea typeface="ＭＳ Ｐゴシック" charset="0"/>
                <a:cs typeface="ＭＳ Ｐゴシック" charset="0"/>
              </a:rPr>
              <a:t>úa el </a:t>
            </a:r>
            <a:r>
              <a:rPr lang="es-ES" sz="2000">
                <a:latin typeface="Verdana" charset="0"/>
                <a:ea typeface="ＭＳ Ｐゴシック" charset="0"/>
                <a:cs typeface="ＭＳ Ｐゴシック" charset="0"/>
              </a:rPr>
              <a:t> sonido en el espacio , mas o menos cerca, mas  menos lejos, agudo, ahogado, duro, redondo.  </a:t>
            </a:r>
          </a:p>
          <a:p>
            <a:pPr eaLnBrk="1" hangingPunct="1">
              <a:lnSpc>
                <a:spcPct val="90000"/>
              </a:lnSpc>
            </a:pPr>
            <a:endParaRPr lang="es-ES_tradnl" sz="2000">
              <a:latin typeface="Arial" charset="0"/>
              <a:ea typeface="ＭＳ Ｐゴシック" charset="0"/>
              <a:cs typeface="ＭＳ Ｐゴシック" charset="0"/>
            </a:endParaRPr>
          </a:p>
          <a:p>
            <a:pPr eaLnBrk="1" hangingPunct="1">
              <a:lnSpc>
                <a:spcPct val="90000"/>
              </a:lnSpc>
            </a:pPr>
            <a:endParaRPr lang="es-ES_tradnl" sz="2000">
              <a:latin typeface="Arial" charset="0"/>
              <a:ea typeface="ＭＳ Ｐゴシック" charset="0"/>
              <a:cs typeface="ＭＳ Ｐゴシック" charset="0"/>
            </a:endParaRPr>
          </a:p>
        </p:txBody>
      </p:sp>
    </p:spTree>
    <p:extLst>
      <p:ext uri="{BB962C8B-B14F-4D97-AF65-F5344CB8AC3E}">
        <p14:creationId xmlns:p14="http://schemas.microsoft.com/office/powerpoint/2010/main" val="545133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8300" y="520700"/>
            <a:ext cx="8318500" cy="5605463"/>
          </a:xfrm>
        </p:spPr>
        <p:txBody>
          <a:bodyPr>
            <a:normAutofit/>
          </a:bodyPr>
          <a:lstStyle/>
          <a:p>
            <a:pPr marL="0" indent="0">
              <a:buNone/>
            </a:pPr>
            <a:r>
              <a:rPr lang="es-ES_tradnl" u="sng" dirty="0"/>
              <a:t>El segundo tipo de ambientes</a:t>
            </a:r>
            <a:r>
              <a:rPr lang="es-ES_tradnl" dirty="0"/>
              <a:t>, en algunos casos cumplen la misma </a:t>
            </a:r>
            <a:r>
              <a:rPr lang="es-ES_tradnl" dirty="0" smtClean="0"/>
              <a:t>función que </a:t>
            </a:r>
            <a:r>
              <a:rPr lang="es-ES_tradnl" dirty="0"/>
              <a:t>el </a:t>
            </a:r>
            <a:r>
              <a:rPr lang="es-ES_tradnl" dirty="0" err="1"/>
              <a:t>room</a:t>
            </a:r>
            <a:r>
              <a:rPr lang="es-ES_tradnl" dirty="0"/>
              <a:t> </a:t>
            </a:r>
            <a:r>
              <a:rPr lang="es-ES_tradnl" dirty="0" err="1"/>
              <a:t>tone</a:t>
            </a:r>
            <a:r>
              <a:rPr lang="es-ES_tradnl" dirty="0"/>
              <a:t>, es decir la de emparejar </a:t>
            </a:r>
            <a:r>
              <a:rPr lang="es-ES_tradnl" dirty="0" smtClean="0"/>
              <a:t>fondos,  esencial debido  </a:t>
            </a:r>
            <a:r>
              <a:rPr lang="es-ES_tradnl" dirty="0"/>
              <a:t>a las fluctuaciones del sonido </a:t>
            </a:r>
            <a:r>
              <a:rPr lang="es-ES_tradnl" dirty="0" smtClean="0"/>
              <a:t>del ambiente </a:t>
            </a:r>
            <a:r>
              <a:rPr lang="es-ES_tradnl" dirty="0"/>
              <a:t>a lo largo del día de rodaje, lo que </a:t>
            </a:r>
            <a:r>
              <a:rPr lang="es-ES_tradnl" dirty="0">
                <a:solidFill>
                  <a:srgbClr val="0000FF"/>
                </a:solidFill>
              </a:rPr>
              <a:t>llamamos "fondos del directo"</a:t>
            </a:r>
          </a:p>
          <a:p>
            <a:pPr marL="0" indent="0">
              <a:buNone/>
            </a:pPr>
            <a:r>
              <a:rPr lang="es-ES_tradnl" dirty="0"/>
              <a:t>Es muy probable que una misma secuencia (que en la película </a:t>
            </a:r>
            <a:r>
              <a:rPr lang="es-ES_tradnl" dirty="0" smtClean="0"/>
              <a:t>finalizada solo </a:t>
            </a:r>
            <a:r>
              <a:rPr lang="es-ES_tradnl" dirty="0"/>
              <a:t>tendrá un par de minutos) se ruede durante toda una jornada o más.</a:t>
            </a:r>
          </a:p>
          <a:p>
            <a:pPr marL="0" indent="0">
              <a:buNone/>
            </a:pPr>
            <a:endParaRPr lang="es-ES_tradnl" dirty="0"/>
          </a:p>
        </p:txBody>
      </p:sp>
    </p:spTree>
    <p:extLst>
      <p:ext uri="{BB962C8B-B14F-4D97-AF65-F5344CB8AC3E}">
        <p14:creationId xmlns:p14="http://schemas.microsoft.com/office/powerpoint/2010/main" val="1388687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1300" y="355600"/>
            <a:ext cx="8445500" cy="6286500"/>
          </a:xfrm>
        </p:spPr>
        <p:txBody>
          <a:bodyPr>
            <a:normAutofit/>
          </a:bodyPr>
          <a:lstStyle/>
          <a:p>
            <a:pPr marL="0" indent="0">
              <a:buNone/>
            </a:pPr>
            <a:endParaRPr lang="es-ES_tradnl" dirty="0" smtClean="0"/>
          </a:p>
          <a:p>
            <a:pPr marL="0" indent="0">
              <a:buNone/>
            </a:pPr>
            <a:r>
              <a:rPr lang="es-ES_tradnl" dirty="0" smtClean="0"/>
              <a:t>Por </a:t>
            </a:r>
            <a:r>
              <a:rPr lang="es-ES_tradnl" dirty="0"/>
              <a:t>consiguiente, es lógico pensar que el ambiente general de la </a:t>
            </a:r>
            <a:r>
              <a:rPr lang="es-ES_tradnl" dirty="0" smtClean="0"/>
              <a:t>locación irá </a:t>
            </a:r>
            <a:r>
              <a:rPr lang="es-ES_tradnl" dirty="0"/>
              <a:t>cambiando. De hecho, la vida cotidiana, las actividades sociales y laborales</a:t>
            </a:r>
            <a:r>
              <a:rPr lang="es-ES_tradnl" dirty="0" smtClean="0"/>
              <a:t>, y </a:t>
            </a:r>
            <a:r>
              <a:rPr lang="es-ES_tradnl" dirty="0"/>
              <a:t>también los fenómenos naturales varían con el paso de las horas.</a:t>
            </a:r>
          </a:p>
          <a:p>
            <a:pPr marL="0" indent="0">
              <a:buNone/>
            </a:pPr>
            <a:r>
              <a:rPr lang="es-ES_tradnl" dirty="0"/>
              <a:t>Es por esto que debemos hacer algunas grabaciones de ambientes durante </a:t>
            </a:r>
            <a:r>
              <a:rPr lang="es-ES_tradnl" dirty="0" smtClean="0"/>
              <a:t> el </a:t>
            </a:r>
            <a:r>
              <a:rPr lang="es-ES_tradnl" dirty="0"/>
              <a:t>rodaje, que servirán mucho en la etapa de postproducción para que </a:t>
            </a:r>
            <a:r>
              <a:rPr lang="es-ES_tradnl" dirty="0" smtClean="0"/>
              <a:t>las secuencias </a:t>
            </a:r>
            <a:r>
              <a:rPr lang="es-ES_tradnl" dirty="0"/>
              <a:t>fluyan naturalmente como un continuo.</a:t>
            </a:r>
          </a:p>
          <a:p>
            <a:pPr marL="0" indent="0">
              <a:buNone/>
            </a:pPr>
            <a:r>
              <a:rPr lang="es-ES_tradnl" dirty="0"/>
              <a:t> </a:t>
            </a:r>
            <a:endParaRPr lang="es-ES" dirty="0">
              <a:solidFill>
                <a:srgbClr val="0000FF"/>
              </a:solidFill>
            </a:endParaRPr>
          </a:p>
        </p:txBody>
      </p:sp>
    </p:spTree>
    <p:extLst>
      <p:ext uri="{BB962C8B-B14F-4D97-AF65-F5344CB8AC3E}">
        <p14:creationId xmlns:p14="http://schemas.microsoft.com/office/powerpoint/2010/main" val="3380136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5600" y="292100"/>
            <a:ext cx="8331200" cy="6362700"/>
          </a:xfrm>
        </p:spPr>
        <p:txBody>
          <a:bodyPr>
            <a:normAutofit fontScale="85000" lnSpcReduction="20000"/>
          </a:bodyPr>
          <a:lstStyle/>
          <a:p>
            <a:pPr marL="0" indent="0">
              <a:buNone/>
            </a:pPr>
            <a:r>
              <a:rPr lang="es-ES_tradnl" dirty="0"/>
              <a:t>Finalmente tenemos los </a:t>
            </a:r>
            <a:r>
              <a:rPr lang="es-ES_tradnl" dirty="0" err="1"/>
              <a:t>wilds</a:t>
            </a:r>
            <a:r>
              <a:rPr lang="es-ES_tradnl" dirty="0"/>
              <a:t> de </a:t>
            </a:r>
            <a:r>
              <a:rPr lang="es-ES_tradnl" u="sng" dirty="0">
                <a:solidFill>
                  <a:srgbClr val="0000FF"/>
                </a:solidFill>
              </a:rPr>
              <a:t>incidentales o efectos</a:t>
            </a:r>
            <a:r>
              <a:rPr lang="es-ES_tradnl" dirty="0"/>
              <a:t>. Al igual que </a:t>
            </a:r>
            <a:r>
              <a:rPr lang="es-ES_tradnl" dirty="0" smtClean="0"/>
              <a:t>con las </a:t>
            </a:r>
            <a:r>
              <a:rPr lang="es-ES_tradnl" dirty="0"/>
              <a:t>voces y los ambientes, existen determinados sonidos producidos  muy específicas que aparecen en la película.</a:t>
            </a:r>
          </a:p>
          <a:p>
            <a:pPr marL="0" indent="0">
              <a:buNone/>
            </a:pPr>
            <a:r>
              <a:rPr lang="es-ES_tradnl" dirty="0"/>
              <a:t> </a:t>
            </a:r>
          </a:p>
          <a:p>
            <a:pPr marL="0" indent="0">
              <a:buNone/>
            </a:pPr>
            <a:r>
              <a:rPr lang="es-ES_tradnl" dirty="0"/>
              <a:t>Este tipo de sonidos incluyen vehículos, máquinas de cualquier tipo, mobiliario y utilería, y en general cualquier objeto que suene en el contexto de la película. </a:t>
            </a:r>
            <a:endParaRPr lang="es-ES_tradnl" dirty="0" smtClean="0"/>
          </a:p>
          <a:p>
            <a:pPr marL="0" indent="0">
              <a:buNone/>
            </a:pPr>
            <a:r>
              <a:rPr lang="es-ES_tradnl" dirty="0" smtClean="0"/>
              <a:t>Si </a:t>
            </a:r>
            <a:r>
              <a:rPr lang="es-ES_tradnl" dirty="0"/>
              <a:t>en una película aparece un coche, del conveniente grabar </a:t>
            </a:r>
            <a:r>
              <a:rPr lang="es-ES_tradnl" dirty="0" err="1"/>
              <a:t>wilds</a:t>
            </a:r>
            <a:r>
              <a:rPr lang="es-ES_tradnl" dirty="0"/>
              <a:t> de todos los sonidos que puedan llegar a utilizarse do mismo: encendido de motor, arranque, aceleración, marcha constante, frenado, apagado, abertura y cerradura de puertas y cajuela, etcétera. </a:t>
            </a:r>
            <a:endParaRPr lang="es-ES_tradnl" dirty="0" smtClean="0"/>
          </a:p>
          <a:p>
            <a:pPr marL="0" indent="0">
              <a:buNone/>
            </a:pPr>
            <a:endParaRPr lang="es-ES_tradnl" dirty="0"/>
          </a:p>
          <a:p>
            <a:pPr marL="0" indent="0">
              <a:buNone/>
            </a:pPr>
            <a:r>
              <a:rPr lang="es-ES_tradnl" dirty="0">
                <a:solidFill>
                  <a:srgbClr val="0000FF"/>
                </a:solidFill>
              </a:rPr>
              <a:t>El  sonidista de rodaje  debe grabar  la mayor cantidad posible  de </a:t>
            </a:r>
            <a:r>
              <a:rPr lang="es-ES_tradnl" dirty="0" err="1">
                <a:solidFill>
                  <a:srgbClr val="0000FF"/>
                </a:solidFill>
              </a:rPr>
              <a:t>wilds</a:t>
            </a:r>
            <a:r>
              <a:rPr lang="es-ES_tradnl" dirty="0">
                <a:solidFill>
                  <a:srgbClr val="0000FF"/>
                </a:solidFill>
              </a:rPr>
              <a:t> que permitan la posterior construcción de una banda sonora más rica en posibilidades.</a:t>
            </a:r>
          </a:p>
          <a:p>
            <a:endParaRPr lang="es-ES_tradnl" dirty="0"/>
          </a:p>
          <a:p>
            <a:endParaRPr lang="es-ES" dirty="0"/>
          </a:p>
        </p:txBody>
      </p:sp>
    </p:spTree>
    <p:extLst>
      <p:ext uri="{BB962C8B-B14F-4D97-AF65-F5344CB8AC3E}">
        <p14:creationId xmlns:p14="http://schemas.microsoft.com/office/powerpoint/2010/main" val="1237161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CORTE SILENCIOSO</a:t>
            </a:r>
            <a:endParaRPr lang="es-ES" dirty="0"/>
          </a:p>
        </p:txBody>
      </p:sp>
      <p:sp>
        <p:nvSpPr>
          <p:cNvPr id="3" name="Marcador de contenido 2"/>
          <p:cNvSpPr>
            <a:spLocks noGrp="1"/>
          </p:cNvSpPr>
          <p:nvPr>
            <p:ph idx="1"/>
          </p:nvPr>
        </p:nvSpPr>
        <p:spPr>
          <a:xfrm>
            <a:off x="317500" y="1117600"/>
            <a:ext cx="8369300" cy="5008563"/>
          </a:xfrm>
        </p:spPr>
        <p:txBody>
          <a:bodyPr>
            <a:normAutofit fontScale="77500" lnSpcReduction="20000"/>
          </a:bodyPr>
          <a:lstStyle/>
          <a:p>
            <a:pPr marL="0" indent="0">
              <a:buNone/>
            </a:pPr>
            <a:endParaRPr lang="es-ES_tradnl" dirty="0"/>
          </a:p>
          <a:p>
            <a:pPr marL="0" indent="0">
              <a:buNone/>
            </a:pPr>
            <a:r>
              <a:rPr lang="es-ES_tradnl" dirty="0">
                <a:solidFill>
                  <a:srgbClr val="0000FF"/>
                </a:solidFill>
              </a:rPr>
              <a:t>Puede darse el caso que sobre el final de una larga o compleja</a:t>
            </a:r>
          </a:p>
          <a:p>
            <a:pPr marL="0" indent="0">
              <a:buNone/>
            </a:pPr>
            <a:r>
              <a:rPr lang="es-ES_tradnl" dirty="0">
                <a:solidFill>
                  <a:srgbClr val="0000FF"/>
                </a:solidFill>
              </a:rPr>
              <a:t>acción aparezca en escena un sonido repentino, por ejemplo el de un avión que se acerca. Si bien se podría pensar como una primera alternativa pedir el corte, es posible que exista una solución </a:t>
            </a:r>
            <a:r>
              <a:rPr lang="es-ES_tradnl" dirty="0" smtClean="0">
                <a:solidFill>
                  <a:srgbClr val="0000FF"/>
                </a:solidFill>
              </a:rPr>
              <a:t>mejor</a:t>
            </a:r>
            <a:r>
              <a:rPr lang="es-ES_tradnl" dirty="0">
                <a:solidFill>
                  <a:srgbClr val="0000FF"/>
                </a:solidFill>
              </a:rPr>
              <a:t>. </a:t>
            </a:r>
            <a:r>
              <a:rPr lang="es-ES_tradnl" u="sng" dirty="0">
                <a:solidFill>
                  <a:srgbClr val="FF0000"/>
                </a:solidFill>
              </a:rPr>
              <a:t>Una opción será</a:t>
            </a:r>
            <a:r>
              <a:rPr lang="es-ES_tradnl" dirty="0">
                <a:solidFill>
                  <a:srgbClr val="FF0000"/>
                </a:solidFill>
              </a:rPr>
              <a:t> </a:t>
            </a:r>
            <a:r>
              <a:rPr lang="es-ES_tradnl" u="sng" dirty="0">
                <a:solidFill>
                  <a:srgbClr val="FF0000"/>
                </a:solidFill>
              </a:rPr>
              <a:t>terminar la toma sin que se diga la palabra "corte" Corte </a:t>
            </a:r>
            <a:r>
              <a:rPr lang="es-ES_tradnl" u="sng" dirty="0" smtClean="0">
                <a:solidFill>
                  <a:srgbClr val="FF0000"/>
                </a:solidFill>
              </a:rPr>
              <a:t>silencioso</a:t>
            </a:r>
          </a:p>
          <a:p>
            <a:pPr marL="0" indent="0">
              <a:buNone/>
            </a:pPr>
            <a:r>
              <a:rPr lang="es-ES_tradnl" dirty="0" smtClean="0">
                <a:solidFill>
                  <a:srgbClr val="FF0000"/>
                </a:solidFill>
              </a:rPr>
              <a:t> </a:t>
            </a:r>
            <a:endParaRPr lang="es-ES" dirty="0">
              <a:solidFill>
                <a:srgbClr val="FF0000"/>
              </a:solidFill>
            </a:endParaRPr>
          </a:p>
          <a:p>
            <a:pPr marL="0" indent="0">
              <a:buNone/>
            </a:pPr>
            <a:r>
              <a:rPr lang="es-ES_tradnl" dirty="0" smtClean="0"/>
              <a:t>Esta </a:t>
            </a:r>
            <a:r>
              <a:rPr lang="es-ES_tradnl" dirty="0"/>
              <a:t>decisión permitirá que se finalice la acción dramática, que se detenga la cámara y que se mantenga el silencio reinante en el set para seguir grabando el sonido del </a:t>
            </a:r>
            <a:r>
              <a:rPr lang="es-ES_tradnl" dirty="0" smtClean="0"/>
              <a:t>avión por </a:t>
            </a:r>
            <a:r>
              <a:rPr lang="es-ES_tradnl" dirty="0"/>
              <a:t>varios segundos más De lo contrario, </a:t>
            </a:r>
            <a:r>
              <a:rPr lang="es-ES_tradnl" u="sng" dirty="0">
                <a:solidFill>
                  <a:srgbClr val="FF0000"/>
                </a:solidFill>
              </a:rPr>
              <a:t>el ruido que </a:t>
            </a:r>
            <a:r>
              <a:rPr lang="es-ES_tradnl" u="sng" dirty="0" smtClean="0">
                <a:solidFill>
                  <a:srgbClr val="FF0000"/>
                </a:solidFill>
              </a:rPr>
              <a:t>viene</a:t>
            </a:r>
            <a:r>
              <a:rPr lang="es-ES_tradnl" dirty="0">
                <a:solidFill>
                  <a:srgbClr val="FF0000"/>
                </a:solidFill>
              </a:rPr>
              <a:t> </a:t>
            </a:r>
            <a:r>
              <a:rPr lang="es-ES_tradnl" u="sng" dirty="0" smtClean="0">
                <a:solidFill>
                  <a:srgbClr val="FF0000"/>
                </a:solidFill>
              </a:rPr>
              <a:t>creciendo </a:t>
            </a:r>
            <a:r>
              <a:rPr lang="es-ES_tradnl" u="sng" dirty="0">
                <a:solidFill>
                  <a:srgbClr val="FF0000"/>
                </a:solidFill>
              </a:rPr>
              <a:t>se terminará de forma abrupta, denotando discontinuidad y, </a:t>
            </a:r>
            <a:r>
              <a:rPr lang="es-ES_tradnl" u="sng" dirty="0" smtClean="0">
                <a:solidFill>
                  <a:srgbClr val="FF0000"/>
                </a:solidFill>
              </a:rPr>
              <a:t>por</a:t>
            </a:r>
            <a:r>
              <a:rPr lang="es-ES_tradnl" dirty="0">
                <a:solidFill>
                  <a:srgbClr val="FF0000"/>
                </a:solidFill>
              </a:rPr>
              <a:t> </a:t>
            </a:r>
            <a:r>
              <a:rPr lang="es-ES_tradnl" u="sng" dirty="0" smtClean="0">
                <a:solidFill>
                  <a:srgbClr val="FF0000"/>
                </a:solidFill>
              </a:rPr>
              <a:t>lo </a:t>
            </a:r>
            <a:r>
              <a:rPr lang="es-ES_tradnl" u="sng" dirty="0">
                <a:solidFill>
                  <a:srgbClr val="FF0000"/>
                </a:solidFill>
              </a:rPr>
              <a:t>tanto, delatando que estamos haciendo una ficción.</a:t>
            </a:r>
            <a:endParaRPr lang="es-ES_tradnl" dirty="0">
              <a:solidFill>
                <a:srgbClr val="FF0000"/>
              </a:solidFill>
            </a:endParaRPr>
          </a:p>
          <a:p>
            <a:endParaRPr lang="es-ES_tradnl" dirty="0">
              <a:solidFill>
                <a:srgbClr val="FF0000"/>
              </a:solidFill>
            </a:endParaRPr>
          </a:p>
          <a:p>
            <a:endParaRPr lang="es-ES" dirty="0"/>
          </a:p>
        </p:txBody>
      </p:sp>
    </p:spTree>
    <p:extLst>
      <p:ext uri="{BB962C8B-B14F-4D97-AF65-F5344CB8AC3E}">
        <p14:creationId xmlns:p14="http://schemas.microsoft.com/office/powerpoint/2010/main" val="2446960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 </a:t>
            </a:r>
            <a:r>
              <a:rPr lang="es-ES_tradnl" dirty="0"/>
              <a:t/>
            </a:r>
            <a:br>
              <a:rPr lang="es-ES_tradnl" dirty="0"/>
            </a:br>
            <a:r>
              <a:rPr lang="es-ES_tradnl" b="1" u="sng" dirty="0"/>
              <a:t>La identificación de las tomas</a:t>
            </a:r>
            <a:r>
              <a:rPr lang="es-ES_tradnl" dirty="0"/>
              <a:t/>
            </a:r>
            <a:br>
              <a:rPr lang="es-ES_tradnl" dirty="0"/>
            </a:br>
            <a:endParaRPr lang="es-ES" dirty="0"/>
          </a:p>
        </p:txBody>
      </p:sp>
      <p:sp>
        <p:nvSpPr>
          <p:cNvPr id="3" name="Marcador de contenido 2"/>
          <p:cNvSpPr>
            <a:spLocks noGrp="1"/>
          </p:cNvSpPr>
          <p:nvPr>
            <p:ph idx="1"/>
          </p:nvPr>
        </p:nvSpPr>
        <p:spPr/>
        <p:txBody>
          <a:bodyPr/>
          <a:lstStyle/>
          <a:p>
            <a:pPr marL="0" indent="0">
              <a:buNone/>
            </a:pPr>
            <a:r>
              <a:rPr lang="es-ES_tradnl" u="sng" dirty="0"/>
              <a:t>La nomenclatura estándar de identificación de tomas lleva tres datos básicos: número de secuencia (o escena), número de plano y número de toma.</a:t>
            </a:r>
            <a:r>
              <a:rPr lang="es-ES_tradnl" dirty="0"/>
              <a:t> </a:t>
            </a:r>
            <a:r>
              <a:rPr lang="es-ES_tradnl" dirty="0" smtClean="0"/>
              <a:t>Estos tres </a:t>
            </a:r>
            <a:r>
              <a:rPr lang="es-ES_tradnl" dirty="0"/>
              <a:t>datos deben estar claramente escritos en la pizarra y son "cantados" en </a:t>
            </a:r>
            <a:r>
              <a:rPr lang="es-ES_tradnl" dirty="0" smtClean="0"/>
              <a:t>voz alta </a:t>
            </a:r>
            <a:r>
              <a:rPr lang="es-ES_tradnl" dirty="0"/>
              <a:t>al principio de cada toma, para su registro en audio </a:t>
            </a:r>
            <a:endParaRPr lang="es-ES" dirty="0"/>
          </a:p>
        </p:txBody>
      </p:sp>
    </p:spTree>
    <p:extLst>
      <p:ext uri="{BB962C8B-B14F-4D97-AF65-F5344CB8AC3E}">
        <p14:creationId xmlns:p14="http://schemas.microsoft.com/office/powerpoint/2010/main" val="2010928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7800" y="660400"/>
            <a:ext cx="8509000" cy="5465763"/>
          </a:xfrm>
        </p:spPr>
        <p:txBody>
          <a:bodyPr>
            <a:normAutofit fontScale="85000" lnSpcReduction="10000"/>
          </a:bodyPr>
          <a:lstStyle/>
          <a:p>
            <a:pPr marL="0" indent="0">
              <a:buNone/>
            </a:pPr>
            <a:r>
              <a:rPr lang="es-ES_tradnl" dirty="0"/>
              <a:t>La pizarra debe </a:t>
            </a:r>
            <a:r>
              <a:rPr lang="es-ES_tradnl" dirty="0" smtClean="0"/>
              <a:t>además llevar </a:t>
            </a:r>
            <a:r>
              <a:rPr lang="es-ES_tradnl" dirty="0"/>
              <a:t>otros datos importantes, tales como número de rollo de cámara y día </a:t>
            </a:r>
            <a:r>
              <a:rPr lang="es-ES_tradnl" dirty="0" smtClean="0"/>
              <a:t>de rodaje</a:t>
            </a:r>
            <a:r>
              <a:rPr lang="es-ES_tradnl" dirty="0"/>
              <a:t>. En el caso del género documental muchas veces no es posible </a:t>
            </a:r>
            <a:r>
              <a:rPr lang="es-ES_tradnl" dirty="0" smtClean="0"/>
              <a:t>establecer una </a:t>
            </a:r>
            <a:r>
              <a:rPr lang="es-ES_tradnl" dirty="0"/>
              <a:t>identificación tan precisa como en la ficción</a:t>
            </a:r>
            <a:r>
              <a:rPr lang="es-ES_tradnl" dirty="0" smtClean="0"/>
              <a:t>.</a:t>
            </a:r>
          </a:p>
          <a:p>
            <a:pPr marL="0" indent="0">
              <a:buNone/>
            </a:pPr>
            <a:r>
              <a:rPr lang="es-ES_tradnl" dirty="0" smtClean="0"/>
              <a:t> </a:t>
            </a:r>
          </a:p>
          <a:p>
            <a:pPr marL="0" indent="0">
              <a:buNone/>
            </a:pPr>
            <a:r>
              <a:rPr lang="es-ES_tradnl" dirty="0" smtClean="0"/>
              <a:t>Por </a:t>
            </a:r>
            <a:r>
              <a:rPr lang="es-ES_tradnl" dirty="0"/>
              <a:t>ejemplo, </a:t>
            </a:r>
            <a:r>
              <a:rPr lang="es-ES_tradnl" u="sng" dirty="0">
                <a:solidFill>
                  <a:srgbClr val="0000FF"/>
                </a:solidFill>
              </a:rPr>
              <a:t>en </a:t>
            </a:r>
            <a:r>
              <a:rPr lang="es-ES_tradnl" u="sng" dirty="0" smtClean="0">
                <a:solidFill>
                  <a:srgbClr val="0000FF"/>
                </a:solidFill>
              </a:rPr>
              <a:t>documental</a:t>
            </a:r>
            <a:r>
              <a:rPr lang="es-ES_tradnl" dirty="0">
                <a:solidFill>
                  <a:srgbClr val="0000FF"/>
                </a:solidFill>
              </a:rPr>
              <a:t> </a:t>
            </a:r>
            <a:r>
              <a:rPr lang="es-ES_tradnl" dirty="0" smtClean="0"/>
              <a:t>muchas </a:t>
            </a:r>
            <a:r>
              <a:rPr lang="es-ES_tradnl" dirty="0"/>
              <a:t>veces las tomas son tomas únicas, o bien no se puede filmar algo que estaba</a:t>
            </a:r>
          </a:p>
          <a:p>
            <a:pPr marL="0" indent="0">
              <a:buNone/>
            </a:pPr>
            <a:r>
              <a:rPr lang="es-ES_tradnl" dirty="0"/>
              <a:t>previsto y se filman cosas imprevistas. Una solución para estos casos es </a:t>
            </a:r>
            <a:r>
              <a:rPr lang="es-ES_tradnl" dirty="0" smtClean="0"/>
              <a:t>que haya </a:t>
            </a:r>
            <a:r>
              <a:rPr lang="es-ES_tradnl" dirty="0"/>
              <a:t>una identificación progresiva; es decir, tal vez las tomas queden </a:t>
            </a:r>
            <a:r>
              <a:rPr lang="es-ES_tradnl" dirty="0" smtClean="0"/>
              <a:t>identificadas con </a:t>
            </a:r>
            <a:r>
              <a:rPr lang="es-ES_tradnl" dirty="0"/>
              <a:t>sólo dos números, el de la secuencia y la toma, pero estos números no </a:t>
            </a:r>
            <a:r>
              <a:rPr lang="es-ES_tradnl" dirty="0" smtClean="0"/>
              <a:t>deben repetirse </a:t>
            </a:r>
            <a:endParaRPr lang="es-ES" dirty="0"/>
          </a:p>
        </p:txBody>
      </p:sp>
    </p:spTree>
    <p:extLst>
      <p:ext uri="{BB962C8B-B14F-4D97-AF65-F5344CB8AC3E}">
        <p14:creationId xmlns:p14="http://schemas.microsoft.com/office/powerpoint/2010/main" val="204670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6"/>
            <a:ext cx="8229600" cy="1143000"/>
          </a:xfrm>
        </p:spPr>
        <p:txBody>
          <a:bodyPr>
            <a:normAutofit fontScale="90000"/>
          </a:bodyPr>
          <a:lstStyle/>
          <a:p>
            <a:r>
              <a:rPr lang="en-US" dirty="0"/>
              <a:t/>
            </a:r>
            <a:br>
              <a:rPr lang="en-US" dirty="0"/>
            </a:br>
            <a:r>
              <a:rPr lang="es-ES_tradnl" b="1" dirty="0"/>
              <a:t>EL MICROFONISTA </a:t>
            </a:r>
            <a:endParaRPr lang="en-US" dirty="0"/>
          </a:p>
        </p:txBody>
      </p:sp>
      <p:sp>
        <p:nvSpPr>
          <p:cNvPr id="3" name="Content Placeholder 2"/>
          <p:cNvSpPr>
            <a:spLocks noGrp="1"/>
          </p:cNvSpPr>
          <p:nvPr>
            <p:ph idx="1"/>
          </p:nvPr>
        </p:nvSpPr>
        <p:spPr>
          <a:xfrm>
            <a:off x="457200" y="1196746"/>
            <a:ext cx="8229600" cy="5661254"/>
          </a:xfrm>
        </p:spPr>
        <p:txBody>
          <a:bodyPr>
            <a:normAutofit fontScale="77500" lnSpcReduction="20000"/>
          </a:bodyPr>
          <a:lstStyle/>
          <a:p>
            <a:pPr marL="0" indent="0">
              <a:buNone/>
            </a:pPr>
            <a:r>
              <a:rPr lang="es-ES_tradnl" dirty="0" smtClean="0"/>
              <a:t>- </a:t>
            </a:r>
            <a:r>
              <a:rPr lang="es-ES_tradnl" dirty="0"/>
              <a:t>Es el representante del departamento de sonido en el set y como tal debe sortear y solucionar las situaciones sucedidas allí. Tiene presencia privilegiada por su cercanía a la puesta en escena y debe desarrollar la capacidad de relacionarse fluida y discretamente con los actores. </a:t>
            </a:r>
          </a:p>
          <a:p>
            <a:pPr marL="0" indent="0">
              <a:buNone/>
            </a:pPr>
            <a:r>
              <a:rPr lang="es-ES_tradnl" dirty="0"/>
              <a:t>- Debe velar, junto con el asistente de sonido, por el cuidado y el mantenimiento básico de los equipos en el día a día del rodaje. </a:t>
            </a:r>
          </a:p>
          <a:p>
            <a:pPr marL="0" indent="0">
              <a:buNone/>
            </a:pPr>
            <a:r>
              <a:rPr lang="es-ES_tradnl" dirty="0"/>
              <a:t>- Trasladar al set de grabación los equipos y accesorios requeridos por el sonidista para realizar la toma. </a:t>
            </a:r>
          </a:p>
          <a:p>
            <a:pPr marL="0" indent="0">
              <a:buNone/>
            </a:pPr>
            <a:r>
              <a:rPr lang="es-ES_tradnl" dirty="0"/>
              <a:t>- Configurar y montar los equipos necesarios para la captura y monitoreo de las señales sonoras, bajo las directrices del sonidista. </a:t>
            </a:r>
          </a:p>
          <a:p>
            <a:pPr marL="0" indent="0">
              <a:buNone/>
            </a:pPr>
            <a:r>
              <a:rPr lang="es-ES_tradnl" dirty="0"/>
              <a:t>- Revisar que el sistema de audio esté funcionando correctamente. </a:t>
            </a:r>
          </a:p>
        </p:txBody>
      </p:sp>
    </p:spTree>
    <p:extLst>
      <p:ext uri="{BB962C8B-B14F-4D97-AF65-F5344CB8AC3E}">
        <p14:creationId xmlns:p14="http://schemas.microsoft.com/office/powerpoint/2010/main" val="2969089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4000" y="419100"/>
            <a:ext cx="8432800" cy="5707063"/>
          </a:xfrm>
        </p:spPr>
        <p:txBody>
          <a:bodyPr>
            <a:normAutofit fontScale="92500" lnSpcReduction="10000"/>
          </a:bodyPr>
          <a:lstStyle/>
          <a:p>
            <a:pPr marL="0" indent="0">
              <a:buNone/>
            </a:pPr>
            <a:r>
              <a:rPr lang="es-ES_tradnl" dirty="0"/>
              <a:t>El editor de sonido normalmente recurrirá a los reportes de sonido, mismos que son responsabilidad del sonidista de rodaje, y en los cuales incluye, además de la correcta </a:t>
            </a:r>
            <a:r>
              <a:rPr lang="es-ES_tradnl" dirty="0" smtClean="0"/>
              <a:t>identificación de </a:t>
            </a:r>
            <a:r>
              <a:rPr lang="es-ES_tradnl" dirty="0"/>
              <a:t>las tomas, lo siguiente: </a:t>
            </a:r>
            <a:r>
              <a:rPr lang="es-ES_tradnl" dirty="0">
                <a:solidFill>
                  <a:srgbClr val="0000FF"/>
                </a:solidFill>
              </a:rPr>
              <a:t>día de rodaje, frecuencia de </a:t>
            </a:r>
            <a:r>
              <a:rPr lang="es-ES_tradnl" dirty="0" err="1">
                <a:solidFill>
                  <a:srgbClr val="0000FF"/>
                </a:solidFill>
              </a:rPr>
              <a:t>sampleo</a:t>
            </a:r>
            <a:r>
              <a:rPr lang="es-ES_tradnl" dirty="0">
                <a:solidFill>
                  <a:srgbClr val="0000FF"/>
                </a:solidFill>
              </a:rPr>
              <a:t> y rango </a:t>
            </a:r>
            <a:r>
              <a:rPr lang="es-ES_tradnl" dirty="0" smtClean="0">
                <a:solidFill>
                  <a:srgbClr val="0000FF"/>
                </a:solidFill>
              </a:rPr>
              <a:t>dinámico</a:t>
            </a:r>
            <a:r>
              <a:rPr lang="es-ES_tradnl" dirty="0">
                <a:solidFill>
                  <a:srgbClr val="0000FF"/>
                </a:solidFill>
              </a:rPr>
              <a:t> </a:t>
            </a:r>
            <a:r>
              <a:rPr lang="es-ES_tradnl" dirty="0" smtClean="0">
                <a:solidFill>
                  <a:srgbClr val="0000FF"/>
                </a:solidFill>
              </a:rPr>
              <a:t>(</a:t>
            </a:r>
            <a:r>
              <a:rPr lang="es-ES_tradnl" dirty="0">
                <a:solidFill>
                  <a:srgbClr val="0000FF"/>
                </a:solidFill>
              </a:rPr>
              <a:t>bits), código de tiempo, número de pistas grabadas y tipo de micrófono (boom, </a:t>
            </a:r>
            <a:r>
              <a:rPr lang="es-ES_tradnl" dirty="0" err="1">
                <a:solidFill>
                  <a:srgbClr val="0000FF"/>
                </a:solidFill>
              </a:rPr>
              <a:t>Lavalier</a:t>
            </a:r>
            <a:r>
              <a:rPr lang="es-ES_tradnl" dirty="0">
                <a:solidFill>
                  <a:srgbClr val="0000FF"/>
                </a:solidFill>
              </a:rPr>
              <a:t> o estéreo). </a:t>
            </a:r>
            <a:endParaRPr lang="es-ES_tradnl" dirty="0" smtClean="0">
              <a:solidFill>
                <a:srgbClr val="0000FF"/>
              </a:solidFill>
            </a:endParaRPr>
          </a:p>
          <a:p>
            <a:pPr marL="0" indent="0">
              <a:buNone/>
            </a:pPr>
            <a:r>
              <a:rPr lang="es-ES_tradnl" dirty="0" smtClean="0">
                <a:solidFill>
                  <a:srgbClr val="0000FF"/>
                </a:solidFill>
              </a:rPr>
              <a:t>En </a:t>
            </a:r>
            <a:r>
              <a:rPr lang="es-ES_tradnl" dirty="0">
                <a:solidFill>
                  <a:srgbClr val="0000FF"/>
                </a:solidFill>
              </a:rPr>
              <a:t>los reportes el editor de sonido también encontrará las </a:t>
            </a:r>
            <a:r>
              <a:rPr lang="es-ES_tradnl" dirty="0" smtClean="0">
                <a:solidFill>
                  <a:srgbClr val="0000FF"/>
                </a:solidFill>
              </a:rPr>
              <a:t>tomas</a:t>
            </a:r>
            <a:r>
              <a:rPr lang="es-ES_tradnl" dirty="0">
                <a:solidFill>
                  <a:srgbClr val="0000FF"/>
                </a:solidFill>
              </a:rPr>
              <a:t> </a:t>
            </a:r>
            <a:r>
              <a:rPr lang="es-ES_tradnl" dirty="0" smtClean="0">
                <a:solidFill>
                  <a:srgbClr val="0000FF"/>
                </a:solidFill>
              </a:rPr>
              <a:t>marcadas </a:t>
            </a:r>
            <a:r>
              <a:rPr lang="es-ES_tradnl" dirty="0">
                <a:solidFill>
                  <a:srgbClr val="0000FF"/>
                </a:solidFill>
              </a:rPr>
              <a:t>como buenas en rodaje, observaciones acerca de ruidos u otros </a:t>
            </a:r>
            <a:r>
              <a:rPr lang="es-ES_tradnl" dirty="0" smtClean="0">
                <a:solidFill>
                  <a:srgbClr val="0000FF"/>
                </a:solidFill>
              </a:rPr>
              <a:t>defectos</a:t>
            </a:r>
            <a:r>
              <a:rPr lang="es-ES_tradnl" dirty="0">
                <a:solidFill>
                  <a:srgbClr val="0000FF"/>
                </a:solidFill>
              </a:rPr>
              <a:t> </a:t>
            </a:r>
            <a:r>
              <a:rPr lang="es-ES_tradnl" dirty="0" smtClean="0">
                <a:solidFill>
                  <a:srgbClr val="0000FF"/>
                </a:solidFill>
              </a:rPr>
              <a:t>y </a:t>
            </a:r>
            <a:r>
              <a:rPr lang="es-ES_tradnl" dirty="0">
                <a:solidFill>
                  <a:srgbClr val="0000FF"/>
                </a:solidFill>
              </a:rPr>
              <a:t>un registro de los </a:t>
            </a:r>
            <a:r>
              <a:rPr lang="es-ES_tradnl" dirty="0" err="1">
                <a:solidFill>
                  <a:srgbClr val="0000FF"/>
                </a:solidFill>
              </a:rPr>
              <a:t>room</a:t>
            </a:r>
            <a:r>
              <a:rPr lang="es-ES_tradnl" dirty="0">
                <a:solidFill>
                  <a:srgbClr val="0000FF"/>
                </a:solidFill>
              </a:rPr>
              <a:t> tones y wild </a:t>
            </a:r>
            <a:r>
              <a:rPr lang="es-ES_tradnl" dirty="0" err="1">
                <a:solidFill>
                  <a:srgbClr val="0000FF"/>
                </a:solidFill>
              </a:rPr>
              <a:t>tracks</a:t>
            </a:r>
            <a:r>
              <a:rPr lang="es-ES_tradnl" dirty="0">
                <a:solidFill>
                  <a:srgbClr val="0000FF"/>
                </a:solidFill>
              </a:rPr>
              <a:t> que se hayan realizado cada día.</a:t>
            </a:r>
          </a:p>
          <a:p>
            <a:pPr marL="0" indent="0">
              <a:buNone/>
            </a:pPr>
            <a:endParaRPr lang="es-ES" dirty="0"/>
          </a:p>
        </p:txBody>
      </p:sp>
    </p:spTree>
    <p:extLst>
      <p:ext uri="{BB962C8B-B14F-4D97-AF65-F5344CB8AC3E}">
        <p14:creationId xmlns:p14="http://schemas.microsoft.com/office/powerpoint/2010/main" val="2723260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959" r="-3136"/>
          <a:stretch/>
        </p:blipFill>
        <p:spPr>
          <a:xfrm>
            <a:off x="2146300" y="342900"/>
            <a:ext cx="4856211" cy="6037263"/>
          </a:xfrm>
          <a:ln>
            <a:solidFill>
              <a:srgbClr val="FF6600"/>
            </a:solidFill>
          </a:ln>
        </p:spPr>
      </p:pic>
    </p:spTree>
    <p:extLst>
      <p:ext uri="{BB962C8B-B14F-4D97-AF65-F5344CB8AC3E}">
        <p14:creationId xmlns:p14="http://schemas.microsoft.com/office/powerpoint/2010/main" val="570278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14300"/>
            <a:ext cx="8686801" cy="6578600"/>
          </a:xfrm>
        </p:spPr>
        <p:txBody>
          <a:bodyPr>
            <a:normAutofit lnSpcReduction="10000"/>
          </a:bodyPr>
          <a:lstStyle/>
          <a:p>
            <a:pPr marL="0" indent="0">
              <a:buNone/>
            </a:pPr>
            <a:r>
              <a:rPr lang="es-ES_tradnl" dirty="0" smtClean="0"/>
              <a:t>- Participar de los ensayos que realiza el director con los actores, para conocer los desplazamientos, los movimientos de cámara y evaluar la posición ideal teniendo en cuenta como están distribuidas las luces. </a:t>
            </a:r>
          </a:p>
          <a:p>
            <a:pPr marL="0" indent="0">
              <a:buNone/>
            </a:pPr>
            <a:r>
              <a:rPr lang="es-ES_tradnl" dirty="0" smtClean="0"/>
              <a:t>- El microfonista tiene la responsabilidad de leer y conocer el guion, para saber qué dirán los actores en escena, las acciones que van a realizar y el orden en que hablarán. </a:t>
            </a:r>
            <a:endParaRPr lang="en-US" dirty="0" smtClean="0"/>
          </a:p>
          <a:p>
            <a:pPr marL="0" indent="0">
              <a:buNone/>
            </a:pPr>
            <a:r>
              <a:rPr lang="es-ES_tradnl" dirty="0" smtClean="0"/>
              <a:t>- Colocar los micrófonos inalámbricos a los actores, para esto el microfonista tiene en cuenta el vestuario y los accesorios que utilizan los personajes que emitirán los diálogos. </a:t>
            </a:r>
          </a:p>
          <a:p>
            <a:pPr>
              <a:buFontTx/>
              <a:buChar char="-"/>
            </a:pPr>
            <a:endParaRPr lang="en-US" dirty="0" smtClean="0"/>
          </a:p>
          <a:p>
            <a:endParaRPr lang="en-US" dirty="0"/>
          </a:p>
        </p:txBody>
      </p:sp>
    </p:spTree>
    <p:extLst>
      <p:ext uri="{BB962C8B-B14F-4D97-AF65-F5344CB8AC3E}">
        <p14:creationId xmlns:p14="http://schemas.microsoft.com/office/powerpoint/2010/main" val="51673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1300"/>
            <a:ext cx="8534400" cy="6616700"/>
          </a:xfrm>
        </p:spPr>
        <p:txBody>
          <a:bodyPr>
            <a:noAutofit/>
          </a:bodyPr>
          <a:lstStyle/>
          <a:p>
            <a:pPr marL="0" indent="0">
              <a:buNone/>
            </a:pPr>
            <a:r>
              <a:rPr lang="es-ES_tradnl" sz="2800" dirty="0" smtClean="0"/>
              <a:t>Se encarga del cuidado general de las baterías; que estén en orden (a un lado las que se están usando y al otro las que están por utilizar), revisar y llevar una idea de las cargas y vida útil de las baterías, las cajas de inalámbricos, los </a:t>
            </a:r>
            <a:r>
              <a:rPr lang="es-ES_tradnl" sz="2800" dirty="0" err="1" smtClean="0"/>
              <a:t>contek</a:t>
            </a:r>
            <a:r>
              <a:rPr lang="es-ES_tradnl" sz="2800" dirty="0" smtClean="0"/>
              <a:t>, etc.</a:t>
            </a:r>
          </a:p>
          <a:p>
            <a:pPr marL="0" indent="0">
              <a:buNone/>
            </a:pPr>
            <a:endParaRPr lang="es-ES_tradnl" sz="2800" dirty="0" smtClean="0"/>
          </a:p>
          <a:p>
            <a:pPr marL="0" indent="0">
              <a:buNone/>
            </a:pPr>
            <a:r>
              <a:rPr lang="es-ES_tradnl" sz="2800" dirty="0" smtClean="0"/>
              <a:t>- Otra de sus funciones principales es administrar y repartir adecuadamente el cableado; suministrando los cables o líneas de los micrófonos y repartiéndose hasta el set, </a:t>
            </a:r>
            <a:r>
              <a:rPr lang="es-ES_tradnl" sz="2800" dirty="0"/>
              <a:t>s</a:t>
            </a:r>
            <a:r>
              <a:rPr lang="es-ES_tradnl" sz="2800" dirty="0" smtClean="0"/>
              <a:t>e recomienda evitar que los cables repartidos estén cerca de fuentes</a:t>
            </a:r>
            <a:r>
              <a:rPr lang="es-ES_tradnl" sz="2800" dirty="0"/>
              <a:t> </a:t>
            </a:r>
            <a:r>
              <a:rPr lang="es-ES_tradnl" sz="2800" dirty="0" smtClean="0"/>
              <a:t>eléctricas, luces, cables de electricidad o cualquier aparato electromagnético, con el fin de evitar la inducción de ruido en los sistemas de sonido.</a:t>
            </a:r>
            <a:endParaRPr lang="en-US" sz="2800" dirty="0"/>
          </a:p>
        </p:txBody>
      </p:sp>
    </p:spTree>
    <p:extLst>
      <p:ext uri="{BB962C8B-B14F-4D97-AF65-F5344CB8AC3E}">
        <p14:creationId xmlns:p14="http://schemas.microsoft.com/office/powerpoint/2010/main" val="258492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8391342_1633360423440922_2463683469658554368_n.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a:xfrm>
            <a:off x="457200" y="1086518"/>
            <a:ext cx="8229600" cy="4525963"/>
          </a:xfrm>
        </p:spPr>
      </p:pic>
    </p:spTree>
    <p:extLst>
      <p:ext uri="{BB962C8B-B14F-4D97-AF65-F5344CB8AC3E}">
        <p14:creationId xmlns:p14="http://schemas.microsoft.com/office/powerpoint/2010/main" val="345944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785661"/>
            <a:ext cx="8515083" cy="5856439"/>
          </a:xfrm>
        </p:spPr>
        <p:txBody>
          <a:bodyPr>
            <a:normAutofit/>
          </a:bodyPr>
          <a:lstStyle/>
          <a:p>
            <a:pPr marL="0" indent="0">
              <a:buNone/>
            </a:pPr>
            <a:r>
              <a:rPr lang="es-ES_tradnl" dirty="0" smtClean="0"/>
              <a:t>Capturar los diálogos, llegando a todas las frases, e impedir dos cosas que </a:t>
            </a:r>
            <a:r>
              <a:rPr lang="es-ES_tradnl" dirty="0" smtClean="0">
                <a:solidFill>
                  <a:srgbClr val="FF0000"/>
                </a:solidFill>
              </a:rPr>
              <a:t>NO</a:t>
            </a:r>
            <a:r>
              <a:rPr lang="es-ES_tradnl" dirty="0" smtClean="0"/>
              <a:t> </a:t>
            </a:r>
            <a:r>
              <a:rPr lang="es-ES_tradnl" dirty="0" smtClean="0">
                <a:solidFill>
                  <a:srgbClr val="FF0000"/>
                </a:solidFill>
              </a:rPr>
              <a:t>deben verse en el encuadre</a:t>
            </a:r>
            <a:r>
              <a:rPr lang="es-ES_tradnl" dirty="0" smtClean="0"/>
              <a:t>: El micrófono o la sombra de este, tiene </a:t>
            </a:r>
            <a:r>
              <a:rPr lang="es-ES_tradnl" dirty="0"/>
              <a:t>que ver con la iluminación que, a veces, no deja espacio para acercar el boom al actor sin </a:t>
            </a:r>
            <a:r>
              <a:rPr lang="es-ES_tradnl" dirty="0">
                <a:solidFill>
                  <a:srgbClr val="0000FF"/>
                </a:solidFill>
              </a:rPr>
              <a:t>generar sombras</a:t>
            </a:r>
            <a:r>
              <a:rPr lang="es-ES_tradnl" dirty="0"/>
              <a:t>; debemos siempre estar presentes en las marcaciones de los desplazamientos en escena, en el momento en que los técnicos están iluminando y, en lo posible, hacer pruebas y sugerir la necesidad del espacio para la realización de nuestro trabajo.</a:t>
            </a:r>
            <a:endParaRPr lang="es-ES" dirty="0"/>
          </a:p>
          <a:p>
            <a:pPr marL="0" indent="0">
              <a:buNone/>
            </a:pPr>
            <a:endParaRPr lang="es-ES_tradnl" dirty="0" smtClean="0"/>
          </a:p>
          <a:p>
            <a:endParaRPr lang="en-US" dirty="0"/>
          </a:p>
        </p:txBody>
      </p:sp>
    </p:spTree>
    <p:extLst>
      <p:ext uri="{BB962C8B-B14F-4D97-AF65-F5344CB8AC3E}">
        <p14:creationId xmlns:p14="http://schemas.microsoft.com/office/powerpoint/2010/main" val="162667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TotalTime>
  <Words>4764</Words>
  <Application>Microsoft Macintosh PowerPoint</Application>
  <PresentationFormat>On-screen Show (4:3)</PresentationFormat>
  <Paragraphs>143</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Producción</vt:lpstr>
      <vt:lpstr> La filmación </vt:lpstr>
      <vt:lpstr> EL SONIDISTA </vt:lpstr>
      <vt:lpstr>PowerPoint Presentation</vt:lpstr>
      <vt:lpstr> EL MICROFONISTA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 wild tracks o registro de sonidos sin sincronía con la imagen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CORTE SILENCIOSO</vt:lpstr>
      <vt:lpstr>  La identificación de las tomas </vt:lpstr>
      <vt:lpstr>PowerPoint Presentation</vt:lpstr>
      <vt:lpstr>PowerPoint Presentation</vt:lpstr>
      <vt:lpstr>PowerPoint Presentation</vt:lpstr>
    </vt:vector>
  </TitlesOfParts>
  <Company>sur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Producción</dc:title>
  <dc:creator>sur sur</dc:creator>
  <cp:lastModifiedBy>sur sur</cp:lastModifiedBy>
  <cp:revision>6</cp:revision>
  <dcterms:created xsi:type="dcterms:W3CDTF">2020-06-23T14:09:32Z</dcterms:created>
  <dcterms:modified xsi:type="dcterms:W3CDTF">2020-12-04T18:36:54Z</dcterms:modified>
</cp:coreProperties>
</file>