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6858000" cy="9144000"/>
  <p:embeddedFontLst>
    <p:embeddedFont>
      <p:font typeface="Space Mono"/>
      <p:regular r:id="rId45"/>
      <p:bold r:id="rId46"/>
      <p:italic r:id="rId47"/>
      <p:boldItalic r:id="rId48"/>
    </p:embeddedFont>
    <p:embeddedFont>
      <p:font typeface="Roboto"/>
      <p:regular r:id="rId49"/>
      <p:bold r:id="rId50"/>
      <p:italic r:id="rId51"/>
      <p:boldItalic r:id="rId52"/>
    </p:embeddedFont>
    <p:embeddedFont>
      <p:font typeface="Proxima Nova"/>
      <p:regular r:id="rId53"/>
      <p:bold r:id="rId54"/>
      <p:italic r:id="rId55"/>
      <p:boldItalic r:id="rId56"/>
    </p:embeddedFont>
    <p:embeddedFont>
      <p:font typeface="Open Sans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SpaceMono-bold.fntdata"/><Relationship Id="rId45" Type="http://schemas.openxmlformats.org/officeDocument/2006/relationships/font" Target="fonts/SpaceMon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SpaceMono-boldItalic.fntdata"/><Relationship Id="rId47" Type="http://schemas.openxmlformats.org/officeDocument/2006/relationships/font" Target="fonts/SpaceMono-italic.fntdata"/><Relationship Id="rId49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OpenSans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ProximaNova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6.xml"/><Relationship Id="rId55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54" Type="http://schemas.openxmlformats.org/officeDocument/2006/relationships/font" Target="fonts/ProximaNova-bold.fntdata"/><Relationship Id="rId13" Type="http://schemas.openxmlformats.org/officeDocument/2006/relationships/slide" Target="slides/slide8.xml"/><Relationship Id="rId57" Type="http://schemas.openxmlformats.org/officeDocument/2006/relationships/font" Target="fonts/OpenSans-regular.fntdata"/><Relationship Id="rId12" Type="http://schemas.openxmlformats.org/officeDocument/2006/relationships/slide" Target="slides/slide7.xml"/><Relationship Id="rId56" Type="http://schemas.openxmlformats.org/officeDocument/2006/relationships/font" Target="fonts/ProximaNova-boldItalic.fntdata"/><Relationship Id="rId15" Type="http://schemas.openxmlformats.org/officeDocument/2006/relationships/slide" Target="slides/slide10.xml"/><Relationship Id="rId59" Type="http://schemas.openxmlformats.org/officeDocument/2006/relationships/font" Target="fonts/OpenSans-italic.fntdata"/><Relationship Id="rId14" Type="http://schemas.openxmlformats.org/officeDocument/2006/relationships/slide" Target="slides/slide9.xml"/><Relationship Id="rId58" Type="http://schemas.openxmlformats.org/officeDocument/2006/relationships/font" Target="fonts/Open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14a2c23e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314a2c23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314a2c23e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1072e36f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7" name="Google Shape;247;g361072e36f2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1072e36f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4" name="Google Shape;254;g361072e36f2_0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61072e36f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2" name="Google Shape;262;g361072e36f2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1072e36f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9" name="Google Shape;269;g361072e36f2_0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1072e36f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5" name="Google Shape;275;g361072e36f2_0_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61072e36f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1" name="Google Shape;281;g361072e36f2_0_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1072e36f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9" name="Google Shape;289;g361072e36f2_0_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61072e36f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5" name="Google Shape;295;g361072e36f2_0_1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61072e36f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1" name="Google Shape;301;g361072e36f2_0_1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61072e36f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7" name="Google Shape;307;g361072e36f2_0_1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e2f69708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6e2f6970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1072e36f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4" name="Google Shape;314;g361072e36f2_0_1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61072e36f2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0" name="Google Shape;320;g361072e36f2_0_1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1072e36f2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6" name="Google Shape;326;g361072e36f2_0_1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61072e36f2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2" name="Google Shape;332;g361072e36f2_0_1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61072e36f2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9" name="Google Shape;339;g361072e36f2_0_1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61072e36f2_0_16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/>
              <a:t> </a:t>
            </a:r>
            <a:endParaRPr/>
          </a:p>
        </p:txBody>
      </p:sp>
      <p:sp>
        <p:nvSpPr>
          <p:cNvPr id="352" name="Google Shape;352;g361072e36f2_0_1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g361072e36f2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t/>
            </a:r>
            <a:endParaRPr b="0" i="0" sz="1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1072e36f2_0_17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/>
              <a:t> </a:t>
            </a:r>
            <a:endParaRPr/>
          </a:p>
        </p:txBody>
      </p:sp>
      <p:sp>
        <p:nvSpPr>
          <p:cNvPr id="364" name="Google Shape;364;g361072e36f2_0_1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Google Shape;365;g361072e36f2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t/>
            </a:r>
            <a:endParaRPr b="0" i="0" sz="1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61072e36f2_0_182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/>
              <a:t> </a:t>
            </a:r>
            <a:endParaRPr/>
          </a:p>
        </p:txBody>
      </p:sp>
      <p:sp>
        <p:nvSpPr>
          <p:cNvPr id="372" name="Google Shape;372;g361072e36f2_0_1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g361072e36f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t/>
            </a:r>
            <a:endParaRPr b="0" i="0" sz="1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61072e36f2_0_19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/>
              <a:t> </a:t>
            </a:r>
            <a:endParaRPr/>
          </a:p>
        </p:txBody>
      </p:sp>
      <p:sp>
        <p:nvSpPr>
          <p:cNvPr id="381" name="Google Shape;381;g361072e36f2_0_1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Google Shape;382;g361072e36f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t/>
            </a:r>
            <a:endParaRPr b="0" i="0" sz="1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61072e36f2_0_199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/>
              <a:t> </a:t>
            </a:r>
            <a:endParaRPr/>
          </a:p>
        </p:txBody>
      </p:sp>
      <p:sp>
        <p:nvSpPr>
          <p:cNvPr id="391" name="Google Shape;391;g361072e36f2_0_1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g361072e36f2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t/>
            </a:r>
            <a:endParaRPr b="0" i="0" sz="1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1072e36f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61072e36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61072e36f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61072e36f2_0_211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/>
              <a:t> </a:t>
            </a:r>
            <a:endParaRPr/>
          </a:p>
        </p:txBody>
      </p:sp>
      <p:sp>
        <p:nvSpPr>
          <p:cNvPr id="404" name="Google Shape;404;g361072e36f2_0_2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Google Shape;405;g361072e36f2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t/>
            </a:r>
            <a:endParaRPr b="0" i="0" sz="1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61072e36f2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4" name="Google Shape;414;g361072e36f2_0_2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61072e36f2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4" name="Google Shape;424;g361072e36f2_0_2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61072e36f2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4" name="Google Shape;434;g361072e36f2_0_2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61072e36f2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4" name="Google Shape;444;g361072e36f2_0_2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61072e36f2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4" name="Google Shape;454;g361072e36f2_0_2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61072e36f2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4" name="Google Shape;464;g361072e36f2_0_2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61072e36f2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4" name="Google Shape;474;g361072e36f2_0_2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61072e36f2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80" name="Google Shape;480;g361072e36f2_0_2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6e2f697082_0_1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g36e2f697082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CL"/>
              <a:t>Guión: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servicios son RECURSIVOS. Integran otros servicios.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 los servicios derivan en sistemas: LA EXPERIENCIA ES UN TODO. Pensar los servicios como productos separados NO funciona.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8" name="Google Shape;488;g36e2f697082_0_1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1072e36f2_0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61072e36f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CL"/>
              <a:t>Guión: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CL"/>
              <a:t>Alan Cooper describe tres tipos de escenarios de uso: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CL"/>
              <a:t>El contextual (context scenario)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CL"/>
              <a:t>El del camino clave (key path scenario)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CL"/>
              <a:t>El de validación (validation scenario)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3" name="Google Shape;173;g361072e36f2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1072e36f2_0_23:notes"/>
          <p:cNvSpPr txBox="1"/>
          <p:nvPr/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None/>
            </a:pPr>
            <a:r>
              <a:rPr b="0" i="0" lang="es-CL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91" name="Google Shape;191;g361072e36f2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61072e36f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1072e36f2_0_29:notes"/>
          <p:cNvSpPr txBox="1"/>
          <p:nvPr/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None/>
            </a:pPr>
            <a:r>
              <a:rPr b="0" i="0" lang="es-CL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98" name="Google Shape;198;g361072e36f2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g361072e36f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1072e36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g361072e36f2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1072e36f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8" name="Google Shape;218;g361072e36f2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1072e36f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9" name="Google Shape;239;g361072e36f2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>
  <p:cSld name="Objetivo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534059" y="804459"/>
            <a:ext cx="530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/>
          <p:nvPr>
            <p:ph idx="2" type="pic"/>
          </p:nvPr>
        </p:nvSpPr>
        <p:spPr>
          <a:xfrm>
            <a:off x="6154615" y="0"/>
            <a:ext cx="29895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 y fuente - Horizontal">
  <p:cSld name="Solo el título y fuente - Horizontal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534059" y="804458"/>
            <a:ext cx="2791500" cy="53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3506081" y="5868306"/>
            <a:ext cx="51039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75"/>
              <a:buNone/>
              <a:defRPr sz="1050">
                <a:solidFill>
                  <a:srgbClr val="7F7F7F"/>
                </a:solidFill>
              </a:defRPr>
            </a:lvl1pPr>
            <a:lvl2pPr indent="-228600" lvl="1" marL="9144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2pPr>
            <a:lvl3pPr indent="-228600" lvl="2" marL="1371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3pPr>
            <a:lvl4pPr indent="-228600" lvl="3" marL="18288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4pPr>
            <a:lvl5pPr indent="-228600" lvl="4" marL="22860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7" name="Google Shape;97;p15"/>
          <p:cNvCxnSpPr/>
          <p:nvPr/>
        </p:nvCxnSpPr>
        <p:spPr>
          <a:xfrm>
            <a:off x="3556223" y="5868305"/>
            <a:ext cx="4779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5"/>
          <p:cNvCxnSpPr/>
          <p:nvPr/>
        </p:nvCxnSpPr>
        <p:spPr>
          <a:xfrm>
            <a:off x="3556223" y="5868305"/>
            <a:ext cx="4779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objetos y fuente - Imagen">
  <p:cSld name="Título, objetos y fuente - Image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534059" y="1512901"/>
            <a:ext cx="5304900" cy="43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534059" y="804459"/>
            <a:ext cx="530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2" type="body"/>
          </p:nvPr>
        </p:nvSpPr>
        <p:spPr>
          <a:xfrm>
            <a:off x="534059" y="5868306"/>
            <a:ext cx="53049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7F7F7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03" name="Google Shape;103;p16"/>
          <p:cNvCxnSpPr/>
          <p:nvPr/>
        </p:nvCxnSpPr>
        <p:spPr>
          <a:xfrm>
            <a:off x="584201" y="5868305"/>
            <a:ext cx="4779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16"/>
          <p:cNvCxnSpPr/>
          <p:nvPr/>
        </p:nvCxnSpPr>
        <p:spPr>
          <a:xfrm>
            <a:off x="584201" y="5868305"/>
            <a:ext cx="4779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16"/>
          <p:cNvSpPr/>
          <p:nvPr>
            <p:ph idx="3" type="pic"/>
          </p:nvPr>
        </p:nvSpPr>
        <p:spPr>
          <a:xfrm>
            <a:off x="6154615" y="0"/>
            <a:ext cx="29895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 y fuente">
  <p:cSld name="Solo el título y fuent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534059" y="804459"/>
            <a:ext cx="807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534059" y="5868306"/>
            <a:ext cx="80760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75"/>
              <a:buNone/>
              <a:defRPr sz="1050">
                <a:solidFill>
                  <a:srgbClr val="7F7F7F"/>
                </a:solidFill>
              </a:defRPr>
            </a:lvl1pPr>
            <a:lvl2pPr indent="-228600" lvl="1" marL="9144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2pPr>
            <a:lvl3pPr indent="-228600" lvl="2" marL="1371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3pPr>
            <a:lvl4pPr indent="-228600" lvl="3" marL="18288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4pPr>
            <a:lvl5pPr indent="-228600" lvl="4" marL="22860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9" name="Google Shape;109;p17"/>
          <p:cNvCxnSpPr/>
          <p:nvPr/>
        </p:nvCxnSpPr>
        <p:spPr>
          <a:xfrm>
            <a:off x="584201" y="5868305"/>
            <a:ext cx="4779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584201" y="5868305"/>
            <a:ext cx="4779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 y fuente">
  <p:cSld name="1_Solo el título y fuent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822960" y="286603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534059" y="5868306"/>
            <a:ext cx="80760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7F7F7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14" name="Google Shape;114;p18"/>
          <p:cNvCxnSpPr/>
          <p:nvPr/>
        </p:nvCxnSpPr>
        <p:spPr>
          <a:xfrm>
            <a:off x="584201" y="5868305"/>
            <a:ext cx="4779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584201" y="5868305"/>
            <a:ext cx="4779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lo el título y fuente">
  <p:cSld name="3_Solo el título y fuent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822960" y="286603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534059" y="5868306"/>
            <a:ext cx="80760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7F7F7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19" name="Google Shape;119;p19"/>
          <p:cNvCxnSpPr/>
          <p:nvPr/>
        </p:nvCxnSpPr>
        <p:spPr>
          <a:xfrm>
            <a:off x="584201" y="5868305"/>
            <a:ext cx="4779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9"/>
          <p:cNvCxnSpPr/>
          <p:nvPr/>
        </p:nvCxnSpPr>
        <p:spPr>
          <a:xfrm>
            <a:off x="584201" y="5868305"/>
            <a:ext cx="4779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Título y objeto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822960" y="2108201"/>
            <a:ext cx="7543800" cy="3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type="title"/>
          </p:nvPr>
        </p:nvSpPr>
        <p:spPr>
          <a:xfrm>
            <a:off x="822960" y="286603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texto y objetos" type="txAndObj">
  <p:cSld name="TEXT_AND_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3">
  <p:cSld name="Slide 23">
    <p:bg>
      <p:bgPr>
        <a:solidFill>
          <a:srgbClr val="0000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484514" y="290088"/>
            <a:ext cx="19836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F4A"/>
              </a:buClr>
              <a:buSzPts val="600"/>
              <a:buFont typeface="Space Mono"/>
              <a:buNone/>
              <a:defRPr sz="600">
                <a:solidFill>
                  <a:srgbClr val="FFCF4A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F4A"/>
              </a:buClr>
              <a:buSzPts val="600"/>
              <a:buFont typeface="Space Mono"/>
              <a:buNone/>
              <a:defRPr sz="600">
                <a:solidFill>
                  <a:srgbClr val="FFCF4A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F4A"/>
              </a:buClr>
              <a:buSzPts val="600"/>
              <a:buFont typeface="Space Mono"/>
              <a:buNone/>
              <a:defRPr sz="600">
                <a:solidFill>
                  <a:srgbClr val="FFCF4A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F4A"/>
              </a:buClr>
              <a:buSzPts val="600"/>
              <a:buFont typeface="Space Mono"/>
              <a:buNone/>
              <a:defRPr sz="600">
                <a:solidFill>
                  <a:srgbClr val="FFCF4A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F4A"/>
              </a:buClr>
              <a:buSzPts val="600"/>
              <a:buFont typeface="Space Mono"/>
              <a:buNone/>
              <a:defRPr sz="600">
                <a:solidFill>
                  <a:srgbClr val="FFCF4A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F4A"/>
              </a:buClr>
              <a:buSzPts val="600"/>
              <a:buFont typeface="Space Mono"/>
              <a:buNone/>
              <a:defRPr sz="600">
                <a:solidFill>
                  <a:srgbClr val="FFCF4A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F4A"/>
              </a:buClr>
              <a:buSzPts val="600"/>
              <a:buFont typeface="Space Mono"/>
              <a:buNone/>
              <a:defRPr sz="600">
                <a:solidFill>
                  <a:srgbClr val="FFCF4A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F4A"/>
              </a:buClr>
              <a:buSzPts val="600"/>
              <a:buFont typeface="Space Mono"/>
              <a:buNone/>
              <a:defRPr sz="600">
                <a:solidFill>
                  <a:srgbClr val="FFCF4A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F4A"/>
              </a:buClr>
              <a:buSzPts val="600"/>
              <a:buFont typeface="Space Mono"/>
              <a:buNone/>
              <a:defRPr sz="600">
                <a:solidFill>
                  <a:srgbClr val="FFCF4A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2" type="title"/>
          </p:nvPr>
        </p:nvSpPr>
        <p:spPr>
          <a:xfrm>
            <a:off x="484514" y="455488"/>
            <a:ext cx="18240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Space Mono"/>
              <a:buNone/>
              <a:defRPr sz="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Space Mono"/>
              <a:buNone/>
              <a:defRPr sz="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Space Mono"/>
              <a:buNone/>
              <a:defRPr sz="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Space Mono"/>
              <a:buNone/>
              <a:defRPr sz="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Space Mono"/>
              <a:buNone/>
              <a:defRPr sz="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Space Mono"/>
              <a:buNone/>
              <a:defRPr sz="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Space Mono"/>
              <a:buNone/>
              <a:defRPr sz="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Space Mono"/>
              <a:buNone/>
              <a:defRPr sz="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Space Mono"/>
              <a:buNone/>
              <a:defRPr sz="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127" name="Google Shape;127;p21"/>
          <p:cNvSpPr txBox="1"/>
          <p:nvPr>
            <p:ph idx="3" type="title"/>
          </p:nvPr>
        </p:nvSpPr>
        <p:spPr>
          <a:xfrm>
            <a:off x="2956130" y="3922463"/>
            <a:ext cx="9648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8" name="Google Shape;128;p21"/>
          <p:cNvSpPr txBox="1"/>
          <p:nvPr>
            <p:ph idx="4" type="title"/>
          </p:nvPr>
        </p:nvSpPr>
        <p:spPr>
          <a:xfrm>
            <a:off x="4127210" y="3922463"/>
            <a:ext cx="9648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5" type="title"/>
          </p:nvPr>
        </p:nvSpPr>
        <p:spPr>
          <a:xfrm>
            <a:off x="5298289" y="3922463"/>
            <a:ext cx="9648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0" name="Google Shape;130;p21"/>
          <p:cNvSpPr txBox="1"/>
          <p:nvPr>
            <p:ph idx="6" type="title"/>
          </p:nvPr>
        </p:nvSpPr>
        <p:spPr>
          <a:xfrm>
            <a:off x="6502446" y="3922463"/>
            <a:ext cx="9648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7" type="title"/>
          </p:nvPr>
        </p:nvSpPr>
        <p:spPr>
          <a:xfrm>
            <a:off x="7640448" y="3922463"/>
            <a:ext cx="9648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2" name="Google Shape;132;p21"/>
          <p:cNvSpPr txBox="1"/>
          <p:nvPr>
            <p:ph idx="8" type="title"/>
          </p:nvPr>
        </p:nvSpPr>
        <p:spPr>
          <a:xfrm>
            <a:off x="6502446" y="4835563"/>
            <a:ext cx="9648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9" type="title"/>
          </p:nvPr>
        </p:nvSpPr>
        <p:spPr>
          <a:xfrm>
            <a:off x="6767424" y="4484363"/>
            <a:ext cx="4350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"/>
              <a:buNone/>
              <a:def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4" name="Google Shape;134;p21"/>
          <p:cNvSpPr txBox="1"/>
          <p:nvPr>
            <p:ph idx="13" type="title"/>
          </p:nvPr>
        </p:nvSpPr>
        <p:spPr>
          <a:xfrm>
            <a:off x="776963" y="1298463"/>
            <a:ext cx="6756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9AF"/>
              </a:buClr>
              <a:buSzPts val="800"/>
              <a:buFont typeface="Open Sans"/>
              <a:buNone/>
              <a:defRPr sz="800">
                <a:solidFill>
                  <a:srgbClr val="FF19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700"/>
              <a:buFont typeface="Open Sans"/>
              <a:buNone/>
              <a:defRPr sz="7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700"/>
              <a:buFont typeface="Open Sans"/>
              <a:buNone/>
              <a:defRPr sz="7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700"/>
              <a:buFont typeface="Open Sans"/>
              <a:buNone/>
              <a:defRPr sz="7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700"/>
              <a:buFont typeface="Open Sans"/>
              <a:buNone/>
              <a:defRPr sz="7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700"/>
              <a:buFont typeface="Open Sans"/>
              <a:buNone/>
              <a:defRPr sz="7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700"/>
              <a:buFont typeface="Open Sans"/>
              <a:buNone/>
              <a:defRPr sz="7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700"/>
              <a:buFont typeface="Open Sans"/>
              <a:buNone/>
              <a:defRPr sz="7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700"/>
              <a:buFont typeface="Open Sans"/>
              <a:buNone/>
              <a:defRPr sz="7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14" type="title"/>
          </p:nvPr>
        </p:nvSpPr>
        <p:spPr>
          <a:xfrm>
            <a:off x="1550186" y="1298463"/>
            <a:ext cx="8280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15" type="title"/>
          </p:nvPr>
        </p:nvSpPr>
        <p:spPr>
          <a:xfrm>
            <a:off x="2806272" y="1900500"/>
            <a:ext cx="17094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None/>
              <a:defRPr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16" type="title"/>
          </p:nvPr>
        </p:nvSpPr>
        <p:spPr>
          <a:xfrm>
            <a:off x="6719749" y="1900500"/>
            <a:ext cx="17094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None/>
              <a:defRPr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D230"/>
              </a:buClr>
              <a:buSzPts val="800"/>
              <a:buFont typeface="Open Sans"/>
              <a:buNone/>
              <a:defRPr sz="800">
                <a:solidFill>
                  <a:srgbClr val="FCD23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269243" y="6169937"/>
            <a:ext cx="379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rtl="0" algn="l">
              <a:buClr>
                <a:srgbClr val="B2B2B2"/>
              </a:buClr>
              <a:buSzPts val="800"/>
              <a:buFont typeface="Space Mono"/>
              <a:buNone/>
              <a:defRPr sz="800">
                <a:solidFill>
                  <a:srgbClr val="B2B2B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indent="0" lvl="1" marL="0" rtl="0" algn="l">
              <a:buClr>
                <a:srgbClr val="B2B2B2"/>
              </a:buClr>
              <a:buSzPts val="800"/>
              <a:buFont typeface="Space Mono"/>
              <a:buNone/>
              <a:defRPr sz="800">
                <a:solidFill>
                  <a:srgbClr val="B2B2B2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indent="0" lvl="2" marL="0" rtl="0" algn="l">
              <a:buClr>
                <a:srgbClr val="B2B2B2"/>
              </a:buClr>
              <a:buSzPts val="800"/>
              <a:buFont typeface="Space Mono"/>
              <a:buNone/>
              <a:defRPr sz="800">
                <a:solidFill>
                  <a:srgbClr val="B2B2B2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indent="0" lvl="3" marL="0" rtl="0" algn="l">
              <a:buClr>
                <a:srgbClr val="B2B2B2"/>
              </a:buClr>
              <a:buSzPts val="800"/>
              <a:buFont typeface="Space Mono"/>
              <a:buNone/>
              <a:defRPr sz="800">
                <a:solidFill>
                  <a:srgbClr val="B2B2B2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indent="0" lvl="4" marL="0" rtl="0" algn="l">
              <a:buClr>
                <a:srgbClr val="B2B2B2"/>
              </a:buClr>
              <a:buSzPts val="800"/>
              <a:buFont typeface="Space Mono"/>
              <a:buNone/>
              <a:defRPr sz="800">
                <a:solidFill>
                  <a:srgbClr val="B2B2B2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indent="0" lvl="5" marL="0" rtl="0" algn="l">
              <a:buClr>
                <a:srgbClr val="B2B2B2"/>
              </a:buClr>
              <a:buSzPts val="800"/>
              <a:buFont typeface="Space Mono"/>
              <a:buNone/>
              <a:defRPr sz="800">
                <a:solidFill>
                  <a:srgbClr val="B2B2B2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indent="0" lvl="6" marL="0" rtl="0" algn="l">
              <a:buClr>
                <a:srgbClr val="B2B2B2"/>
              </a:buClr>
              <a:buSzPts val="800"/>
              <a:buFont typeface="Space Mono"/>
              <a:buNone/>
              <a:defRPr sz="800">
                <a:solidFill>
                  <a:srgbClr val="B2B2B2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indent="0" lvl="7" marL="0" rtl="0" algn="l">
              <a:buClr>
                <a:srgbClr val="B2B2B2"/>
              </a:buClr>
              <a:buSzPts val="800"/>
              <a:buFont typeface="Space Mono"/>
              <a:buNone/>
              <a:defRPr sz="800">
                <a:solidFill>
                  <a:srgbClr val="B2B2B2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indent="0" lvl="8" marL="0" rtl="0" algn="l">
              <a:buClr>
                <a:srgbClr val="B2B2B2"/>
              </a:buClr>
              <a:buSzPts val="800"/>
              <a:buFont typeface="Space Mono"/>
              <a:buNone/>
              <a:defRPr sz="800">
                <a:solidFill>
                  <a:srgbClr val="B2B2B2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cxnSp>
        <p:nvCxnSpPr>
          <p:cNvPr id="139" name="Google Shape;139;p21"/>
          <p:cNvCxnSpPr/>
          <p:nvPr/>
        </p:nvCxnSpPr>
        <p:spPr>
          <a:xfrm flipH="1" rot="10800000">
            <a:off x="8355027" y="6277600"/>
            <a:ext cx="34800" cy="1728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 - Horizontal">
  <p:cSld name="Solo el título - Horizontal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534059" y="804459"/>
            <a:ext cx="2791200" cy="53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50800" spcFirstLastPara="1" rIns="50800" wrap="square" tIns="25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 1">
  <p:cSld name="Objetivos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534059" y="804459"/>
            <a:ext cx="530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50800" spcFirstLastPara="1" rIns="50800" wrap="square" tIns="25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3"/>
          <p:cNvSpPr/>
          <p:nvPr>
            <p:ph idx="2" type="pic"/>
          </p:nvPr>
        </p:nvSpPr>
        <p:spPr>
          <a:xfrm>
            <a:off x="6154615" y="0"/>
            <a:ext cx="29895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25400" lIns="200000" spcFirstLastPara="1" rIns="50800" wrap="square" tIns="200000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1" i="0" sz="13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4">
  <p:cSld name="034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8286713" y="6223000"/>
            <a:ext cx="3810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75" lIns="10575" spcFirstLastPara="1" rIns="10575" wrap="square" tIns="10575">
            <a:noAutofit/>
          </a:bodyPr>
          <a:lstStyle>
            <a:lvl1pPr indent="-88900" lvl="0" marL="1651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2B"/>
              </a:buClr>
              <a:buSzPts val="500"/>
              <a:buFont typeface="Proxima Nova"/>
              <a:buNone/>
              <a:defRPr b="0" i="0" sz="1000" u="none" cap="none" strike="noStrike">
                <a:solidFill>
                  <a:srgbClr val="24282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88900" lvl="1" marL="1651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2B"/>
              </a:buClr>
              <a:buSzPts val="500"/>
              <a:buFont typeface="Proxima Nova"/>
              <a:buNone/>
              <a:defRPr b="0" i="0" sz="1000" u="none" cap="none" strike="noStrike">
                <a:solidFill>
                  <a:srgbClr val="24282B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88900" lvl="2" marL="1651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2B"/>
              </a:buClr>
              <a:buSzPts val="500"/>
              <a:buFont typeface="Proxima Nova"/>
              <a:buNone/>
              <a:defRPr b="0" i="0" sz="1000" u="none" cap="none" strike="noStrike">
                <a:solidFill>
                  <a:srgbClr val="24282B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88900" lvl="3" marL="1651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2B"/>
              </a:buClr>
              <a:buSzPts val="500"/>
              <a:buFont typeface="Proxima Nova"/>
              <a:buNone/>
              <a:defRPr b="0" i="0" sz="1000" u="none" cap="none" strike="noStrike">
                <a:solidFill>
                  <a:srgbClr val="24282B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88900" lvl="4" marL="1651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2B"/>
              </a:buClr>
              <a:buSzPts val="500"/>
              <a:buFont typeface="Proxima Nova"/>
              <a:buNone/>
              <a:defRPr b="0" i="0" sz="1000" u="none" cap="none" strike="noStrike">
                <a:solidFill>
                  <a:srgbClr val="24282B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88900" lvl="5" marL="1651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2B"/>
              </a:buClr>
              <a:buSzPts val="500"/>
              <a:buFont typeface="Proxima Nova"/>
              <a:buNone/>
              <a:defRPr b="0" i="0" sz="1000" u="none" cap="none" strike="noStrike">
                <a:solidFill>
                  <a:srgbClr val="24282B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88900" lvl="6" marL="1651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2B"/>
              </a:buClr>
              <a:buSzPts val="500"/>
              <a:buFont typeface="Proxima Nova"/>
              <a:buNone/>
              <a:defRPr b="0" i="0" sz="1000" u="none" cap="none" strike="noStrike">
                <a:solidFill>
                  <a:srgbClr val="24282B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88900" lvl="7" marL="1651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2B"/>
              </a:buClr>
              <a:buSzPts val="500"/>
              <a:buFont typeface="Proxima Nova"/>
              <a:buNone/>
              <a:defRPr b="0" i="0" sz="1000" u="none" cap="none" strike="noStrike">
                <a:solidFill>
                  <a:srgbClr val="24282B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88900" lvl="8" marL="1651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2B"/>
              </a:buClr>
              <a:buSzPts val="500"/>
              <a:buFont typeface="Proxima Nova"/>
              <a:buNone/>
              <a:defRPr b="0" i="0" sz="1000" u="none" cap="none" strike="noStrike">
                <a:solidFill>
                  <a:srgbClr val="24282B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-120650" lvl="0" marL="165100" rtl="0" algn="r">
              <a:spcBef>
                <a:spcPts val="0"/>
              </a:spcBef>
              <a:spcAft>
                <a:spcPts val="0"/>
              </a:spcAft>
              <a:buClr>
                <a:srgbClr val="24282B"/>
              </a:buClr>
              <a:buSzPts val="500"/>
              <a:buFont typeface="Proxima Nova"/>
              <a:buChar char="-"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 sz="5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  <a:defRPr sz="5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■"/>
              <a:defRPr sz="5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 sz="5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  <a:defRPr sz="5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■"/>
              <a:defRPr sz="5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 sz="5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  <a:defRPr sz="5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■"/>
              <a:defRPr sz="5800"/>
            </a:lvl9pPr>
          </a:lstStyle>
          <a:p/>
        </p:txBody>
      </p:sp>
      <p:sp>
        <p:nvSpPr>
          <p:cNvPr id="150" name="Google Shape;150;p2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00"/>
            </a:lvl9pPr>
          </a:lstStyle>
          <a:p/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hyperlink" Target="https://analytics.google.com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Relationship Id="rId4" Type="http://schemas.openxmlformats.org/officeDocument/2006/relationships/hyperlink" Target="https://www.hotjar.com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jpg"/><Relationship Id="rId4" Type="http://schemas.openxmlformats.org/officeDocument/2006/relationships/hyperlink" Target="https://miro.com/app/board/uXjVItElB7I=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Diseño UX </a:t>
            </a:r>
            <a:endParaRPr/>
          </a:p>
        </p:txBody>
      </p:sp>
      <p:sp>
        <p:nvSpPr>
          <p:cNvPr id="158" name="Google Shape;158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Profesora: Claudia Gutiérrez H.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Junio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457403" y="624575"/>
            <a:ext cx="3330600" cy="17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dk1"/>
                </a:solidFill>
              </a:rPr>
              <a:t>Abandono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551891" y="2117589"/>
            <a:ext cx="3236100" cy="23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Implica el abandono de una web, página, app o servicio.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calcula en base al total de acciones iniciadas vs el total de acciones finalizadas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w to Calculate and Improve Your Ecommerce Abandonment Rate" id="251" name="Google Shape;25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4997" y="1838053"/>
            <a:ext cx="4845400" cy="28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title"/>
          </p:nvPr>
        </p:nvSpPr>
        <p:spPr>
          <a:xfrm>
            <a:off x="659127" y="624575"/>
            <a:ext cx="29568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eo"/>
              <a:buNone/>
            </a:pPr>
            <a:r>
              <a:rPr lang="es-CL" sz="3800">
                <a:solidFill>
                  <a:schemeClr val="dk1"/>
                </a:solidFill>
              </a:rPr>
              <a:t>2. Conversión</a:t>
            </a:r>
            <a:endParaRPr sz="3800">
              <a:solidFill>
                <a:schemeClr val="dk1"/>
              </a:solidFill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743370" y="2144094"/>
            <a:ext cx="3236100" cy="23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Según Nielsen, “la conversi</a:t>
            </a:r>
            <a:r>
              <a:rPr lang="es-CL" sz="2000"/>
              <a:t>ó</a:t>
            </a:r>
            <a:r>
              <a:rPr lang="es-C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mide qué pasa cuando la gente está en tu sitio. Está fuertemente impactada por el diseño y es un parámetro clave para ver si tu estrategia de experiencia funciona”</a:t>
            </a:r>
            <a:endParaRPr/>
          </a:p>
        </p:txBody>
      </p:sp>
      <p:sp>
        <p:nvSpPr>
          <p:cNvPr id="258" name="Google Shape;258;p36"/>
          <p:cNvSpPr txBox="1"/>
          <p:nvPr/>
        </p:nvSpPr>
        <p:spPr>
          <a:xfrm>
            <a:off x="5367896" y="6132308"/>
            <a:ext cx="150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https://www.abtasty.com/</a:t>
            </a:r>
            <a:endParaRPr/>
          </a:p>
        </p:txBody>
      </p:sp>
      <p:pic>
        <p:nvPicPr>
          <p:cNvPr descr="Conversion Rate Optimization (CRO): Guía para principiantes" id="259" name="Google Shape;25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0019" y="1735551"/>
            <a:ext cx="4212325" cy="34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type="title"/>
          </p:nvPr>
        </p:nvSpPr>
        <p:spPr>
          <a:xfrm>
            <a:off x="591875" y="640075"/>
            <a:ext cx="4182000" cy="15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"/>
              <a:buNone/>
            </a:pPr>
            <a:r>
              <a:rPr lang="es-CL" sz="3000">
                <a:solidFill>
                  <a:schemeClr val="dk1"/>
                </a:solidFill>
              </a:rPr>
              <a:t>3. Pageviews o Páginas </a:t>
            </a:r>
            <a:r>
              <a:rPr lang="es-CL" sz="3000">
                <a:solidFill>
                  <a:srgbClr val="FFFFFF"/>
                </a:solidFill>
              </a:rPr>
              <a:t>vistas</a:t>
            </a:r>
            <a:endParaRPr/>
          </a:p>
        </p:txBody>
      </p:sp>
      <p:sp>
        <p:nvSpPr>
          <p:cNvPr id="265" name="Google Shape;265;p37"/>
          <p:cNvSpPr txBox="1"/>
          <p:nvPr/>
        </p:nvSpPr>
        <p:spPr>
          <a:xfrm>
            <a:off x="653497" y="2235182"/>
            <a:ext cx="3852300" cy="24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la instancia de una página cargada (o recargada) en un browser.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calcula por el total de páginas vistas por un usuario en una sesi</a:t>
            </a:r>
            <a:r>
              <a:rPr lang="es-CL" sz="1800"/>
              <a:t>ó</a:t>
            </a:r>
            <a:r>
              <a:rPr lang="es-C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determinada.</a:t>
            </a:r>
            <a:endParaRPr/>
          </a:p>
        </p:txBody>
      </p:sp>
      <p:pic>
        <p:nvPicPr>
          <p:cNvPr id="266" name="Google Shape;26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3402" y="2537051"/>
            <a:ext cx="4641851" cy="10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565643" y="772500"/>
            <a:ext cx="52437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"/>
              <a:buNone/>
            </a:pPr>
            <a:r>
              <a:rPr lang="es-CL" sz="4000">
                <a:solidFill>
                  <a:schemeClr val="dk1"/>
                </a:solidFill>
              </a:rPr>
              <a:t>4. Éxito de Tareas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622345" y="2614718"/>
            <a:ext cx="3236100" cy="20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la capacidad de un usuario de terminar una determinada tarea con éxito.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mide en porcentaje.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/>
          <p:nvPr>
            <p:ph type="title"/>
          </p:nvPr>
        </p:nvSpPr>
        <p:spPr>
          <a:xfrm>
            <a:off x="579090" y="878675"/>
            <a:ext cx="4598100" cy="13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"/>
              <a:buNone/>
            </a:pPr>
            <a:r>
              <a:rPr lang="es-CL" sz="4000">
                <a:solidFill>
                  <a:schemeClr val="dk1"/>
                </a:solidFill>
              </a:rPr>
              <a:t>5. Tiempo de Tareas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649245" y="2439918"/>
            <a:ext cx="3236100" cy="16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el número absoluto de tiempo que un usuario demora en terminar una determinada tarea.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>
            <p:ph type="title"/>
          </p:nvPr>
        </p:nvSpPr>
        <p:spPr>
          <a:xfrm>
            <a:off x="565657" y="906950"/>
            <a:ext cx="3361200" cy="13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eo"/>
              <a:buNone/>
            </a:pPr>
            <a:r>
              <a:rPr lang="es-CL" sz="3700">
                <a:solidFill>
                  <a:schemeClr val="dk1"/>
                </a:solidFill>
              </a:rPr>
              <a:t>Métricas Actitudinales</a:t>
            </a:r>
            <a:endParaRPr/>
          </a:p>
        </p:txBody>
      </p:sp>
      <p:sp>
        <p:nvSpPr>
          <p:cNvPr id="284" name="Google Shape;284;p40"/>
          <p:cNvSpPr txBox="1"/>
          <p:nvPr/>
        </p:nvSpPr>
        <p:spPr>
          <a:xfrm>
            <a:off x="4270969" y="722558"/>
            <a:ext cx="3236100" cy="54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Miden lo que los usuarios sienten y dicen sentir antes, durante o después de usar un producto o servicio.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principales métricas actitudinales son: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o"/>
              <a:buAutoNum type="arabicPeriod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Lealtad: SUS / NPS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o"/>
              <a:buAutoNum type="arabicPeriod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Usabilidad: Facilidad de Uso: Heurísticas de Usabilidad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o"/>
              <a:buAutoNum type="arabicPeriod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Credibilidad: Si confían o no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o"/>
              <a:buAutoNum type="arabicPeriod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Diseño: Referido a la satisfacción visual</a:t>
            </a:r>
            <a:endParaRPr/>
          </a:p>
        </p:txBody>
      </p:sp>
      <p:sp>
        <p:nvSpPr>
          <p:cNvPr id="285" name="Google Shape;285;p40"/>
          <p:cNvSpPr/>
          <p:nvPr/>
        </p:nvSpPr>
        <p:spPr>
          <a:xfrm>
            <a:off x="7548838" y="804525"/>
            <a:ext cx="1264200" cy="13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ntal Health outline" id="286" name="Google Shape;28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7990" y="1100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/>
          <p:nvPr>
            <p:ph type="title"/>
          </p:nvPr>
        </p:nvSpPr>
        <p:spPr>
          <a:xfrm>
            <a:off x="1614488" y="588169"/>
            <a:ext cx="591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"/>
              <a:buNone/>
            </a:pPr>
            <a:r>
              <a:rPr lang="es-CL" sz="4000">
                <a:solidFill>
                  <a:schemeClr val="dk1"/>
                </a:solidFill>
              </a:rPr>
              <a:t>SUS (System Usability Scale)</a:t>
            </a:r>
            <a:endParaRPr/>
          </a:p>
        </p:txBody>
      </p:sp>
      <p:sp>
        <p:nvSpPr>
          <p:cNvPr id="292" name="Google Shape;292;p41"/>
          <p:cNvSpPr txBox="1"/>
          <p:nvPr/>
        </p:nvSpPr>
        <p:spPr>
          <a:xfrm>
            <a:off x="1614488" y="2391568"/>
            <a:ext cx="591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-32004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C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Creada por John Brooke en 1986 para medir la usabilidad de casi cualquier Sistema</a:t>
            </a:r>
            <a:endParaRPr/>
          </a:p>
          <a:p>
            <a:pPr indent="-32004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C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usa hace 30 años para evaluación y comparación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/>
          <p:nvPr>
            <p:ph type="title"/>
          </p:nvPr>
        </p:nvSpPr>
        <p:spPr>
          <a:xfrm>
            <a:off x="1477100" y="581893"/>
            <a:ext cx="2121300" cy="33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Geo"/>
              <a:buNone/>
            </a:pPr>
            <a:r>
              <a:rPr lang="es-CL" sz="4700">
                <a:solidFill>
                  <a:schemeClr val="dk1"/>
                </a:solidFill>
              </a:rPr>
              <a:t>SUS (System Usability Scale)</a:t>
            </a:r>
            <a:endParaRPr/>
          </a:p>
        </p:txBody>
      </p:sp>
      <p:pic>
        <p:nvPicPr>
          <p:cNvPr id="298" name="Google Shape;29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4703" y="857530"/>
            <a:ext cx="3308434" cy="375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 txBox="1"/>
          <p:nvPr>
            <p:ph type="title"/>
          </p:nvPr>
        </p:nvSpPr>
        <p:spPr>
          <a:xfrm>
            <a:off x="1614488" y="588169"/>
            <a:ext cx="591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"/>
              <a:buNone/>
            </a:pPr>
            <a:r>
              <a:rPr lang="es-CL" sz="4000">
                <a:solidFill>
                  <a:schemeClr val="dk1"/>
                </a:solidFill>
              </a:rPr>
              <a:t>NPS (Net Promoter Score)</a:t>
            </a:r>
            <a:endParaRPr/>
          </a:p>
        </p:txBody>
      </p:sp>
      <p:sp>
        <p:nvSpPr>
          <p:cNvPr id="304" name="Google Shape;304;p43"/>
          <p:cNvSpPr txBox="1"/>
          <p:nvPr/>
        </p:nvSpPr>
        <p:spPr>
          <a:xfrm>
            <a:off x="1614488" y="2391568"/>
            <a:ext cx="59151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-32004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C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Nace en 2003 para medir la lealtad y servicio al cliente.</a:t>
            </a:r>
            <a:endParaRPr/>
          </a:p>
          <a:p>
            <a:pPr indent="-32004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2334F"/>
              </a:buClr>
              <a:buSzPct val="100000"/>
              <a:buFont typeface="Arial"/>
              <a:buChar char="•"/>
            </a:pPr>
            <a:r>
              <a:rPr lang="es-CL" sz="2400">
                <a:solidFill>
                  <a:srgbClr val="32334F"/>
                </a:solidFill>
                <a:latin typeface="Arial"/>
                <a:ea typeface="Arial"/>
                <a:cs typeface="Arial"/>
                <a:sym typeface="Arial"/>
              </a:rPr>
              <a:t>Busca descubrir la probabilidad de que una persona recomiende una marca, una empresa, un producto o un servicio a otra persona.</a:t>
            </a:r>
            <a:r>
              <a:rPr lang="es-C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/>
          <p:nvPr>
            <p:ph type="title"/>
          </p:nvPr>
        </p:nvSpPr>
        <p:spPr>
          <a:xfrm>
            <a:off x="1614488" y="631801"/>
            <a:ext cx="59151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Geo"/>
              <a:buNone/>
            </a:pPr>
            <a:r>
              <a:rPr lang="es-CL" sz="4700">
                <a:solidFill>
                  <a:schemeClr val="dk1"/>
                </a:solidFill>
              </a:rPr>
              <a:t>NPS</a:t>
            </a:r>
            <a:endParaRPr/>
          </a:p>
        </p:txBody>
      </p:sp>
      <p:pic>
        <p:nvPicPr>
          <p:cNvPr descr="Cómo mejorar el Net Promoter Score? 7 maneras de mejorar tu NPS - Trustmary" id="310" name="Google Shape;31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488" y="2684044"/>
            <a:ext cx="5915024" cy="230685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4"/>
          <p:cNvSpPr txBox="1"/>
          <p:nvPr/>
        </p:nvSpPr>
        <p:spPr>
          <a:xfrm>
            <a:off x="4000500" y="5698299"/>
            <a:ext cx="160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https://www.trustmary.com/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475" y="845825"/>
            <a:ext cx="8035050" cy="520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>
            <p:ph type="title"/>
          </p:nvPr>
        </p:nvSpPr>
        <p:spPr>
          <a:xfrm>
            <a:off x="1614488" y="588169"/>
            <a:ext cx="591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"/>
              <a:buNone/>
            </a:pPr>
            <a:r>
              <a:rPr lang="es-CL" sz="4000">
                <a:solidFill>
                  <a:schemeClr val="dk1"/>
                </a:solidFill>
              </a:rPr>
              <a:t>CSAT (Customer Satisfaction Score)</a:t>
            </a:r>
            <a:endParaRPr/>
          </a:p>
        </p:txBody>
      </p:sp>
      <p:sp>
        <p:nvSpPr>
          <p:cNvPr id="317" name="Google Shape;317;p45"/>
          <p:cNvSpPr txBox="1"/>
          <p:nvPr/>
        </p:nvSpPr>
        <p:spPr>
          <a:xfrm>
            <a:off x="1614488" y="2391568"/>
            <a:ext cx="59151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C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Mide la satisacción de cliente, pero sin lo estricto del NPS.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C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puede hacer una sola pregunta o hasta un cuestionario completo.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/>
          <p:nvPr>
            <p:ph type="title"/>
          </p:nvPr>
        </p:nvSpPr>
        <p:spPr>
          <a:xfrm>
            <a:off x="1614488" y="588169"/>
            <a:ext cx="591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"/>
              <a:buNone/>
            </a:pPr>
            <a:r>
              <a:rPr lang="es-CL" sz="4000">
                <a:solidFill>
                  <a:schemeClr val="dk1"/>
                </a:solidFill>
              </a:rPr>
              <a:t>CSAT (Customer Satisfaction Score)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descr="🚀 Indicadores de satisfacción de clientes. NPS, CES, CSAT" id="323" name="Google Shape;32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88" y="2952750"/>
            <a:ext cx="5000625" cy="1785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/>
          <p:nvPr>
            <p:ph type="title"/>
          </p:nvPr>
        </p:nvSpPr>
        <p:spPr>
          <a:xfrm>
            <a:off x="1614438" y="1462244"/>
            <a:ext cx="591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"/>
              <a:buNone/>
            </a:pPr>
            <a:r>
              <a:rPr lang="es-CL" sz="3000">
                <a:solidFill>
                  <a:schemeClr val="dk1"/>
                </a:solidFill>
              </a:rPr>
              <a:t>SUPR Q (Standardized User Experience Percentile Rank Questionnaire)</a:t>
            </a:r>
            <a:endParaRPr/>
          </a:p>
        </p:txBody>
      </p:sp>
      <p:sp>
        <p:nvSpPr>
          <p:cNvPr id="329" name="Google Shape;329;p47"/>
          <p:cNvSpPr txBox="1"/>
          <p:nvPr/>
        </p:nvSpPr>
        <p:spPr>
          <a:xfrm>
            <a:off x="1614438" y="3265643"/>
            <a:ext cx="5915100" cy="16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33147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C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un cuestionario de 8 preguntas que mide la calidad de la experiencia de usuario de un sitio, dando medidas de usabilidad, credibilidad, lealtad y diseño.</a:t>
            </a:r>
            <a:endParaRPr/>
          </a:p>
          <a:p>
            <a:pPr indent="-33147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C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 desarrollado por Jeff Sauro en 2015.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8"/>
          <p:cNvSpPr txBox="1"/>
          <p:nvPr>
            <p:ph type="title"/>
          </p:nvPr>
        </p:nvSpPr>
        <p:spPr>
          <a:xfrm>
            <a:off x="1614488" y="588169"/>
            <a:ext cx="591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"/>
              <a:buNone/>
            </a:pPr>
            <a:r>
              <a:rPr lang="es-CL" sz="4000">
                <a:solidFill>
                  <a:schemeClr val="dk1"/>
                </a:solidFill>
              </a:rPr>
              <a:t>SUPR Q</a:t>
            </a:r>
            <a:endParaRPr/>
          </a:p>
        </p:txBody>
      </p:sp>
      <p:pic>
        <p:nvPicPr>
          <p:cNvPr descr="Using the SUPR-Q as a Design Metric | Fuzzy Math" id="335" name="Google Shape;33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413" y="2238376"/>
            <a:ext cx="5314948" cy="248215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8"/>
          <p:cNvSpPr txBox="1"/>
          <p:nvPr/>
        </p:nvSpPr>
        <p:spPr>
          <a:xfrm>
            <a:off x="3921919" y="5720835"/>
            <a:ext cx="3429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https://fuzzymath.com/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/>
          <p:nvPr>
            <p:ph type="title"/>
          </p:nvPr>
        </p:nvSpPr>
        <p:spPr>
          <a:xfrm>
            <a:off x="2608954" y="820500"/>
            <a:ext cx="48417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Geo"/>
              <a:buNone/>
            </a:pPr>
            <a:r>
              <a:rPr lang="es-CL"/>
              <a:t>¿Cómo se mide?</a:t>
            </a:r>
            <a:endParaRPr/>
          </a:p>
        </p:txBody>
      </p:sp>
      <p:grpSp>
        <p:nvGrpSpPr>
          <p:cNvPr id="342" name="Google Shape;342;p49"/>
          <p:cNvGrpSpPr/>
          <p:nvPr/>
        </p:nvGrpSpPr>
        <p:grpSpPr>
          <a:xfrm>
            <a:off x="2286158" y="2538240"/>
            <a:ext cx="2263260" cy="2130114"/>
            <a:chOff x="903815" y="3486315"/>
            <a:chExt cx="3627600" cy="3195011"/>
          </a:xfrm>
        </p:grpSpPr>
        <p:sp>
          <p:nvSpPr>
            <p:cNvPr id="343" name="Google Shape;343;p49"/>
            <p:cNvSpPr/>
            <p:nvPr/>
          </p:nvSpPr>
          <p:spPr>
            <a:xfrm>
              <a:off x="903815" y="6156026"/>
              <a:ext cx="3627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Cualitativos</a:t>
              </a:r>
              <a:endParaRPr/>
            </a:p>
          </p:txBody>
        </p:sp>
        <p:sp>
          <p:nvSpPr>
            <p:cNvPr id="344" name="Google Shape;344;p49"/>
            <p:cNvSpPr/>
            <p:nvPr/>
          </p:nvSpPr>
          <p:spPr>
            <a:xfrm>
              <a:off x="1341120" y="3486315"/>
              <a:ext cx="2528400" cy="252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49"/>
          <p:cNvGrpSpPr/>
          <p:nvPr/>
        </p:nvGrpSpPr>
        <p:grpSpPr>
          <a:xfrm>
            <a:off x="4711737" y="2538229"/>
            <a:ext cx="2146884" cy="2099628"/>
            <a:chOff x="4063864" y="3486315"/>
            <a:chExt cx="3621600" cy="3149285"/>
          </a:xfrm>
        </p:grpSpPr>
        <p:sp>
          <p:nvSpPr>
            <p:cNvPr id="346" name="Google Shape;346;p49"/>
            <p:cNvSpPr/>
            <p:nvPr/>
          </p:nvSpPr>
          <p:spPr>
            <a:xfrm>
              <a:off x="4610470" y="3486315"/>
              <a:ext cx="2528400" cy="252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9"/>
            <p:cNvSpPr/>
            <p:nvPr/>
          </p:nvSpPr>
          <p:spPr>
            <a:xfrm>
              <a:off x="4063864" y="6110300"/>
              <a:ext cx="3621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Cuantitativos</a:t>
              </a:r>
              <a:endParaRPr/>
            </a:p>
          </p:txBody>
        </p:sp>
      </p:grpSp>
      <p:sp>
        <p:nvSpPr>
          <p:cNvPr id="348" name="Google Shape;348;p49"/>
          <p:cNvSpPr txBox="1"/>
          <p:nvPr/>
        </p:nvSpPr>
        <p:spPr>
          <a:xfrm>
            <a:off x="2812613" y="2688750"/>
            <a:ext cx="1022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49"/>
          <p:cNvSpPr txBox="1"/>
          <p:nvPr/>
        </p:nvSpPr>
        <p:spPr>
          <a:xfrm>
            <a:off x="5274125" y="2688750"/>
            <a:ext cx="1022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/>
          <p:nvPr/>
        </p:nvSpPr>
        <p:spPr>
          <a:xfrm>
            <a:off x="3500438" y="170497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0"/>
          <p:cNvSpPr txBox="1"/>
          <p:nvPr>
            <p:ph idx="1" type="body"/>
          </p:nvPr>
        </p:nvSpPr>
        <p:spPr>
          <a:xfrm>
            <a:off x="1916200" y="2371837"/>
            <a:ext cx="5838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s-CL" sz="2400"/>
              <a:t>La analítica web permite realizar propuestas de soluciones de diseño, basadas en DATOS, de manera de que podamos ANTICIPARNOS y ENTENDER cuáles son las reales necesidades de los usuarios.</a:t>
            </a:r>
            <a:endParaRPr b="1" sz="2400"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s-CL" sz="2400"/>
              <a:t>Entrega DATA CUANTITATIVA para poder mejorar y diseñar la experiencia</a:t>
            </a:r>
            <a:endParaRPr b="1" sz="2400"/>
          </a:p>
        </p:txBody>
      </p:sp>
      <p:sp>
        <p:nvSpPr>
          <p:cNvPr id="357" name="Google Shape;357;p50"/>
          <p:cNvSpPr txBox="1"/>
          <p:nvPr/>
        </p:nvSpPr>
        <p:spPr>
          <a:xfrm>
            <a:off x="1916200" y="1133463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"/>
              <a:buNone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Analítica Web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50"/>
          <p:cNvGrpSpPr/>
          <p:nvPr/>
        </p:nvGrpSpPr>
        <p:grpSpPr>
          <a:xfrm>
            <a:off x="72487" y="171554"/>
            <a:ext cx="2146884" cy="2099628"/>
            <a:chOff x="4063864" y="3486315"/>
            <a:chExt cx="3621600" cy="3149285"/>
          </a:xfrm>
        </p:grpSpPr>
        <p:sp>
          <p:nvSpPr>
            <p:cNvPr id="359" name="Google Shape;359;p50"/>
            <p:cNvSpPr/>
            <p:nvPr/>
          </p:nvSpPr>
          <p:spPr>
            <a:xfrm>
              <a:off x="4610470" y="3486315"/>
              <a:ext cx="2528400" cy="252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0"/>
            <p:cNvSpPr/>
            <p:nvPr/>
          </p:nvSpPr>
          <p:spPr>
            <a:xfrm>
              <a:off x="4063864" y="6110300"/>
              <a:ext cx="3621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Cuantitativos</a:t>
              </a:r>
              <a:endParaRPr/>
            </a:p>
          </p:txBody>
        </p:sp>
      </p:grpSp>
      <p:sp>
        <p:nvSpPr>
          <p:cNvPr id="361" name="Google Shape;361;p50"/>
          <p:cNvSpPr txBox="1"/>
          <p:nvPr/>
        </p:nvSpPr>
        <p:spPr>
          <a:xfrm>
            <a:off x="634875" y="322075"/>
            <a:ext cx="1022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/>
          <p:nvPr/>
        </p:nvSpPr>
        <p:spPr>
          <a:xfrm>
            <a:off x="3500438" y="170497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1"/>
          <p:cNvSpPr txBox="1"/>
          <p:nvPr>
            <p:ph idx="1" type="body"/>
          </p:nvPr>
        </p:nvSpPr>
        <p:spPr>
          <a:xfrm>
            <a:off x="1638300" y="1484312"/>
            <a:ext cx="5838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 para visualizar las métricas de comportamiento (muchas veces en tiempo real) de los usuarios respecto al producto digital: </a:t>
            </a: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ellas se pueden fijar objetivos derivados del negocio para hacerlos concordar con los procesos y objetivos digitales (conversión, persuasión, venta, reserva, fidelización, etc.)</a:t>
            </a:r>
            <a:endParaRPr/>
          </a:p>
        </p:txBody>
      </p:sp>
      <p:sp>
        <p:nvSpPr>
          <p:cNvPr id="369" name="Google Shape;369;p51"/>
          <p:cNvSpPr txBox="1"/>
          <p:nvPr/>
        </p:nvSpPr>
        <p:spPr>
          <a:xfrm>
            <a:off x="1485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"/>
              <a:buNone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Analítica Web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2"/>
          <p:cNvSpPr/>
          <p:nvPr/>
        </p:nvSpPr>
        <p:spPr>
          <a:xfrm>
            <a:off x="3500438" y="170497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2"/>
          <p:cNvSpPr txBox="1"/>
          <p:nvPr/>
        </p:nvSpPr>
        <p:spPr>
          <a:xfrm>
            <a:off x="1485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"/>
              <a:buNone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Analítica Web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2"/>
          <p:cNvSpPr txBox="1"/>
          <p:nvPr/>
        </p:nvSpPr>
        <p:spPr>
          <a:xfrm>
            <a:off x="1419102" y="1865680"/>
            <a:ext cx="2511600" cy="3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126" y="1704975"/>
            <a:ext cx="5542982" cy="2617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3"/>
          <p:cNvSpPr/>
          <p:nvPr/>
        </p:nvSpPr>
        <p:spPr>
          <a:xfrm>
            <a:off x="3500438" y="170497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53"/>
          <p:cNvSpPr txBox="1"/>
          <p:nvPr/>
        </p:nvSpPr>
        <p:spPr>
          <a:xfrm>
            <a:off x="1485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"/>
              <a:buNone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Analítica Web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3"/>
          <p:cNvSpPr txBox="1"/>
          <p:nvPr/>
        </p:nvSpPr>
        <p:spPr>
          <a:xfrm>
            <a:off x="1419102" y="1865680"/>
            <a:ext cx="2511600" cy="3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7109" y="1704976"/>
            <a:ext cx="6127193" cy="268882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3"/>
          <p:cNvSpPr/>
          <p:nvPr/>
        </p:nvSpPr>
        <p:spPr>
          <a:xfrm>
            <a:off x="3160251" y="4522925"/>
            <a:ext cx="321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https://analytics.google.com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4"/>
          <p:cNvSpPr/>
          <p:nvPr/>
        </p:nvSpPr>
        <p:spPr>
          <a:xfrm>
            <a:off x="3500438" y="170497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4"/>
          <p:cNvSpPr txBox="1"/>
          <p:nvPr/>
        </p:nvSpPr>
        <p:spPr>
          <a:xfrm>
            <a:off x="1485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"/>
              <a:buNone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Heatmaps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4"/>
          <p:cNvSpPr txBox="1"/>
          <p:nvPr/>
        </p:nvSpPr>
        <p:spPr>
          <a:xfrm>
            <a:off x="1419102" y="1865680"/>
            <a:ext cx="2511600" cy="3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heatmap" id="397" name="Google Shape;39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057" y="1704976"/>
            <a:ext cx="4683920" cy="3124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54"/>
          <p:cNvGrpSpPr/>
          <p:nvPr/>
        </p:nvGrpSpPr>
        <p:grpSpPr>
          <a:xfrm>
            <a:off x="72487" y="171554"/>
            <a:ext cx="2146884" cy="2099628"/>
            <a:chOff x="4063864" y="3486315"/>
            <a:chExt cx="3621600" cy="3149285"/>
          </a:xfrm>
        </p:grpSpPr>
        <p:sp>
          <p:nvSpPr>
            <p:cNvPr id="399" name="Google Shape;399;p54"/>
            <p:cNvSpPr/>
            <p:nvPr/>
          </p:nvSpPr>
          <p:spPr>
            <a:xfrm>
              <a:off x="4610470" y="3486315"/>
              <a:ext cx="2528400" cy="252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4"/>
            <p:cNvSpPr/>
            <p:nvPr/>
          </p:nvSpPr>
          <p:spPr>
            <a:xfrm>
              <a:off x="4063864" y="6110300"/>
              <a:ext cx="3621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Cuantitativos</a:t>
              </a:r>
              <a:endParaRPr/>
            </a:p>
          </p:txBody>
        </p:sp>
      </p:grpSp>
      <p:sp>
        <p:nvSpPr>
          <p:cNvPr id="401" name="Google Shape;401;p54"/>
          <p:cNvSpPr txBox="1"/>
          <p:nvPr/>
        </p:nvSpPr>
        <p:spPr>
          <a:xfrm>
            <a:off x="634875" y="322075"/>
            <a:ext cx="1022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idx="1" type="subTitle"/>
          </p:nvPr>
        </p:nvSpPr>
        <p:spPr>
          <a:xfrm>
            <a:off x="635700" y="1005200"/>
            <a:ext cx="82581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s-CL" sz="3000">
                <a:solidFill>
                  <a:schemeClr val="dk1"/>
                </a:solidFill>
              </a:rPr>
              <a:t>Técnicas de investigación de usuarios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2750" lvl="1" marL="54800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s-CL" sz="3000">
                <a:solidFill>
                  <a:schemeClr val="dk1"/>
                </a:solidFill>
              </a:rPr>
              <a:t>Metodologías cualitativas y cuantitativas</a:t>
            </a:r>
            <a:endParaRPr sz="3000">
              <a:solidFill>
                <a:schemeClr val="dk1"/>
              </a:solidFill>
            </a:endParaRPr>
          </a:p>
          <a:p>
            <a:pPr indent="-412750" lvl="1" marL="54800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s-CL" sz="3000">
                <a:solidFill>
                  <a:schemeClr val="dk1"/>
                </a:solidFill>
              </a:rPr>
              <a:t>Analítica Web</a:t>
            </a:r>
            <a:endParaRPr sz="3000">
              <a:solidFill>
                <a:schemeClr val="dk1"/>
              </a:solidFill>
            </a:endParaRPr>
          </a:p>
          <a:p>
            <a:pPr indent="-412750" lvl="1" marL="54800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s-CL" sz="3000">
                <a:solidFill>
                  <a:schemeClr val="dk1"/>
                </a:solidFill>
              </a:rPr>
              <a:t>Encuestas</a:t>
            </a:r>
            <a:endParaRPr sz="3000">
              <a:solidFill>
                <a:schemeClr val="dk1"/>
              </a:solidFill>
            </a:endParaRPr>
          </a:p>
          <a:p>
            <a:pPr indent="-412750" lvl="1" marL="54800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s-CL" sz="3000">
                <a:solidFill>
                  <a:schemeClr val="dk1"/>
                </a:solidFill>
              </a:rPr>
              <a:t>Entrevistas estructuradas y semi estructuradas</a:t>
            </a:r>
            <a:endParaRPr sz="3000">
              <a:solidFill>
                <a:schemeClr val="dk1"/>
              </a:solidFill>
            </a:endParaRPr>
          </a:p>
          <a:p>
            <a:pPr indent="-412750" lvl="1" marL="54800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s-CL" sz="3000">
                <a:solidFill>
                  <a:schemeClr val="dk1"/>
                </a:solidFill>
              </a:rPr>
              <a:t>Modelos Mentales</a:t>
            </a:r>
            <a:endParaRPr sz="3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/>
          <p:nvPr/>
        </p:nvSpPr>
        <p:spPr>
          <a:xfrm>
            <a:off x="3500438" y="170497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5"/>
          <p:cNvSpPr txBox="1"/>
          <p:nvPr/>
        </p:nvSpPr>
        <p:spPr>
          <a:xfrm>
            <a:off x="1485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"/>
              <a:buNone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Heatmaps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5"/>
          <p:cNvSpPr txBox="1"/>
          <p:nvPr/>
        </p:nvSpPr>
        <p:spPr>
          <a:xfrm>
            <a:off x="1419102" y="1865680"/>
            <a:ext cx="2511600" cy="3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987" y="1570718"/>
            <a:ext cx="6680028" cy="293142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5"/>
          <p:cNvSpPr/>
          <p:nvPr/>
        </p:nvSpPr>
        <p:spPr>
          <a:xfrm>
            <a:off x="3316200" y="4854000"/>
            <a:ext cx="251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https://www.hotjar.com/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6"/>
          <p:cNvSpPr txBox="1"/>
          <p:nvPr/>
        </p:nvSpPr>
        <p:spPr>
          <a:xfrm>
            <a:off x="457200" y="839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s-CL" sz="3200">
                <a:solidFill>
                  <a:schemeClr val="dk2"/>
                </a:solidFill>
              </a:rPr>
              <a:t>Encuestas</a:t>
            </a:r>
            <a:endParaRPr/>
          </a:p>
        </p:txBody>
      </p:sp>
      <p:sp>
        <p:nvSpPr>
          <p:cNvPr id="417" name="Google Shape;417;p56"/>
          <p:cNvSpPr txBox="1"/>
          <p:nvPr/>
        </p:nvSpPr>
        <p:spPr>
          <a:xfrm>
            <a:off x="295500" y="2274775"/>
            <a:ext cx="8929200" cy="3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●"/>
            </a:pPr>
            <a:r>
              <a:rPr lang="es-CL" sz="2100">
                <a:solidFill>
                  <a:srgbClr val="202124"/>
                </a:solidFill>
                <a:highlight>
                  <a:srgbClr val="FFFFFF"/>
                </a:highlight>
              </a:rPr>
              <a:t>Las encuestas son un set de preguntas que exploran actitudes, preferencias, frenos y motivaciones de nuestros usuarios.</a:t>
            </a:r>
            <a:endParaRPr sz="21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●"/>
            </a:pPr>
            <a:r>
              <a:rPr lang="es-CL" sz="2100">
                <a:solidFill>
                  <a:srgbClr val="202124"/>
                </a:solidFill>
                <a:highlight>
                  <a:srgbClr val="FFFFFF"/>
                </a:highlight>
              </a:rPr>
              <a:t>Son una manera rápida, fácil y barata de obtener data de nuestros usuarios</a:t>
            </a:r>
            <a:endParaRPr sz="21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●"/>
            </a:pPr>
            <a:r>
              <a:rPr lang="es-CL" sz="2100">
                <a:solidFill>
                  <a:srgbClr val="202124"/>
                </a:solidFill>
                <a:highlight>
                  <a:srgbClr val="FFFFFF"/>
                </a:highlight>
              </a:rPr>
              <a:t>NO deben ser tendenciosas y deben EXPLORAR, no ratificar sesgos ni opiniones</a:t>
            </a:r>
            <a:endParaRPr b="1" sz="2100">
              <a:solidFill>
                <a:schemeClr val="dk1"/>
              </a:solidFill>
            </a:endParaRPr>
          </a:p>
        </p:txBody>
      </p:sp>
      <p:grpSp>
        <p:nvGrpSpPr>
          <p:cNvPr id="418" name="Google Shape;418;p56"/>
          <p:cNvGrpSpPr/>
          <p:nvPr/>
        </p:nvGrpSpPr>
        <p:grpSpPr>
          <a:xfrm>
            <a:off x="94308" y="144665"/>
            <a:ext cx="2263260" cy="2130114"/>
            <a:chOff x="903815" y="3486315"/>
            <a:chExt cx="3627600" cy="3195011"/>
          </a:xfrm>
        </p:grpSpPr>
        <p:sp>
          <p:nvSpPr>
            <p:cNvPr id="419" name="Google Shape;419;p56"/>
            <p:cNvSpPr/>
            <p:nvPr/>
          </p:nvSpPr>
          <p:spPr>
            <a:xfrm>
              <a:off x="903815" y="6156026"/>
              <a:ext cx="3627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Cualitativos</a:t>
              </a:r>
              <a:endParaRPr/>
            </a:p>
          </p:txBody>
        </p:sp>
        <p:sp>
          <p:nvSpPr>
            <p:cNvPr id="420" name="Google Shape;420;p56"/>
            <p:cNvSpPr/>
            <p:nvPr/>
          </p:nvSpPr>
          <p:spPr>
            <a:xfrm>
              <a:off x="1341120" y="3486315"/>
              <a:ext cx="2528400" cy="252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56"/>
          <p:cNvSpPr txBox="1"/>
          <p:nvPr/>
        </p:nvSpPr>
        <p:spPr>
          <a:xfrm>
            <a:off x="620763" y="295175"/>
            <a:ext cx="1022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7"/>
          <p:cNvSpPr txBox="1"/>
          <p:nvPr/>
        </p:nvSpPr>
        <p:spPr>
          <a:xfrm>
            <a:off x="457200" y="839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s-CL" sz="3200">
                <a:solidFill>
                  <a:schemeClr val="dk2"/>
                </a:solidFill>
              </a:rPr>
              <a:t>Encuestas</a:t>
            </a:r>
            <a:endParaRPr/>
          </a:p>
        </p:txBody>
      </p:sp>
      <p:grpSp>
        <p:nvGrpSpPr>
          <p:cNvPr id="427" name="Google Shape;427;p57"/>
          <p:cNvGrpSpPr/>
          <p:nvPr/>
        </p:nvGrpSpPr>
        <p:grpSpPr>
          <a:xfrm>
            <a:off x="94308" y="144665"/>
            <a:ext cx="2263260" cy="2130114"/>
            <a:chOff x="903815" y="3486315"/>
            <a:chExt cx="3627600" cy="3195011"/>
          </a:xfrm>
        </p:grpSpPr>
        <p:sp>
          <p:nvSpPr>
            <p:cNvPr id="428" name="Google Shape;428;p57"/>
            <p:cNvSpPr/>
            <p:nvPr/>
          </p:nvSpPr>
          <p:spPr>
            <a:xfrm>
              <a:off x="903815" y="6156026"/>
              <a:ext cx="3627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Cualitativos</a:t>
              </a:r>
              <a:endParaRPr/>
            </a:p>
          </p:txBody>
        </p:sp>
        <p:sp>
          <p:nvSpPr>
            <p:cNvPr id="429" name="Google Shape;429;p57"/>
            <p:cNvSpPr/>
            <p:nvPr/>
          </p:nvSpPr>
          <p:spPr>
            <a:xfrm>
              <a:off x="1341120" y="3486315"/>
              <a:ext cx="2528400" cy="252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57"/>
          <p:cNvSpPr txBox="1"/>
          <p:nvPr/>
        </p:nvSpPr>
        <p:spPr>
          <a:xfrm>
            <a:off x="620763" y="295175"/>
            <a:ext cx="1022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1" name="Google Shape;43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81" y="2369425"/>
            <a:ext cx="6896351" cy="39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 txBox="1"/>
          <p:nvPr/>
        </p:nvSpPr>
        <p:spPr>
          <a:xfrm>
            <a:off x="457200" y="839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s-CL" sz="3200">
                <a:solidFill>
                  <a:schemeClr val="dk2"/>
                </a:solidFill>
              </a:rPr>
              <a:t>Encuestas</a:t>
            </a:r>
            <a:endParaRPr/>
          </a:p>
        </p:txBody>
      </p:sp>
      <p:grpSp>
        <p:nvGrpSpPr>
          <p:cNvPr id="437" name="Google Shape;437;p58"/>
          <p:cNvGrpSpPr/>
          <p:nvPr/>
        </p:nvGrpSpPr>
        <p:grpSpPr>
          <a:xfrm>
            <a:off x="94308" y="144665"/>
            <a:ext cx="2263260" cy="2130114"/>
            <a:chOff x="903815" y="3486315"/>
            <a:chExt cx="3627600" cy="3195011"/>
          </a:xfrm>
        </p:grpSpPr>
        <p:sp>
          <p:nvSpPr>
            <p:cNvPr id="438" name="Google Shape;438;p58"/>
            <p:cNvSpPr/>
            <p:nvPr/>
          </p:nvSpPr>
          <p:spPr>
            <a:xfrm>
              <a:off x="903815" y="6156026"/>
              <a:ext cx="3627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Cualitativos</a:t>
              </a:r>
              <a:endParaRPr/>
            </a:p>
          </p:txBody>
        </p:sp>
        <p:sp>
          <p:nvSpPr>
            <p:cNvPr id="439" name="Google Shape;439;p58"/>
            <p:cNvSpPr/>
            <p:nvPr/>
          </p:nvSpPr>
          <p:spPr>
            <a:xfrm>
              <a:off x="1341120" y="3486315"/>
              <a:ext cx="2528400" cy="252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58"/>
          <p:cNvSpPr txBox="1"/>
          <p:nvPr/>
        </p:nvSpPr>
        <p:spPr>
          <a:xfrm>
            <a:off x="620763" y="295175"/>
            <a:ext cx="1022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58"/>
          <p:cNvSpPr txBox="1"/>
          <p:nvPr/>
        </p:nvSpPr>
        <p:spPr>
          <a:xfrm>
            <a:off x="457200" y="2274775"/>
            <a:ext cx="8229600" cy="4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rgbClr val="241C15"/>
                </a:solidFill>
              </a:rPr>
              <a:t>Encuesta de Comportamiento Financiero</a:t>
            </a:r>
            <a:br>
              <a:rPr b="1" lang="es-CL" sz="1200">
                <a:solidFill>
                  <a:srgbClr val="241C15"/>
                </a:solidFill>
              </a:rPr>
            </a:br>
            <a:br>
              <a:rPr lang="es-CL" sz="1200">
                <a:solidFill>
                  <a:srgbClr val="241C15"/>
                </a:solidFill>
              </a:rPr>
            </a:br>
            <a:r>
              <a:rPr lang="es-CL" sz="1200">
                <a:solidFill>
                  <a:srgbClr val="241C15"/>
                </a:solidFill>
              </a:rPr>
              <a:t>Queremos entender mejor tu comportamiento de inversión para entregarte una experiencia personalizada en el futuro. Ayúdanos a completar esta breve encuesta. Tus respuestas son muy valiosas para nuestras estrategias futuras.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¿Qué tipo de cuenta bancaria tienes?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Ahorro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Vista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Corriente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¿Eres usuario de Banca Preferente?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Si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No</a:t>
            </a:r>
            <a:br>
              <a:rPr lang="es-CL" sz="1200">
                <a:solidFill>
                  <a:srgbClr val="241C15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9"/>
          <p:cNvSpPr txBox="1"/>
          <p:nvPr/>
        </p:nvSpPr>
        <p:spPr>
          <a:xfrm>
            <a:off x="457200" y="839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s-CL" sz="3200">
                <a:solidFill>
                  <a:schemeClr val="dk2"/>
                </a:solidFill>
              </a:rPr>
              <a:t>Encuestas</a:t>
            </a:r>
            <a:endParaRPr/>
          </a:p>
        </p:txBody>
      </p:sp>
      <p:grpSp>
        <p:nvGrpSpPr>
          <p:cNvPr id="447" name="Google Shape;447;p59"/>
          <p:cNvGrpSpPr/>
          <p:nvPr/>
        </p:nvGrpSpPr>
        <p:grpSpPr>
          <a:xfrm>
            <a:off x="94308" y="144665"/>
            <a:ext cx="2263260" cy="2130114"/>
            <a:chOff x="903815" y="3486315"/>
            <a:chExt cx="3627600" cy="3195011"/>
          </a:xfrm>
        </p:grpSpPr>
        <p:sp>
          <p:nvSpPr>
            <p:cNvPr id="448" name="Google Shape;448;p59"/>
            <p:cNvSpPr/>
            <p:nvPr/>
          </p:nvSpPr>
          <p:spPr>
            <a:xfrm>
              <a:off x="903815" y="6156026"/>
              <a:ext cx="3627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Cualitativos</a:t>
              </a:r>
              <a:endParaRPr/>
            </a:p>
          </p:txBody>
        </p:sp>
        <p:sp>
          <p:nvSpPr>
            <p:cNvPr id="449" name="Google Shape;449;p59"/>
            <p:cNvSpPr/>
            <p:nvPr/>
          </p:nvSpPr>
          <p:spPr>
            <a:xfrm>
              <a:off x="1341120" y="3486315"/>
              <a:ext cx="2528400" cy="252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59"/>
          <p:cNvSpPr txBox="1"/>
          <p:nvPr/>
        </p:nvSpPr>
        <p:spPr>
          <a:xfrm>
            <a:off x="620763" y="295175"/>
            <a:ext cx="1022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59"/>
          <p:cNvSpPr txBox="1"/>
          <p:nvPr/>
        </p:nvSpPr>
        <p:spPr>
          <a:xfrm>
            <a:off x="457200" y="2274775"/>
            <a:ext cx="82296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¿Cuál dirías que es tu navegación diaria?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Muy Alto (navego más de 8 horas al día - considera el computador y teléfono)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Alto (navego entre 4-8 horas al día - considera el computador y teléfono)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Medio (navego entre 2-4 horas al día - considera el computador y teléfono)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Bajo (navego menos de 2 horas al día - considera el computador y teléfono)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¿Inviertes?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Sí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No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0"/>
          <p:cNvSpPr txBox="1"/>
          <p:nvPr/>
        </p:nvSpPr>
        <p:spPr>
          <a:xfrm>
            <a:off x="457200" y="839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s-CL" sz="3200">
                <a:solidFill>
                  <a:schemeClr val="dk2"/>
                </a:solidFill>
              </a:rPr>
              <a:t>Encuestas</a:t>
            </a:r>
            <a:endParaRPr/>
          </a:p>
        </p:txBody>
      </p:sp>
      <p:grpSp>
        <p:nvGrpSpPr>
          <p:cNvPr id="457" name="Google Shape;457;p60"/>
          <p:cNvGrpSpPr/>
          <p:nvPr/>
        </p:nvGrpSpPr>
        <p:grpSpPr>
          <a:xfrm>
            <a:off x="94308" y="144665"/>
            <a:ext cx="2263260" cy="2130114"/>
            <a:chOff x="903815" y="3486315"/>
            <a:chExt cx="3627600" cy="3195011"/>
          </a:xfrm>
        </p:grpSpPr>
        <p:sp>
          <p:nvSpPr>
            <p:cNvPr id="458" name="Google Shape;458;p60"/>
            <p:cNvSpPr/>
            <p:nvPr/>
          </p:nvSpPr>
          <p:spPr>
            <a:xfrm>
              <a:off x="903815" y="6156026"/>
              <a:ext cx="3627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Cualitativos</a:t>
              </a:r>
              <a:endParaRPr/>
            </a:p>
          </p:txBody>
        </p:sp>
        <p:sp>
          <p:nvSpPr>
            <p:cNvPr id="459" name="Google Shape;459;p60"/>
            <p:cNvSpPr/>
            <p:nvPr/>
          </p:nvSpPr>
          <p:spPr>
            <a:xfrm>
              <a:off x="1341120" y="3486315"/>
              <a:ext cx="2528400" cy="252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60"/>
          <p:cNvSpPr txBox="1"/>
          <p:nvPr/>
        </p:nvSpPr>
        <p:spPr>
          <a:xfrm>
            <a:off x="620763" y="295175"/>
            <a:ext cx="1022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60"/>
          <p:cNvSpPr txBox="1"/>
          <p:nvPr/>
        </p:nvSpPr>
        <p:spPr>
          <a:xfrm>
            <a:off x="457200" y="2274775"/>
            <a:ext cx="8229600" cy="265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En el caso de que la respuesta sea sí ¿desde cuándo?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Hace 6 meses o menos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Entre 6 meses y 1 año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Hace más de 1 año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Entre 1 y 2 años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Hace más de 2 años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¿En qué instrumento inviertes?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Depósitos a plazo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Fondos Mutuos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Fondos de Inversión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Acciones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Otro (Especificar cuál)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¿Quién maneja tus inversiones? 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Las manejo yo mismo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Las maneja otro por mí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Si otro maneja las inversiones por ti, cuéntanos quién es: ____________ (opcional)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¿Pides ayuda al momento de invertir?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Si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No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Si la respuesta es sí, a quién pides ayuda:_____________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¿Con qué frecuencia inviertes?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Todos los días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Más de una vez a la semana, pero no todos los días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Una vez a la semana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Una vez al mes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Una vez cada 3 meses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Una vez cada 6 meses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Una vez al año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Otra:_________</a:t>
            </a:r>
            <a:endParaRPr sz="1200">
              <a:solidFill>
                <a:srgbClr val="241C15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¿Dónde inviertes?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Banco de Chile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Santander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BCI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BICE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Larrain Vial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Fintual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Focus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BTG Pactual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Otro: ____________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¿Con qué frecuencia revisas los resultados de tus inversiones?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Todos los días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Más de una vez a la semana, pero no todos los días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Una vez a la semana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Una vez al mes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Una vez cada 3 meses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Una vez cada 6 meses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Una vez al año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Otra:_________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¿A través de qué medios te informas antes de invertir?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Por mi Banco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Por mi ejecutivo de inversiones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Por redes sociales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Por sitios web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Por Plataformas de mercados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Por familiares, amigos o conocidos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Por otro, ¿cuál? ___________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¿Confías en la información que recibes o buscas sobre inversiones?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Si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No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Si tu respuesta es no, podrías contarnos más: ____________ (opcional)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t/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¿Compras online?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Sí</a:t>
            </a: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No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Si tu respuesta es sí, ¿Con qué frecuencia realizas compras online?</a:t>
            </a:r>
            <a:endParaRPr sz="1200">
              <a:solidFill>
                <a:srgbClr val="241C15"/>
              </a:solidFill>
            </a:endParaRPr>
          </a:p>
          <a:p>
            <a:pPr indent="-304800" lvl="0" marL="749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Diariamente</a:t>
            </a:r>
            <a:endParaRPr sz="1200">
              <a:solidFill>
                <a:srgbClr val="241C15"/>
              </a:solidFill>
            </a:endParaRPr>
          </a:p>
          <a:p>
            <a:pPr indent="-304800" lvl="0" marL="749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Semanalmente</a:t>
            </a:r>
            <a:endParaRPr sz="1200">
              <a:solidFill>
                <a:srgbClr val="241C15"/>
              </a:solidFill>
            </a:endParaRPr>
          </a:p>
          <a:p>
            <a:pPr indent="-304800" lvl="0" marL="749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Mensualmente</a:t>
            </a:r>
            <a:endParaRPr sz="1200">
              <a:solidFill>
                <a:srgbClr val="241C15"/>
              </a:solidFill>
            </a:endParaRPr>
          </a:p>
          <a:p>
            <a:pPr indent="-304800" lvl="0" marL="749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Semestralmente</a:t>
            </a:r>
            <a:endParaRPr sz="1200">
              <a:solidFill>
                <a:srgbClr val="241C15"/>
              </a:solidFill>
            </a:endParaRPr>
          </a:p>
          <a:p>
            <a:pPr indent="-304800" lvl="0" marL="749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Anualmente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¿Tienes algún sitio web o app favorita para hacerlo?</a:t>
            </a:r>
            <a:endParaRPr sz="1200">
              <a:solidFill>
                <a:srgbClr val="241C15"/>
              </a:solidFill>
            </a:endParaRPr>
          </a:p>
          <a:p>
            <a:pPr indent="-304800" lvl="0" marL="749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Si</a:t>
            </a:r>
            <a:endParaRPr sz="1200">
              <a:solidFill>
                <a:srgbClr val="241C15"/>
              </a:solidFill>
            </a:endParaRPr>
          </a:p>
          <a:p>
            <a:pPr indent="-304800" lvl="0" marL="749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No</a:t>
            </a:r>
            <a:endParaRPr sz="1200">
              <a:solidFill>
                <a:srgbClr val="241C15"/>
              </a:solidFill>
            </a:endParaRPr>
          </a:p>
          <a:p>
            <a:pPr indent="-304800" lvl="0" marL="749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¿Cuál?:_____________________</a:t>
            </a:r>
            <a:br>
              <a:rPr lang="es-CL" sz="1200">
                <a:solidFill>
                  <a:srgbClr val="241C15"/>
                </a:solidFill>
              </a:rPr>
            </a:br>
            <a:endParaRPr sz="1200">
              <a:solidFill>
                <a:srgbClr val="241C1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¿Has comprado/contratado servicios intangibles de manera online? (seguros, planes de telefonía, bolsas de Internet, etc.)</a:t>
            </a:r>
            <a:endParaRPr sz="1200">
              <a:solidFill>
                <a:srgbClr val="241C15"/>
              </a:solidFill>
            </a:endParaRPr>
          </a:p>
          <a:p>
            <a:pPr indent="-304800" lvl="0" marL="749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Si</a:t>
            </a:r>
            <a:endParaRPr sz="1200">
              <a:solidFill>
                <a:srgbClr val="241C15"/>
              </a:solidFill>
            </a:endParaRPr>
          </a:p>
          <a:p>
            <a:pPr indent="-304800" lvl="0" marL="749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No</a:t>
            </a:r>
            <a:endParaRPr sz="1200">
              <a:solidFill>
                <a:srgbClr val="241C15"/>
              </a:solidFill>
            </a:endParaRPr>
          </a:p>
          <a:p>
            <a:pPr indent="-304800" lvl="0" marL="749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C15"/>
              </a:buClr>
              <a:buSzPts val="1200"/>
              <a:buChar char="●"/>
            </a:pPr>
            <a:r>
              <a:rPr lang="es-CL" sz="1200">
                <a:solidFill>
                  <a:srgbClr val="241C15"/>
                </a:solidFill>
              </a:rPr>
              <a:t>¿Cuál?:________________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1"/>
          <p:cNvSpPr txBox="1"/>
          <p:nvPr/>
        </p:nvSpPr>
        <p:spPr>
          <a:xfrm>
            <a:off x="457200" y="839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s-CL" sz="3200">
                <a:solidFill>
                  <a:schemeClr val="dk2"/>
                </a:solidFill>
              </a:rPr>
              <a:t>Entrevistas</a:t>
            </a:r>
            <a:endParaRPr/>
          </a:p>
        </p:txBody>
      </p:sp>
      <p:sp>
        <p:nvSpPr>
          <p:cNvPr id="467" name="Google Shape;467;p61"/>
          <p:cNvSpPr txBox="1"/>
          <p:nvPr/>
        </p:nvSpPr>
        <p:spPr>
          <a:xfrm>
            <a:off x="295500" y="2274775"/>
            <a:ext cx="89292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●"/>
            </a:pPr>
            <a:r>
              <a:rPr lang="es-CL" sz="2100">
                <a:solidFill>
                  <a:srgbClr val="2B2B2B"/>
                </a:solidFill>
              </a:rPr>
              <a:t>Son parte de la fase de ideación y desarrollo de concepto </a:t>
            </a:r>
            <a:endParaRPr sz="2100">
              <a:solidFill>
                <a:srgbClr val="2B2B2B"/>
              </a:solidFill>
            </a:endParaRPr>
          </a:p>
          <a:p>
            <a:pPr indent="-361950" lvl="0" marL="4572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●"/>
            </a:pPr>
            <a:r>
              <a:rPr lang="es-CL" sz="2100">
                <a:solidFill>
                  <a:srgbClr val="2B2B2B"/>
                </a:solidFill>
              </a:rPr>
              <a:t>Siguen una metodología estructurada donde el entrevistador prepara un set de preguntas, graba y anota, y luego analiza la conversación.</a:t>
            </a:r>
            <a:endParaRPr sz="2100">
              <a:solidFill>
                <a:srgbClr val="2B2B2B"/>
              </a:solidFill>
            </a:endParaRPr>
          </a:p>
          <a:p>
            <a:pPr indent="-361950" lvl="0" marL="4572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●"/>
            </a:pPr>
            <a:r>
              <a:rPr lang="es-CL" sz="2100">
                <a:solidFill>
                  <a:srgbClr val="2B2B2B"/>
                </a:solidFill>
              </a:rPr>
              <a:t>Busca extraer info de los sentimientos, motivaciones y rutinas de los usuarios, así como explorar hábitos de uso</a:t>
            </a:r>
            <a:endParaRPr sz="2100">
              <a:solidFill>
                <a:srgbClr val="2B2B2B"/>
              </a:solidFill>
            </a:endParaRPr>
          </a:p>
          <a:p>
            <a:pPr indent="-361950" lvl="0" marL="4572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●"/>
            </a:pPr>
            <a:r>
              <a:rPr lang="es-CL" sz="2100">
                <a:solidFill>
                  <a:srgbClr val="2B2B2B"/>
                </a:solidFill>
              </a:rPr>
              <a:t>Los métodos de entrevista provienen de la etnografía, la psicología o las comunicaciones. Sin embargo, muchas se hacen en contexto para poder observar la interacción de un usuario con un producto</a:t>
            </a:r>
            <a:endParaRPr b="1" sz="2100">
              <a:solidFill>
                <a:schemeClr val="dk1"/>
              </a:solidFill>
            </a:endParaRPr>
          </a:p>
        </p:txBody>
      </p:sp>
      <p:grpSp>
        <p:nvGrpSpPr>
          <p:cNvPr id="468" name="Google Shape;468;p61"/>
          <p:cNvGrpSpPr/>
          <p:nvPr/>
        </p:nvGrpSpPr>
        <p:grpSpPr>
          <a:xfrm>
            <a:off x="94308" y="144665"/>
            <a:ext cx="2263260" cy="2130114"/>
            <a:chOff x="903815" y="3486315"/>
            <a:chExt cx="3627600" cy="3195011"/>
          </a:xfrm>
        </p:grpSpPr>
        <p:sp>
          <p:nvSpPr>
            <p:cNvPr id="469" name="Google Shape;469;p61"/>
            <p:cNvSpPr/>
            <p:nvPr/>
          </p:nvSpPr>
          <p:spPr>
            <a:xfrm>
              <a:off x="903815" y="6156026"/>
              <a:ext cx="3627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Cualitativos</a:t>
              </a:r>
              <a:endParaRPr/>
            </a:p>
          </p:txBody>
        </p:sp>
        <p:sp>
          <p:nvSpPr>
            <p:cNvPr id="470" name="Google Shape;470;p61"/>
            <p:cNvSpPr/>
            <p:nvPr/>
          </p:nvSpPr>
          <p:spPr>
            <a:xfrm>
              <a:off x="1341120" y="3486315"/>
              <a:ext cx="2528400" cy="252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61"/>
          <p:cNvSpPr txBox="1"/>
          <p:nvPr/>
        </p:nvSpPr>
        <p:spPr>
          <a:xfrm>
            <a:off x="620763" y="295175"/>
            <a:ext cx="1022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2"/>
          <p:cNvSpPr txBox="1"/>
          <p:nvPr/>
        </p:nvSpPr>
        <p:spPr>
          <a:xfrm>
            <a:off x="457200" y="839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s-CL" sz="3200">
                <a:solidFill>
                  <a:schemeClr val="dk2"/>
                </a:solidFill>
              </a:rPr>
              <a:t>Técnicas de Entrevistas</a:t>
            </a:r>
            <a:endParaRPr/>
          </a:p>
        </p:txBody>
      </p:sp>
      <p:sp>
        <p:nvSpPr>
          <p:cNvPr id="477" name="Google Shape;477;p62"/>
          <p:cNvSpPr txBox="1"/>
          <p:nvPr/>
        </p:nvSpPr>
        <p:spPr>
          <a:xfrm>
            <a:off x="214800" y="1613650"/>
            <a:ext cx="89292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●"/>
            </a:pPr>
            <a:r>
              <a:rPr lang="es-CL" sz="2100">
                <a:solidFill>
                  <a:srgbClr val="2B2B2B"/>
                </a:solidFill>
              </a:rPr>
              <a:t>Busca estudiar al entrevistado y no imponer puntos de vista</a:t>
            </a:r>
            <a:endParaRPr sz="2100">
              <a:solidFill>
                <a:srgbClr val="2B2B2B"/>
              </a:solidFill>
            </a:endParaRPr>
          </a:p>
          <a:p>
            <a:pPr indent="-361950" lvl="0" marL="4572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●"/>
            </a:pPr>
            <a:r>
              <a:rPr lang="es-CL" sz="2100">
                <a:solidFill>
                  <a:srgbClr val="2B2B2B"/>
                </a:solidFill>
              </a:rPr>
              <a:t>Como entrevistadores debemos procurar:</a:t>
            </a:r>
            <a:endParaRPr sz="2100">
              <a:solidFill>
                <a:srgbClr val="2B2B2B"/>
              </a:solidFill>
            </a:endParaRPr>
          </a:p>
          <a:p>
            <a:pPr indent="-361950" lvl="1" marL="9144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○"/>
            </a:pPr>
            <a:r>
              <a:rPr lang="es-CL" sz="2100">
                <a:solidFill>
                  <a:srgbClr val="2B2B2B"/>
                </a:solidFill>
              </a:rPr>
              <a:t>Mantener la atención sobre el entrevistado (usuario)</a:t>
            </a:r>
            <a:endParaRPr sz="2100">
              <a:solidFill>
                <a:srgbClr val="2B2B2B"/>
              </a:solidFill>
            </a:endParaRPr>
          </a:p>
          <a:p>
            <a:pPr indent="-361950" lvl="1" marL="9144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○"/>
            </a:pPr>
            <a:r>
              <a:rPr lang="es-CL" sz="2100">
                <a:solidFill>
                  <a:srgbClr val="2B2B2B"/>
                </a:solidFill>
              </a:rPr>
              <a:t>Permitir que un entrevistado haga asociaciones libres</a:t>
            </a:r>
            <a:endParaRPr sz="2100">
              <a:solidFill>
                <a:srgbClr val="2B2B2B"/>
              </a:solidFill>
            </a:endParaRPr>
          </a:p>
          <a:p>
            <a:pPr indent="-361950" lvl="1" marL="9144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○"/>
            </a:pPr>
            <a:r>
              <a:rPr lang="es-CL" sz="2100">
                <a:solidFill>
                  <a:srgbClr val="2B2B2B"/>
                </a:solidFill>
              </a:rPr>
              <a:t>Ser capaces de categorizar los hallazgos</a:t>
            </a:r>
            <a:endParaRPr sz="2100">
              <a:solidFill>
                <a:srgbClr val="2B2B2B"/>
              </a:solidFill>
            </a:endParaRPr>
          </a:p>
          <a:p>
            <a:pPr indent="-361950" lvl="1" marL="9144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○"/>
            </a:pPr>
            <a:r>
              <a:rPr lang="es-CL" sz="2100">
                <a:solidFill>
                  <a:srgbClr val="2B2B2B"/>
                </a:solidFill>
              </a:rPr>
              <a:t>No entrar tocando temas sensibles</a:t>
            </a:r>
            <a:endParaRPr sz="2100">
              <a:solidFill>
                <a:srgbClr val="2B2B2B"/>
              </a:solidFill>
            </a:endParaRPr>
          </a:p>
          <a:p>
            <a:pPr indent="-361950" lvl="0" marL="457200" rtl="0" algn="l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100"/>
              <a:buChar char="●"/>
            </a:pPr>
            <a:r>
              <a:rPr lang="es-CL" sz="2100">
                <a:solidFill>
                  <a:srgbClr val="2B2B2B"/>
                </a:solidFill>
              </a:rPr>
              <a:t>DEJAR FLUIR LA CONVERSACIÓN</a:t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3"/>
          <p:cNvSpPr txBox="1"/>
          <p:nvPr/>
        </p:nvSpPr>
        <p:spPr>
          <a:xfrm>
            <a:off x="457200" y="839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s-CL" sz="3200">
                <a:solidFill>
                  <a:schemeClr val="dk2"/>
                </a:solidFill>
              </a:rPr>
              <a:t>Entrevistas</a:t>
            </a:r>
            <a:endParaRPr/>
          </a:p>
        </p:txBody>
      </p:sp>
      <p:sp>
        <p:nvSpPr>
          <p:cNvPr id="483" name="Google Shape;483;p63"/>
          <p:cNvSpPr txBox="1"/>
          <p:nvPr/>
        </p:nvSpPr>
        <p:spPr>
          <a:xfrm>
            <a:off x="389950" y="1573300"/>
            <a:ext cx="40611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Contexto general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Frenos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¿Cuéntame un poco como resolviste....?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Cuéntame un poco de tu necesidad y que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buscas con este producto....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¿Cuándo este tema fue relevante para ti...?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¿En qué otros contextos ....?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Cuéntame cómo fue ese proceso de...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¿Cuándo sientes que no te aporta nada...?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¿Cuándo sientes que no puedes acceder...?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Dolores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¿Cuál ha sido la mayor dificultad que has tenido en su uso...?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Motivación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¿Qué te motiva su uso...?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¿Cuándo sientes que lo necesitas...?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¿Cuándo sientes que es lo mejor...?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5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84" name="Google Shape;484;p63"/>
          <p:cNvSpPr txBox="1"/>
          <p:nvPr/>
        </p:nvSpPr>
        <p:spPr>
          <a:xfrm>
            <a:off x="5056100" y="1573300"/>
            <a:ext cx="30000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Creencias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¿Qué sientes cuando te hablo de...?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¿Cuál es el uso que le darías...?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Solución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Si pudieras pedir una funcionalidad... ¿cuál sería...?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¿Qué tendría que entregar para que lo uses siempre...?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¿Cuál es el público que crees debe usarlo...?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¿Cuál es el público que crees NO debe usarlo...?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¿Cómo lo resuelve habitualmente?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¿Qué marca le ayudaría a resolver....?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¿Qué haces cuando te surge la necesidad? ¿cómo llegas a esta marca?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¿Qué aspectos te hacen decidir considerarnos?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¿Qué aspectos te hacen decidir comprar o contratar?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</a:rPr>
              <a:t>(indagar por variables de decisión)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4"/>
          <p:cNvSpPr txBox="1"/>
          <p:nvPr>
            <p:ph type="title"/>
          </p:nvPr>
        </p:nvSpPr>
        <p:spPr>
          <a:xfrm>
            <a:off x="0" y="966875"/>
            <a:ext cx="43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"/>
              <a:buNone/>
            </a:pPr>
            <a:r>
              <a:rPr b="1" lang="es-CL" sz="3000"/>
              <a:t>¡Manos a la obra!</a:t>
            </a:r>
            <a:endParaRPr b="1" sz="3000"/>
          </a:p>
        </p:txBody>
      </p:sp>
      <p:pic>
        <p:nvPicPr>
          <p:cNvPr id="491" name="Google Shape;491;p64"/>
          <p:cNvPicPr preferRelativeResize="0"/>
          <p:nvPr/>
        </p:nvPicPr>
        <p:blipFill rotWithShape="1">
          <a:blip r:embed="rId3">
            <a:alphaModFix/>
          </a:blip>
          <a:srcRect b="0" l="17319" r="5082" t="0"/>
          <a:stretch/>
        </p:blipFill>
        <p:spPr>
          <a:xfrm>
            <a:off x="4337425" y="722838"/>
            <a:ext cx="4752000" cy="61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4"/>
          <p:cNvSpPr/>
          <p:nvPr/>
        </p:nvSpPr>
        <p:spPr>
          <a:xfrm>
            <a:off x="584200" y="2125325"/>
            <a:ext cx="290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Hagamos un brief de investigación para nuestra solución</a:t>
            </a:r>
            <a:endParaRPr b="1" sz="1867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67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25 minutos</a:t>
            </a:r>
            <a:endParaRPr b="1" sz="1867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67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67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https://miro.com/app/board/uXjVItElB7I=/</a:t>
            </a:r>
            <a:endParaRPr sz="1867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534059" y="804864"/>
            <a:ext cx="807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50" lIns="60950" spcFirstLastPara="1" rIns="60950" wrap="square" tIns="3045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Geo"/>
              <a:buNone/>
            </a:pPr>
            <a:r>
              <a:rPr lang="es-CL"/>
              <a:t>¿Por qué son importantes?</a:t>
            </a:r>
            <a:endParaRPr/>
          </a:p>
        </p:txBody>
      </p:sp>
      <p:sp>
        <p:nvSpPr>
          <p:cNvPr id="176" name="Google Shape;176;p29"/>
          <p:cNvSpPr/>
          <p:nvPr/>
        </p:nvSpPr>
        <p:spPr>
          <a:xfrm>
            <a:off x="1640497" y="5354885"/>
            <a:ext cx="5862900" cy="51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Los usuarios están en constante proceso de iteración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29"/>
          <p:cNvGrpSpPr/>
          <p:nvPr/>
        </p:nvGrpSpPr>
        <p:grpSpPr>
          <a:xfrm>
            <a:off x="1687325" y="2522069"/>
            <a:ext cx="1813800" cy="1669713"/>
            <a:chOff x="903815" y="3486315"/>
            <a:chExt cx="3627600" cy="3195011"/>
          </a:xfrm>
        </p:grpSpPr>
        <p:sp>
          <p:nvSpPr>
            <p:cNvPr id="178" name="Google Shape;178;p29"/>
            <p:cNvSpPr/>
            <p:nvPr/>
          </p:nvSpPr>
          <p:spPr>
            <a:xfrm>
              <a:off x="1341120" y="3486315"/>
              <a:ext cx="2528400" cy="252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903815" y="6156026"/>
              <a:ext cx="3627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Son la base del diseño</a:t>
              </a:r>
              <a:endParaRPr/>
            </a:p>
          </p:txBody>
        </p:sp>
      </p:grpSp>
      <p:grpSp>
        <p:nvGrpSpPr>
          <p:cNvPr id="180" name="Google Shape;180;p29"/>
          <p:cNvGrpSpPr/>
          <p:nvPr/>
        </p:nvGrpSpPr>
        <p:grpSpPr>
          <a:xfrm>
            <a:off x="3663425" y="2522078"/>
            <a:ext cx="1810800" cy="1965743"/>
            <a:chOff x="4063864" y="3486315"/>
            <a:chExt cx="3621600" cy="3669485"/>
          </a:xfrm>
        </p:grpSpPr>
        <p:sp>
          <p:nvSpPr>
            <p:cNvPr id="181" name="Google Shape;181;p29"/>
            <p:cNvSpPr/>
            <p:nvPr/>
          </p:nvSpPr>
          <p:spPr>
            <a:xfrm>
              <a:off x="4610470" y="3486315"/>
              <a:ext cx="2528400" cy="252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4063864" y="6110300"/>
              <a:ext cx="3621600" cy="10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Permiten parametrizar la evaluación</a:t>
              </a:r>
              <a:endParaRPr/>
            </a:p>
          </p:txBody>
        </p:sp>
      </p:grpSp>
      <p:grpSp>
        <p:nvGrpSpPr>
          <p:cNvPr id="183" name="Google Shape;183;p29"/>
          <p:cNvGrpSpPr/>
          <p:nvPr/>
        </p:nvGrpSpPr>
        <p:grpSpPr>
          <a:xfrm>
            <a:off x="5777000" y="2517559"/>
            <a:ext cx="1810800" cy="1669826"/>
            <a:chOff x="7498817" y="3486315"/>
            <a:chExt cx="3621600" cy="3237351"/>
          </a:xfrm>
        </p:grpSpPr>
        <p:sp>
          <p:nvSpPr>
            <p:cNvPr id="184" name="Google Shape;184;p29"/>
            <p:cNvSpPr/>
            <p:nvPr/>
          </p:nvSpPr>
          <p:spPr>
            <a:xfrm>
              <a:off x="7879820" y="3486315"/>
              <a:ext cx="2528400" cy="2528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7498817" y="6198366"/>
              <a:ext cx="3621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 pueden cuantificar</a:t>
              </a: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8839249" y="4510477"/>
              <a:ext cx="596805" cy="480032"/>
            </a:xfrm>
            <a:custGeom>
              <a:rect b="b" l="l" r="r" t="t"/>
              <a:pathLst>
                <a:path extrusionOk="0" h="3677" w="4565">
                  <a:moveTo>
                    <a:pt x="3867" y="0"/>
                  </a:moveTo>
                  <a:lnTo>
                    <a:pt x="1585" y="2282"/>
                  </a:lnTo>
                  <a:lnTo>
                    <a:pt x="698" y="1395"/>
                  </a:lnTo>
                  <a:lnTo>
                    <a:pt x="0" y="2092"/>
                  </a:lnTo>
                  <a:lnTo>
                    <a:pt x="1585" y="3677"/>
                  </a:lnTo>
                  <a:lnTo>
                    <a:pt x="4565" y="69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descr="Architecture with solid fill" id="187" name="Google Shape;18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1325" y="280562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st with solid fill" id="188" name="Google Shape;18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5925" y="2805634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611187" y="1773236"/>
            <a:ext cx="762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s-C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 tipos de métodos de evaluación: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s-CL" sz="2800">
                <a:latin typeface="Arial"/>
                <a:ea typeface="Arial"/>
                <a:cs typeface="Arial"/>
                <a:sym typeface="Arial"/>
              </a:rPr>
              <a:t>Cualitativos</a:t>
            </a:r>
            <a:br>
              <a:rPr b="0" i="0" lang="es-C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Basados en la evaluación de sistemas interactivos y/o sus potenciales interacciones. Se analiza el sistema o se analiza la interacción con el sistema.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s-C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Ej: evaluación heurística, tests de usuarios por tareas, observación participante, focus group, etc.</a:t>
            </a:r>
            <a:endParaRPr/>
          </a:p>
        </p:txBody>
      </p:sp>
      <p:sp>
        <p:nvSpPr>
          <p:cNvPr id="195" name="Google Shape;195;p30"/>
          <p:cNvSpPr txBox="1"/>
          <p:nvPr/>
        </p:nvSpPr>
        <p:spPr>
          <a:xfrm>
            <a:off x="609600" y="951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s-CL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Estudio de usuarios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611187" y="1773236"/>
            <a:ext cx="762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s-C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 tipos de métodos de evaluación: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s-C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Empíricos o Cuantitativos</a:t>
            </a:r>
            <a:br>
              <a:rPr b="0" i="0" lang="es-C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Basados en data medible (analítica web, análisis de logs, etc.) sobre las acciones de los usuarios en una inter</a:t>
            </a:r>
            <a:r>
              <a:rPr lang="es-CL" sz="2800">
                <a:latin typeface="Arial"/>
                <a:ea typeface="Arial"/>
                <a:cs typeface="Arial"/>
                <a:sym typeface="Arial"/>
              </a:rPr>
              <a:t>faz (clicks, mouse over, navegación, etc.)</a:t>
            </a:r>
            <a:endParaRPr/>
          </a:p>
        </p:txBody>
      </p:sp>
      <p:sp>
        <p:nvSpPr>
          <p:cNvPr id="202" name="Google Shape;202;p31"/>
          <p:cNvSpPr txBox="1"/>
          <p:nvPr/>
        </p:nvSpPr>
        <p:spPr>
          <a:xfrm>
            <a:off x="609600" y="870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s-CL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Estudio de usuarios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2017279" y="820500"/>
            <a:ext cx="48417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Geo"/>
              <a:buNone/>
            </a:pPr>
            <a:r>
              <a:rPr lang="es-CL"/>
              <a:t>Estudios de usuarios</a:t>
            </a:r>
            <a:endParaRPr/>
          </a:p>
        </p:txBody>
      </p:sp>
      <p:grpSp>
        <p:nvGrpSpPr>
          <p:cNvPr id="208" name="Google Shape;208;p32"/>
          <p:cNvGrpSpPr/>
          <p:nvPr/>
        </p:nvGrpSpPr>
        <p:grpSpPr>
          <a:xfrm>
            <a:off x="2286158" y="2538240"/>
            <a:ext cx="2263260" cy="2130114"/>
            <a:chOff x="903815" y="3486315"/>
            <a:chExt cx="3627600" cy="3195011"/>
          </a:xfrm>
        </p:grpSpPr>
        <p:sp>
          <p:nvSpPr>
            <p:cNvPr id="209" name="Google Shape;209;p32"/>
            <p:cNvSpPr/>
            <p:nvPr/>
          </p:nvSpPr>
          <p:spPr>
            <a:xfrm>
              <a:off x="903815" y="6156026"/>
              <a:ext cx="3627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Cualitativos</a:t>
              </a: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341120" y="3486315"/>
              <a:ext cx="2528400" cy="252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32"/>
          <p:cNvGrpSpPr/>
          <p:nvPr/>
        </p:nvGrpSpPr>
        <p:grpSpPr>
          <a:xfrm>
            <a:off x="4711737" y="2538229"/>
            <a:ext cx="2146884" cy="2099628"/>
            <a:chOff x="4063864" y="3486315"/>
            <a:chExt cx="3621600" cy="3149285"/>
          </a:xfrm>
        </p:grpSpPr>
        <p:sp>
          <p:nvSpPr>
            <p:cNvPr id="212" name="Google Shape;212;p32"/>
            <p:cNvSpPr/>
            <p:nvPr/>
          </p:nvSpPr>
          <p:spPr>
            <a:xfrm>
              <a:off x="4610470" y="3486315"/>
              <a:ext cx="2528400" cy="252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4063864" y="6110300"/>
              <a:ext cx="3621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Cuantitativos</a:t>
              </a:r>
              <a:endParaRPr/>
            </a:p>
          </p:txBody>
        </p:sp>
      </p:grpSp>
      <p:sp>
        <p:nvSpPr>
          <p:cNvPr id="214" name="Google Shape;214;p32"/>
          <p:cNvSpPr txBox="1"/>
          <p:nvPr/>
        </p:nvSpPr>
        <p:spPr>
          <a:xfrm>
            <a:off x="2812613" y="2688750"/>
            <a:ext cx="1022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5274125" y="2688750"/>
            <a:ext cx="1022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2017279" y="820500"/>
            <a:ext cx="48417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Geo"/>
              <a:buNone/>
            </a:pPr>
            <a:r>
              <a:rPr lang="es-CL"/>
              <a:t>Estudios de usuarios</a:t>
            </a:r>
            <a:endParaRPr/>
          </a:p>
        </p:txBody>
      </p:sp>
      <p:grpSp>
        <p:nvGrpSpPr>
          <p:cNvPr id="221" name="Google Shape;221;p33"/>
          <p:cNvGrpSpPr/>
          <p:nvPr/>
        </p:nvGrpSpPr>
        <p:grpSpPr>
          <a:xfrm>
            <a:off x="2286158" y="2538240"/>
            <a:ext cx="2263260" cy="2130114"/>
            <a:chOff x="903815" y="3486315"/>
            <a:chExt cx="3627600" cy="3195011"/>
          </a:xfrm>
        </p:grpSpPr>
        <p:sp>
          <p:nvSpPr>
            <p:cNvPr id="222" name="Google Shape;222;p33"/>
            <p:cNvSpPr/>
            <p:nvPr/>
          </p:nvSpPr>
          <p:spPr>
            <a:xfrm>
              <a:off x="903815" y="6156026"/>
              <a:ext cx="3627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Cualitativos</a:t>
              </a: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1341120" y="3486315"/>
              <a:ext cx="2528400" cy="252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33"/>
          <p:cNvGrpSpPr/>
          <p:nvPr/>
        </p:nvGrpSpPr>
        <p:grpSpPr>
          <a:xfrm>
            <a:off x="4711737" y="2538229"/>
            <a:ext cx="2146884" cy="2099628"/>
            <a:chOff x="4063864" y="3486315"/>
            <a:chExt cx="3621600" cy="3149285"/>
          </a:xfrm>
        </p:grpSpPr>
        <p:sp>
          <p:nvSpPr>
            <p:cNvPr id="225" name="Google Shape;225;p33"/>
            <p:cNvSpPr/>
            <p:nvPr/>
          </p:nvSpPr>
          <p:spPr>
            <a:xfrm>
              <a:off x="4610470" y="3486315"/>
              <a:ext cx="2528400" cy="2528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4063864" y="6110300"/>
              <a:ext cx="3621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Cuantitativos</a:t>
              </a:r>
              <a:endParaRPr/>
            </a:p>
          </p:txBody>
        </p:sp>
      </p:grpSp>
      <p:sp>
        <p:nvSpPr>
          <p:cNvPr id="227" name="Google Shape;227;p33"/>
          <p:cNvSpPr txBox="1"/>
          <p:nvPr/>
        </p:nvSpPr>
        <p:spPr>
          <a:xfrm>
            <a:off x="2812613" y="2688750"/>
            <a:ext cx="1022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3"/>
          <p:cNvSpPr txBox="1"/>
          <p:nvPr/>
        </p:nvSpPr>
        <p:spPr>
          <a:xfrm>
            <a:off x="5274125" y="2688750"/>
            <a:ext cx="1022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QUÉ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usa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9" name="Google Shape;229;p33"/>
          <p:cNvGrpSpPr/>
          <p:nvPr/>
        </p:nvGrpSpPr>
        <p:grpSpPr>
          <a:xfrm>
            <a:off x="4981505" y="5053800"/>
            <a:ext cx="1813800" cy="1744656"/>
            <a:chOff x="903815" y="4064474"/>
            <a:chExt cx="3627600" cy="2616852"/>
          </a:xfrm>
        </p:grpSpPr>
        <p:sp>
          <p:nvSpPr>
            <p:cNvPr id="230" name="Google Shape;230;p33"/>
            <p:cNvSpPr/>
            <p:nvPr/>
          </p:nvSpPr>
          <p:spPr>
            <a:xfrm>
              <a:off x="903815" y="6156026"/>
              <a:ext cx="3627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Comportamiento</a:t>
              </a:r>
              <a:endParaRPr/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1341106" y="4064474"/>
              <a:ext cx="2528400" cy="195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lasses with solid fill" id="232" name="Google Shape;23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9348" y="5349636"/>
            <a:ext cx="685800" cy="68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33"/>
          <p:cNvGrpSpPr/>
          <p:nvPr/>
        </p:nvGrpSpPr>
        <p:grpSpPr>
          <a:xfrm>
            <a:off x="2510892" y="5053800"/>
            <a:ext cx="1813800" cy="1744656"/>
            <a:chOff x="903815" y="4064474"/>
            <a:chExt cx="3627600" cy="2616852"/>
          </a:xfrm>
        </p:grpSpPr>
        <p:sp>
          <p:nvSpPr>
            <p:cNvPr id="234" name="Google Shape;234;p33"/>
            <p:cNvSpPr/>
            <p:nvPr/>
          </p:nvSpPr>
          <p:spPr>
            <a:xfrm>
              <a:off x="903815" y="6156026"/>
              <a:ext cx="36276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733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Actitud</a:t>
              </a:r>
              <a:endParaRPr/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1341106" y="4064474"/>
              <a:ext cx="2528400" cy="195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Mental Health outline" id="236" name="Google Shape;23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8690" y="5349625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>
            <p:ph type="title"/>
          </p:nvPr>
        </p:nvSpPr>
        <p:spPr>
          <a:xfrm>
            <a:off x="833930" y="848100"/>
            <a:ext cx="6695700" cy="9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"/>
              <a:buNone/>
            </a:pPr>
            <a:r>
              <a:rPr lang="es-CL" sz="2800">
                <a:solidFill>
                  <a:schemeClr val="dk1"/>
                </a:solidFill>
              </a:rPr>
              <a:t>Métricas de Comportamiento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833915" y="2174240"/>
            <a:ext cx="7128900" cy="3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Busca entender lo que la gente hace y cómo están usando los productos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3335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principales métricas de comportamiento son: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o"/>
              <a:buAutoNum type="arabicPeriod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Abandono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o"/>
              <a:buAutoNum type="arabicPeriod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Conversión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o"/>
              <a:buAutoNum type="arabicPeriod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Pageviews o páginas vistas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o"/>
              <a:buAutoNum type="arabicPeriod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Éxito en la completitud de tareas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o"/>
              <a:buAutoNum type="arabicPeriod"/>
            </a:pPr>
            <a:r>
              <a:rPr lang="es-CL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Tiempo de ejecución de tareas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7405475" y="848100"/>
            <a:ext cx="1264200" cy="1300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lasses with solid fill" id="244" name="Google Shape;24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4673" y="1143936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riz powerpoin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