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5" r:id="rId20"/>
    <p:sldId id="286" r:id="rId21"/>
    <p:sldId id="287" r:id="rId22"/>
    <p:sldId id="288" r:id="rId23"/>
    <p:sldId id="289" r:id="rId24"/>
    <p:sldId id="290" r:id="rId25"/>
    <p:sldId id="278" r:id="rId26"/>
    <p:sldId id="279" r:id="rId27"/>
    <p:sldId id="280" r:id="rId28"/>
    <p:sldId id="281" r:id="rId29"/>
    <p:sldId id="282" r:id="rId30"/>
    <p:sldId id="283" r:id="rId31"/>
    <p:sldId id="284" r:id="rId32"/>
    <p:sldId id="291" r:id="rId33"/>
    <p:sldId id="292" r:id="rId34"/>
    <p:sldId id="293" r:id="rId35"/>
    <p:sldId id="294" r:id="rId36"/>
    <p:sldId id="295" r:id="rId37"/>
    <p:sldId id="296" r:id="rId38"/>
    <p:sldId id="297" r:id="rId39"/>
    <p:sldId id="299" r:id="rId40"/>
    <p:sldId id="300" r:id="rId41"/>
    <p:sldId id="301" r:id="rId42"/>
    <p:sldId id="302" r:id="rId43"/>
    <p:sldId id="303" r:id="rId44"/>
    <p:sldId id="304" r:id="rId45"/>
    <p:sldId id="305" r:id="rId46"/>
    <p:sldId id="306" r:id="rId47"/>
    <p:sldId id="308" r:id="rId48"/>
    <p:sldId id="310" r:id="rId49"/>
    <p:sldId id="311" r:id="rId50"/>
    <p:sldId id="312" r:id="rId51"/>
    <p:sldId id="326" r:id="rId52"/>
    <p:sldId id="313" r:id="rId53"/>
    <p:sldId id="314" r:id="rId54"/>
    <p:sldId id="315" r:id="rId55"/>
    <p:sldId id="316" r:id="rId56"/>
    <p:sldId id="317" r:id="rId57"/>
    <p:sldId id="327" r:id="rId58"/>
    <p:sldId id="318" r:id="rId59"/>
    <p:sldId id="319" r:id="rId60"/>
    <p:sldId id="320" r:id="rId61"/>
    <p:sldId id="321" r:id="rId62"/>
    <p:sldId id="328" r:id="rId63"/>
    <p:sldId id="323" r:id="rId64"/>
    <p:sldId id="322" r:id="rId65"/>
    <p:sldId id="324" r:id="rId66"/>
    <p:sldId id="325" r:id="rId67"/>
    <p:sldId id="329" r:id="rId68"/>
    <p:sldId id="330" r:id="rId69"/>
    <p:sldId id="332" r:id="rId70"/>
    <p:sldId id="333" r:id="rId71"/>
    <p:sldId id="335" r:id="rId72"/>
    <p:sldId id="336" r:id="rId73"/>
    <p:sldId id="334" r:id="rId74"/>
    <p:sldId id="337" r:id="rId75"/>
    <p:sldId id="338" r:id="rId76"/>
    <p:sldId id="331"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4"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53" r:id="rId105"/>
    <p:sldId id="369" r:id="rId106"/>
    <p:sldId id="368"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71" r:id="rId13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D6EE6-0545-A235-69D5-87B436554ED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3705428-1679-F2BE-D688-21E721D9A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ABF6D24-CB13-0291-FA6D-2CC62E3363CD}"/>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5" name="Marcador de pie de página 4">
            <a:extLst>
              <a:ext uri="{FF2B5EF4-FFF2-40B4-BE49-F238E27FC236}">
                <a16:creationId xmlns:a16="http://schemas.microsoft.com/office/drawing/2014/main" id="{89386966-A401-F5C9-ECAE-BDAD528AA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256A515-B2A6-9E0D-30F7-B3E4BF69990E}"/>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414606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7904A-5643-57A5-4A8F-0CFFD1283B1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08680EB-56FA-7AA5-1872-C39003D5717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1F0BD54-1FA1-F259-DC04-DB57789A8CDE}"/>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5" name="Marcador de pie de página 4">
            <a:extLst>
              <a:ext uri="{FF2B5EF4-FFF2-40B4-BE49-F238E27FC236}">
                <a16:creationId xmlns:a16="http://schemas.microsoft.com/office/drawing/2014/main" id="{E6F69170-D13C-76CB-8ED5-7F0EFB82E4E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5985FD8-D018-90A5-83D5-A9972E6D323F}"/>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106084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518FB1-F1DE-27DC-1DA0-4B2B4B0748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FD6DDB2-9FDC-F369-7D6C-C876A9D7A25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E4F0E4E-2A99-A4CB-DD2C-B28678667DB0}"/>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5" name="Marcador de pie de página 4">
            <a:extLst>
              <a:ext uri="{FF2B5EF4-FFF2-40B4-BE49-F238E27FC236}">
                <a16:creationId xmlns:a16="http://schemas.microsoft.com/office/drawing/2014/main" id="{9156BB14-FF23-20F2-4DD4-D3339B27D5F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C7182EF-8F75-2CB8-5184-59CA6CE10C48}"/>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188853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108CD-BB26-506A-B249-870B6EBBC0B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C0B876A-C2B8-F49F-B832-073F35798DB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A94B563-DF69-56BD-7B13-29DE8A403E66}"/>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5" name="Marcador de pie de página 4">
            <a:extLst>
              <a:ext uri="{FF2B5EF4-FFF2-40B4-BE49-F238E27FC236}">
                <a16:creationId xmlns:a16="http://schemas.microsoft.com/office/drawing/2014/main" id="{C72708C9-C1E1-B914-B626-4E3F7083872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6D7603A-1DEF-4A1E-11C9-726EF6312784}"/>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360284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1D5FD-524C-E62F-9174-0B81FF8D1A1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B90FFE3-0DDA-EBF9-5E08-1161339293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8BE8C5-47FA-DC2C-2E70-4E1090F99230}"/>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5" name="Marcador de pie de página 4">
            <a:extLst>
              <a:ext uri="{FF2B5EF4-FFF2-40B4-BE49-F238E27FC236}">
                <a16:creationId xmlns:a16="http://schemas.microsoft.com/office/drawing/2014/main" id="{D3C45B48-41DB-002E-AA5F-184DC8437C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AADD712-D960-A23C-4C1A-93ED55453CA5}"/>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67351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08E8C-7A79-E875-B62D-DDCD00B8FD2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D95F800-17C0-3EB3-C128-C44CE2F67C8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99FB0F6E-2A4E-DFED-7132-C1DA2235AA0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04E4B0E6-0380-5524-B9C4-14DC7F4E940C}"/>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6" name="Marcador de pie de página 5">
            <a:extLst>
              <a:ext uri="{FF2B5EF4-FFF2-40B4-BE49-F238E27FC236}">
                <a16:creationId xmlns:a16="http://schemas.microsoft.com/office/drawing/2014/main" id="{83A507B2-E1DB-46C7-B077-476D2E2E40D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FA2AB35-7ACD-8580-77C1-089D1E305E82}"/>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404251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3323F-1FBC-159D-FCE0-36D047D0C78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BB6D5A3-D2B9-4114-7BE8-C873E3A0D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B47985-AD8F-9B83-4808-755A707C405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DC677E1-B4A6-E7E0-E64F-59A292078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465BCF9-78B3-66F7-6751-E668CDC6416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4367292-E17E-EB67-D2DA-750215148A71}"/>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8" name="Marcador de pie de página 7">
            <a:extLst>
              <a:ext uri="{FF2B5EF4-FFF2-40B4-BE49-F238E27FC236}">
                <a16:creationId xmlns:a16="http://schemas.microsoft.com/office/drawing/2014/main" id="{9DD21C57-73F9-590E-E65E-64D4B194C01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4BF136-AB2D-73FC-E5CC-5131AFDD5A2B}"/>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269454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21CE4-F092-183A-F4DC-183EE4F6ACD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DC70392-22AB-F9F5-44E0-E34008514D1D}"/>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4" name="Marcador de pie de página 3">
            <a:extLst>
              <a:ext uri="{FF2B5EF4-FFF2-40B4-BE49-F238E27FC236}">
                <a16:creationId xmlns:a16="http://schemas.microsoft.com/office/drawing/2014/main" id="{61AED141-FF6B-CFDF-67C7-4CC5D788B41F}"/>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338EE82-606C-8ABC-01CC-4518E6BB09FB}"/>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60298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8A551CA-BF10-A856-9A40-05ED2972DDFC}"/>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3" name="Marcador de pie de página 2">
            <a:extLst>
              <a:ext uri="{FF2B5EF4-FFF2-40B4-BE49-F238E27FC236}">
                <a16:creationId xmlns:a16="http://schemas.microsoft.com/office/drawing/2014/main" id="{35B6222B-2904-87F8-A2C9-56036A842A5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C780056C-4D6A-9231-8989-C902FCC5F961}"/>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104846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8AD0AB-95CF-7C70-A9D3-6AE5D98435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A00E2C1-D435-1C00-E4C7-14B029CB9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CDB4143-A863-3A30-F93D-C5B3E7AF7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983609-4B79-47A8-7545-DB83C4988A1F}"/>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6" name="Marcador de pie de página 5">
            <a:extLst>
              <a:ext uri="{FF2B5EF4-FFF2-40B4-BE49-F238E27FC236}">
                <a16:creationId xmlns:a16="http://schemas.microsoft.com/office/drawing/2014/main" id="{557B1602-49AA-BA7D-80C8-BF1BE691688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9231917-81D4-8620-1EA2-6F050FE1CE9B}"/>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326943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F743D-4575-E580-172B-BE64516C9C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EA9C365F-7FB5-DA2F-D718-6F7F090C0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C842F077-694A-5882-9225-CAF212C12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E0EBF7-A4FE-4925-AB98-E41C7617ED35}"/>
              </a:ext>
            </a:extLst>
          </p:cNvPr>
          <p:cNvSpPr>
            <a:spLocks noGrp="1"/>
          </p:cNvSpPr>
          <p:nvPr>
            <p:ph type="dt" sz="half" idx="10"/>
          </p:nvPr>
        </p:nvSpPr>
        <p:spPr/>
        <p:txBody>
          <a:bodyPr/>
          <a:lstStyle/>
          <a:p>
            <a:fld id="{4053511E-27CE-4FC7-AB51-C0890A702647}" type="datetimeFigureOut">
              <a:rPr lang="es-CL" smtClean="0"/>
              <a:t>04-12-2023</a:t>
            </a:fld>
            <a:endParaRPr lang="es-CL"/>
          </a:p>
        </p:txBody>
      </p:sp>
      <p:sp>
        <p:nvSpPr>
          <p:cNvPr id="6" name="Marcador de pie de página 5">
            <a:extLst>
              <a:ext uri="{FF2B5EF4-FFF2-40B4-BE49-F238E27FC236}">
                <a16:creationId xmlns:a16="http://schemas.microsoft.com/office/drawing/2014/main" id="{6784F1BB-92FB-014E-B0D2-1A42610FE54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8C32880-D8AF-8BD9-1577-AC953F0B7085}"/>
              </a:ext>
            </a:extLst>
          </p:cNvPr>
          <p:cNvSpPr>
            <a:spLocks noGrp="1"/>
          </p:cNvSpPr>
          <p:nvPr>
            <p:ph type="sldNum" sz="quarter" idx="12"/>
          </p:nvPr>
        </p:nvSpPr>
        <p:spPr/>
        <p:txBody>
          <a:bodyPr/>
          <a:lstStyle/>
          <a:p>
            <a:fld id="{DFB3C411-4ECA-4E85-8C77-D05E88D68A8F}" type="slidenum">
              <a:rPr lang="es-CL" smtClean="0"/>
              <a:t>‹N°›</a:t>
            </a:fld>
            <a:endParaRPr lang="es-CL"/>
          </a:p>
        </p:txBody>
      </p:sp>
    </p:spTree>
    <p:extLst>
      <p:ext uri="{BB962C8B-B14F-4D97-AF65-F5344CB8AC3E}">
        <p14:creationId xmlns:p14="http://schemas.microsoft.com/office/powerpoint/2010/main" val="2939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3E9C548-55E7-B2A3-791B-D215FFDFC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F0895AC-E67F-3967-E7C9-6E1830AC3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7505C19-6441-5C7C-C734-0573CFE00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3511E-27CE-4FC7-AB51-C0890A702647}" type="datetimeFigureOut">
              <a:rPr lang="es-CL" smtClean="0"/>
              <a:t>04-12-2023</a:t>
            </a:fld>
            <a:endParaRPr lang="es-CL"/>
          </a:p>
        </p:txBody>
      </p:sp>
      <p:sp>
        <p:nvSpPr>
          <p:cNvPr id="5" name="Marcador de pie de página 4">
            <a:extLst>
              <a:ext uri="{FF2B5EF4-FFF2-40B4-BE49-F238E27FC236}">
                <a16:creationId xmlns:a16="http://schemas.microsoft.com/office/drawing/2014/main" id="{E89F20B5-72F8-1810-9BCF-AC24D0F20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5348973-9C35-F403-50B9-DF89D61E4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3C411-4ECA-4E85-8C77-D05E88D68A8F}" type="slidenum">
              <a:rPr lang="es-CL" smtClean="0"/>
              <a:t>‹N°›</a:t>
            </a:fld>
            <a:endParaRPr lang="es-CL"/>
          </a:p>
        </p:txBody>
      </p:sp>
    </p:spTree>
    <p:extLst>
      <p:ext uri="{BB962C8B-B14F-4D97-AF65-F5344CB8AC3E}">
        <p14:creationId xmlns:p14="http://schemas.microsoft.com/office/powerpoint/2010/main" val="3609837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71B04-8A9C-9F80-4AF4-2B24CE928D2F}"/>
              </a:ext>
            </a:extLst>
          </p:cNvPr>
          <p:cNvSpPr>
            <a:spLocks noGrp="1"/>
          </p:cNvSpPr>
          <p:nvPr>
            <p:ph type="ctrTitle"/>
          </p:nvPr>
        </p:nvSpPr>
        <p:spPr/>
        <p:txBody>
          <a:bodyPr>
            <a:normAutofit/>
          </a:bodyPr>
          <a:lstStyle/>
          <a:p>
            <a:r>
              <a:rPr lang="es-ES" sz="2400" dirty="0"/>
              <a:t>Magister Comunicación Política </a:t>
            </a:r>
            <a:br>
              <a:rPr lang="es-ES" sz="2400" dirty="0"/>
            </a:br>
            <a:r>
              <a:rPr lang="es-ES" sz="2400" dirty="0"/>
              <a:t>Facultad de Comunicación e Imagen </a:t>
            </a:r>
            <a:br>
              <a:rPr lang="es-ES" sz="2400" dirty="0"/>
            </a:br>
            <a:r>
              <a:rPr lang="es-ES" sz="2400" dirty="0"/>
              <a:t>Universidad de Chile </a:t>
            </a:r>
            <a:br>
              <a:rPr lang="es-ES" sz="2400" dirty="0"/>
            </a:br>
            <a:endParaRPr lang="es-CL" sz="2400" dirty="0"/>
          </a:p>
        </p:txBody>
      </p:sp>
      <p:sp>
        <p:nvSpPr>
          <p:cNvPr id="3" name="Subtítulo 2">
            <a:extLst>
              <a:ext uri="{FF2B5EF4-FFF2-40B4-BE49-F238E27FC236}">
                <a16:creationId xmlns:a16="http://schemas.microsoft.com/office/drawing/2014/main" id="{A67AAE75-5C17-DB59-FC8B-C71637F460C3}"/>
              </a:ext>
            </a:extLst>
          </p:cNvPr>
          <p:cNvSpPr>
            <a:spLocks noGrp="1"/>
          </p:cNvSpPr>
          <p:nvPr>
            <p:ph type="subTitle" idx="1"/>
          </p:nvPr>
        </p:nvSpPr>
        <p:spPr/>
        <p:txBody>
          <a:bodyPr>
            <a:normAutofit fontScale="92500" lnSpcReduction="10000"/>
          </a:bodyPr>
          <a:lstStyle/>
          <a:p>
            <a:r>
              <a:rPr lang="es-ES" dirty="0"/>
              <a:t>Análisis Semántico Pulsional de dos discursos de Eduardo Frei Montalva </a:t>
            </a:r>
          </a:p>
          <a:p>
            <a:pPr marL="342900" indent="-342900">
              <a:buFontTx/>
              <a:buChar char="-"/>
            </a:pPr>
            <a:r>
              <a:rPr lang="es-ES" dirty="0"/>
              <a:t>Marcha de la patria Joven </a:t>
            </a:r>
          </a:p>
          <a:p>
            <a:pPr marL="342900" indent="-342900">
              <a:buFontTx/>
              <a:buChar char="-"/>
            </a:pPr>
            <a:r>
              <a:rPr lang="es-CL" dirty="0"/>
              <a:t>Acto por motivo del plebiscito de 1980</a:t>
            </a:r>
          </a:p>
          <a:p>
            <a:r>
              <a:rPr lang="es-CL" dirty="0"/>
              <a:t>Macarena </a:t>
            </a:r>
            <a:r>
              <a:rPr lang="es-CL" dirty="0" err="1"/>
              <a:t>Orroño</a:t>
            </a:r>
            <a:r>
              <a:rPr lang="es-CL" dirty="0"/>
              <a:t> G. </a:t>
            </a:r>
          </a:p>
        </p:txBody>
      </p:sp>
    </p:spTree>
    <p:extLst>
      <p:ext uri="{BB962C8B-B14F-4D97-AF65-F5344CB8AC3E}">
        <p14:creationId xmlns:p14="http://schemas.microsoft.com/office/powerpoint/2010/main" val="29011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Contexto histórico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r>
              <a:rPr lang="es-ES" dirty="0"/>
              <a:t>Hacia 1980…</a:t>
            </a: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Los principios del libre mercado y la iniciativa se extendieron hacia áreas sociales claves.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Se trató de cambios radicales en política laboral, seguridad social, educación salud, descentralización regional, agricultura. Con el fin de hacerlas funcionales al nuevo proyecto de sociedad.</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Se trató en el fondo de la privatización del sistema de seguridad social en Chile.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Se privatizaron empresas relacionadas con sectores estratégicos como energía y telecomunicaciones.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Diseño de un nuevo Código Laboral, que reorganizó la relación entre empleadores y empleados en el margen del libre mercado.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40106093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BF1BC0D8-3D9F-2DB6-36A3-0E1C33F0E35D}"/>
              </a:ext>
            </a:extLst>
          </p:cNvPr>
          <p:cNvSpPr txBox="1"/>
          <p:nvPr/>
        </p:nvSpPr>
        <p:spPr>
          <a:xfrm>
            <a:off x="4385187" y="1124929"/>
            <a:ext cx="6469625" cy="4197559"/>
          </a:xfrm>
          <a:prstGeom prst="rect">
            <a:avLst/>
          </a:prstGeom>
          <a:noFill/>
        </p:spPr>
        <p:txBody>
          <a:bodyPr wrap="square">
            <a:spAutoFit/>
          </a:bodyPr>
          <a:lstStyle/>
          <a:p>
            <a:pPr>
              <a:lnSpc>
                <a:spcPct val="150000"/>
              </a:lnSpc>
              <a:tabLst>
                <a:tab pos="180340" algn="l"/>
              </a:tabLst>
            </a:pPr>
            <a:r>
              <a:rPr lang="es-ES" sz="1800" b="1" u="sng" dirty="0">
                <a:effectLst/>
                <a:ea typeface="Times New Roman" panose="02020603050405020304" pitchFamily="18" charset="0"/>
              </a:rPr>
              <a:t>Mediador</a:t>
            </a:r>
            <a:endParaRPr lang="es-CL" sz="1800" dirty="0">
              <a:effectLst/>
              <a:ea typeface="Times New Roman" panose="02020603050405020304" pitchFamily="18" charset="0"/>
            </a:endParaRPr>
          </a:p>
          <a:p>
            <a:pPr>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a:lnSpc>
                <a:spcPct val="150000"/>
              </a:lnSpc>
              <a:tabLst>
                <a:tab pos="180340" algn="l"/>
              </a:tabLst>
            </a:pPr>
            <a:r>
              <a:rPr lang="es-ES" sz="1800" dirty="0">
                <a:effectLst/>
                <a:ea typeface="Times New Roman" panose="02020603050405020304" pitchFamily="18" charset="0"/>
              </a:rPr>
              <a:t>Rol pedagógico del líder (Él) (10.1)(10.2)(12.2)(13.2)(17.1)(18.3)Autoproclamación como líder ético-político (25.7)Legitimación del concepto de autoridad (51.1)</a:t>
            </a:r>
            <a:endParaRPr lang="es-CL" sz="1800" dirty="0">
              <a:effectLst/>
              <a:ea typeface="Times New Roman" panose="02020603050405020304" pitchFamily="18" charset="0"/>
            </a:endParaRPr>
          </a:p>
          <a:p>
            <a:pPr algn="ctr">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algn="ctr">
              <a:lnSpc>
                <a:spcPct val="150000"/>
              </a:lnSpc>
              <a:tabLst>
                <a:tab pos="180340" algn="l"/>
              </a:tabLst>
            </a:pPr>
            <a:r>
              <a:rPr lang="es-ES" sz="1800" dirty="0">
                <a:effectLst/>
                <a:ea typeface="Times New Roman" panose="02020603050405020304" pitchFamily="18" charset="0"/>
              </a:rPr>
              <a:t>///</a:t>
            </a:r>
            <a:endParaRPr lang="es-CL" sz="1800" dirty="0">
              <a:effectLst/>
              <a:ea typeface="Times New Roman" panose="02020603050405020304" pitchFamily="18" charset="0"/>
            </a:endParaRPr>
          </a:p>
          <a:p>
            <a:pPr>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a:lnSpc>
                <a:spcPct val="150000"/>
              </a:lnSpc>
              <a:tabLst>
                <a:tab pos="180340" algn="l"/>
              </a:tabLst>
            </a:pPr>
            <a:r>
              <a:rPr lang="es-ES" sz="1800" dirty="0">
                <a:effectLst/>
                <a:ea typeface="Times New Roman" panose="02020603050405020304" pitchFamily="18" charset="0"/>
              </a:rPr>
              <a:t>Partidos como garantes de la transición y democracia (65.1)(66.1)(66.3)</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13172817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CL" dirty="0">
                <a:solidFill>
                  <a:srgbClr val="FFFFFF"/>
                </a:solidFill>
              </a:rPr>
              <a:t>Resultados: análisis semántico</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DEE18845-FD27-D1CF-424A-EF8A9D12A4C8}"/>
              </a:ext>
            </a:extLst>
          </p:cNvPr>
          <p:cNvSpPr txBox="1"/>
          <p:nvPr/>
        </p:nvSpPr>
        <p:spPr>
          <a:xfrm>
            <a:off x="3887234" y="86183"/>
            <a:ext cx="7617932" cy="5859553"/>
          </a:xfrm>
          <a:prstGeom prst="rect">
            <a:avLst/>
          </a:prstGeom>
          <a:noFill/>
        </p:spPr>
        <p:txBody>
          <a:bodyPr wrap="square">
            <a:spAutoFit/>
          </a:bodyPr>
          <a:lstStyle/>
          <a:p>
            <a:pPr>
              <a:lnSpc>
                <a:spcPct val="150000"/>
              </a:lnSpc>
              <a:tabLst>
                <a:tab pos="180340" algn="l"/>
              </a:tabLst>
            </a:pPr>
            <a:r>
              <a:rPr lang="es-CL" sz="1800" b="1" dirty="0">
                <a:effectLst/>
                <a:ea typeface="Times New Roman" panose="02020603050405020304" pitchFamily="18" charset="0"/>
              </a:rPr>
              <a:t>Resultados del análisis semántico de discurso con motivo del plebiscito de 1980</a:t>
            </a:r>
          </a:p>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El quiebre institucional de 1973 es el escenario en el que se desenvuelve el discurso de Eduardo Frei en el teatro Caupolicán en agosto de 1980, transcurridos siete años de dictadura cívico – militar obligan a ponerse al enunciante del lado de la oposición, ya que en los discursos analizados del mandatario su propuesta siempre camina al lado de lo ético.</a:t>
            </a:r>
            <a:endParaRPr lang="es-CL" sz="1800" dirty="0">
              <a:effectLst/>
              <a:ea typeface="Times New Roman" panose="02020603050405020304" pitchFamily="18" charset="0"/>
            </a:endParaRPr>
          </a:p>
          <a:p>
            <a:pPr>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En esta alocución se distancia de los anteriores discursos analizados, la  tesis del camino propio se suprime en </a:t>
            </a:r>
            <a:r>
              <a:rPr lang="es-ES" sz="1800" dirty="0" err="1">
                <a:effectLst/>
                <a:ea typeface="Times New Roman" panose="02020603050405020304" pitchFamily="18" charset="0"/>
              </a:rPr>
              <a:t>pos</a:t>
            </a:r>
            <a:r>
              <a:rPr lang="es-ES" sz="1800" dirty="0">
                <a:effectLst/>
                <a:ea typeface="Times New Roman" panose="02020603050405020304" pitchFamily="18" charset="0"/>
              </a:rPr>
              <a:t> al llamado a actuar bajo el lema de la unidad, siempre eso sí no varía de los otros discursos el valor del partido como garante de la institucionalidad.</a:t>
            </a:r>
            <a:endParaRPr lang="es-CL" sz="1800" dirty="0">
              <a:effectLst/>
              <a:ea typeface="Times New Roman" panose="02020603050405020304" pitchFamily="18" charset="0"/>
            </a:endParaRPr>
          </a:p>
          <a:p>
            <a:pPr algn="just">
              <a:lnSpc>
                <a:spcPct val="150000"/>
              </a:lnSpc>
              <a:tabLst>
                <a:tab pos="180340" algn="l"/>
              </a:tabLst>
            </a:pPr>
            <a:r>
              <a:rPr lang="es-ES" sz="1800" dirty="0">
                <a:effectLst/>
                <a:latin typeface="Times New Roman" panose="02020603050405020304" pitchFamily="18" charset="0"/>
                <a:ea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88194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Resultados:</a:t>
            </a:r>
            <a:br>
              <a:rPr lang="es-ES" dirty="0">
                <a:solidFill>
                  <a:srgbClr val="FFFFFF"/>
                </a:solidFill>
              </a:rPr>
            </a:br>
            <a:r>
              <a:rPr lang="es-ES" dirty="0">
                <a:solidFill>
                  <a:srgbClr val="FFFFFF"/>
                </a:solidFill>
              </a:rPr>
              <a:t>análisis semántico</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422787"/>
            <a:ext cx="7066935" cy="5754176"/>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De todas maneras, el enunciante sigue expresando que los extremos son dañinos, esta vez los polos se sitúan en el espacio de la violencia. La condena es al régimen por la situación de los derechos humanos en el país, por las medidas macroeconómicas establecidas, la falta de libertades y sobre todo el quiebre democrático.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Sitúa el enunciante los extremos como representación de la violencia, en el espacio del círculo vicioso de la represión y luego la posible revancha de los sectores oprimidos, por lo que se viviría en un espacio permanente de violencia. Por tanto, la postura equilibrada, es decir, en el centro, sería el logro de una vía pacífica hacia la reconstrucción democrática de Chile. </a:t>
            </a:r>
            <a:endParaRPr lang="es-CL" sz="1800" dirty="0">
              <a:effectLst/>
              <a:ea typeface="Times New Roman" panose="02020603050405020304" pitchFamily="18" charset="0"/>
            </a:endParaRPr>
          </a:p>
          <a:p>
            <a:pPr algn="just">
              <a:lnSpc>
                <a:spcPct val="150000"/>
              </a:lnSpc>
              <a:tabLst>
                <a:tab pos="180340" algn="l"/>
              </a:tabLst>
            </a:pP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1136677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Resultados: análisis semántico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A05435CA-8DF4-B42F-AE12-681BB40B9320}"/>
              </a:ext>
            </a:extLst>
          </p:cNvPr>
          <p:cNvSpPr txBox="1"/>
          <p:nvPr/>
        </p:nvSpPr>
        <p:spPr>
          <a:xfrm>
            <a:off x="4355690" y="1332679"/>
            <a:ext cx="6998108" cy="4197559"/>
          </a:xfrm>
          <a:prstGeom prst="rect">
            <a:avLst/>
          </a:prstGeom>
          <a:noFill/>
        </p:spPr>
        <p:txBody>
          <a:bodyPr wrap="square">
            <a:spAutoFit/>
          </a:bodyPr>
          <a:lstStyle/>
          <a:p>
            <a:pPr algn="just">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Para generarse el paso de un estado de las cosas hacia otro de mayor bienestar debe mediar el poder de los partidos unidos en un solo conglomerado, esa es la propuesta de transición democrática de Eduardo Frei M.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	Incluso propone seguir el camino de algunos países de Europa como Alemania de la posguerra como claro ejemplo de quiebres históricos y salidas pacíficas, el ejemplo hace un claro guiño al papel de la Democracia Cristiana en el proceso de surgimiento alemán después de la Segunda Guerra Mundial.</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193978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Resultados: análisis semántico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D9073580-0B3C-1F34-8CDE-D02B7891C7E7}"/>
              </a:ext>
            </a:extLst>
          </p:cNvPr>
          <p:cNvSpPr txBox="1"/>
          <p:nvPr/>
        </p:nvSpPr>
        <p:spPr>
          <a:xfrm>
            <a:off x="3887234" y="709431"/>
            <a:ext cx="7311708" cy="4613058"/>
          </a:xfrm>
          <a:prstGeom prst="rect">
            <a:avLst/>
          </a:prstGeom>
          <a:noFill/>
        </p:spPr>
        <p:txBody>
          <a:bodyPr wrap="square">
            <a:spAutoFit/>
          </a:bodyPr>
          <a:lstStyle/>
          <a:p>
            <a:pPr algn="just">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El discurso tiene un claro componente didáctico, relata la crisis actual versus un pasado marcado por la historia ejemplar chilena en cuanto a respeto por la democracia, Eduardo Frei se sitúa como un líder pedagógico que explica los desastrosos alcances del cambio hacia una nueva Constitución propuesta por el régimen de Pinochet.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	Existe en este discurso un desprecio por el papel de los militares en política, para Eduardo Frei M. el gobierno tiene que ser de la cúpula política que es especialista, sector que Él representa. En su discurso propone la idea totalizadora que la oposición es sostenedora de los valores éticos y es el pensamiento que agrupa a la mayoría del país.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975699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Resultados: análisis semántico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F2D572E3-1B7A-7ED2-593F-4982C06EBA4C}"/>
              </a:ext>
            </a:extLst>
          </p:cNvPr>
          <p:cNvSpPr txBox="1"/>
          <p:nvPr/>
        </p:nvSpPr>
        <p:spPr>
          <a:xfrm>
            <a:off x="4006826" y="86183"/>
            <a:ext cx="7346972" cy="5859553"/>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La ética sigue predominando el discurso, es el elemento rector presente en los tres discursos analizados, en el caso del “</a:t>
            </a:r>
            <a:r>
              <a:rPr lang="es-ES" sz="1800" dirty="0" err="1">
                <a:effectLst/>
                <a:ea typeface="Times New Roman" panose="02020603050405020304" pitchFamily="18" charset="0"/>
              </a:rPr>
              <a:t>Caupolicanazo</a:t>
            </a:r>
            <a:r>
              <a:rPr lang="es-ES" sz="1800" dirty="0">
                <a:effectLst/>
                <a:ea typeface="Times New Roman" panose="02020603050405020304" pitchFamily="18" charset="0"/>
              </a:rPr>
              <a:t>” Frei hace la distinción entre una ética ligada a la democracia y una dictadura que se vale de mentiras para engañar al pueblo.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Es en este  camino, la condena es hacia la personalización del poder. La omnipotencia además viene de un sector que nada tiene que ver con la política como lo es el mundo militar.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El comunismo también es para Eduardo Frei M. fuente de caos, sigue siempre presente la idea de maniobrar en el espacio político dentro de los márgenes del libre mercado pero con un componente más social, por lo que también no ve con buenos ojos las medidas macroeconómicas del régimen que no incentiva una industria propia.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15208779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Resultados: análisis semántico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5028556"/>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Es en este escenario que los partidos son los llamados a recuperar el espacio democrático, llama la atención que su discurso predomine como principal valor el quiebre democrático y la denuncia hacia la violación de los derechos humanos tenga un espacio reducido en la alocución, considerando que la problemática de los derechos humanos ya estaba tematizada luego del descubrimiento hacia finales de 1978 de los cuerpos de 15 personas en la localidad rural de Lonquén en la Región Metropolitana.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La condena de Eduardo Frei tiene que ver principalmente con el quiebre institucional y la falta de ética por la ausencia de respeto hacia la tradición democrática de Chile. Plantea una especie de fin de la historia, una No-historia que rige al país a partir del golpe de estado de 1973.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490779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2535566"/>
          </a:xfrm>
          <a:prstGeom prst="rect">
            <a:avLst/>
          </a:prstGeom>
          <a:noFill/>
        </p:spPr>
        <p:txBody>
          <a:bodyPr wrap="square">
            <a:spAutoFit/>
          </a:bodyPr>
          <a:lstStyle/>
          <a:p>
            <a:pPr algn="just">
              <a:lnSpc>
                <a:spcPct val="150000"/>
              </a:lnSpc>
              <a:tabLst>
                <a:tab pos="180340" algn="l"/>
              </a:tabLst>
            </a:pPr>
            <a:endParaRPr lang="es-CL" sz="1800" dirty="0">
              <a:solidFill>
                <a:srgbClr val="222222"/>
              </a:solidFill>
              <a:effectLst/>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b="1" dirty="0">
                <a:solidFill>
                  <a:srgbClr val="222222"/>
                </a:solidFill>
                <a:ea typeface="Times New Roman" panose="02020603050405020304" pitchFamily="18" charset="0"/>
              </a:rPr>
              <a:t>Lexis 6</a:t>
            </a:r>
          </a:p>
          <a:p>
            <a:pPr algn="just">
              <a:lnSpc>
                <a:spcPct val="150000"/>
              </a:lnSpc>
              <a:tabLst>
                <a:tab pos="180340" algn="l"/>
              </a:tabLst>
            </a:pPr>
            <a:r>
              <a:rPr lang="es-CL" sz="1800" i="1" dirty="0">
                <a:solidFill>
                  <a:srgbClr val="222222"/>
                </a:solidFill>
                <a:effectLst/>
                <a:latin typeface="Times New Roman" panose="02020603050405020304" pitchFamily="18" charset="0"/>
                <a:ea typeface="Times New Roman" panose="02020603050405020304" pitchFamily="18" charset="0"/>
              </a:rPr>
              <a:t>Durante ese largo período lo que regirá fundamentalmente son los artículos transitorios. De acuerdo con ellos, el Presidente, que se auto designa con nombre y apellido, y la Junta de Gobierno concentrarán el Poder Constituyente, el Poder Legislativo y el Poder Ejecutivo.</a:t>
            </a:r>
            <a:endParaRPr lang="es-CL" sz="1800" i="1" dirty="0">
              <a:effectLst/>
              <a:latin typeface="Times New Roman" panose="02020603050405020304" pitchFamily="18" charset="0"/>
              <a:ea typeface="Times New Roman" panose="02020603050405020304" pitchFamily="18" charset="0"/>
            </a:endParaRPr>
          </a:p>
        </p:txBody>
      </p:sp>
      <p:pic>
        <p:nvPicPr>
          <p:cNvPr id="2" name="Lexis6CA">
            <a:hlinkClick r:id="" action="ppaction://media"/>
            <a:extLst>
              <a:ext uri="{FF2B5EF4-FFF2-40B4-BE49-F238E27FC236}">
                <a16:creationId xmlns:a16="http://schemas.microsoft.com/office/drawing/2014/main" id="{9A8805A1-2C7F-58AF-B475-D844598ACD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20917" y="3158759"/>
            <a:ext cx="487363" cy="487363"/>
          </a:xfrm>
          <a:prstGeom prst="rect">
            <a:avLst/>
          </a:prstGeom>
        </p:spPr>
      </p:pic>
    </p:spTree>
    <p:extLst>
      <p:ext uri="{BB962C8B-B14F-4D97-AF65-F5344CB8AC3E}">
        <p14:creationId xmlns:p14="http://schemas.microsoft.com/office/powerpoint/2010/main" val="209703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ea typeface="Times New Roman" panose="02020603050405020304" pitchFamily="18" charset="0"/>
              </a:rPr>
              <a:t> </a:t>
            </a:r>
            <a:r>
              <a:rPr lang="es-CL" sz="1400" b="1" dirty="0">
                <a:solidFill>
                  <a:srgbClr val="222222"/>
                </a:solidFill>
                <a:effectLst/>
                <a:ea typeface="Times New Roman" panose="02020603050405020304" pitchFamily="18" charset="0"/>
              </a:rPr>
              <a:t>Lexis 6</a:t>
            </a:r>
          </a:p>
          <a:p>
            <a:pPr marL="0" indent="0">
              <a:buNone/>
            </a:pPr>
            <a:r>
              <a:rPr lang="es-CL" sz="1200" dirty="0"/>
              <a:t>De acuerdo con ellos, el Presidente que se auto designa con nombre y apellido. </a:t>
            </a:r>
          </a:p>
          <a:p>
            <a:pPr marL="0" indent="0">
              <a:buNone/>
            </a:pPr>
            <a:r>
              <a:rPr lang="es-CL" sz="1200" dirty="0"/>
              <a:t>		</a:t>
            </a:r>
            <a:r>
              <a:rPr lang="es-CL" sz="1200" dirty="0">
                <a:solidFill>
                  <a:srgbClr val="FF0000"/>
                </a:solidFill>
              </a:rPr>
              <a:t>Tensión</a:t>
            </a:r>
          </a:p>
          <a:p>
            <a:pPr marL="0" indent="0">
              <a:buNone/>
            </a:pPr>
            <a:endParaRPr lang="es-CL" sz="1200" dirty="0"/>
          </a:p>
          <a:p>
            <a:pPr marL="0" indent="0">
              <a:buNone/>
            </a:pPr>
            <a:r>
              <a:rPr lang="es-CL" sz="1200" dirty="0"/>
              <a:t>Concentrarán el Poder Constituyente, el Poder legislativo y el poder Ejecutivo. </a:t>
            </a:r>
          </a:p>
          <a:p>
            <a:pPr marL="0" indent="0">
              <a:buNone/>
            </a:pPr>
            <a:r>
              <a:rPr lang="es-CL" sz="1200" dirty="0"/>
              <a:t>		</a:t>
            </a:r>
            <a:r>
              <a:rPr lang="es-CL" sz="1200" dirty="0">
                <a:solidFill>
                  <a:srgbClr val="FF0000"/>
                </a:solidFill>
              </a:rPr>
              <a:t>Tensión </a:t>
            </a:r>
          </a:p>
          <a:p>
            <a:pPr marL="0" indent="0" algn="just">
              <a:lnSpc>
                <a:spcPct val="150000"/>
              </a:lnSpc>
              <a:buNone/>
              <a:tabLst>
                <a:tab pos="180340" algn="l"/>
              </a:tabLst>
            </a:pPr>
            <a:endParaRPr lang="es-CL" sz="1400" b="1" dirty="0">
              <a:solidFill>
                <a:srgbClr val="222222"/>
              </a:solidFill>
              <a:effectLst/>
              <a:ea typeface="Times New Roman" panose="02020603050405020304" pitchFamily="18" charset="0"/>
            </a:endParaRPr>
          </a:p>
          <a:p>
            <a:pPr marL="0" indent="0" algn="just">
              <a:lnSpc>
                <a:spcPct val="150000"/>
              </a:lnSpc>
              <a:buNone/>
              <a:tabLst>
                <a:tab pos="180340" algn="l"/>
              </a:tabLst>
            </a:pPr>
            <a:endParaRPr lang="es-CL" sz="1200" b="1" dirty="0">
              <a:solidFill>
                <a:srgbClr val="222222"/>
              </a:solidFill>
              <a:ea typeface="Times New Roman" panose="02020603050405020304" pitchFamily="18" charset="0"/>
            </a:endParaRPr>
          </a:p>
          <a:p>
            <a:pPr marL="0" indent="0" algn="just">
              <a:lnSpc>
                <a:spcPct val="150000"/>
              </a:lnSpc>
              <a:buNone/>
              <a:tabLst>
                <a:tab pos="180340" algn="l"/>
              </a:tabLst>
            </a:pPr>
            <a:endParaRPr lang="es-CL" sz="1200" b="1" dirty="0">
              <a:effectLst/>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35940566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5866350"/>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p>
          <a:p>
            <a:pPr algn="just">
              <a:lnSpc>
                <a:spcPct val="150000"/>
              </a:lnSpc>
              <a:tabLst>
                <a:tab pos="180340" algn="l"/>
              </a:tabLst>
            </a:pPr>
            <a:r>
              <a:rPr lang="es-ES" b="1" dirty="0">
                <a:ea typeface="Times New Roman" panose="02020603050405020304" pitchFamily="18" charset="0"/>
              </a:rPr>
              <a:t>Lexis 6</a:t>
            </a: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ES" dirty="0">
              <a:ea typeface="Times New Roman" panose="02020603050405020304" pitchFamily="18" charset="0"/>
            </a:endParaRP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ES" dirty="0">
              <a:ea typeface="Times New Roman" panose="02020603050405020304" pitchFamily="18" charset="0"/>
            </a:endParaRP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ES" dirty="0">
              <a:ea typeface="Times New Roman" panose="02020603050405020304" pitchFamily="18" charset="0"/>
            </a:endParaRP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ES" dirty="0">
              <a:ea typeface="Times New Roman" panose="02020603050405020304" pitchFamily="18" charset="0"/>
            </a:endParaRP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ES" dirty="0">
              <a:ea typeface="Times New Roman" panose="02020603050405020304" pitchFamily="18" charset="0"/>
            </a:endParaRP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CL" sz="1800" dirty="0">
              <a:effectLst/>
              <a:ea typeface="Times New Roman" panose="02020603050405020304" pitchFamily="18" charset="0"/>
            </a:endParaRPr>
          </a:p>
        </p:txBody>
      </p:sp>
      <p:pic>
        <p:nvPicPr>
          <p:cNvPr id="6" name="3 Marcador de contenido" descr="E:\tesisMagister\Análisis pulsional\Caupolican\Lexis6CA.PNG">
            <a:extLst>
              <a:ext uri="{FF2B5EF4-FFF2-40B4-BE49-F238E27FC236}">
                <a16:creationId xmlns:a16="http://schemas.microsoft.com/office/drawing/2014/main" id="{B0459DF3-6C56-EE1C-5ABA-FE015A726997}"/>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431271" y="1598676"/>
            <a:ext cx="6778119" cy="3878263"/>
          </a:xfrm>
          <a:prstGeom prst="rect">
            <a:avLst/>
          </a:prstGeom>
          <a:noFill/>
          <a:ln>
            <a:noFill/>
          </a:ln>
        </p:spPr>
      </p:pic>
      <p:sp>
        <p:nvSpPr>
          <p:cNvPr id="7" name="Elipse 6">
            <a:extLst>
              <a:ext uri="{FF2B5EF4-FFF2-40B4-BE49-F238E27FC236}">
                <a16:creationId xmlns:a16="http://schemas.microsoft.com/office/drawing/2014/main" id="{A4AB243F-72A7-CC77-1000-1176BEB75A92}"/>
              </a:ext>
            </a:extLst>
          </p:cNvPr>
          <p:cNvSpPr/>
          <p:nvPr/>
        </p:nvSpPr>
        <p:spPr>
          <a:xfrm>
            <a:off x="7408986" y="3227108"/>
            <a:ext cx="914400"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Elipse 7">
            <a:extLst>
              <a:ext uri="{FF2B5EF4-FFF2-40B4-BE49-F238E27FC236}">
                <a16:creationId xmlns:a16="http://schemas.microsoft.com/office/drawing/2014/main" id="{B96CFDD8-414D-8DED-DA05-262938CFFE5F}"/>
              </a:ext>
            </a:extLst>
          </p:cNvPr>
          <p:cNvSpPr/>
          <p:nvPr/>
        </p:nvSpPr>
        <p:spPr>
          <a:xfrm>
            <a:off x="8851988" y="3131890"/>
            <a:ext cx="914400" cy="9144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60747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Contexto histórico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Ello se concretó con la redacción de una nueva constitución política.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que elaborada por un pequeño grupo de partidarios del régimen bajo cuatro paredes, vendría a reemplazar la de 1925.</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El 12 de agosto de agosto de 1980 fue convocado en el Diario Oficial el plebiscito que sólo un mes más tarde debería aprobar o rechazar el texto constitucional.</a:t>
            </a:r>
          </a:p>
          <a:p>
            <a:pPr marL="457200">
              <a:lnSpc>
                <a:spcPct val="115000"/>
              </a:lnSpc>
            </a:pP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Para crear un manto de legitimidad el régimen decidió incorporar a una parte de la oposición al debate electoral, aunque sin derecho a propaganda, inscripción electoral ni referencias a partidos políticos por encontrarse prohibidos</a:t>
            </a:r>
          </a:p>
          <a:p>
            <a:endParaRPr lang="es-CL" dirty="0"/>
          </a:p>
        </p:txBody>
      </p:sp>
    </p:spTree>
    <p:extLst>
      <p:ext uri="{BB962C8B-B14F-4D97-AF65-F5344CB8AC3E}">
        <p14:creationId xmlns:p14="http://schemas.microsoft.com/office/powerpoint/2010/main" val="23201281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ea typeface="Times New Roman" panose="02020603050405020304" pitchFamily="18" charset="0"/>
              </a:rPr>
              <a:t> </a:t>
            </a:r>
            <a:r>
              <a:rPr lang="es-CL" sz="1400" b="1" dirty="0">
                <a:solidFill>
                  <a:srgbClr val="222222"/>
                </a:solidFill>
                <a:effectLst/>
                <a:ea typeface="Times New Roman" panose="02020603050405020304" pitchFamily="18" charset="0"/>
              </a:rPr>
              <a:t>Lexis 6</a:t>
            </a:r>
          </a:p>
          <a:p>
            <a:pPr marL="0" indent="0">
              <a:buNone/>
            </a:pPr>
            <a:r>
              <a:rPr lang="es-ES" sz="1800" dirty="0"/>
              <a:t>Está en el rol de opositor y en un rol didáctico va explicando el peso de la dictadura, este relato encuentra su punto de tensión cuando expone que el dictador es omnipotente y un amante del poder, es en este punto que la energía se condensa.</a:t>
            </a:r>
          </a:p>
          <a:p>
            <a:pPr marL="0" indent="0">
              <a:buNone/>
            </a:pPr>
            <a:r>
              <a:rPr lang="es-ES" sz="1800" dirty="0"/>
              <a:t>Igualmente, cuando vuelve a mostrarlo como el dominador del aparataje institucional. </a:t>
            </a:r>
          </a:p>
          <a:p>
            <a:pPr marL="0" indent="0" algn="just">
              <a:lnSpc>
                <a:spcPct val="150000"/>
              </a:lnSpc>
              <a:buNone/>
              <a:tabLst>
                <a:tab pos="180340" algn="l"/>
              </a:tabLst>
            </a:pPr>
            <a:endParaRPr lang="es-CL" sz="1200" b="1" dirty="0">
              <a:solidFill>
                <a:srgbClr val="222222"/>
              </a:solidFill>
              <a:ea typeface="Times New Roman" panose="02020603050405020304" pitchFamily="18" charset="0"/>
            </a:endParaRPr>
          </a:p>
          <a:p>
            <a:pPr marL="0" indent="0" algn="just">
              <a:lnSpc>
                <a:spcPct val="150000"/>
              </a:lnSpc>
              <a:buNone/>
              <a:tabLst>
                <a:tab pos="180340" algn="l"/>
              </a:tabLst>
            </a:pPr>
            <a:endParaRPr lang="es-CL" sz="1200" b="1" dirty="0">
              <a:effectLst/>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14181881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ea typeface="Times New Roman" panose="02020603050405020304" pitchFamily="18" charset="0"/>
              </a:rPr>
              <a:t> </a:t>
            </a:r>
            <a:r>
              <a:rPr lang="es-CL" sz="1400" b="1" dirty="0">
                <a:solidFill>
                  <a:srgbClr val="222222"/>
                </a:solidFill>
                <a:effectLst/>
                <a:ea typeface="Times New Roman" panose="02020603050405020304" pitchFamily="18" charset="0"/>
              </a:rPr>
              <a:t>Lexis </a:t>
            </a:r>
            <a:r>
              <a:rPr lang="es-CL" sz="1400" b="1" dirty="0">
                <a:solidFill>
                  <a:srgbClr val="222222"/>
                </a:solidFill>
                <a:ea typeface="Times New Roman" panose="02020603050405020304" pitchFamily="18" charset="0"/>
              </a:rPr>
              <a:t>23</a:t>
            </a:r>
            <a:endParaRPr lang="es-CL" sz="1400" b="1" dirty="0">
              <a:solidFill>
                <a:srgbClr val="222222"/>
              </a:solidFill>
              <a:effectLst/>
              <a:ea typeface="Times New Roman" panose="02020603050405020304" pitchFamily="18" charset="0"/>
            </a:endParaRPr>
          </a:p>
          <a:p>
            <a:pPr algn="just">
              <a:lnSpc>
                <a:spcPct val="150000"/>
              </a:lnSpc>
              <a:tabLst>
                <a:tab pos="180340" algn="l"/>
              </a:tabLst>
            </a:pPr>
            <a:r>
              <a:rPr lang="es-CL" sz="1800" i="1" dirty="0">
                <a:solidFill>
                  <a:srgbClr val="222222"/>
                </a:solidFill>
                <a:effectLst/>
                <a:latin typeface="Times New Roman" panose="02020603050405020304" pitchFamily="18" charset="0"/>
                <a:ea typeface="Times New Roman" panose="02020603050405020304" pitchFamily="18" charset="0"/>
              </a:rPr>
              <a:t>	No es válido porque están proscritos los partidos políticos y en consecuencia no pueden haber apoderados fidedignos que controlen la votación y seriedad de los escrutinios</a:t>
            </a:r>
            <a:endParaRPr lang="es-CL"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endParaRPr lang="es-CL"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endParaRPr lang="es-CL" sz="1200" b="1" dirty="0">
              <a:solidFill>
                <a:srgbClr val="222222"/>
              </a:solidFill>
              <a:ea typeface="Times New Roman" panose="02020603050405020304" pitchFamily="18" charset="0"/>
            </a:endParaRPr>
          </a:p>
          <a:p>
            <a:pPr marL="0" indent="0" algn="just">
              <a:lnSpc>
                <a:spcPct val="150000"/>
              </a:lnSpc>
              <a:buNone/>
              <a:tabLst>
                <a:tab pos="180340" algn="l"/>
              </a:tabLst>
            </a:pPr>
            <a:endParaRPr lang="es-CL" sz="1200" b="1" dirty="0">
              <a:effectLst/>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pic>
        <p:nvPicPr>
          <p:cNvPr id="8" name="Lexis23CA">
            <a:hlinkClick r:id="" action="ppaction://media"/>
            <a:extLst>
              <a:ext uri="{FF2B5EF4-FFF2-40B4-BE49-F238E27FC236}">
                <a16:creationId xmlns:a16="http://schemas.microsoft.com/office/drawing/2014/main" id="{C9A09869-59F5-CD6D-B6BD-E46E53F70A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68519" y="4497195"/>
            <a:ext cx="487363" cy="487363"/>
          </a:xfrm>
          <a:prstGeom prst="rect">
            <a:avLst/>
          </a:prstGeom>
        </p:spPr>
      </p:pic>
    </p:spTree>
    <p:extLst>
      <p:ext uri="{BB962C8B-B14F-4D97-AF65-F5344CB8AC3E}">
        <p14:creationId xmlns:p14="http://schemas.microsoft.com/office/powerpoint/2010/main" val="30488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6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ea typeface="Times New Roman" panose="02020603050405020304" pitchFamily="18" charset="0"/>
              </a:rPr>
              <a:t> </a:t>
            </a:r>
            <a:r>
              <a:rPr lang="es-CL" sz="1400" b="1" dirty="0">
                <a:solidFill>
                  <a:srgbClr val="222222"/>
                </a:solidFill>
                <a:effectLst/>
                <a:ea typeface="Times New Roman" panose="02020603050405020304" pitchFamily="18" charset="0"/>
              </a:rPr>
              <a:t>Lexis </a:t>
            </a:r>
            <a:r>
              <a:rPr lang="es-CL" sz="1400" b="1" dirty="0">
                <a:solidFill>
                  <a:srgbClr val="222222"/>
                </a:solidFill>
                <a:ea typeface="Times New Roman" panose="02020603050405020304" pitchFamily="18" charset="0"/>
              </a:rPr>
              <a:t>23</a:t>
            </a:r>
            <a:endParaRPr lang="es-CL" sz="1400" b="1" dirty="0">
              <a:solidFill>
                <a:srgbClr val="222222"/>
              </a:solidFill>
              <a:effectLst/>
              <a:ea typeface="Times New Roman" panose="02020603050405020304" pitchFamily="18" charset="0"/>
            </a:endParaRPr>
          </a:p>
          <a:p>
            <a:pPr marR="172085" algn="just">
              <a:lnSpc>
                <a:spcPct val="150000"/>
              </a:lnSpc>
              <a:tabLst>
                <a:tab pos="180340" algn="l"/>
              </a:tabLst>
            </a:pPr>
            <a:r>
              <a:rPr lang="es-CL" sz="1800" dirty="0">
                <a:solidFill>
                  <a:srgbClr val="222222"/>
                </a:solidFill>
                <a:effectLst/>
                <a:ea typeface="Times New Roman" panose="02020603050405020304" pitchFamily="18" charset="0"/>
              </a:rPr>
              <a:t>No es válido porque están proscritos los partidos políticos.</a:t>
            </a:r>
            <a:endParaRPr lang="es-CL" sz="1800" dirty="0">
              <a:effectLst/>
              <a:ea typeface="Times New Roman" panose="02020603050405020304" pitchFamily="18" charset="0"/>
            </a:endParaRPr>
          </a:p>
          <a:p>
            <a:pPr marL="0" indent="0">
              <a:buNone/>
            </a:pPr>
            <a:r>
              <a:rPr lang="es-CL" sz="1800" dirty="0"/>
              <a:t>		</a:t>
            </a:r>
            <a:r>
              <a:rPr lang="es-CL" sz="1800" dirty="0">
                <a:solidFill>
                  <a:srgbClr val="FF0000"/>
                </a:solidFill>
              </a:rPr>
              <a:t>Tensión</a:t>
            </a:r>
          </a:p>
          <a:p>
            <a:pPr marL="0" indent="0">
              <a:buNone/>
            </a:pPr>
            <a:endParaRPr lang="es-CL" sz="1800" dirty="0"/>
          </a:p>
          <a:p>
            <a:pPr algn="just">
              <a:lnSpc>
                <a:spcPct val="150000"/>
              </a:lnSpc>
              <a:tabLst>
                <a:tab pos="180340" algn="l"/>
              </a:tabLst>
            </a:pPr>
            <a:r>
              <a:rPr lang="es-CL" sz="1800" dirty="0">
                <a:solidFill>
                  <a:srgbClr val="222222"/>
                </a:solidFill>
                <a:effectLst/>
                <a:ea typeface="Times New Roman" panose="02020603050405020304" pitchFamily="18" charset="0"/>
              </a:rPr>
              <a:t>Y en consecuencia no pueden haber apoderados fidedignos.</a:t>
            </a:r>
            <a:endParaRPr lang="es-CL" sz="1800" dirty="0">
              <a:effectLst/>
              <a:ea typeface="Times New Roman" panose="02020603050405020304" pitchFamily="18" charset="0"/>
            </a:endParaRPr>
          </a:p>
          <a:p>
            <a:pPr marL="0" indent="0">
              <a:buNone/>
            </a:pPr>
            <a:r>
              <a:rPr lang="es-CL" sz="1800" dirty="0"/>
              <a:t>		</a:t>
            </a:r>
            <a:r>
              <a:rPr lang="es-CL" sz="1800" dirty="0">
                <a:solidFill>
                  <a:srgbClr val="FF0000"/>
                </a:solidFill>
              </a:rPr>
              <a:t>Tensión –</a:t>
            </a:r>
            <a:r>
              <a:rPr lang="es-CL" sz="1800" dirty="0">
                <a:solidFill>
                  <a:srgbClr val="92D050"/>
                </a:solidFill>
              </a:rPr>
              <a:t>sube</a:t>
            </a:r>
            <a:r>
              <a:rPr lang="es-CL" sz="1800" dirty="0">
                <a:solidFill>
                  <a:srgbClr val="FF0000"/>
                </a:solidFill>
              </a:rPr>
              <a:t>- </a:t>
            </a:r>
            <a:r>
              <a:rPr lang="es-CL" sz="1800" dirty="0">
                <a:solidFill>
                  <a:srgbClr val="00B050"/>
                </a:solidFill>
              </a:rPr>
              <a:t>se desplaza. </a:t>
            </a:r>
          </a:p>
          <a:p>
            <a:pPr marL="0" indent="0" algn="just">
              <a:lnSpc>
                <a:spcPct val="150000"/>
              </a:lnSpc>
              <a:buNone/>
              <a:tabLst>
                <a:tab pos="180340" algn="l"/>
              </a:tabLst>
            </a:pPr>
            <a:endParaRPr lang="es-CL" sz="1200" b="1" dirty="0">
              <a:solidFill>
                <a:srgbClr val="222222"/>
              </a:solidFill>
              <a:ea typeface="Times New Roman" panose="02020603050405020304" pitchFamily="18" charset="0"/>
            </a:endParaRPr>
          </a:p>
          <a:p>
            <a:pPr marL="0" indent="0" algn="just">
              <a:lnSpc>
                <a:spcPct val="150000"/>
              </a:lnSpc>
              <a:buNone/>
              <a:tabLst>
                <a:tab pos="180340" algn="l"/>
              </a:tabLst>
            </a:pPr>
            <a:endParaRPr lang="es-CL" sz="1200" b="1" dirty="0">
              <a:effectLst/>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10747986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400" b="1" dirty="0">
                <a:solidFill>
                  <a:srgbClr val="222222"/>
                </a:solidFill>
                <a:effectLst/>
                <a:ea typeface="Times New Roman" panose="02020603050405020304" pitchFamily="18" charset="0"/>
              </a:rPr>
              <a:t>Lexis 23</a:t>
            </a:r>
          </a:p>
          <a:p>
            <a:pPr marL="0" indent="0" algn="just">
              <a:lnSpc>
                <a:spcPct val="150000"/>
              </a:lnSpc>
              <a:buNone/>
              <a:tabLst>
                <a:tab pos="180340" algn="l"/>
              </a:tabLst>
            </a:pPr>
            <a:endParaRPr lang="es-CL" sz="1200" b="1" dirty="0">
              <a:solidFill>
                <a:srgbClr val="222222"/>
              </a:solidFill>
              <a:ea typeface="Times New Roman" panose="02020603050405020304" pitchFamily="18" charset="0"/>
            </a:endParaRPr>
          </a:p>
          <a:p>
            <a:pPr marL="0" indent="0" algn="just">
              <a:lnSpc>
                <a:spcPct val="150000"/>
              </a:lnSpc>
              <a:buNone/>
              <a:tabLst>
                <a:tab pos="180340" algn="l"/>
              </a:tabLst>
            </a:pPr>
            <a:endParaRPr lang="es-CL" sz="1200" b="1" dirty="0">
              <a:effectLst/>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pic>
        <p:nvPicPr>
          <p:cNvPr id="2" name="Imagen 1">
            <a:extLst>
              <a:ext uri="{FF2B5EF4-FFF2-40B4-BE49-F238E27FC236}">
                <a16:creationId xmlns:a16="http://schemas.microsoft.com/office/drawing/2014/main" id="{10659726-BB8A-B498-8090-7F340B4B1AA7}"/>
              </a:ext>
            </a:extLst>
          </p:cNvPr>
          <p:cNvPicPr>
            <a:picLocks noChangeAspect="1"/>
          </p:cNvPicPr>
          <p:nvPr/>
        </p:nvPicPr>
        <p:blipFill>
          <a:blip r:embed="rId2"/>
          <a:stretch>
            <a:fillRect/>
          </a:stretch>
        </p:blipFill>
        <p:spPr>
          <a:xfrm>
            <a:off x="4817569" y="2187216"/>
            <a:ext cx="4905590" cy="3989747"/>
          </a:xfrm>
          <a:prstGeom prst="rect">
            <a:avLst/>
          </a:prstGeom>
        </p:spPr>
      </p:pic>
      <p:sp>
        <p:nvSpPr>
          <p:cNvPr id="6" name="Elipse 5">
            <a:extLst>
              <a:ext uri="{FF2B5EF4-FFF2-40B4-BE49-F238E27FC236}">
                <a16:creationId xmlns:a16="http://schemas.microsoft.com/office/drawing/2014/main" id="{326A34EF-16AB-D53E-324F-7F00A88813A2}"/>
              </a:ext>
            </a:extLst>
          </p:cNvPr>
          <p:cNvSpPr/>
          <p:nvPr/>
        </p:nvSpPr>
        <p:spPr>
          <a:xfrm>
            <a:off x="5638800" y="2871216"/>
            <a:ext cx="914400" cy="9144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CF103199-BB55-25A7-D69A-61EDF475FDDC}"/>
              </a:ext>
            </a:extLst>
          </p:cNvPr>
          <p:cNvSpPr/>
          <p:nvPr/>
        </p:nvSpPr>
        <p:spPr>
          <a:xfrm>
            <a:off x="8019288" y="2871216"/>
            <a:ext cx="914400" cy="9144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72840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ea typeface="Times New Roman" panose="02020603050405020304" pitchFamily="18" charset="0"/>
              </a:rPr>
              <a:t> </a:t>
            </a:r>
            <a:r>
              <a:rPr lang="es-CL" sz="1400" b="1" dirty="0">
                <a:solidFill>
                  <a:srgbClr val="222222"/>
                </a:solidFill>
                <a:effectLst/>
                <a:ea typeface="Times New Roman" panose="02020603050405020304" pitchFamily="18" charset="0"/>
              </a:rPr>
              <a:t>Lexis </a:t>
            </a:r>
            <a:r>
              <a:rPr lang="es-CL" sz="1400" b="1" dirty="0">
                <a:solidFill>
                  <a:srgbClr val="222222"/>
                </a:solidFill>
                <a:ea typeface="Times New Roman" panose="02020603050405020304" pitchFamily="18" charset="0"/>
              </a:rPr>
              <a:t>23</a:t>
            </a:r>
            <a:endParaRPr lang="es-CL" sz="1400" b="1" dirty="0">
              <a:solidFill>
                <a:srgbClr val="222222"/>
              </a:solidFill>
              <a:effectLst/>
              <a:ea typeface="Times New Roman" panose="02020603050405020304" pitchFamily="18" charset="0"/>
            </a:endParaRPr>
          </a:p>
          <a:p>
            <a:pPr marL="0" indent="0" algn="just">
              <a:lnSpc>
                <a:spcPct val="150000"/>
              </a:lnSpc>
              <a:buNone/>
              <a:tabLst>
                <a:tab pos="180340" algn="l"/>
              </a:tabLst>
            </a:pPr>
            <a:r>
              <a:rPr lang="es-ES" sz="1800" b="1" dirty="0">
                <a:solidFill>
                  <a:srgbClr val="222222"/>
                </a:solidFill>
                <a:ea typeface="Times New Roman" panose="02020603050405020304" pitchFamily="18" charset="0"/>
              </a:rPr>
              <a:t>Eduardo Frei está en un contexto de oposición a la dictadura, se perfila en un espacio de dominio intelectual del saber porque asume un rol didáctico, luego aparece la tensión cuando expone la situación actual y los partidos están proscritos,  posteriormente sigue un pequeño espacio de contracción de energía, para extenderse esta al situarse nuevamente en el dominio de la confianza y del rol de líder que enseña. </a:t>
            </a:r>
          </a:p>
          <a:p>
            <a:pPr marL="0" indent="0" algn="just">
              <a:lnSpc>
                <a:spcPct val="150000"/>
              </a:lnSpc>
              <a:buNone/>
              <a:tabLst>
                <a:tab pos="180340" algn="l"/>
              </a:tabLst>
            </a:pPr>
            <a:endParaRPr lang="es-CL" sz="1200" b="1" dirty="0">
              <a:solidFill>
                <a:srgbClr val="222222"/>
              </a:solidFill>
              <a:ea typeface="Times New Roman" panose="02020603050405020304" pitchFamily="18" charset="0"/>
            </a:endParaRPr>
          </a:p>
          <a:p>
            <a:pPr marL="0" indent="0" algn="just">
              <a:lnSpc>
                <a:spcPct val="150000"/>
              </a:lnSpc>
              <a:buNone/>
              <a:tabLst>
                <a:tab pos="180340" algn="l"/>
              </a:tabLst>
            </a:pPr>
            <a:endParaRPr lang="es-CL" sz="1200" b="1" dirty="0">
              <a:effectLst/>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10611292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ea typeface="Times New Roman" panose="02020603050405020304" pitchFamily="18" charset="0"/>
              </a:rPr>
              <a:t> </a:t>
            </a:r>
            <a:r>
              <a:rPr lang="es-CL" sz="1400" b="1" dirty="0">
                <a:solidFill>
                  <a:srgbClr val="222222"/>
                </a:solidFill>
                <a:effectLst/>
                <a:ea typeface="Times New Roman" panose="02020603050405020304" pitchFamily="18" charset="0"/>
              </a:rPr>
              <a:t>Lexis </a:t>
            </a:r>
            <a:r>
              <a:rPr lang="es-CL" sz="1400" b="1" dirty="0">
                <a:solidFill>
                  <a:srgbClr val="222222"/>
                </a:solidFill>
                <a:ea typeface="Times New Roman" panose="02020603050405020304" pitchFamily="18" charset="0"/>
              </a:rPr>
              <a:t>42</a:t>
            </a:r>
            <a:endParaRPr lang="es-CL" sz="1200" b="1" dirty="0">
              <a:solidFill>
                <a:srgbClr val="222222"/>
              </a:solidFill>
              <a:ea typeface="Times New Roman" panose="02020603050405020304" pitchFamily="18" charset="0"/>
            </a:endParaRPr>
          </a:p>
          <a:p>
            <a:pPr marL="0" indent="0" algn="just">
              <a:lnSpc>
                <a:spcPct val="150000"/>
              </a:lnSpc>
              <a:buNone/>
              <a:tabLst>
                <a:tab pos="180340" algn="l"/>
              </a:tabLst>
            </a:pPr>
            <a:r>
              <a:rPr lang="es-ES" sz="1800" i="1" dirty="0">
                <a:effectLst/>
                <a:latin typeface="Times New Roman" panose="02020603050405020304" pitchFamily="18" charset="0"/>
                <a:ea typeface="Times New Roman" panose="02020603050405020304" pitchFamily="18" charset="0"/>
              </a:rPr>
              <a:t>El camino de Chile fue y debe ser el que corresponde al de una de las democracias más sólidas y antiguas del mundo, puede y debe volver a serlo, estamos ciertos que pretender dilatar por años el actual régimen, nos está llevando a una situación que puede tornarse irreparable. </a:t>
            </a:r>
            <a:endParaRPr lang="es-CL" sz="1800" i="1"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endParaRPr lang="es-CL" sz="1200" b="1" i="1" dirty="0">
              <a:effectLst/>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pic>
        <p:nvPicPr>
          <p:cNvPr id="2" name="Lexis42CA">
            <a:hlinkClick r:id="" action="ppaction://media"/>
            <a:extLst>
              <a:ext uri="{FF2B5EF4-FFF2-40B4-BE49-F238E27FC236}">
                <a16:creationId xmlns:a16="http://schemas.microsoft.com/office/drawing/2014/main" id="{62769FC7-32C7-D862-72C1-21DBD22C08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07090" y="5127372"/>
            <a:ext cx="487363" cy="487363"/>
          </a:xfrm>
          <a:prstGeom prst="rect">
            <a:avLst/>
          </a:prstGeom>
        </p:spPr>
      </p:pic>
    </p:spTree>
    <p:extLst>
      <p:ext uri="{BB962C8B-B14F-4D97-AF65-F5344CB8AC3E}">
        <p14:creationId xmlns:p14="http://schemas.microsoft.com/office/powerpoint/2010/main" val="24464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3415">
                <p:cTn id="7" fill="hold" display="0">
                  <p:stCondLst>
                    <p:cond delay="indefinite"/>
                  </p:stCondLst>
                  <p:endCondLst>
                    <p:cond evt="onStopAudio" delay="0">
                      <p:tgtEl>
                        <p:sldTgt/>
                      </p:tgtEl>
                    </p:cond>
                  </p:endCondLst>
                </p:cTn>
                <p:tgtEl>
                  <p:spTgt spid="2"/>
                </p:tgtEl>
              </p:cMediaNode>
            </p:audio>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fontScale="62500" lnSpcReduction="20000"/>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ffectLst/>
                <a:ea typeface="Times New Roman" panose="02020603050405020304" pitchFamily="18" charset="0"/>
              </a:rPr>
              <a:t> Lexis </a:t>
            </a:r>
            <a:r>
              <a:rPr lang="es-CL" sz="2900" b="1" dirty="0">
                <a:solidFill>
                  <a:srgbClr val="222222"/>
                </a:solidFill>
                <a:ea typeface="Times New Roman" panose="02020603050405020304" pitchFamily="18" charset="0"/>
              </a:rPr>
              <a:t>42</a:t>
            </a:r>
          </a:p>
          <a:p>
            <a:pPr marL="0" indent="0">
              <a:buNone/>
            </a:pPr>
            <a:r>
              <a:rPr lang="es-CL" sz="2800" dirty="0"/>
              <a:t>Fue y debe ser el que corresponde al de una de las democracias más sólidas y antiguas del mundo.</a:t>
            </a:r>
          </a:p>
          <a:p>
            <a:pPr marL="0" indent="0">
              <a:buNone/>
            </a:pPr>
            <a:r>
              <a:rPr lang="es-CL" sz="2800" dirty="0"/>
              <a:t>		</a:t>
            </a:r>
            <a:r>
              <a:rPr lang="es-CL" sz="2000" b="1" dirty="0">
                <a:solidFill>
                  <a:srgbClr val="00B050"/>
                </a:solidFill>
              </a:rPr>
              <a:t>Desplazamiento</a:t>
            </a:r>
          </a:p>
          <a:p>
            <a:pPr marL="0" indent="0">
              <a:buNone/>
            </a:pPr>
            <a:endParaRPr lang="es-CL" sz="2000" dirty="0"/>
          </a:p>
          <a:p>
            <a:pPr marL="0" indent="0">
              <a:buNone/>
            </a:pPr>
            <a:endParaRPr lang="es-CL" sz="2800" dirty="0"/>
          </a:p>
          <a:p>
            <a:pPr marL="0" indent="0">
              <a:buNone/>
            </a:pPr>
            <a:r>
              <a:rPr lang="es-CL" sz="2800" dirty="0"/>
              <a:t>Estamos ciertos que pretender </a:t>
            </a:r>
            <a:r>
              <a:rPr lang="es-CL" sz="2800" b="1" dirty="0"/>
              <a:t>dilatar </a:t>
            </a:r>
            <a:r>
              <a:rPr lang="es-CL" sz="2800" dirty="0"/>
              <a:t>por años el actual régimen.</a:t>
            </a:r>
          </a:p>
          <a:p>
            <a:pPr marL="0" indent="0">
              <a:buNone/>
            </a:pPr>
            <a:endParaRPr lang="es-CL" sz="2800" b="1" dirty="0"/>
          </a:p>
          <a:p>
            <a:pPr marL="0" indent="0">
              <a:buNone/>
            </a:pPr>
            <a:r>
              <a:rPr lang="es-CL" sz="2800" dirty="0"/>
              <a:t> 		</a:t>
            </a:r>
            <a:r>
              <a:rPr lang="es-CL" sz="2000" b="1" dirty="0">
                <a:solidFill>
                  <a:srgbClr val="00B050"/>
                </a:solidFill>
              </a:rPr>
              <a:t>Desplazamiento</a:t>
            </a:r>
            <a:r>
              <a:rPr lang="es-CL" sz="2000" b="1" dirty="0"/>
              <a:t> –</a:t>
            </a:r>
            <a:r>
              <a:rPr lang="es-CL" sz="2000" b="1" dirty="0">
                <a:solidFill>
                  <a:srgbClr val="0070C0"/>
                </a:solidFill>
              </a:rPr>
              <a:t> sube </a:t>
            </a:r>
            <a:r>
              <a:rPr lang="es-CL" sz="2000" b="1" dirty="0"/>
              <a:t>– </a:t>
            </a:r>
            <a:r>
              <a:rPr lang="es-CL" sz="2000" b="1" dirty="0">
                <a:solidFill>
                  <a:srgbClr val="FF0000"/>
                </a:solidFill>
              </a:rPr>
              <a:t>tensión </a:t>
            </a:r>
          </a:p>
          <a:p>
            <a:pPr marL="0" indent="0">
              <a:buNone/>
            </a:pPr>
            <a:endParaRPr lang="es-CL" sz="3200" dirty="0"/>
          </a:p>
          <a:p>
            <a:pPr marL="0" indent="0">
              <a:buNone/>
            </a:pPr>
            <a:r>
              <a:rPr lang="es-CL" sz="3200" dirty="0"/>
              <a:t>Nos está llevando a una situación que puede tornarse irreparable. </a:t>
            </a:r>
          </a:p>
          <a:p>
            <a:pPr marL="0" indent="0">
              <a:buNone/>
            </a:pPr>
            <a:r>
              <a:rPr lang="es-CL" sz="2000" dirty="0"/>
              <a:t>	</a:t>
            </a:r>
            <a:r>
              <a:rPr lang="es-CL" sz="2000" dirty="0">
                <a:solidFill>
                  <a:srgbClr val="00B050"/>
                </a:solidFill>
              </a:rPr>
              <a:t>	</a:t>
            </a:r>
          </a:p>
          <a:p>
            <a:pPr marL="0" indent="0">
              <a:buNone/>
            </a:pPr>
            <a:r>
              <a:rPr lang="es-CL" sz="2000" dirty="0">
                <a:solidFill>
                  <a:srgbClr val="00B050"/>
                </a:solidFill>
              </a:rPr>
              <a:t>	</a:t>
            </a:r>
            <a:r>
              <a:rPr lang="es-CL" sz="2400" b="1" dirty="0">
                <a:solidFill>
                  <a:srgbClr val="00B050"/>
                </a:solidFill>
              </a:rPr>
              <a:t>Desplazamiento </a:t>
            </a:r>
            <a:r>
              <a:rPr lang="es-CL" sz="2400" b="1" dirty="0"/>
              <a:t>–</a:t>
            </a:r>
            <a:r>
              <a:rPr lang="es-CL" sz="2400" b="1" dirty="0">
                <a:solidFill>
                  <a:srgbClr val="0070C0"/>
                </a:solidFill>
              </a:rPr>
              <a:t> sube </a:t>
            </a:r>
            <a:r>
              <a:rPr lang="es-CL" sz="2400" b="1" dirty="0"/>
              <a:t>a </a:t>
            </a:r>
            <a:r>
              <a:rPr lang="es-CL" sz="2400" b="1" dirty="0">
                <a:solidFill>
                  <a:srgbClr val="FF0000"/>
                </a:solidFill>
              </a:rPr>
              <a:t>tensión</a:t>
            </a:r>
            <a:r>
              <a:rPr lang="es-CL" sz="2400" b="1" dirty="0"/>
              <a:t> -</a:t>
            </a:r>
            <a:r>
              <a:rPr lang="es-CL" sz="2400" b="1" dirty="0">
                <a:solidFill>
                  <a:srgbClr val="00B050"/>
                </a:solidFill>
              </a:rPr>
              <a:t>desplazamiento</a:t>
            </a:r>
          </a:p>
          <a:p>
            <a:pPr marL="0" indent="0">
              <a:buNone/>
            </a:pPr>
            <a:endParaRPr lang="es-CL" sz="2800" dirty="0"/>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39807191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2900" b="1" dirty="0">
                <a:solidFill>
                  <a:srgbClr val="222222"/>
                </a:solidFill>
                <a:effectLst/>
                <a:ea typeface="Times New Roman" panose="02020603050405020304" pitchFamily="18" charset="0"/>
              </a:rPr>
              <a:t>Lexis </a:t>
            </a:r>
            <a:r>
              <a:rPr lang="es-CL" sz="2900" b="1" dirty="0">
                <a:solidFill>
                  <a:srgbClr val="222222"/>
                </a:solidFill>
                <a:ea typeface="Times New Roman" panose="02020603050405020304" pitchFamily="18" charset="0"/>
              </a:rPr>
              <a:t>42</a:t>
            </a:r>
          </a:p>
          <a:p>
            <a:pPr marL="0" indent="0">
              <a:buNone/>
            </a:pPr>
            <a:endParaRPr lang="es-CL" sz="2800" dirty="0"/>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pic>
        <p:nvPicPr>
          <p:cNvPr id="2" name="3 Marcador de contenido">
            <a:extLst>
              <a:ext uri="{FF2B5EF4-FFF2-40B4-BE49-F238E27FC236}">
                <a16:creationId xmlns:a16="http://schemas.microsoft.com/office/drawing/2014/main" id="{0A3B0F09-F231-CE31-3CD3-1DC54611F70E}"/>
              </a:ext>
            </a:extLst>
          </p:cNvPr>
          <p:cNvPicPr>
            <a:picLocks/>
          </p:cNvPicPr>
          <p:nvPr/>
        </p:nvPicPr>
        <p:blipFill>
          <a:blip r:embed="rId2"/>
          <a:stretch>
            <a:fillRect/>
          </a:stretch>
        </p:blipFill>
        <p:spPr>
          <a:xfrm>
            <a:off x="4697078" y="2639218"/>
            <a:ext cx="6656720" cy="3878263"/>
          </a:xfrm>
          <a:prstGeom prst="rect">
            <a:avLst/>
          </a:prstGeom>
        </p:spPr>
      </p:pic>
      <p:sp>
        <p:nvSpPr>
          <p:cNvPr id="6" name="Elipse 5">
            <a:extLst>
              <a:ext uri="{FF2B5EF4-FFF2-40B4-BE49-F238E27FC236}">
                <a16:creationId xmlns:a16="http://schemas.microsoft.com/office/drawing/2014/main" id="{9CBABEBC-1EF6-F1DE-A158-21E0A77553BB}"/>
              </a:ext>
            </a:extLst>
          </p:cNvPr>
          <p:cNvSpPr/>
          <p:nvPr/>
        </p:nvSpPr>
        <p:spPr>
          <a:xfrm>
            <a:off x="7620516" y="3582795"/>
            <a:ext cx="914400" cy="9144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DCC0B177-AD8E-4112-A866-981B0D4EC6BF}"/>
              </a:ext>
            </a:extLst>
          </p:cNvPr>
          <p:cNvSpPr/>
          <p:nvPr/>
        </p:nvSpPr>
        <p:spPr>
          <a:xfrm>
            <a:off x="9134918" y="3582795"/>
            <a:ext cx="914400" cy="9144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Elipse 7">
            <a:extLst>
              <a:ext uri="{FF2B5EF4-FFF2-40B4-BE49-F238E27FC236}">
                <a16:creationId xmlns:a16="http://schemas.microsoft.com/office/drawing/2014/main" id="{B03C3525-95D0-B2CB-F26D-56AAF3B9A50B}"/>
              </a:ext>
            </a:extLst>
          </p:cNvPr>
          <p:cNvSpPr/>
          <p:nvPr/>
        </p:nvSpPr>
        <p:spPr>
          <a:xfrm>
            <a:off x="10122216" y="3544094"/>
            <a:ext cx="914400" cy="9144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158830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fontScale="77500" lnSpcReduction="20000"/>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ffectLst/>
                <a:ea typeface="Times New Roman" panose="02020603050405020304" pitchFamily="18" charset="0"/>
              </a:rPr>
              <a:t> Lexis </a:t>
            </a:r>
            <a:r>
              <a:rPr lang="es-CL" sz="2900" b="1" dirty="0">
                <a:solidFill>
                  <a:srgbClr val="222222"/>
                </a:solidFill>
                <a:ea typeface="Times New Roman" panose="02020603050405020304" pitchFamily="18" charset="0"/>
              </a:rPr>
              <a:t>42</a:t>
            </a:r>
          </a:p>
          <a:p>
            <a:pPr marL="0" indent="0">
              <a:buNone/>
            </a:pPr>
            <a:r>
              <a:rPr lang="es-ES" sz="2800" dirty="0"/>
              <a:t>Al “escribir” la historia de Chile en el relato hay una zona de seguridad, de líder pedagógico por tanto hay una extensión de la energía.</a:t>
            </a:r>
          </a:p>
          <a:p>
            <a:pPr marL="0" indent="0">
              <a:buNone/>
            </a:pPr>
            <a:r>
              <a:rPr lang="es-ES" sz="2800" dirty="0"/>
              <a:t>Posteriormente ese desplazamiento deviene en tensión específicamente en la palabra dilatar porque representa el encierro totalitario y la permanencia del régimen dictatorial. </a:t>
            </a:r>
          </a:p>
          <a:p>
            <a:pPr marL="0" indent="0">
              <a:buNone/>
            </a:pPr>
            <a:r>
              <a:rPr lang="es-ES" sz="2800" dirty="0"/>
              <a:t>Hay un espacio de tensión relacionado al punto anterior, a su vez advierte un peligro, por lo que su energía se explaya ya que es él quien previene de este peligro, el desplazamiento pulsional proviene de su lucidez política. </a:t>
            </a:r>
          </a:p>
          <a:p>
            <a:pPr marL="0" indent="0">
              <a:buNone/>
            </a:pPr>
            <a:endParaRPr lang="es-CL" sz="2800" dirty="0"/>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40554780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ffectLst/>
                <a:ea typeface="Times New Roman" panose="02020603050405020304" pitchFamily="18" charset="0"/>
              </a:rPr>
              <a:t> </a:t>
            </a:r>
            <a:r>
              <a:rPr lang="es-CL" sz="1800" b="1" dirty="0">
                <a:solidFill>
                  <a:srgbClr val="222222"/>
                </a:solidFill>
                <a:effectLst/>
                <a:ea typeface="Times New Roman" panose="02020603050405020304" pitchFamily="18" charset="0"/>
              </a:rPr>
              <a:t>Lexis 58</a:t>
            </a:r>
            <a:endParaRPr lang="es-CL" sz="1800" b="1" dirty="0">
              <a:solidFill>
                <a:srgbClr val="222222"/>
              </a:solidFill>
              <a:ea typeface="Times New Roman" panose="02020603050405020304" pitchFamily="18" charset="0"/>
            </a:endParaRPr>
          </a:p>
          <a:p>
            <a:pPr marL="0" indent="0">
              <a:buNone/>
            </a:pPr>
            <a:r>
              <a:rPr lang="es-ES" sz="2800" dirty="0"/>
              <a:t>	</a:t>
            </a:r>
            <a:r>
              <a:rPr lang="es-ES" sz="1800" i="1" dirty="0"/>
              <a:t>Por eso rechazamos este proyecto constitucional y el plebiscito, convencidos que nos lleva a un conflicto sin solución, pues se contradice la esencia de lo que es nuestro carácter nacional y se nos exhibe ante el mundo en una posición que desgraciadamente sólo genera el sarcasmo o la compasión, después que concitábamos el respeto y la admiración.</a:t>
            </a:r>
            <a:endParaRPr lang="es-CL" sz="1800" i="1" dirty="0"/>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pic>
        <p:nvPicPr>
          <p:cNvPr id="2" name="Lexis58CA">
            <a:hlinkClick r:id="" action="ppaction://media"/>
            <a:extLst>
              <a:ext uri="{FF2B5EF4-FFF2-40B4-BE49-F238E27FC236}">
                <a16:creationId xmlns:a16="http://schemas.microsoft.com/office/drawing/2014/main" id="{D323E170-0C37-71FE-30BF-7D96EA0937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84925" y="4629277"/>
            <a:ext cx="487363" cy="487363"/>
          </a:xfrm>
          <a:prstGeom prst="rect">
            <a:avLst/>
          </a:prstGeom>
        </p:spPr>
      </p:pic>
    </p:spTree>
    <p:extLst>
      <p:ext uri="{BB962C8B-B14F-4D97-AF65-F5344CB8AC3E}">
        <p14:creationId xmlns:p14="http://schemas.microsoft.com/office/powerpoint/2010/main" val="33491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Contexto histórico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r>
              <a:rPr lang="es-CL" sz="1800" dirty="0">
                <a:effectLst/>
                <a:latin typeface="Calibri" panose="020F0502020204030204" pitchFamily="34" charset="0"/>
                <a:ea typeface="Calibri" panose="020F0502020204030204" pitchFamily="34" charset="0"/>
                <a:cs typeface="Times New Roman" panose="02020603050405020304" pitchFamily="18" charset="0"/>
              </a:rPr>
              <a:t>Qué haría la Democracia Cristiana? ¿Impugnaría el proceso restándose a participar de lo que se consideraba una farsa electoral? ¿o por el contrario utilizaría los limitados espacios que abría la coyuntura para cohesionar sus fuerzas? Finalmente esta fue la tesis que se impuso.</a:t>
            </a:r>
          </a:p>
          <a:p>
            <a:r>
              <a:rPr lang="es-CL" sz="1800" dirty="0">
                <a:effectLst/>
                <a:latin typeface="Calibri" panose="020F0502020204030204" pitchFamily="34" charset="0"/>
                <a:ea typeface="Calibri" panose="020F0502020204030204" pitchFamily="34" charset="0"/>
                <a:cs typeface="Times New Roman" panose="02020603050405020304" pitchFamily="18" charset="0"/>
              </a:rPr>
              <a:t>El propio Eduardo Frei Montalva optó por participar y coordinar junto a Genaro Arriagada un acto de masas en el teatro Caupolicán.</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Tenían poco tiempo para movilizarse.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Ciertamente desde 1979 el cuadro opositor comenzaba a re articularse bajo distintas iniciativas orgánicas y territoriales. </a:t>
            </a:r>
          </a:p>
          <a:p>
            <a:pPr marL="342900" lvl="0" indent="-342900">
              <a:lnSpc>
                <a:spcPct val="115000"/>
              </a:lnSpc>
              <a:spcAft>
                <a:spcPts val="100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Ese año, en abierta oposición al Plan Laboral nació la Coordinadora Nacional Sindical, antecesora de la nueva CUT.</a:t>
            </a:r>
          </a:p>
          <a:p>
            <a:endParaRPr lang="es-CL" dirty="0"/>
          </a:p>
        </p:txBody>
      </p:sp>
    </p:spTree>
    <p:extLst>
      <p:ext uri="{BB962C8B-B14F-4D97-AF65-F5344CB8AC3E}">
        <p14:creationId xmlns:p14="http://schemas.microsoft.com/office/powerpoint/2010/main" val="29808093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fontScale="62500" lnSpcReduction="20000"/>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ffectLst/>
                <a:ea typeface="Times New Roman" panose="02020603050405020304" pitchFamily="18" charset="0"/>
              </a:rPr>
              <a:t> Lexis 58</a:t>
            </a:r>
            <a:endParaRPr lang="es-CL" sz="2900" b="1" dirty="0">
              <a:solidFill>
                <a:srgbClr val="222222"/>
              </a:solidFill>
              <a:ea typeface="Times New Roman" panose="02020603050405020304" pitchFamily="18" charset="0"/>
            </a:endParaRPr>
          </a:p>
          <a:p>
            <a:pPr marL="0" indent="0">
              <a:buNone/>
            </a:pPr>
            <a:r>
              <a:rPr lang="es-ES" sz="2800" dirty="0"/>
              <a:t>	</a:t>
            </a:r>
            <a:r>
              <a:rPr lang="es-CL" sz="2800" dirty="0"/>
              <a:t>Por eso rechazamos este proyecto constitucional y el plebiscito. </a:t>
            </a:r>
          </a:p>
          <a:p>
            <a:pPr marL="0" indent="0">
              <a:buNone/>
            </a:pPr>
            <a:r>
              <a:rPr lang="es-CL" sz="2800" dirty="0"/>
              <a:t>		</a:t>
            </a:r>
            <a:r>
              <a:rPr lang="es-CL" sz="2800" dirty="0">
                <a:solidFill>
                  <a:srgbClr val="FF0000"/>
                </a:solidFill>
              </a:rPr>
              <a:t>Tensión</a:t>
            </a:r>
          </a:p>
          <a:p>
            <a:pPr marL="0" indent="0">
              <a:buNone/>
            </a:pPr>
            <a:endParaRPr lang="es-CL" sz="2800" dirty="0"/>
          </a:p>
          <a:p>
            <a:pPr marL="0" indent="0">
              <a:buNone/>
            </a:pPr>
            <a:endParaRPr lang="es-CL" sz="2800" dirty="0"/>
          </a:p>
          <a:p>
            <a:pPr marL="0" indent="0">
              <a:buNone/>
            </a:pPr>
            <a:r>
              <a:rPr lang="es-CL" sz="2800" dirty="0"/>
              <a:t>Convencidos que nos lleva a un conflicto sin solución. </a:t>
            </a:r>
          </a:p>
          <a:p>
            <a:pPr marL="0" indent="0">
              <a:buNone/>
            </a:pPr>
            <a:endParaRPr lang="es-CL" sz="2800" dirty="0"/>
          </a:p>
          <a:p>
            <a:pPr marL="0" indent="0">
              <a:buNone/>
            </a:pPr>
            <a:r>
              <a:rPr lang="es-CL" sz="2800" dirty="0"/>
              <a:t>		</a:t>
            </a:r>
            <a:r>
              <a:rPr lang="es-CL" sz="2800" dirty="0">
                <a:solidFill>
                  <a:srgbClr val="FF0000"/>
                </a:solidFill>
              </a:rPr>
              <a:t>Tensión</a:t>
            </a:r>
          </a:p>
          <a:p>
            <a:pPr marL="0" indent="0">
              <a:buNone/>
            </a:pPr>
            <a:endParaRPr lang="es-CL" sz="2800" dirty="0"/>
          </a:p>
          <a:p>
            <a:pPr marL="0" indent="0">
              <a:buNone/>
            </a:pPr>
            <a:r>
              <a:rPr lang="es-CL" sz="2800" dirty="0"/>
              <a:t>Pues se contradice la esencia de lo que es nuestro carácter nacional. </a:t>
            </a:r>
          </a:p>
          <a:p>
            <a:pPr marL="0" indent="0">
              <a:buNone/>
            </a:pPr>
            <a:endParaRPr lang="es-CL" sz="2800" dirty="0"/>
          </a:p>
          <a:p>
            <a:pPr marL="0" indent="0">
              <a:buNone/>
            </a:pPr>
            <a:r>
              <a:rPr lang="es-CL" sz="2800" dirty="0"/>
              <a:t>		</a:t>
            </a:r>
            <a:r>
              <a:rPr lang="es-CL" sz="2800" dirty="0">
                <a:solidFill>
                  <a:srgbClr val="00B050"/>
                </a:solidFill>
              </a:rPr>
              <a:t>Desplazamiento	</a:t>
            </a:r>
            <a:r>
              <a:rPr lang="es-CL" sz="2800" dirty="0"/>
              <a:t>	</a:t>
            </a:r>
          </a:p>
          <a:p>
            <a:pPr marL="0" indent="0">
              <a:buNone/>
            </a:pP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31476406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r>
              <a:rPr lang="es-CL" sz="1800" b="1" dirty="0">
                <a:solidFill>
                  <a:srgbClr val="222222"/>
                </a:solidFill>
                <a:effectLst/>
                <a:ea typeface="Times New Roman" panose="02020603050405020304" pitchFamily="18" charset="0"/>
              </a:rPr>
              <a:t>Lexis 58</a:t>
            </a:r>
            <a:endParaRPr lang="es-CL" sz="1800" b="1" dirty="0">
              <a:solidFill>
                <a:srgbClr val="222222"/>
              </a:solidFill>
              <a:ea typeface="Times New Roman" panose="02020603050405020304" pitchFamily="18" charset="0"/>
            </a:endParaRPr>
          </a:p>
          <a:p>
            <a:pPr marL="0" indent="0">
              <a:buNone/>
            </a:pPr>
            <a:r>
              <a:rPr lang="es-ES" sz="2800" dirty="0"/>
              <a:t>	</a:t>
            </a:r>
            <a:r>
              <a:rPr lang="es-CL" sz="2800" dirty="0"/>
              <a:t>	</a:t>
            </a:r>
          </a:p>
          <a:p>
            <a:pPr marL="0" indent="0">
              <a:buNone/>
            </a:pP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pic>
        <p:nvPicPr>
          <p:cNvPr id="2" name="4 Marcador de contenido">
            <a:extLst>
              <a:ext uri="{FF2B5EF4-FFF2-40B4-BE49-F238E27FC236}">
                <a16:creationId xmlns:a16="http://schemas.microsoft.com/office/drawing/2014/main" id="{28EF49B2-A628-18FC-E84D-D17721E952DE}"/>
              </a:ext>
            </a:extLst>
          </p:cNvPr>
          <p:cNvPicPr>
            <a:picLocks/>
          </p:cNvPicPr>
          <p:nvPr/>
        </p:nvPicPr>
        <p:blipFill>
          <a:blip r:embed="rId2"/>
          <a:stretch>
            <a:fillRect/>
          </a:stretch>
        </p:blipFill>
        <p:spPr>
          <a:xfrm>
            <a:off x="4346423" y="2479674"/>
            <a:ext cx="6947816" cy="3878263"/>
          </a:xfrm>
          <a:prstGeom prst="rect">
            <a:avLst/>
          </a:prstGeom>
        </p:spPr>
      </p:pic>
      <p:sp>
        <p:nvSpPr>
          <p:cNvPr id="6" name="Elipse 5">
            <a:extLst>
              <a:ext uri="{FF2B5EF4-FFF2-40B4-BE49-F238E27FC236}">
                <a16:creationId xmlns:a16="http://schemas.microsoft.com/office/drawing/2014/main" id="{72843447-B428-9300-4308-A70C18DBD89F}"/>
              </a:ext>
            </a:extLst>
          </p:cNvPr>
          <p:cNvSpPr/>
          <p:nvPr/>
        </p:nvSpPr>
        <p:spPr>
          <a:xfrm>
            <a:off x="5431536" y="4700335"/>
            <a:ext cx="1838828" cy="9144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60EF9F78-14EA-E430-B366-602A833C7A8F}"/>
              </a:ext>
            </a:extLst>
          </p:cNvPr>
          <p:cNvSpPr/>
          <p:nvPr/>
        </p:nvSpPr>
        <p:spPr>
          <a:xfrm>
            <a:off x="7371251" y="4700335"/>
            <a:ext cx="693757" cy="9144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Elipse 7">
            <a:extLst>
              <a:ext uri="{FF2B5EF4-FFF2-40B4-BE49-F238E27FC236}">
                <a16:creationId xmlns:a16="http://schemas.microsoft.com/office/drawing/2014/main" id="{1774B0BB-E7D4-9E96-E2FD-A382085826B0}"/>
              </a:ext>
            </a:extLst>
          </p:cNvPr>
          <p:cNvSpPr/>
          <p:nvPr/>
        </p:nvSpPr>
        <p:spPr>
          <a:xfrm>
            <a:off x="8083590" y="4700335"/>
            <a:ext cx="914400" cy="9144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738888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fontScale="92500" lnSpcReduction="20000"/>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ffectLst/>
                <a:ea typeface="Times New Roman" panose="02020603050405020304" pitchFamily="18" charset="0"/>
              </a:rPr>
              <a:t> Lexis 58</a:t>
            </a:r>
            <a:endParaRPr lang="es-CL" sz="2900" b="1" dirty="0">
              <a:solidFill>
                <a:srgbClr val="222222"/>
              </a:solidFill>
              <a:ea typeface="Times New Roman" panose="02020603050405020304" pitchFamily="18" charset="0"/>
            </a:endParaRPr>
          </a:p>
          <a:p>
            <a:pPr marL="0" indent="0">
              <a:buNone/>
            </a:pPr>
            <a:r>
              <a:rPr lang="es-ES" sz="2800" dirty="0"/>
              <a:t>	La tensión se centra en el rechazo del nuevo proyecto constitucional hay una condensación energética que sigue cuando porque enuncia Eduardo Frei M. a un conflicto sin solucionar, una especie de guerra fratricida.</a:t>
            </a:r>
          </a:p>
          <a:p>
            <a:pPr marL="0" indent="0">
              <a:buNone/>
            </a:pPr>
            <a:r>
              <a:rPr lang="es-ES" sz="2800" dirty="0"/>
              <a:t>Luego la pulsión se equilibra y la energía se expande cuando reinterpreta la historia en el espacio de lo ideal y ensueña con un carácter nacional.</a:t>
            </a:r>
          </a:p>
          <a:p>
            <a:pPr marL="0" indent="0">
              <a:buNone/>
            </a:pPr>
            <a:r>
              <a:rPr lang="es-CL" sz="2800" dirty="0"/>
              <a:t>	</a:t>
            </a:r>
          </a:p>
          <a:p>
            <a:pPr marL="0" indent="0">
              <a:buNone/>
            </a:pP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23326485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ffectLst/>
                <a:ea typeface="Times New Roman" panose="02020603050405020304" pitchFamily="18" charset="0"/>
              </a:rPr>
              <a:t> </a:t>
            </a:r>
            <a:r>
              <a:rPr lang="es-CL" sz="2900" b="1" dirty="0">
                <a:solidFill>
                  <a:srgbClr val="222222"/>
                </a:solidFill>
                <a:ea typeface="Times New Roman" panose="02020603050405020304" pitchFamily="18" charset="0"/>
              </a:rPr>
              <a:t>Consideraciones </a:t>
            </a:r>
          </a:p>
          <a:p>
            <a:pPr marL="0" indent="0">
              <a:buNone/>
            </a:pPr>
            <a:r>
              <a:rPr lang="es-ES" sz="2800" dirty="0"/>
              <a:t>	En el discurso del Caupolicán con motivo del plebiscito de 1980, lo primero que llama la atención de este discurso es que en el análisis pulsional se manifestaron muy pocos puntos  de condensación de energía.</a:t>
            </a:r>
          </a:p>
          <a:p>
            <a:pPr marL="0" indent="0">
              <a:buNone/>
            </a:pPr>
            <a:r>
              <a:rPr lang="es-CL" sz="2800" dirty="0"/>
              <a:t>	</a:t>
            </a:r>
          </a:p>
          <a:p>
            <a:pPr marL="0" indent="0">
              <a:buNone/>
            </a:pP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23627085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a typeface="Times New Roman" panose="02020603050405020304" pitchFamily="18" charset="0"/>
              </a:rPr>
              <a:t>Consideraciones </a:t>
            </a:r>
          </a:p>
          <a:p>
            <a:pPr marL="0" indent="0">
              <a:buNone/>
            </a:pPr>
            <a:r>
              <a:rPr lang="es-ES" sz="2800" dirty="0"/>
              <a:t>	</a:t>
            </a:r>
            <a:r>
              <a:rPr lang="es-ES" sz="2800" b="1" dirty="0">
                <a:ea typeface="Times New Roman" panose="02020603050405020304" pitchFamily="18" charset="0"/>
              </a:rPr>
              <a:t>S</a:t>
            </a:r>
            <a:r>
              <a:rPr lang="es-ES" sz="2800" b="1" dirty="0">
                <a:effectLst/>
                <a:ea typeface="Times New Roman" panose="02020603050405020304" pitchFamily="18" charset="0"/>
              </a:rPr>
              <a:t>e analizaron 84 segmentaciones de texto (</a:t>
            </a:r>
            <a:r>
              <a:rPr lang="es-ES" sz="2800" b="1" dirty="0" err="1">
                <a:effectLst/>
                <a:ea typeface="Times New Roman" panose="02020603050405020304" pitchFamily="18" charset="0"/>
              </a:rPr>
              <a:t>lexis</a:t>
            </a:r>
            <a:r>
              <a:rPr lang="es-ES" sz="2800" b="1" dirty="0">
                <a:effectLst/>
                <a:ea typeface="Times New Roman" panose="02020603050405020304" pitchFamily="18" charset="0"/>
              </a:rPr>
              <a:t>), de ellas se diagnosticaron 6 con elementos netos de tensión.</a:t>
            </a:r>
            <a:endParaRPr lang="es-CL" sz="2800" dirty="0">
              <a:effectLst/>
              <a:ea typeface="Times New Roman" panose="02020603050405020304" pitchFamily="18" charset="0"/>
            </a:endParaRPr>
          </a:p>
          <a:p>
            <a:pPr marL="0" indent="0">
              <a:buNone/>
            </a:pP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13800314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lnSpcReduction="10000"/>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a typeface="Times New Roman" panose="02020603050405020304" pitchFamily="18" charset="0"/>
              </a:rPr>
              <a:t>Consideraciones </a:t>
            </a:r>
          </a:p>
          <a:p>
            <a:r>
              <a:rPr lang="es-ES" sz="2800" dirty="0"/>
              <a:t>	</a:t>
            </a:r>
            <a:r>
              <a:rPr lang="es-ES" b="1" dirty="0"/>
              <a:t>En cuanto a lo pulsional encontramos el punto de tensión cuando expone que el dictador es omnipotente y un amante del poder., es en este punto que la energía se condensa. </a:t>
            </a:r>
          </a:p>
          <a:p>
            <a:endParaRPr lang="es-ES" b="1" dirty="0"/>
          </a:p>
          <a:p>
            <a:r>
              <a:rPr lang="es-ES" b="1" dirty="0"/>
              <a:t>La tensión también se manifiesta al exponer el peligro para el país de la ausencia de institucionalidad jurídica.</a:t>
            </a:r>
            <a:endParaRPr lang="es-CL" dirty="0"/>
          </a:p>
          <a:p>
            <a:pPr marL="0" indent="0">
              <a:buNone/>
            </a:pP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34758846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fontScale="92500" lnSpcReduction="20000"/>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a typeface="Times New Roman" panose="02020603050405020304" pitchFamily="18" charset="0"/>
              </a:rPr>
              <a:t>Consideraciones </a:t>
            </a:r>
          </a:p>
          <a:p>
            <a:pPr marL="0" indent="0">
              <a:buNone/>
            </a:pPr>
            <a:r>
              <a:rPr lang="es-ES" b="1" dirty="0">
                <a:effectLst/>
                <a:ea typeface="Times New Roman" panose="02020603050405020304" pitchFamily="18" charset="0"/>
              </a:rPr>
              <a:t>Los momentos que lo tensionan a nivel energético son el hecho de </a:t>
            </a:r>
            <a:r>
              <a:rPr lang="es-ES" b="1" u="sng" dirty="0">
                <a:effectLst/>
                <a:ea typeface="Times New Roman" panose="02020603050405020304" pitchFamily="18" charset="0"/>
              </a:rPr>
              <a:t>que los partidos políticos estén proscritos esto es porque para Eduardo Frei M. para generarse el paso de un estado de las cosas hacia otro de mayor bienestar debe mediar el poder de los partidos unidos en un solo conglomerado, esa es la propuesta de transición democrática de Eduardo Frei M.</a:t>
            </a:r>
            <a:r>
              <a:rPr lang="es-ES" b="1" dirty="0">
                <a:effectLst/>
                <a:ea typeface="Times New Roman" panose="02020603050405020304" pitchFamily="18" charset="0"/>
              </a:rPr>
              <a:t> Entonces el hecho de que los partidos políticos estén proscritos genera un punto de tensión. </a:t>
            </a:r>
            <a:endParaRPr lang="es-CL" b="1" dirty="0">
              <a:effectLst/>
              <a:ea typeface="Times New Roman" panose="02020603050405020304" pitchFamily="18" charset="0"/>
            </a:endParaRPr>
          </a:p>
          <a:p>
            <a:pPr marL="0" indent="0">
              <a:buNone/>
            </a:pPr>
            <a:r>
              <a:rPr lang="es-ES" sz="2800" dirty="0"/>
              <a:t>	</a:t>
            </a: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22421588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ffectLst/>
                <a:ea typeface="Times New Roman" panose="02020603050405020304" pitchFamily="18" charset="0"/>
              </a:rPr>
              <a:t> </a:t>
            </a:r>
            <a:r>
              <a:rPr lang="es-CL" sz="2900" b="1" dirty="0">
                <a:solidFill>
                  <a:srgbClr val="222222"/>
                </a:solidFill>
                <a:ea typeface="Times New Roman" panose="02020603050405020304" pitchFamily="18" charset="0"/>
              </a:rPr>
              <a:t>Consideraciones </a:t>
            </a:r>
          </a:p>
          <a:p>
            <a:pPr marL="0" indent="0">
              <a:buNone/>
            </a:pPr>
            <a:r>
              <a:rPr lang="es-ES" sz="2800" dirty="0"/>
              <a:t>	</a:t>
            </a:r>
            <a:r>
              <a:rPr lang="es-CL" b="1" dirty="0">
                <a:solidFill>
                  <a:srgbClr val="222222"/>
                </a:solidFill>
                <a:effectLst/>
                <a:ea typeface="Times New Roman" panose="02020603050405020304" pitchFamily="18" charset="0"/>
              </a:rPr>
              <a:t>El plano de la ensoñación de lo histórico y la interpretación de la historia que presenta a Chile como un país de una cultura democrática ejemplar con muy pocos vaivenes de quiebres democráticos generan en él una expansión energética, por eso la tensión se manifiesta en el actual estado de las cosas. </a:t>
            </a:r>
            <a:endParaRPr lang="es-CL" b="1" dirty="0"/>
          </a:p>
          <a:p>
            <a:pPr marL="0" indent="0">
              <a:buNone/>
            </a:pP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24221814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r>
              <a:rPr lang="es-CL" sz="2900" b="1" dirty="0">
                <a:solidFill>
                  <a:srgbClr val="222222"/>
                </a:solidFill>
                <a:ea typeface="Times New Roman" panose="02020603050405020304" pitchFamily="18" charset="0"/>
              </a:rPr>
              <a:t>Consideraciones </a:t>
            </a:r>
          </a:p>
          <a:p>
            <a:pPr marL="0" indent="0">
              <a:buNone/>
            </a:pPr>
            <a:r>
              <a:rPr lang="es-ES" sz="2800" dirty="0"/>
              <a:t>	</a:t>
            </a:r>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464871"/>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p:txBody>
      </p:sp>
      <p:sp>
        <p:nvSpPr>
          <p:cNvPr id="6" name="CuadroTexto 5">
            <a:extLst>
              <a:ext uri="{FF2B5EF4-FFF2-40B4-BE49-F238E27FC236}">
                <a16:creationId xmlns:a16="http://schemas.microsoft.com/office/drawing/2014/main" id="{D3823918-E5A3-19C4-E789-91E3F2A3E002}"/>
              </a:ext>
            </a:extLst>
          </p:cNvPr>
          <p:cNvSpPr txBox="1"/>
          <p:nvPr/>
        </p:nvSpPr>
        <p:spPr>
          <a:xfrm>
            <a:off x="4286864" y="2551837"/>
            <a:ext cx="5698384" cy="2554545"/>
          </a:xfrm>
          <a:prstGeom prst="rect">
            <a:avLst/>
          </a:prstGeom>
          <a:noFill/>
        </p:spPr>
        <p:txBody>
          <a:bodyPr wrap="square">
            <a:spAutoFit/>
          </a:bodyPr>
          <a:lstStyle/>
          <a:p>
            <a:r>
              <a:rPr lang="es-ES" sz="2000" b="1" dirty="0"/>
              <a:t>La mayor parte del discurso transita en un desplazamiento energético: porque se plantea como el líder en el terreno de la conducción, es en este plano cuando extiende su energía. </a:t>
            </a:r>
          </a:p>
          <a:p>
            <a:r>
              <a:rPr lang="es-CL" sz="2000" dirty="0"/>
              <a:t>Asimismo, podría haber sido el miedo el que funciona como dispositivo de desplazamiento energético, ya que toma distancia de la situación que vive.</a:t>
            </a:r>
          </a:p>
        </p:txBody>
      </p:sp>
    </p:spTree>
    <p:extLst>
      <p:ext uri="{BB962C8B-B14F-4D97-AF65-F5344CB8AC3E}">
        <p14:creationId xmlns:p14="http://schemas.microsoft.com/office/powerpoint/2010/main" val="28312076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Resultados: análisis semántico </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E72CD393-7CEF-A97C-325D-66C6A0FCEF91}"/>
              </a:ext>
            </a:extLst>
          </p:cNvPr>
          <p:cNvSpPr txBox="1"/>
          <p:nvPr/>
        </p:nvSpPr>
        <p:spPr>
          <a:xfrm>
            <a:off x="3887234" y="293933"/>
            <a:ext cx="7466564" cy="3911520"/>
          </a:xfrm>
          <a:prstGeom prst="rect">
            <a:avLst/>
          </a:prstGeom>
          <a:noFill/>
        </p:spPr>
        <p:txBody>
          <a:bodyPr wrap="square">
            <a:spAutoFit/>
          </a:bodyPr>
          <a:lstStyle/>
          <a:p>
            <a:pPr algn="just">
              <a:lnSpc>
                <a:spcPct val="150000"/>
              </a:lnSpc>
              <a:tabLst>
                <a:tab pos="180340" algn="l"/>
              </a:tabLst>
            </a:pPr>
            <a:r>
              <a:rPr lang="es-ES" sz="1800" dirty="0">
                <a:effectLst/>
                <a:ea typeface="Times New Roman" panose="02020603050405020304" pitchFamily="18" charset="0"/>
              </a:rPr>
              <a:t>	</a:t>
            </a:r>
            <a:endParaRPr lang="es-ES" dirty="0">
              <a:ea typeface="Times New Roman" panose="02020603050405020304" pitchFamily="18" charset="0"/>
            </a:endParaRP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ES" dirty="0">
              <a:ea typeface="Times New Roman" panose="02020603050405020304" pitchFamily="18" charset="0"/>
            </a:endParaRP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ES" dirty="0">
              <a:ea typeface="Times New Roman" panose="02020603050405020304" pitchFamily="18" charset="0"/>
            </a:endParaRPr>
          </a:p>
          <a:p>
            <a:pPr algn="just">
              <a:lnSpc>
                <a:spcPct val="150000"/>
              </a:lnSpc>
              <a:tabLst>
                <a:tab pos="180340" algn="l"/>
              </a:tabLst>
            </a:pPr>
            <a:endParaRPr lang="es-ES" sz="1800" dirty="0">
              <a:effectLst/>
              <a:ea typeface="Times New Roman" panose="02020603050405020304" pitchFamily="18" charset="0"/>
            </a:endParaRPr>
          </a:p>
          <a:p>
            <a:pPr algn="just">
              <a:lnSpc>
                <a:spcPct val="150000"/>
              </a:lnSpc>
              <a:tabLst>
                <a:tab pos="180340" algn="l"/>
              </a:tabLst>
            </a:pPr>
            <a:endParaRPr lang="es-ES" dirty="0">
              <a:ea typeface="Times New Roman" panose="02020603050405020304" pitchFamily="18" charset="0"/>
            </a:endParaRPr>
          </a:p>
          <a:p>
            <a:pPr algn="just">
              <a:lnSpc>
                <a:spcPct val="150000"/>
              </a:lnSpc>
              <a:tabLst>
                <a:tab pos="180340" algn="l"/>
              </a:tabLst>
            </a:pPr>
            <a:r>
              <a:rPr lang="es-ES" sz="1800" dirty="0">
                <a:effectLst/>
                <a:ea typeface="Times New Roman" panose="02020603050405020304" pitchFamily="18" charset="0"/>
              </a:rPr>
              <a:t>				</a:t>
            </a:r>
            <a:r>
              <a:rPr lang="es-ES" sz="4400" dirty="0">
                <a:effectLst/>
                <a:ea typeface="Times New Roman" panose="02020603050405020304" pitchFamily="18" charset="0"/>
              </a:rPr>
              <a:t>FI</a:t>
            </a:r>
            <a:r>
              <a:rPr lang="es-ES" sz="4400" dirty="0">
                <a:ea typeface="Times New Roman" panose="02020603050405020304" pitchFamily="18" charset="0"/>
              </a:rPr>
              <a:t>N</a:t>
            </a:r>
            <a:endParaRPr lang="es-ES" sz="4400" dirty="0">
              <a:effectLst/>
              <a:ea typeface="Times New Roman" panose="02020603050405020304" pitchFamily="18" charset="0"/>
            </a:endParaRPr>
          </a:p>
        </p:txBody>
      </p:sp>
    </p:spTree>
    <p:extLst>
      <p:ext uri="{BB962C8B-B14F-4D97-AF65-F5344CB8AC3E}">
        <p14:creationId xmlns:p14="http://schemas.microsoft.com/office/powerpoint/2010/main" val="149154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Contexto histórico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342900" lvl="0" indent="-342900">
              <a:lnSpc>
                <a:spcPct val="115000"/>
              </a:lnSpc>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La CNS fue encabezada por Manuel Bustos y cumplió un rol social importante al ser la voz organizada de trabajadores en resistencia.</a:t>
            </a:r>
          </a:p>
          <a:p>
            <a:pPr indent="0">
              <a:lnSpc>
                <a:spcPct val="115000"/>
              </a:lnSpc>
              <a:buNone/>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En la universidades comenzaban a democratizarse algunos centros de alumnos y a manifestarse contra la intervención militar en los planteles.</a:t>
            </a:r>
          </a:p>
          <a:p>
            <a:pPr indent="0">
              <a:lnSpc>
                <a:spcPct val="115000"/>
              </a:lnSpc>
              <a:buNone/>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Al año siguiente fueron arrestadas más de 100 personas durante la conmemoración del día de la Mujer en tanto que para el 1° de mayo más de tres mil personas marcharon. Se reactivaba con más fuerza el movimiento universitario y las manifestaciones crecían notablemente en masividad.</a:t>
            </a:r>
          </a:p>
          <a:p>
            <a:endParaRPr lang="es-CL" dirty="0"/>
          </a:p>
        </p:txBody>
      </p:sp>
    </p:spTree>
    <p:extLst>
      <p:ext uri="{BB962C8B-B14F-4D97-AF65-F5344CB8AC3E}">
        <p14:creationId xmlns:p14="http://schemas.microsoft.com/office/powerpoint/2010/main" val="192011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Contexto histórico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342900" lvl="0" indent="-342900">
              <a:lnSpc>
                <a:spcPct val="115000"/>
              </a:lnSpc>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Por aquellos días, Luis Corvalán, Secretario General de Partido Comunista anunció la utilización de  “todas las formas de lucha” para enfrentar a la dictadura. Poco a poco, comenzaron a multiplicarse las acciones audaces y de sabotaje que intervinieron en el espacio público.  </a:t>
            </a:r>
          </a:p>
          <a:p>
            <a:pPr marL="342900" lvl="0" indent="-342900">
              <a:lnSpc>
                <a:spcPct val="115000"/>
              </a:lnSpc>
              <a:spcAft>
                <a:spcPts val="1000"/>
              </a:spcAft>
              <a:buFont typeface="Symbol" panose="05050102010706020507" pitchFamily="18" charset="2"/>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El sentido discurso de Frei Montalva sería otro flanco abierto para la dictadura, en tanto interpretaba de alguna manera el sentir de las mayorías hasta entonces silenciosas. </a:t>
            </a:r>
          </a:p>
          <a:p>
            <a:pPr>
              <a:lnSpc>
                <a:spcPct val="115000"/>
              </a:lnSpc>
              <a:spcAft>
                <a:spcPts val="10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127965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a:t>
            </a:r>
            <a:br>
              <a:rPr lang="es-ES" dirty="0">
                <a:solidFill>
                  <a:srgbClr val="FFFFFF"/>
                </a:solidFill>
              </a:rPr>
            </a:br>
            <a:r>
              <a:rPr lang="es-ES" dirty="0">
                <a:solidFill>
                  <a:srgbClr val="FFFFFF"/>
                </a:solidFill>
              </a:rPr>
              <a:t>“Patria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r>
              <a:rPr lang="es-CL" sz="1800" dirty="0">
                <a:effectLst/>
                <a:latin typeface="Calibri" panose="020F0502020204030204" pitchFamily="34" charset="0"/>
                <a:ea typeface="Calibri" panose="020F0502020204030204" pitchFamily="34" charset="0"/>
                <a:cs typeface="Times New Roman" panose="02020603050405020304" pitchFamily="18" charset="0"/>
              </a:rPr>
              <a:t>Se utilizó en el presente trabajo la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inteligibilización</a:t>
            </a:r>
            <a:r>
              <a:rPr lang="es-CL" sz="1800" dirty="0">
                <a:effectLst/>
                <a:latin typeface="Calibri" panose="020F0502020204030204" pitchFamily="34" charset="0"/>
                <a:ea typeface="Calibri" panose="020F0502020204030204" pitchFamily="34" charset="0"/>
                <a:cs typeface="Times New Roman" panose="02020603050405020304" pitchFamily="18" charset="0"/>
              </a:rPr>
              <a:t> de la estructura semántica, a través de la segmentación del texto, la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sintetización</a:t>
            </a:r>
            <a:r>
              <a:rPr lang="es-CL" sz="1800" dirty="0">
                <a:effectLst/>
                <a:latin typeface="Calibri" panose="020F0502020204030204" pitchFamily="34" charset="0"/>
                <a:ea typeface="Calibri" panose="020F0502020204030204" pitchFamily="34" charset="0"/>
                <a:cs typeface="Times New Roman" panose="02020603050405020304" pitchFamily="18" charset="0"/>
              </a:rPr>
              <a:t> a través de la definición de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lexis</a:t>
            </a:r>
            <a:r>
              <a:rPr lang="es-CL" sz="1800" dirty="0">
                <a:effectLst/>
                <a:latin typeface="Calibri" panose="020F0502020204030204" pitchFamily="34" charset="0"/>
                <a:ea typeface="Calibri" panose="020F0502020204030204" pitchFamily="34" charset="0"/>
                <a:cs typeface="Times New Roman" panose="02020603050405020304" pitchFamily="18" charset="0"/>
              </a:rPr>
              <a:t> y sus categorías semánticas para definir el inconsciente textual. En la línea de Claude Levi-Strauss. </a:t>
            </a: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A su vez, siguiendo a Del Villar (Del Villar, 1997), se realizó la articulación en oposiciones binarias, susceptibles de implicar una relación de proporcionalidad que permitirá definir las oposiciones mismas. E igualmente, Se somete el texto a la prueba de la conmutación y la formalización, lo que  permitió construir el sistema de transformaciones. </a:t>
            </a: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Este sistema de transformaciones se efectuó para dar cuenta de todos los datos (oposiciones, categorías semánticas y segmentos segmentados).</a:t>
            </a:r>
          </a:p>
          <a:p>
            <a:endParaRPr lang="es-CL" dirty="0"/>
          </a:p>
        </p:txBody>
      </p:sp>
    </p:spTree>
    <p:extLst>
      <p:ext uri="{BB962C8B-B14F-4D97-AF65-F5344CB8AC3E}">
        <p14:creationId xmlns:p14="http://schemas.microsoft.com/office/powerpoint/2010/main" val="22811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Todo lo anterior para determinar el inconsciente del relato del texto, con el fin de establecer la significancia profunda en el discurso del Presidente Eduardo Frei Montalva, como representante de un estilo de liderazgo político del siglo XX y su relación con la geopolítica en la segunda mitad del siglo pasado. </a:t>
            </a: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Asimismo, este trabajo mide el punto catastrófico, medición que permite determinar el todo de manera integral, la evaluación por tanto no puede ser tan solo de la constante, ya que existe un elemento discordante que debe ser analizado para tener la visión global del fenómeno comunicativo. </a:t>
            </a:r>
          </a:p>
          <a:p>
            <a:endParaRPr lang="es-CL" dirty="0"/>
          </a:p>
        </p:txBody>
      </p:sp>
    </p:spTree>
    <p:extLst>
      <p:ext uri="{BB962C8B-B14F-4D97-AF65-F5344CB8AC3E}">
        <p14:creationId xmlns:p14="http://schemas.microsoft.com/office/powerpoint/2010/main" val="65890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spcAft>
                <a:spcPts val="10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Lexis:</a:t>
            </a:r>
            <a:r>
              <a:rPr lang="es-CL" sz="1800" dirty="0">
                <a:effectLst/>
                <a:latin typeface="Calibri" panose="020F0502020204030204" pitchFamily="34" charset="0"/>
                <a:ea typeface="Calibri" panose="020F0502020204030204" pitchFamily="34" charset="0"/>
                <a:cs typeface="Times New Roman" panose="02020603050405020304" pitchFamily="18" charset="0"/>
              </a:rPr>
              <a:t> la división del texto por idea o temática. </a:t>
            </a:r>
          </a:p>
          <a:p>
            <a:pPr algn="just">
              <a:lnSpc>
                <a:spcPct val="115000"/>
              </a:lnSpc>
              <a:spcAft>
                <a:spcPts val="10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Categorías de sentido o semánticas:</a:t>
            </a:r>
            <a:r>
              <a:rPr lang="es-CL" sz="1800" dirty="0">
                <a:effectLst/>
                <a:latin typeface="Calibri" panose="020F0502020204030204" pitchFamily="34" charset="0"/>
                <a:ea typeface="Calibri" panose="020F0502020204030204" pitchFamily="34" charset="0"/>
                <a:cs typeface="Times New Roman" panose="02020603050405020304" pitchFamily="18" charset="0"/>
              </a:rPr>
              <a:t> con el fin de establecer el inconsciente del texto y gracias a ellos determinación de los códigos, como herramientas de estructura profunda del texto. </a:t>
            </a:r>
          </a:p>
          <a:p>
            <a:endParaRPr lang="es-CL" dirty="0"/>
          </a:p>
        </p:txBody>
      </p:sp>
    </p:spTree>
    <p:extLst>
      <p:ext uri="{BB962C8B-B14F-4D97-AF65-F5344CB8AC3E}">
        <p14:creationId xmlns:p14="http://schemas.microsoft.com/office/powerpoint/2010/main" val="282019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40080" y="325369"/>
            <a:ext cx="4368602" cy="1956841"/>
          </a:xfrm>
        </p:spPr>
        <p:txBody>
          <a:bodyPr anchor="b">
            <a:normAutofit/>
          </a:bodyPr>
          <a:lstStyle/>
          <a:p>
            <a:r>
              <a:rPr lang="es-ES" sz="4200"/>
              <a:t>Análisis semántico</a:t>
            </a:r>
            <a:br>
              <a:rPr lang="es-ES" sz="4200"/>
            </a:br>
            <a:r>
              <a:rPr lang="es-ES" sz="4200"/>
              <a:t>“Patria Joven”</a:t>
            </a:r>
            <a:endParaRPr lang="es-CL" sz="4200"/>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640080" y="2872899"/>
            <a:ext cx="4243589" cy="3320668"/>
          </a:xfrm>
        </p:spPr>
        <p:txBody>
          <a:bodyPr>
            <a:normAutofit/>
          </a:bodyPr>
          <a:lstStyle/>
          <a:p>
            <a:r>
              <a:rPr lang="es-ES" sz="2200" dirty="0">
                <a:effectLst/>
                <a:latin typeface="Calibri" panose="020F0502020204030204" pitchFamily="34" charset="0"/>
                <a:ea typeface="Times New Roman" panose="02020603050405020304" pitchFamily="18" charset="0"/>
                <a:cs typeface="Times New Roman" panose="02020603050405020304" pitchFamily="18" charset="0"/>
              </a:rPr>
              <a:t>Discurso de la Patria Joven de Eduardo Frei Montalva </a:t>
            </a:r>
            <a:endParaRPr lang="es-CL" sz="2200" dirty="0">
              <a:effectLst/>
              <a:latin typeface="Times New Roman" panose="02020603050405020304" pitchFamily="18" charset="0"/>
              <a:ea typeface="Times New Roman" panose="02020603050405020304" pitchFamily="18" charset="0"/>
            </a:endParaRPr>
          </a:p>
          <a:p>
            <a:r>
              <a:rPr lang="es-ES" sz="2200" dirty="0">
                <a:effectLst/>
                <a:latin typeface="Calibri" panose="020F0502020204030204" pitchFamily="34" charset="0"/>
                <a:ea typeface="Times New Roman" panose="02020603050405020304" pitchFamily="18" charset="0"/>
                <a:cs typeface="Times New Roman" panose="02020603050405020304" pitchFamily="18" charset="0"/>
              </a:rPr>
              <a:t>21 de junio de 1964 – Parque Cousiño (actual Parque O´Higgins)</a:t>
            </a:r>
          </a:p>
          <a:p>
            <a:r>
              <a:rPr lang="es-ES" sz="2200" dirty="0">
                <a:latin typeface="Calibri" panose="020F0502020204030204" pitchFamily="34" charset="0"/>
                <a:ea typeface="Times New Roman" panose="02020603050405020304" pitchFamily="18" charset="0"/>
                <a:cs typeface="Times New Roman" panose="02020603050405020304" pitchFamily="18" charset="0"/>
              </a:rPr>
              <a:t>Discurso de 35 minutos. </a:t>
            </a:r>
            <a:endParaRPr lang="es-CL" sz="2200" dirty="0">
              <a:effectLst/>
              <a:latin typeface="Times New Roman" panose="02020603050405020304" pitchFamily="18" charset="0"/>
              <a:ea typeface="Times New Roman" panose="02020603050405020304" pitchFamily="18" charset="0"/>
            </a:endParaRPr>
          </a:p>
          <a:p>
            <a:r>
              <a:rPr lang="es-CL" sz="2200" dirty="0"/>
              <a:t>(35 </a:t>
            </a:r>
            <a:r>
              <a:rPr lang="es-CL" sz="2200" dirty="0" err="1"/>
              <a:t>lexis</a:t>
            </a:r>
            <a:r>
              <a:rPr lang="es-CL" sz="2200" dirty="0"/>
              <a:t>)</a:t>
            </a:r>
          </a:p>
        </p:txBody>
      </p:sp>
      <p:pic>
        <p:nvPicPr>
          <p:cNvPr id="2" name="0 Imagen">
            <a:extLst>
              <a:ext uri="{FF2B5EF4-FFF2-40B4-BE49-F238E27FC236}">
                <a16:creationId xmlns:a16="http://schemas.microsoft.com/office/drawing/2014/main" id="{B5D81256-C55C-669E-661B-A2FC99570E0E}"/>
              </a:ext>
            </a:extLst>
          </p:cNvPr>
          <p:cNvPicPr>
            <a:picLocks noChangeAspect="1"/>
          </p:cNvPicPr>
          <p:nvPr/>
        </p:nvPicPr>
        <p:blipFill rotWithShape="1">
          <a:blip r:embed="rId2">
            <a:extLst>
              <a:ext uri="{28A0092B-C50C-407E-A947-70E740481C1C}">
                <a14:useLocalDpi xmlns:a14="http://schemas.microsoft.com/office/drawing/2010/main" val="0"/>
              </a:ext>
            </a:extLst>
          </a:blip>
          <a:srcRect l="32301" r="1955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116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a:t>
            </a:r>
            <a:br>
              <a:rPr lang="es-ES" dirty="0">
                <a:solidFill>
                  <a:srgbClr val="FFFFFF"/>
                </a:solidFill>
              </a:rPr>
            </a:br>
            <a:r>
              <a:rPr lang="es-ES" dirty="0">
                <a:solidFill>
                  <a:srgbClr val="FFFFFF"/>
                </a:solidFill>
              </a:rPr>
              <a:t>“Patria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spcAft>
                <a:spcPts val="1000"/>
              </a:spcAft>
            </a:pPr>
            <a:r>
              <a:rPr lang="es-CL" sz="1200" b="1" u="sng" dirty="0">
                <a:effectLst/>
                <a:latin typeface="Calibri" panose="020F0502020204030204" pitchFamily="34" charset="0"/>
                <a:ea typeface="Calibri" panose="020F0502020204030204" pitchFamily="34" charset="0"/>
                <a:cs typeface="Times New Roman" panose="02020603050405020304" pitchFamily="18" charset="0"/>
              </a:rPr>
              <a:t>LEXIS1</a:t>
            </a:r>
            <a:endParaRPr lang="es-CL" sz="12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200" dirty="0">
                <a:effectLst/>
                <a:latin typeface="Calibri" panose="020F0502020204030204" pitchFamily="34" charset="0"/>
                <a:ea typeface="Calibri" panose="020F0502020204030204" pitchFamily="34" charset="0"/>
                <a:cs typeface="Times New Roman" panose="02020603050405020304" pitchFamily="18" charset="0"/>
              </a:rPr>
              <a:t>Pueblo de Chile. Como en las antiguas fiestas del descubrimiento de Chile, hemos tomado posesión de nuestra patria, en este gran abrazo del norte y del sur. Ustedes jóvenes que han marchado son mucho más que un partido, son mucho más que un partido, son mucho más que un hecho electoral.</a:t>
            </a:r>
            <a:endParaRPr lang="es-CL" sz="1200" dirty="0">
              <a:effectLst/>
              <a:latin typeface="Times New Roman" panose="02020603050405020304" pitchFamily="18" charset="0"/>
              <a:ea typeface="Times New Roman" panose="02020603050405020304" pitchFamily="18" charset="0"/>
            </a:endParaRPr>
          </a:p>
          <a:p>
            <a:pPr marL="742950" lvl="1" indent="-285750" algn="just">
              <a:lnSpc>
                <a:spcPct val="115000"/>
              </a:lnSpc>
              <a:spcAft>
                <a:spcPts val="1000"/>
              </a:spcAft>
              <a:buFont typeface="+mj-lt"/>
              <a:buAutoNum type="arabicPeriod"/>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Narración épica  de sobrevaloración del pasado (invocación al pasado)</a:t>
            </a:r>
            <a:endParaRPr lang="es-CL" sz="1200" dirty="0">
              <a:effectLst/>
              <a:latin typeface="Times New Roman" panose="02020603050405020304" pitchFamily="18" charset="0"/>
              <a:ea typeface="Times New Roman" panose="02020603050405020304" pitchFamily="18" charset="0"/>
            </a:endParaRPr>
          </a:p>
          <a:p>
            <a:pPr marL="742950" lvl="1" indent="-285750" algn="just">
              <a:lnSpc>
                <a:spcPct val="115000"/>
              </a:lnSpc>
              <a:spcAft>
                <a:spcPts val="1000"/>
              </a:spcAft>
              <a:buFont typeface="+mj-lt"/>
              <a:buAutoNum type="arabicPeriod"/>
            </a:pPr>
            <a:r>
              <a:rPr lang="es-ES" sz="1200" b="1" dirty="0">
                <a:effectLst/>
                <a:latin typeface="Calibri" panose="020F0502020204030204" pitchFamily="34" charset="0"/>
                <a:ea typeface="Calibri" panose="020F0502020204030204" pitchFamily="34" charset="0"/>
                <a:cs typeface="Times New Roman" panose="02020603050405020304" pitchFamily="18" charset="0"/>
              </a:rPr>
              <a:t>Autoproclamación </a:t>
            </a:r>
            <a:r>
              <a:rPr lang="es-CL" sz="1200" b="1" dirty="0">
                <a:effectLst/>
                <a:latin typeface="Calibri" panose="020F0502020204030204" pitchFamily="34" charset="0"/>
                <a:ea typeface="Calibri" panose="020F0502020204030204" pitchFamily="34" charset="0"/>
                <a:cs typeface="Times New Roman" panose="02020603050405020304" pitchFamily="18" charset="0"/>
              </a:rPr>
              <a:t>como alternativa en contexto de bipolaridad sociopolítica</a:t>
            </a:r>
            <a:endParaRPr lang="es-CL" sz="1200" dirty="0">
              <a:effectLst/>
              <a:latin typeface="Times New Roman" panose="02020603050405020304" pitchFamily="18" charset="0"/>
              <a:ea typeface="Times New Roman" panose="02020603050405020304" pitchFamily="18" charset="0"/>
            </a:endParaRPr>
          </a:p>
          <a:p>
            <a:pPr marL="742950" lvl="1" indent="-285750" algn="just">
              <a:lnSpc>
                <a:spcPct val="115000"/>
              </a:lnSpc>
              <a:spcAft>
                <a:spcPts val="1000"/>
              </a:spcAft>
              <a:buFont typeface="+mj-lt"/>
              <a:buAutoNum type="arabicPeriod"/>
            </a:pPr>
            <a:r>
              <a:rPr lang="es-CL" sz="1200" b="1" dirty="0">
                <a:effectLst/>
                <a:latin typeface="Calibri" panose="020F0502020204030204" pitchFamily="34" charset="0"/>
                <a:ea typeface="Calibri" panose="020F0502020204030204" pitchFamily="34" charset="0"/>
                <a:cs typeface="Times New Roman" panose="02020603050405020304" pitchFamily="18" charset="0"/>
              </a:rPr>
              <a:t>Jóvenes como sujeto político en proceso de constitución</a:t>
            </a:r>
            <a:endParaRPr lang="es-CL" sz="1200" dirty="0">
              <a:effectLst/>
              <a:latin typeface="Times New Roman" panose="02020603050405020304" pitchFamily="18" charset="0"/>
              <a:ea typeface="Times New Roman" panose="02020603050405020304" pitchFamily="18" charset="0"/>
            </a:endParaRPr>
          </a:p>
          <a:p>
            <a:pPr marL="742950" lvl="1" indent="-285750" algn="just">
              <a:lnSpc>
                <a:spcPct val="115000"/>
              </a:lnSpc>
              <a:spcAft>
                <a:spcPts val="1000"/>
              </a:spcAft>
              <a:buFont typeface="+mj-lt"/>
              <a:buAutoNum type="arabicPeriod"/>
            </a:pPr>
            <a:r>
              <a:rPr lang="es-CL" sz="1200" b="1" dirty="0">
                <a:effectLst/>
                <a:latin typeface="Calibri" panose="020F0502020204030204" pitchFamily="34" charset="0"/>
                <a:ea typeface="Calibri" panose="020F0502020204030204" pitchFamily="34" charset="0"/>
                <a:cs typeface="Times New Roman" panose="02020603050405020304" pitchFamily="18" charset="0"/>
              </a:rPr>
              <a:t>Misticismo político globalizante.</a:t>
            </a:r>
            <a:endParaRPr lang="es-CL" sz="12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368616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Recuento</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342900" lvl="0" indent="-342900">
              <a:lnSpc>
                <a:spcPct val="115000"/>
              </a:lnSpc>
              <a:buFont typeface="+mj-lt"/>
              <a:buAutoNum type="arabicParen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El discurso político tiene características propias.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Es diferente a un discurso científico o publicitario.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El discurso publicitario tiene un solo destinatario: el indeciso.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aren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En el político hay adherentes, detractores e indecisos.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24867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a:t>
            </a:r>
            <a:br>
              <a:rPr lang="es-ES" dirty="0">
                <a:solidFill>
                  <a:srgbClr val="FFFFFF"/>
                </a:solidFill>
              </a:rPr>
            </a:br>
            <a:r>
              <a:rPr lang="es-ES" dirty="0">
                <a:solidFill>
                  <a:srgbClr val="FFFFFF"/>
                </a:solidFill>
              </a:rPr>
              <a:t>“Patria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fontScale="92500" lnSpcReduction="10000"/>
          </a:bodyPr>
          <a:lstStyle/>
          <a:p>
            <a:pPr algn="just">
              <a:lnSpc>
                <a:spcPct val="115000"/>
              </a:lnSpc>
              <a:spcAft>
                <a:spcPts val="1000"/>
              </a:spcAft>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LEXIS 2 </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Son la patria joven que se ha puesto en marcha, en una hora en que muchos chilenos dudaban en el destino de su propia patria. En una hora en que muchos creían que nuestra nación había perdido vitalidad y que no tenía mensaje que enseñar al mundo. En una hora en que muchos empleaban y comenzaban a preparar su fuga de Chile, en una hora en que parecía para muchos que este país se desintegraba, en el corazón de tantos y tantos pobres había como una especie de amargura y hondo escepticismo sobre las instituciones, las leyes y los hombres que dirigían la patria, ustedes han traído una respuesta. </a:t>
            </a:r>
            <a:endParaRPr lang="es-CL" sz="1800" dirty="0">
              <a:effectLst/>
              <a:latin typeface="Times New Roman" panose="02020603050405020304" pitchFamily="18" charset="0"/>
              <a:ea typeface="Times New Roman" panose="02020603050405020304" pitchFamily="18" charset="0"/>
            </a:endParaRPr>
          </a:p>
          <a:p>
            <a:pPr algn="just"/>
            <a:r>
              <a:rPr lang="es-CL" sz="1800" b="1" dirty="0">
                <a:effectLst/>
                <a:latin typeface="Calibri" panose="020F0502020204030204" pitchFamily="34" charset="0"/>
                <a:ea typeface="Calibri" panose="020F0502020204030204" pitchFamily="34" charset="0"/>
                <a:cs typeface="Times New Roman" panose="02020603050405020304" pitchFamily="18" charset="0"/>
              </a:rPr>
              <a:t>2.1</a:t>
            </a: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r>
              <a:rPr lang="es-CL" sz="1800" b="1" dirty="0">
                <a:effectLst/>
                <a:latin typeface="Calibri" panose="020F0502020204030204" pitchFamily="34" charset="0"/>
                <a:ea typeface="Calibri" panose="020F0502020204030204" pitchFamily="34" charset="0"/>
                <a:cs typeface="Times New Roman" panose="02020603050405020304" pitchFamily="18" charset="0"/>
              </a:rPr>
              <a:t>Jóvenes como sujeto político en proceso de constitución</a:t>
            </a:r>
            <a:endParaRPr lang="es-CL" sz="1800" dirty="0">
              <a:effectLst/>
              <a:latin typeface="Times New Roman" panose="02020603050405020304" pitchFamily="18" charset="0"/>
              <a:ea typeface="Times New Roman" panose="02020603050405020304" pitchFamily="18" charset="0"/>
            </a:endParaRPr>
          </a:p>
          <a:p>
            <a:pPr algn="just"/>
            <a:r>
              <a:rPr lang="es-CL" sz="1800" b="1" dirty="0">
                <a:effectLst/>
                <a:latin typeface="Calibri" panose="020F0502020204030204" pitchFamily="34" charset="0"/>
                <a:ea typeface="Calibri" panose="020F0502020204030204" pitchFamily="34" charset="0"/>
                <a:cs typeface="Times New Roman" panose="02020603050405020304" pitchFamily="18" charset="0"/>
              </a:rPr>
              <a:t>2.2 Duda política frente a esta tercera vía.</a:t>
            </a:r>
            <a:endParaRPr lang="es-CL" sz="1800" dirty="0">
              <a:effectLst/>
              <a:latin typeface="Times New Roman" panose="02020603050405020304" pitchFamily="18" charset="0"/>
              <a:ea typeface="Times New Roman" panose="02020603050405020304" pitchFamily="18" charset="0"/>
            </a:endParaRPr>
          </a:p>
          <a:p>
            <a:pPr algn="just"/>
            <a:r>
              <a:rPr lang="es-CL" sz="1800" b="1" dirty="0">
                <a:effectLst/>
                <a:latin typeface="Calibri" panose="020F0502020204030204" pitchFamily="34" charset="0"/>
                <a:ea typeface="Calibri" panose="020F0502020204030204" pitchFamily="34" charset="0"/>
                <a:cs typeface="Times New Roman" panose="02020603050405020304" pitchFamily="18" charset="0"/>
              </a:rPr>
              <a:t>2.3 Los pobres como sujeto excluidos </a:t>
            </a:r>
            <a:endParaRPr lang="es-CL" sz="1800" dirty="0">
              <a:effectLst/>
              <a:latin typeface="Times New Roman" panose="02020603050405020304" pitchFamily="18" charset="0"/>
              <a:ea typeface="Times New Roman" panose="02020603050405020304" pitchFamily="18" charset="0"/>
            </a:endParaRPr>
          </a:p>
          <a:p>
            <a:pPr algn="just"/>
            <a:r>
              <a:rPr lang="es-CL" sz="1800" b="1" dirty="0">
                <a:effectLst/>
                <a:latin typeface="Calibri" panose="020F0502020204030204" pitchFamily="34" charset="0"/>
                <a:ea typeface="Calibri" panose="020F0502020204030204" pitchFamily="34" charset="0"/>
                <a:cs typeface="Times New Roman" panose="02020603050405020304" pitchFamily="18" charset="0"/>
              </a:rPr>
              <a:t>2.4 Los pobres como sujetos de emociones </a:t>
            </a:r>
            <a:endParaRPr lang="es-CL" sz="1800" dirty="0">
              <a:effectLst/>
              <a:latin typeface="Times New Roman" panose="02020603050405020304" pitchFamily="18" charset="0"/>
              <a:ea typeface="Times New Roman" panose="02020603050405020304" pitchFamily="18" charset="0"/>
            </a:endParaRPr>
          </a:p>
          <a:p>
            <a:pPr algn="just"/>
            <a:r>
              <a:rPr lang="es-CL" sz="1800" b="1" dirty="0">
                <a:effectLst/>
                <a:latin typeface="Calibri" panose="020F0502020204030204" pitchFamily="34" charset="0"/>
                <a:ea typeface="Calibri" panose="020F0502020204030204" pitchFamily="34" charset="0"/>
                <a:cs typeface="Times New Roman" panose="02020603050405020304" pitchFamily="18" charset="0"/>
              </a:rPr>
              <a:t>2.5 Paternalismo de la conducción</a:t>
            </a:r>
            <a:endParaRPr lang="es-CL" sz="1800" dirty="0">
              <a:effectLst/>
              <a:latin typeface="Times New Roman" panose="02020603050405020304" pitchFamily="18" charset="0"/>
              <a:ea typeface="Times New Roman" panose="02020603050405020304" pitchFamily="18" charset="0"/>
            </a:endParaRPr>
          </a:p>
          <a:p>
            <a:pPr algn="just"/>
            <a:r>
              <a:rPr lang="es-CL" sz="1800" b="1" dirty="0">
                <a:effectLst/>
                <a:latin typeface="Calibri" panose="020F0502020204030204" pitchFamily="34" charset="0"/>
                <a:ea typeface="Calibri" panose="020F0502020204030204" pitchFamily="34" charset="0"/>
                <a:cs typeface="Times New Roman" panose="02020603050405020304" pitchFamily="18" charset="0"/>
              </a:rPr>
              <a:t>2.6 País en crisis -neurosis a través de la fuga-</a:t>
            </a:r>
            <a:endParaRPr lang="es-CL" sz="1800" dirty="0">
              <a:effectLst/>
              <a:latin typeface="Times New Roman" panose="02020603050405020304" pitchFamily="18" charset="0"/>
              <a:ea typeface="Times New Roman" panose="02020603050405020304" pitchFamily="18" charset="0"/>
            </a:endParaRPr>
          </a:p>
          <a:p>
            <a:pPr algn="just"/>
            <a:r>
              <a:rPr lang="es-CL" sz="1800" b="1" dirty="0">
                <a:effectLst/>
                <a:latin typeface="Calibri" panose="020F0502020204030204" pitchFamily="34" charset="0"/>
                <a:ea typeface="Calibri" panose="020F0502020204030204" pitchFamily="34" charset="0"/>
                <a:cs typeface="Times New Roman" panose="02020603050405020304" pitchFamily="18" charset="0"/>
              </a:rPr>
              <a:t>2.7 Fuga por falta de fe política</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380431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a:t>
            </a:r>
            <a:br>
              <a:rPr lang="es-ES" dirty="0">
                <a:solidFill>
                  <a:srgbClr val="FFFFFF"/>
                </a:solidFill>
              </a:rPr>
            </a:br>
            <a:r>
              <a:rPr lang="es-ES" dirty="0">
                <a:solidFill>
                  <a:srgbClr val="FFFFFF"/>
                </a:solidFill>
              </a:rPr>
              <a:t>“Patria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fontScale="85000" lnSpcReduction="20000"/>
          </a:bodyPr>
          <a:lstStyle/>
          <a:p>
            <a:pPr algn="just">
              <a:lnSpc>
                <a:spcPct val="115000"/>
              </a:lnSpc>
              <a:spcAft>
                <a:spcPts val="10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LEXIS 3 </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Respuesta que es una afirmación frente a la duda, que es una afirmación de valor frente a la cobardía y es una afirmación de esperanza y de fe frente a los que dudaban y esa respuesta no podía darla un hombre, la tenía que dar Chile. Y como todas las cosas grandes que dejan una honda huella en la historia y que traducen realmente el alma de una nación, comenzó esto tan sencillamente, me pregunto si eran dos, eran 20 los que partieron cuando surgió esta idea, cuando Germán Becker la echó andar, eran tan pocos, muchos incluso pensaban que este sería un caminar de juventud, apenas tal vez un acto de propaganda, apenas acaso un signo de entusiasmo juvenil.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3.1 Jóvenes como transformadores</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3.2 Valor de la fuerza de la juventud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3.3 Juventud es la antítesis de la cobardía</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3.4 Épica del nuevo proyecto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3.5 proyecto convocante de sectores tradicionalmente excluidos</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401192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a:t>
            </a:r>
            <a:br>
              <a:rPr lang="es-ES" dirty="0">
                <a:solidFill>
                  <a:srgbClr val="FFFFFF"/>
                </a:solidFill>
              </a:rPr>
            </a:br>
            <a:r>
              <a:rPr lang="es-ES" dirty="0">
                <a:solidFill>
                  <a:srgbClr val="FFFFFF"/>
                </a:solidFill>
              </a:rPr>
              <a:t>“Patria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fontScale="92500"/>
          </a:bodyPr>
          <a:lstStyle/>
          <a:p>
            <a:pPr algn="just">
              <a:lnSpc>
                <a:spcPct val="115000"/>
              </a:lnSpc>
              <a:spcAft>
                <a:spcPts val="1000"/>
              </a:spcAft>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LEXIS 6</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Traen ustedes en su mirada, los lagos, los ríos y los bosques y en sus manos los frutos de nuestra tierra, ustedes han venido flanqueados por dos compañeros: por la cordillera y el mar que nunca abandonan al chileno y ustedes nos traen una lección, es esta tierra, este territorio chileno que nos ama y que espera nuestro amor como un gran amigo, que nos entrega la tierra, los animales, las aves del cielo y los pequeños seres que nos pertenecen bajo la mano de Dios.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6.1 Valoración de la geografía chilena</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6.2 Valoración de los recursos naturales  y su relación con lo productivo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6.3 Orden establecido y dones de la naturaleza como obra de Dios</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6.4 Presencia de nacionalismo con atribución de características propias</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6.2 Dadivosidad de Dios al territorio y al orden establecido</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30569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a:t>
            </a:r>
            <a:br>
              <a:rPr lang="es-ES" dirty="0">
                <a:solidFill>
                  <a:srgbClr val="FFFFFF"/>
                </a:solidFill>
              </a:rPr>
            </a:br>
            <a:r>
              <a:rPr lang="es-ES" dirty="0">
                <a:solidFill>
                  <a:srgbClr val="FFFFFF"/>
                </a:solidFill>
              </a:rPr>
              <a:t>“Patria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fontScale="92500" lnSpcReduction="10000"/>
          </a:bodyPr>
          <a:lstStyle/>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Lexis 20</a:t>
            </a: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Vamos a hacer una reforma del Código del Trabajo para que tenga todo el pueblo sin excepción organización sindical para que puedan constituir vastas federaciones nacionales y para que la organización sindical sea la expresión auténtica del trabajo organizado, para defender y expresar sus legítimos intereses. Vamos a suprimir las  divisiones entre empleados y obreros para que haya una gran categoría de trabajadores.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20.1 Valoración de la institucionalidad</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20.2 Sobrevaloración del trabajo como acceso social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20.3 Denuncia del abuso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20.4 Supresión de la elite económica</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20.5 Ascenso social de los obreros</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20.6 Presencia de la clase media</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20.7 Ausencia de valor en sí mismo de la clase obrera, valor puesto en la escalabilidad</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96108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a:t>
            </a:r>
            <a:br>
              <a:rPr lang="es-ES" dirty="0">
                <a:solidFill>
                  <a:srgbClr val="FFFFFF"/>
                </a:solidFill>
              </a:rPr>
            </a:br>
            <a:r>
              <a:rPr lang="es-ES" dirty="0">
                <a:solidFill>
                  <a:srgbClr val="FFFFFF"/>
                </a:solidFill>
              </a:rPr>
              <a:t>“Patria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spcAft>
                <a:spcPts val="1000"/>
              </a:spcAft>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LEXIS 23</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Vamos a poner de pie a este país, somos trabajadores en potencia y no hombres que buscan el descanso al alero fiscal, para que después los engañen con la inflación y con billetes falsificados. Vamos a defender la moneda chilena, para que el pueblo sepa lo que gana, en un billete que vale y no en un billete que recortan, porque entonces la inflación que sólo sirve al especulador descarado, al que compra dólares o al que hace negocios, o negociados, que destruye al hombre que produce y trabaja. Al hombre de empresa y honesto, pero que sobre todo golpea al pueblo y la clase media, que ven que su sueldo y salario desaparecen, mientras que el alza del costo de la vida, es como un duro golpe al estómago del pueblo.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28846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fontScale="70000" lnSpcReduction="20000"/>
          </a:bodyPr>
          <a:lstStyle/>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23.1 Supresión de la elite</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23.2 Valor de lo ético</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23.3 Desvalorización de la usura </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23.4 Sobrevaloración del trabajo en el espacio productivo</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23.5 Desvalorización de la especulación </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23.6 Denuncia del aprovechamiento</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23.7 Sobrevaloración del trabajo en el espacio masculino</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23.8 El pueblo como cuerpo físico que sufre</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23.9 Sobrevaloración del trabajo como espacio totalizante de la vida. </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23.10 El pueblo como objeto de abuso</a:t>
            </a:r>
            <a:endParaRPr lang="es-CL" sz="2800" dirty="0">
              <a:effectLst/>
              <a:latin typeface="Times New Roman" panose="02020603050405020304" pitchFamily="18" charset="0"/>
              <a:ea typeface="Times New Roman" panose="02020603050405020304" pitchFamily="18" charset="0"/>
            </a:endParaRPr>
          </a:p>
          <a:p>
            <a:pPr algn="just">
              <a:lnSpc>
                <a:spcPct val="115000"/>
              </a:lnSpc>
            </a:pPr>
            <a:r>
              <a:rPr lang="es-CL" sz="2800" b="1" dirty="0">
                <a:effectLst/>
                <a:latin typeface="Calibri" panose="020F0502020204030204" pitchFamily="34" charset="0"/>
                <a:ea typeface="Calibri" panose="020F0502020204030204" pitchFamily="34" charset="0"/>
                <a:cs typeface="Times New Roman" panose="02020603050405020304" pitchFamily="18" charset="0"/>
              </a:rPr>
              <a:t>23.11 Paternalismo del proyecto político</a:t>
            </a:r>
            <a:endParaRPr lang="es-CL" sz="2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623809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spcAft>
                <a:spcPts val="1000"/>
              </a:spcAft>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LEXIS 26</a:t>
            </a:r>
            <a:r>
              <a:rPr lang="es-CL"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Y vamos a defender la soberanía nacional, con una política internacional, que signifique la defensa de la paz, que signifique la integración de América Latina, que signifique una modificación del sistema americano, que reconocemos la solidaridad del continente, pero sobre todo de ventajas y condiciones recíprocas. Vamos a resguardar </a:t>
            </a:r>
            <a:r>
              <a:rPr lang="es-CL" sz="1800" b="1" dirty="0">
                <a:effectLst/>
                <a:latin typeface="Calibri" panose="020F0502020204030204" pitchFamily="34" charset="0"/>
                <a:ea typeface="Calibri" panose="020F0502020204030204" pitchFamily="34" charset="0"/>
                <a:cs typeface="Times New Roman" panose="02020603050405020304" pitchFamily="18" charset="0"/>
              </a:rPr>
              <a:t>nuestro patrimonio occidental y cristiano</a:t>
            </a:r>
            <a:r>
              <a:rPr lang="es-CL" sz="1800" dirty="0">
                <a:effectLst/>
                <a:latin typeface="Calibri" panose="020F0502020204030204" pitchFamily="34" charset="0"/>
                <a:ea typeface="Calibri" panose="020F0502020204030204" pitchFamily="34" charset="0"/>
                <a:cs typeface="Times New Roman" panose="02020603050405020304" pitchFamily="18" charset="0"/>
              </a:rPr>
              <a:t>, pero no vamos a ser una sociedad cerrada sino que abierta al mundo con el cual vamos a comerciar y vamos a tener relaciones y sin otro límite que el interés de Chile. Vamos a hacer una política internacional, para defender el precio de nuestro trabajo en el mercado del mundo para obtener justicia en el mundo de afuera igual que los pobres adentro piden justicia en Chile.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67753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26.1 Valor de la economía nacional en el marco del </a:t>
            </a:r>
            <a:r>
              <a:rPr lang="es-CL" sz="1800" b="1" dirty="0" err="1">
                <a:effectLst/>
                <a:latin typeface="Calibri" panose="020F0502020204030204" pitchFamily="34" charset="0"/>
                <a:ea typeface="Calibri" panose="020F0502020204030204" pitchFamily="34" charset="0"/>
                <a:cs typeface="Times New Roman" panose="02020603050405020304" pitchFamily="18" charset="0"/>
              </a:rPr>
              <a:t>libremercado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26.2 Valoración de la institucionalidad propia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26.3 Sobrevaloración de la historia pacífica de Chile</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26.4 Comunismo en oposición a valores occidentales y cristianos</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26.5 Transformación institucionalizada en el marco del sistema de mercado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26.6 Nacionalismo productivo (crecimiento hacia adentro)</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26.7 denuncia de abuso en el concierto internacional (países poderosos)</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946208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spcAft>
                <a:spcPts val="1000"/>
              </a:spcAft>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LEXIS 27</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Pero amigos míos, juventud que han sido el motivo fundamental, que ha podido conglomerar este gigantesco cuerpo humano. Yo creo que para realizar esta tarea, ustedes tienen que ser como los grandes guardianes, la juventud no sólo es entusiasmo, para que la juventud pueda significar algo para el país y por eso ahora ustedes significan.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139011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27.1 Se sustituye las masas (jóvenes presentes en la concentración) por un concepto trascendente de cuerpo celestial.</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27.2  Los jóvenes son guardianes, son los arcángeles del cuerpo celestial.</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27.3 Los jóvenes tienen un lugar de importancia, ahora, son actores.</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27.4 Los jóvenes son marginales.</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27.5 Sobrevaloración del concepto de guía espiritual del pueblo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27.6 Se desvaloriza a los adultos del papel de guardianes.</a:t>
            </a:r>
            <a:endParaRPr lang="es-CL" sz="1800" dirty="0">
              <a:effectLst/>
              <a:latin typeface="Times New Roman" panose="02020603050405020304" pitchFamily="18" charset="0"/>
              <a:ea typeface="Times New Roman" panose="02020603050405020304" pitchFamily="18" charset="0"/>
            </a:endParaRPr>
          </a:p>
          <a:p>
            <a:r>
              <a:rPr lang="es-CL" sz="1800" b="1" dirty="0">
                <a:effectLst/>
                <a:latin typeface="Calibri" panose="020F0502020204030204" pitchFamily="34" charset="0"/>
                <a:ea typeface="Calibri" panose="020F0502020204030204" pitchFamily="34" charset="0"/>
                <a:cs typeface="Times New Roman" panose="02020603050405020304" pitchFamily="18" charset="0"/>
              </a:rPr>
              <a:t>27.7  Los jóvenes son guardianes de su propia creación</a:t>
            </a:r>
            <a:endParaRPr lang="es-CL" dirty="0"/>
          </a:p>
        </p:txBody>
      </p:sp>
    </p:spTree>
    <p:extLst>
      <p:ext uri="{BB962C8B-B14F-4D97-AF65-F5344CB8AC3E}">
        <p14:creationId xmlns:p14="http://schemas.microsoft.com/office/powerpoint/2010/main" val="268816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Recuento</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0" lvl="0" indent="0">
              <a:lnSpc>
                <a:spcPct val="115000"/>
              </a:lnSpc>
              <a:buNone/>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El discurso es una cosmovisión: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 un pensamiento objetivado en el que está presente el inconsciente.</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Permite interpretar el mundo.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Permite interpretar el pasado, el presente y el futuro.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spcAft>
                <a:spcPts val="10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(Según Levi-Strauss)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399250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spcAft>
                <a:spcPts val="1000"/>
              </a:spcAft>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LEXIS 29 </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Tengan ustedes, no sólo gritos sean portadores ustedes de un mensaje, tengan ideas en la cabeza y sean no sólo entusiasmo porque así marcarán siempre el rumbo. Tengan alegría porque ustedes tienen una gran patria y van a vivir grandes días en los años que se avecinan. Juventud con alta moral, con ideas claras, aplastará al caudillito, al cacique, al aprovechador, al eterno barro humano, que se quiere pegar al carro del triunfo. Vigilen ustedes para que este movimiento siempre quede limpio. Este país, sobre todo quiere un mensaje moral, no quiere más aprovechadores, no quiere partidos que sean oficinas de empleo, eso lo tienen que ver ustedes juventud.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84873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316362" y="432620"/>
            <a:ext cx="7037438" cy="5744344"/>
          </a:xfrm>
        </p:spPr>
        <p:txBody>
          <a:bodyPr anchor="ctr">
            <a:normAutofit/>
          </a:bodyPr>
          <a:lstStyle/>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29.1 Se Condena el Mundo de la Emoción</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29.2 Se sobre valora el espíritu, el raciocinio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29.3 Patria=  Partido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29.4 Los políticos de izquierda se aproxima al caudillismo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29.5 Se propone un proceso de purificación </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29.6 El proyecto que desea el País es moral</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29.7 Se mezcla el raciocinio con la moral: la razón deviene de la ética.</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29.8 Los jóvenes son guardianes, son los arcángeles del cuerpo celestial.</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29.9 Rechaza la Burocratización y el Clientelismo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29.10 Se plantea un referente nuevo</a:t>
            </a:r>
            <a:endParaRPr lang="es-CL" sz="1800" dirty="0">
              <a:effectLst/>
              <a:latin typeface="Times New Roman" panose="02020603050405020304" pitchFamily="18" charset="0"/>
              <a:ea typeface="Times New Roman" panose="02020603050405020304" pitchFamily="18" charset="0"/>
            </a:endParaRPr>
          </a:p>
          <a:p>
            <a:pPr algn="just">
              <a:lnSpc>
                <a:spcPct val="115000"/>
              </a:lnSpc>
            </a:pPr>
            <a:r>
              <a:rPr lang="es-CL" sz="1800" b="1" dirty="0">
                <a:effectLst/>
                <a:latin typeface="Calibri" panose="020F0502020204030204" pitchFamily="34" charset="0"/>
                <a:ea typeface="Calibri" panose="020F0502020204030204" pitchFamily="34" charset="0"/>
                <a:cs typeface="Times New Roman" panose="02020603050405020304" pitchFamily="18" charset="0"/>
              </a:rPr>
              <a:t>29.11 Sobrevaloración del concepto de guía espiritual del pueblo</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08765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fontScale="92500"/>
          </a:bodyPr>
          <a:lstStyle/>
          <a:p>
            <a:pPr>
              <a:lnSpc>
                <a:spcPct val="115000"/>
              </a:lnSpc>
              <a:spcAft>
                <a:spcPts val="1000"/>
              </a:spcAft>
              <a:tabLst>
                <a:tab pos="5612130" algn="r"/>
              </a:tabLst>
            </a:pPr>
            <a:r>
              <a:rPr lang="es-CL" sz="2000" b="1" u="sng" dirty="0">
                <a:effectLst/>
                <a:latin typeface="Calibri" panose="020F0502020204030204" pitchFamily="34" charset="0"/>
                <a:ea typeface="Calibri" panose="020F0502020204030204" pitchFamily="34" charset="0"/>
                <a:cs typeface="Times New Roman" panose="02020603050405020304" pitchFamily="18" charset="0"/>
              </a:rPr>
              <a:t>LEXIS 35</a:t>
            </a:r>
            <a:endParaRPr lang="es-CL" sz="20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2000" dirty="0">
                <a:effectLst/>
                <a:latin typeface="Calibri" panose="020F0502020204030204" pitchFamily="34" charset="0"/>
                <a:ea typeface="Calibri" panose="020F0502020204030204" pitchFamily="34" charset="0"/>
                <a:cs typeface="Times New Roman" panose="02020603050405020304" pitchFamily="18" charset="0"/>
              </a:rPr>
              <a:t>Amigos del norte y del sur, cómo pudiera decirles mi emoción y la emoción de los hombres junto a los cuales yo comencé mi vida y que están aquí en las tribunas y ustedes los pueden ver. Cómo pudiera decirles lo que ustedes son para mí, yo me figuraba anoche o creí oírlo tal vez, en un medio insomnio, yo veía que un niño corriendo le decía a su padre, ahí vienen, ahí vienen. Vienen desde Arica, cruzan Tarapacá, van por Concón, por Placilla, mira como montan por la cuesta de Chacabuco, mira los otros cómo pasan por cancha rayada, por Rancagua y por Maipú, padre, quiénes son, son los democratacristianos? No, más que eso, son los Freístas? No hijo, son mucho más que eso. ¿Qué son padre? Hijo, ¿no ves las banderas? Son los mismos del año 1810, los mismos de 1879, los del año 1891, son la patria. Amigos, ustedes son eso, son la patria, son la patria, gracias a Dios. </a:t>
            </a:r>
            <a:endParaRPr lang="es-CL" sz="20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3611878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algn="just">
              <a:lnSpc>
                <a:spcPct val="115000"/>
              </a:lnSpc>
            </a:pPr>
            <a:r>
              <a:rPr lang="es-CL" sz="2400" b="1" dirty="0">
                <a:effectLst/>
                <a:latin typeface="Calibri" panose="020F0502020204030204" pitchFamily="34" charset="0"/>
                <a:ea typeface="Calibri" panose="020F0502020204030204" pitchFamily="34" charset="0"/>
                <a:cs typeface="Times New Roman" panose="02020603050405020304" pitchFamily="18" charset="0"/>
              </a:rPr>
              <a:t>35.1 Valor del proyecto en cuanto a poder de  convocatoria</a:t>
            </a:r>
            <a:endParaRPr lang="es-CL" sz="2400" dirty="0">
              <a:effectLst/>
              <a:latin typeface="Times New Roman" panose="02020603050405020304" pitchFamily="18" charset="0"/>
              <a:ea typeface="Times New Roman" panose="02020603050405020304" pitchFamily="18" charset="0"/>
            </a:endParaRPr>
          </a:p>
          <a:p>
            <a:pPr algn="just">
              <a:lnSpc>
                <a:spcPct val="115000"/>
              </a:lnSpc>
            </a:pPr>
            <a:r>
              <a:rPr lang="es-CL" sz="2400" b="1" dirty="0">
                <a:effectLst/>
                <a:latin typeface="Calibri" panose="020F0502020204030204" pitchFamily="34" charset="0"/>
                <a:ea typeface="Calibri" panose="020F0502020204030204" pitchFamily="34" charset="0"/>
                <a:cs typeface="Times New Roman" panose="02020603050405020304" pitchFamily="18" charset="0"/>
              </a:rPr>
              <a:t>35.2 Valor de lo masculino </a:t>
            </a:r>
            <a:endParaRPr lang="es-CL" sz="2400" dirty="0">
              <a:effectLst/>
              <a:latin typeface="Times New Roman" panose="02020603050405020304" pitchFamily="18" charset="0"/>
              <a:ea typeface="Times New Roman" panose="02020603050405020304" pitchFamily="18" charset="0"/>
            </a:endParaRPr>
          </a:p>
          <a:p>
            <a:pPr algn="just">
              <a:lnSpc>
                <a:spcPct val="115000"/>
              </a:lnSpc>
            </a:pPr>
            <a:r>
              <a:rPr lang="es-CL" sz="2400" b="1" dirty="0">
                <a:effectLst/>
                <a:latin typeface="Calibri" panose="020F0502020204030204" pitchFamily="34" charset="0"/>
                <a:ea typeface="Calibri" panose="020F0502020204030204" pitchFamily="34" charset="0"/>
                <a:cs typeface="Times New Roman" panose="02020603050405020304" pitchFamily="18" charset="0"/>
              </a:rPr>
              <a:t>35.3 Ensoñación del paternalismo de carácter mesiánico</a:t>
            </a:r>
            <a:endParaRPr lang="es-CL" sz="2400" dirty="0">
              <a:effectLst/>
              <a:latin typeface="Times New Roman" panose="02020603050405020304" pitchFamily="18" charset="0"/>
              <a:ea typeface="Times New Roman" panose="02020603050405020304" pitchFamily="18" charset="0"/>
            </a:endParaRPr>
          </a:p>
          <a:p>
            <a:pPr algn="just">
              <a:lnSpc>
                <a:spcPct val="115000"/>
              </a:lnSpc>
            </a:pPr>
            <a:r>
              <a:rPr lang="es-CL" sz="2400" b="1" dirty="0">
                <a:effectLst/>
                <a:latin typeface="Calibri" panose="020F0502020204030204" pitchFamily="34" charset="0"/>
                <a:ea typeface="Calibri" panose="020F0502020204030204" pitchFamily="34" charset="0"/>
                <a:cs typeface="Times New Roman" panose="02020603050405020304" pitchFamily="18" charset="0"/>
              </a:rPr>
              <a:t>35.4 Alegoría del proyecto político como gesta heroica </a:t>
            </a:r>
            <a:endParaRPr lang="es-CL" sz="2400" dirty="0">
              <a:effectLst/>
              <a:latin typeface="Times New Roman" panose="02020603050405020304" pitchFamily="18" charset="0"/>
              <a:ea typeface="Times New Roman" panose="02020603050405020304" pitchFamily="18" charset="0"/>
            </a:endParaRPr>
          </a:p>
          <a:p>
            <a:pPr algn="just">
              <a:lnSpc>
                <a:spcPct val="115000"/>
              </a:lnSpc>
            </a:pPr>
            <a:r>
              <a:rPr lang="es-CL" sz="2400" b="1" dirty="0">
                <a:effectLst/>
                <a:latin typeface="Calibri" panose="020F0502020204030204" pitchFamily="34" charset="0"/>
                <a:ea typeface="Calibri" panose="020F0502020204030204" pitchFamily="34" charset="0"/>
                <a:cs typeface="Times New Roman" panose="02020603050405020304" pitchFamily="18" charset="0"/>
              </a:rPr>
              <a:t>35.5 Presencia del orden establecido por Dios</a:t>
            </a:r>
            <a:endParaRPr lang="es-CL" sz="2400" dirty="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mj-lt"/>
              <a:buAutoNum type="arabicPeriod" startAt="6"/>
            </a:pPr>
            <a:r>
              <a:rPr lang="es-CL" b="1" dirty="0">
                <a:effectLst/>
                <a:latin typeface="Calibri" panose="020F0502020204030204" pitchFamily="34" charset="0"/>
                <a:ea typeface="Calibri" panose="020F0502020204030204" pitchFamily="34" charset="0"/>
                <a:cs typeface="Times New Roman" panose="02020603050405020304" pitchFamily="18" charset="0"/>
              </a:rPr>
              <a:t>Nuevo proyecto de alternativa como hito de independencia republicana</a:t>
            </a:r>
            <a:endParaRPr lang="es-CL"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612746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br>
              <a:rPr lang="es-ES" dirty="0">
                <a:solidFill>
                  <a:srgbClr val="FFFFFF"/>
                </a:solidFill>
              </a:rPr>
            </a:br>
            <a:r>
              <a:rPr lang="es-ES" dirty="0">
                <a:solidFill>
                  <a:srgbClr val="FFFFFF"/>
                </a:solidFill>
              </a:rPr>
              <a:t>(Reducción de Lexis)</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fontScale="85000" lnSpcReduction="20000"/>
          </a:bodyPr>
          <a:lstStyle/>
          <a:p>
            <a:pPr marL="457200" lvl="1" indent="0" algn="just">
              <a:lnSpc>
                <a:spcPct val="115000"/>
              </a:lnSpc>
              <a:spcAft>
                <a:spcPts val="1000"/>
              </a:spcAft>
              <a:buNone/>
            </a:pPr>
            <a:r>
              <a:rPr lang="es-CL" sz="2200" b="1" dirty="0">
                <a:effectLst/>
                <a:latin typeface="Calibri" panose="020F0502020204030204" pitchFamily="34" charset="0"/>
                <a:ea typeface="Calibri" panose="020F0502020204030204" pitchFamily="34" charset="0"/>
                <a:cs typeface="Times New Roman" panose="02020603050405020304" pitchFamily="18" charset="0"/>
              </a:rPr>
              <a:t>REDUCCIÓN DE LEXIS (articulación en oposiciones binarias)</a:t>
            </a:r>
            <a:endParaRPr lang="es-CL" sz="2200" dirty="0">
              <a:effectLst/>
              <a:latin typeface="Times New Roman" panose="02020603050405020304" pitchFamily="18" charset="0"/>
              <a:ea typeface="Times New Roman" panose="02020603050405020304" pitchFamily="18" charset="0"/>
            </a:endParaRPr>
          </a:p>
          <a:p>
            <a:pPr marL="1127760" algn="just">
              <a:lnSpc>
                <a:spcPct val="115000"/>
              </a:lnSpc>
              <a:spcAft>
                <a:spcPts val="1000"/>
              </a:spcAft>
            </a:pPr>
            <a:r>
              <a:rPr lang="es-CL"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s-CL" sz="22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2200" dirty="0">
                <a:effectLst/>
                <a:latin typeface="Calibri" panose="020F0502020204030204" pitchFamily="34" charset="0"/>
                <a:ea typeface="Calibri" panose="020F0502020204030204" pitchFamily="34" charset="0"/>
                <a:cs typeface="Times New Roman" panose="02020603050405020304" pitchFamily="18" charset="0"/>
              </a:rPr>
              <a:t>Jóvenes como actor protagónico político, social, productivo y espiritual (2.1)(3.1)(3.2)(3.3)(4.3)(9.3)(14.2)(22.3) (27.1) (27.2) (27.6) (30.2)(30.4)(31.3)(27.3) (27.6)(27.7) (28.3) (28.7) (29.8)</a:t>
            </a:r>
          </a:p>
          <a:p>
            <a:pPr marL="342900" lvl="0" indent="-342900">
              <a:buFont typeface="Calibri" panose="020F0502020204030204" pitchFamily="34" charset="0"/>
              <a:buChar char="-"/>
            </a:pPr>
            <a:r>
              <a:rPr lang="es-ES" sz="2200" dirty="0">
                <a:effectLst/>
                <a:latin typeface="Calibri" panose="020F0502020204030204" pitchFamily="34" charset="0"/>
                <a:ea typeface="Calibri" panose="020F0502020204030204" pitchFamily="34" charset="0"/>
                <a:cs typeface="Times New Roman" panose="02020603050405020304" pitchFamily="18" charset="0"/>
              </a:rPr>
              <a:t>Autoproclamación mesiánica  como alternativa en contexto de bipolaridad sociopolítica (2.5) (4.2)(10.4)(23.11)(24.5)(25.4)(27.5)(29.11)(30.5)(34.2)(34.4)(35.3)</a:t>
            </a:r>
            <a:endParaRPr lang="es-CL"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342900">
              <a:buFontTx/>
              <a:buChar char="-"/>
            </a:pPr>
            <a:r>
              <a:rPr lang="es-ES" sz="2200" dirty="0">
                <a:effectLst/>
                <a:latin typeface="Calibri" panose="020F0502020204030204" pitchFamily="34" charset="0"/>
                <a:ea typeface="Calibri" panose="020F0502020204030204" pitchFamily="34" charset="0"/>
                <a:cs typeface="Times New Roman" panose="02020603050405020304" pitchFamily="18" charset="0"/>
              </a:rPr>
              <a:t>Proyecto político de carácter ético (19.3) (20.3)823.3)(23.5) (23.6)(28.1)(28.2)(28.6)(28.9)(29.5) (26.7) (29.6)(29.9)</a:t>
            </a:r>
          </a:p>
          <a:p>
            <a:pPr marL="571500" indent="-342900">
              <a:buFontTx/>
              <a:buChar char="-"/>
            </a:pPr>
            <a:r>
              <a:rPr lang="es-ES" sz="2200" dirty="0">
                <a:effectLst/>
                <a:latin typeface="Calibri" panose="020F0502020204030204" pitchFamily="34" charset="0"/>
                <a:ea typeface="Calibri" panose="020F0502020204030204" pitchFamily="34" charset="0"/>
                <a:cs typeface="Times New Roman" panose="02020603050405020304" pitchFamily="18" charset="0"/>
              </a:rPr>
              <a:t> Proyecto de carácter épico (3.4)(1.1)(17.5)(35.4)</a:t>
            </a:r>
            <a:endParaRPr lang="es-CL" sz="22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2200" dirty="0">
                <a:effectLst/>
                <a:latin typeface="Calibri" panose="020F0502020204030204" pitchFamily="34" charset="0"/>
                <a:ea typeface="Calibri" panose="020F0502020204030204" pitchFamily="34" charset="0"/>
                <a:cs typeface="Times New Roman" panose="02020603050405020304" pitchFamily="18" charset="0"/>
              </a:rPr>
              <a:t>Convocatoria al proyecto místico-político (3.5) (9.2)(10.1)(17.1)(9.4)(17.2)(31.5)(32.1)(34.5)(35.1)(32.2)</a:t>
            </a:r>
            <a:endParaRPr lang="es-CL" sz="22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2200" dirty="0">
                <a:effectLst/>
                <a:latin typeface="Calibri" panose="020F0502020204030204" pitchFamily="34" charset="0"/>
                <a:ea typeface="Calibri" panose="020F0502020204030204" pitchFamily="34" charset="0"/>
                <a:cs typeface="Times New Roman" panose="02020603050405020304" pitchFamily="18" charset="0"/>
              </a:rPr>
              <a:t>Duda política frente a la tercera vía (2.6)(2.7)(32.4) </a:t>
            </a:r>
            <a:endParaRPr lang="es-CL" sz="22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2200" dirty="0">
                <a:effectLst/>
                <a:latin typeface="Calibri" panose="020F0502020204030204" pitchFamily="34" charset="0"/>
                <a:ea typeface="Calibri" panose="020F0502020204030204" pitchFamily="34" charset="0"/>
                <a:cs typeface="Times New Roman" panose="02020603050405020304" pitchFamily="18" charset="0"/>
              </a:rPr>
              <a:t>Los pobres como sujetos excluidos/Inclusión social (14.5)(15.2)(17.3)18.3)(22.2)(23.10)(33.1) (33.3) (20.5) /</a:t>
            </a:r>
            <a:endParaRPr lang="es-CL"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buNone/>
            </a:pPr>
            <a:endParaRPr lang="es-CL" dirty="0"/>
          </a:p>
        </p:txBody>
      </p:sp>
    </p:spTree>
    <p:extLst>
      <p:ext uri="{BB962C8B-B14F-4D97-AF65-F5344CB8AC3E}">
        <p14:creationId xmlns:p14="http://schemas.microsoft.com/office/powerpoint/2010/main" val="2192333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br>
              <a:rPr lang="es-ES" dirty="0">
                <a:solidFill>
                  <a:srgbClr val="FFFFFF"/>
                </a:solidFill>
              </a:rPr>
            </a:br>
            <a:r>
              <a:rPr lang="es-ES" dirty="0">
                <a:solidFill>
                  <a:srgbClr val="FFFFFF"/>
                </a:solidFill>
              </a:rPr>
              <a:t>(</a:t>
            </a:r>
            <a:r>
              <a:rPr lang="es-ES" dirty="0" err="1">
                <a:solidFill>
                  <a:srgbClr val="FFFFFF"/>
                </a:solidFill>
              </a:rPr>
              <a:t>Reduccción</a:t>
            </a:r>
            <a:r>
              <a:rPr lang="es-ES" dirty="0">
                <a:solidFill>
                  <a:srgbClr val="FFFFFF"/>
                </a:solidFill>
              </a:rPr>
              <a:t> de </a:t>
            </a:r>
            <a:r>
              <a:rPr lang="es-ES" dirty="0" err="1">
                <a:solidFill>
                  <a:srgbClr val="FFFFFF"/>
                </a:solidFill>
              </a:rPr>
              <a:t>lexis</a:t>
            </a:r>
            <a:r>
              <a:rPr lang="es-ES" dirty="0">
                <a:solidFill>
                  <a:srgbClr val="FFFFFF"/>
                </a:solidFill>
              </a:rPr>
              <a:t>)</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021394" y="319088"/>
            <a:ext cx="7332405" cy="5857875"/>
          </a:xfrm>
        </p:spPr>
        <p:txBody>
          <a:bodyPr anchor="ctr">
            <a:normAutofit/>
          </a:bodyPr>
          <a:lstStyle/>
          <a:p>
            <a:pPr marL="342900" lvl="0" indent="-342900">
              <a:buFont typeface="Calibri" panose="020F0502020204030204" pitchFamily="34" charset="0"/>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Valoración de la cúpula política (25.2) </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pobres como sujetos de emociones (2.4) </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Valorización de la instalación del pueblo en la base social (25.1) (18.5) </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Exclusión de la base social de la cúpula(25.5)</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Ausencia de valor en sí misma de la clase obrera, valorización según oportunidad de escalabilidad social(20.7) </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jóvenes son marginales (27.4)</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Valoración del territorio y la geografía chilena como espacio de desarrollo comunitario y de acogida  (6.1)(6.3) (7.2)(7.3) (8.1)(8.2) (9.1)(11.3)</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Dadivosidad de Dios al territorio y al orden establecido (16.3)(35.5) (16.1)</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Alternativa política como transformación social en el marco del libre mercado(4.1) (14.3)(15.4) (20.2)(20.6)(24.6)(29.10)(31.1)(33.4)(26.5) </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Valoración de la masculinidad (10.3)(23.7) (31.2)(35.2)</a:t>
            </a:r>
            <a:endParaRPr lang="es-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953600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de “Patria Joven”</a:t>
            </a:r>
            <a:br>
              <a:rPr lang="es-ES" dirty="0">
                <a:solidFill>
                  <a:srgbClr val="FFFFFF"/>
                </a:solidFill>
              </a:rPr>
            </a:br>
            <a:r>
              <a:rPr lang="es-ES" dirty="0">
                <a:solidFill>
                  <a:srgbClr val="FFFFFF"/>
                </a:solidFill>
              </a:rPr>
              <a:t>(Reducción de </a:t>
            </a:r>
            <a:r>
              <a:rPr lang="es-ES" dirty="0" err="1">
                <a:solidFill>
                  <a:srgbClr val="FFFFFF"/>
                </a:solidFill>
              </a:rPr>
              <a:t>lexis</a:t>
            </a:r>
            <a:r>
              <a:rPr lang="es-ES" dirty="0">
                <a:solidFill>
                  <a:srgbClr val="FFFFFF"/>
                </a:solidFill>
              </a:rPr>
              <a:t>)</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fontScale="92500" lnSpcReduction="10000"/>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Valoración de la meritocracia y la educación como ascenso social (15.1)(15.3)(24.2)(24.3)</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Supresión de la oligarquía y la elite (18.1)(18.2) (19.1) (20.4)(21.1)(22.1)(23.1) (24.1)  //valoración de la cúpula ética política(18.4)</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Valoración de lo productivo/mundo del trabajo como espacio de libertad y desarrollo (11.1) (12.1) (12.4) (13.1) (13.2) (14.1) (19.2)(19.4) (23.4)(23.9) (26.1) (33.1) (34.6)</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 de la industrialización (14.1)</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Protagonismo del Estado como conductor del destino propio (13.4)</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patria como espacio de protección y acogida (29.3) (28.8)</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Valoración de la institucionalidad como espacio de paz y orden (20.1)(24.4)(26.2)(26.3)(32.5)(34.3)(35.6)</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Sobrevaloración del espíritu y el raciocinio que dará la victoria (30.3)(31.6) (32.3)</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Se condena el mundo de la emoción (29.1)</a:t>
            </a:r>
            <a:endParaRPr lang="es-CL"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Comunismo en oposición a libertad, orden y valores cristianos (29.4) (34.1) </a:t>
            </a:r>
            <a:endParaRPr lang="es-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nSpc>
                <a:spcPct val="115000"/>
              </a:lnSpc>
              <a:spcAft>
                <a:spcPts val="1000"/>
              </a:spcAft>
              <a:buNone/>
            </a:pP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534594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fontScale="90000"/>
          </a:bodyPr>
          <a:lstStyle/>
          <a:p>
            <a:r>
              <a:rPr lang="es-ES" dirty="0">
                <a:solidFill>
                  <a:srgbClr val="FFFFFF"/>
                </a:solidFill>
              </a:rPr>
              <a:t>Análisis semántico de “Patria Joven”</a:t>
            </a:r>
            <a:br>
              <a:rPr lang="es-ES" dirty="0">
                <a:solidFill>
                  <a:srgbClr val="FFFFFF"/>
                </a:solidFill>
              </a:rPr>
            </a:br>
            <a:r>
              <a:rPr lang="es-ES" dirty="0">
                <a:solidFill>
                  <a:srgbClr val="FFFFFF"/>
                </a:solidFill>
              </a:rPr>
              <a:t>Relación de proporcionalidad – prueba de la conmutación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fontScale="47500" lnSpcReduction="20000"/>
          </a:bodyPr>
          <a:lstStyle/>
          <a:p>
            <a:r>
              <a:rPr lang="es-ES" sz="2900" b="1" dirty="0">
                <a:effectLst/>
                <a:latin typeface="Calibri" panose="020F0502020204030204" pitchFamily="34" charset="0"/>
                <a:ea typeface="Times New Roman" panose="02020603050405020304" pitchFamily="18" charset="0"/>
                <a:cs typeface="Arial" panose="020B0604020202020204" pitchFamily="34" charset="0"/>
              </a:rPr>
              <a:t>RELACIÓN DE PROPORCIONALIDAD: PRUEBA DE LA CONMUTACIÓN </a:t>
            </a:r>
            <a:endParaRPr lang="es-CL" sz="29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ES" sz="2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L" sz="2900" dirty="0">
              <a:effectLst/>
              <a:latin typeface="Times New Roman" panose="02020603050405020304" pitchFamily="18" charset="0"/>
              <a:ea typeface="Times New Roman" panose="02020603050405020304" pitchFamily="18" charset="0"/>
            </a:endParaRPr>
          </a:p>
          <a:p>
            <a:pPr marL="457200" algn="just"/>
            <a:r>
              <a:rPr lang="es-ES" sz="2900" dirty="0">
                <a:effectLst/>
                <a:latin typeface="Calibri" panose="020F0502020204030204" pitchFamily="34" charset="0"/>
                <a:ea typeface="Times New Roman" panose="02020603050405020304" pitchFamily="18" charset="0"/>
                <a:cs typeface="Times New Roman" panose="02020603050405020304" pitchFamily="18" charset="0"/>
              </a:rPr>
              <a:t>(Comunismo)		/( </a:t>
            </a:r>
            <a:r>
              <a:rPr lang="es-CL" sz="2900" dirty="0">
                <a:effectLst/>
                <a:latin typeface="Calibri" panose="020F0502020204030204" pitchFamily="34" charset="0"/>
                <a:ea typeface="Calibri" panose="020F0502020204030204" pitchFamily="34" charset="0"/>
                <a:cs typeface="Times New Roman" panose="02020603050405020304" pitchFamily="18" charset="0"/>
              </a:rPr>
              <a:t>libertad, orden y valores cristianos (29.4) (34.1) )</a:t>
            </a:r>
            <a:endParaRPr lang="es-CL" sz="2900" dirty="0">
              <a:effectLst/>
              <a:latin typeface="Times New Roman" panose="02020603050405020304" pitchFamily="18" charset="0"/>
              <a:ea typeface="Times New Roman" panose="02020603050405020304" pitchFamily="18" charset="0"/>
            </a:endParaRPr>
          </a:p>
          <a:p>
            <a:pPr marL="457200" algn="just"/>
            <a:r>
              <a:rPr lang="es-CL" sz="2900" dirty="0">
                <a:effectLst/>
                <a:latin typeface="Calibri" panose="020F0502020204030204" pitchFamily="34" charset="0"/>
                <a:ea typeface="Calibri" panose="020F0502020204030204" pitchFamily="34" charset="0"/>
                <a:cs typeface="Times New Roman" panose="02020603050405020304" pitchFamily="18" charset="0"/>
              </a:rPr>
              <a:t>         ///				///</a:t>
            </a:r>
            <a:endParaRPr lang="es-CL" sz="2900" dirty="0">
              <a:effectLst/>
              <a:latin typeface="Times New Roman" panose="02020603050405020304" pitchFamily="18" charset="0"/>
              <a:ea typeface="Times New Roman" panose="02020603050405020304" pitchFamily="18" charset="0"/>
            </a:endParaRPr>
          </a:p>
          <a:p>
            <a:pPr indent="449580"/>
            <a:r>
              <a:rPr lang="es-CL" sz="2900" dirty="0">
                <a:effectLst/>
                <a:latin typeface="Calibri" panose="020F0502020204030204" pitchFamily="34" charset="0"/>
                <a:ea typeface="Calibri" panose="020F0502020204030204" pitchFamily="34" charset="0"/>
                <a:cs typeface="Times New Roman" panose="02020603050405020304" pitchFamily="18" charset="0"/>
              </a:rPr>
              <a:t>(Emoción)		/(espíritu y el raciocinio que dará la victoria (30.3)(31.6) (32.3)) </a:t>
            </a:r>
            <a:r>
              <a:rPr lang="es-CL" sz="2900" b="1" dirty="0">
                <a:effectLst/>
                <a:latin typeface="Calibri" panose="020F0502020204030204" pitchFamily="34" charset="0"/>
                <a:ea typeface="Calibri" panose="020F0502020204030204" pitchFamily="34" charset="0"/>
                <a:cs typeface="Times New Roman" panose="02020603050405020304" pitchFamily="18" charset="0"/>
              </a:rPr>
              <a:t>Cod. Cuerpo-espíritu</a:t>
            </a:r>
            <a:endParaRPr lang="es-CL" sz="2900" dirty="0">
              <a:effectLst/>
              <a:latin typeface="Times New Roman" panose="02020603050405020304" pitchFamily="18" charset="0"/>
              <a:ea typeface="Times New Roman" panose="02020603050405020304" pitchFamily="18" charset="0"/>
            </a:endParaRPr>
          </a:p>
          <a:p>
            <a:pPr indent="449580"/>
            <a:r>
              <a:rPr lang="es-CL" sz="2900" dirty="0">
                <a:effectLst/>
                <a:latin typeface="Calibri" panose="020F0502020204030204" pitchFamily="34" charset="0"/>
                <a:ea typeface="Calibri" panose="020F0502020204030204" pitchFamily="34" charset="0"/>
                <a:cs typeface="Times New Roman" panose="02020603050405020304" pitchFamily="18" charset="0"/>
              </a:rPr>
              <a:t>       ///					///</a:t>
            </a:r>
            <a:endParaRPr lang="es-CL" sz="29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s-CL" sz="2900" dirty="0">
                <a:effectLst/>
                <a:latin typeface="Calibri" panose="020F0502020204030204" pitchFamily="34" charset="0"/>
                <a:ea typeface="Calibri" panose="020F0502020204030204" pitchFamily="34" charset="0"/>
                <a:cs typeface="Times New Roman" panose="02020603050405020304" pitchFamily="18" charset="0"/>
              </a:rPr>
              <a:t>(Oligarquía - elite (18.1)(18.2) (19.1) (20.4)(21.1)(22.1)(23.1) (24.1)  /  valoración de la cúpula ética política(18.4) </a:t>
            </a:r>
            <a:r>
              <a:rPr lang="es-CL" sz="2900" b="1" dirty="0">
                <a:effectLst/>
                <a:latin typeface="Calibri" panose="020F0502020204030204" pitchFamily="34" charset="0"/>
                <a:ea typeface="Calibri" panose="020F0502020204030204" pitchFamily="34" charset="0"/>
                <a:cs typeface="Times New Roman" panose="02020603050405020304" pitchFamily="18" charset="0"/>
              </a:rPr>
              <a:t>Cod. Poder</a:t>
            </a:r>
            <a:endParaRPr lang="es-CL" sz="29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s-CL" sz="2900" dirty="0">
                <a:effectLst/>
                <a:latin typeface="Calibri" panose="020F0502020204030204" pitchFamily="34" charset="0"/>
                <a:ea typeface="Calibri" panose="020F0502020204030204" pitchFamily="34" charset="0"/>
                <a:cs typeface="Times New Roman" panose="02020603050405020304" pitchFamily="18" charset="0"/>
              </a:rPr>
              <a:t>	///					///</a:t>
            </a:r>
            <a:endParaRPr lang="es-CL" sz="29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s-CL" sz="2900" dirty="0">
                <a:effectLst/>
                <a:latin typeface="Calibri" panose="020F0502020204030204" pitchFamily="34" charset="0"/>
                <a:ea typeface="Calibri" panose="020F0502020204030204" pitchFamily="34" charset="0"/>
                <a:cs typeface="Times New Roman" panose="02020603050405020304" pitchFamily="18" charset="0"/>
              </a:rPr>
              <a:t>(los jóvenes son marginales (27.4)) / (Jóvenes como actor protagónico político, social, productivo y espiritual) 		                                        (2.1)(3.1)(3.2)(3.3)(4.3)(9.3)(14.2)(22.3) (27.1) (27.2) (27.6) (30.2)(30.4)(31.3)(27.3) (27.6)(27.7) </a:t>
            </a:r>
            <a:endParaRPr lang="es-CL" sz="29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s-CL" sz="2900" dirty="0">
                <a:effectLst/>
                <a:latin typeface="Calibri" panose="020F0502020204030204" pitchFamily="34" charset="0"/>
                <a:ea typeface="Calibri" panose="020F0502020204030204" pitchFamily="34" charset="0"/>
                <a:cs typeface="Times New Roman" panose="02020603050405020304" pitchFamily="18" charset="0"/>
              </a:rPr>
              <a:t>              					(28.3) (28.7) (29.8) </a:t>
            </a:r>
            <a:r>
              <a:rPr lang="es-CL" sz="2900" b="1" dirty="0">
                <a:effectLst/>
                <a:latin typeface="Calibri" panose="020F0502020204030204" pitchFamily="34" charset="0"/>
                <a:ea typeface="Calibri" panose="020F0502020204030204" pitchFamily="34" charset="0"/>
                <a:cs typeface="Times New Roman" panose="02020603050405020304" pitchFamily="18" charset="0"/>
              </a:rPr>
              <a:t>Cod. Marginalidad</a:t>
            </a:r>
            <a:endParaRPr lang="es-CL" sz="29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s-CL" sz="2900" dirty="0">
                <a:effectLst/>
                <a:latin typeface="Calibri" panose="020F0502020204030204" pitchFamily="34" charset="0"/>
                <a:ea typeface="Calibri" panose="020F0502020204030204" pitchFamily="34" charset="0"/>
                <a:cs typeface="Times New Roman" panose="02020603050405020304" pitchFamily="18" charset="0"/>
              </a:rPr>
              <a:t>   	///					///</a:t>
            </a:r>
            <a:endParaRPr lang="es-CL" sz="29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s-CL" sz="2900" dirty="0">
                <a:effectLst/>
                <a:latin typeface="Calibri" panose="020F0502020204030204" pitchFamily="34" charset="0"/>
                <a:ea typeface="Calibri" panose="020F0502020204030204" pitchFamily="34" charset="0"/>
                <a:cs typeface="Times New Roman" panose="02020603050405020304" pitchFamily="18" charset="0"/>
              </a:rPr>
              <a:t>(Los pobres como sujetos excluidos)/ (Inclusión social)/ </a:t>
            </a:r>
            <a:r>
              <a:rPr lang="es-CL" sz="2900" b="1" dirty="0">
                <a:effectLst/>
                <a:latin typeface="Calibri" panose="020F0502020204030204" pitchFamily="34" charset="0"/>
                <a:ea typeface="Calibri" panose="020F0502020204030204" pitchFamily="34" charset="0"/>
                <a:cs typeface="Times New Roman" panose="02020603050405020304" pitchFamily="18" charset="0"/>
              </a:rPr>
              <a:t>Cod. Inclusión</a:t>
            </a:r>
            <a:endParaRPr lang="es-CL" sz="29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3594752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fontScale="90000"/>
          </a:bodyPr>
          <a:lstStyle/>
          <a:p>
            <a:r>
              <a:rPr lang="es-ES" dirty="0">
                <a:solidFill>
                  <a:srgbClr val="FFFFFF"/>
                </a:solidFill>
              </a:rPr>
              <a:t>Análisis semántico de “Patria Joven”</a:t>
            </a:r>
            <a:br>
              <a:rPr lang="es-ES" dirty="0">
                <a:solidFill>
                  <a:srgbClr val="FFFFFF"/>
                </a:solidFill>
              </a:rPr>
            </a:br>
            <a:r>
              <a:rPr lang="es-ES" dirty="0">
                <a:solidFill>
                  <a:srgbClr val="FFFFFF"/>
                </a:solidFill>
              </a:rPr>
              <a:t>Relación de proporcionalidad – prueba de la conmutación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marL="2247900">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Valoración del territorio y la geografía chilena como espacio de desarrollo comunitario y de acogida  (6.1)(6.3) (7.2)(7.3) (8.1)(8.2) (9.1)(11.3) </a:t>
            </a:r>
            <a:r>
              <a:rPr lang="es-CL" sz="1800" b="1" dirty="0">
                <a:effectLst/>
                <a:latin typeface="Calibri" panose="020F0502020204030204" pitchFamily="34" charset="0"/>
                <a:ea typeface="Calibri" panose="020F0502020204030204" pitchFamily="34" charset="0"/>
                <a:cs typeface="Times New Roman" panose="02020603050405020304" pitchFamily="18" charset="0"/>
              </a:rPr>
              <a:t>Cod. Comunidad</a:t>
            </a:r>
            <a:endParaRPr lang="es-CL" sz="18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marL="2247900">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Valoración de lo productivo/mundo del trabajo como espacio de libertad y desarrollo (11.1) (12.1) (12.4) (13.1) (13.2) (14.1) (19.2)(19.4) (23.4)(23.9) (26.1) (33.1) (34.6) </a:t>
            </a:r>
            <a:r>
              <a:rPr lang="es-CL" sz="1800" b="1" dirty="0">
                <a:effectLst/>
                <a:latin typeface="Calibri" panose="020F0502020204030204" pitchFamily="34" charset="0"/>
                <a:ea typeface="Calibri" panose="020F0502020204030204" pitchFamily="34" charset="0"/>
                <a:cs typeface="Times New Roman" panose="02020603050405020304" pitchFamily="18" charset="0"/>
              </a:rPr>
              <a:t>Cod. Economía</a:t>
            </a:r>
            <a:endParaRPr lang="es-CL" sz="1800" dirty="0">
              <a:effectLst/>
              <a:latin typeface="Times New Roman" panose="02020603050405020304" pitchFamily="18" charset="0"/>
              <a:ea typeface="Times New Roman" panose="02020603050405020304" pitchFamily="18" charset="0"/>
            </a:endParaRPr>
          </a:p>
          <a:p>
            <a:pPr marL="2247900">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Valor de la industrialización (14.1) Protagonismo del Estado como conductor del destino económico(13.4)</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535110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fontScale="90000"/>
          </a:bodyPr>
          <a:lstStyle/>
          <a:p>
            <a:r>
              <a:rPr lang="es-ES" dirty="0">
                <a:solidFill>
                  <a:srgbClr val="FFFFFF"/>
                </a:solidFill>
              </a:rPr>
              <a:t>Análisis semántico de “Patria Joven”</a:t>
            </a:r>
            <a:br>
              <a:rPr lang="es-ES" dirty="0">
                <a:solidFill>
                  <a:srgbClr val="FFFFFF"/>
                </a:solidFill>
              </a:rPr>
            </a:br>
            <a:r>
              <a:rPr lang="es-ES" dirty="0">
                <a:solidFill>
                  <a:srgbClr val="FFFFFF"/>
                </a:solidFill>
              </a:rPr>
              <a:t>Relación de proporcionalidad – prueba de la conmutación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algn="just"/>
            <a:endParaRPr lang="es-ES" sz="18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ES" sz="1800" b="1" u="sng"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ES" sz="18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ES" sz="1800" b="1" u="sng"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ES" sz="18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 sz="1800" b="1" u="sng" dirty="0">
                <a:effectLst/>
                <a:latin typeface="Calibri" panose="020F0502020204030204" pitchFamily="34" charset="0"/>
                <a:ea typeface="Times New Roman" panose="02020603050405020304" pitchFamily="18" charset="0"/>
                <a:cs typeface="Times New Roman" panose="02020603050405020304" pitchFamily="18" charset="0"/>
              </a:rPr>
              <a:t>Mediador</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Autoproclamación mesiánica  como alternativa en contexto de bipolaridad sociopolítica (2.5) (4.2)(10.4)(23.11)(24.5)(25.4)(27.5)(29.11)(30.5)(34.2)(34.4)(35.3) Proyecto de carácter épico (3.4)(1.1)(17.5)(35.4) Convocatoria al proyecto místico-político (3.5) (9.2)(10.1)(17.1)(9.4)(17.2)(31.5)(32.1)(34.5)(35.1)(32.2)</a:t>
            </a:r>
            <a:endParaRPr lang="es-CL" sz="1800" dirty="0">
              <a:effectLst/>
              <a:latin typeface="Times New Roman" panose="02020603050405020304" pitchFamily="18" charset="0"/>
              <a:ea typeface="Times New Roman" panose="02020603050405020304" pitchFamily="18" charset="0"/>
            </a:endParaRPr>
          </a:p>
          <a:p>
            <a:pPr marL="1348740"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CL" sz="1800" dirty="0">
              <a:effectLst/>
              <a:latin typeface="Times New Roman" panose="02020603050405020304" pitchFamily="18" charset="0"/>
              <a:ea typeface="Times New Roman" panose="02020603050405020304" pitchFamily="18" charset="0"/>
            </a:endParaRPr>
          </a:p>
          <a:p>
            <a:pPr marL="1348740" algn="just"/>
            <a:r>
              <a:rPr lang="es-ES" sz="1800" b="1" dirty="0">
                <a:effectLst/>
                <a:latin typeface="Calibri" panose="020F0502020204030204" pitchFamily="34" charset="0"/>
                <a:ea typeface="Times New Roman" panose="02020603050405020304" pitchFamily="18" charset="0"/>
                <a:cs typeface="Times New Roman" panose="02020603050405020304" pitchFamily="18" charset="0"/>
              </a:rPr>
              <a:t>El Partido</a:t>
            </a:r>
            <a:endParaRPr lang="es-CL" sz="1800" dirty="0">
              <a:effectLst/>
              <a:latin typeface="Times New Roman" panose="02020603050405020304" pitchFamily="18" charset="0"/>
              <a:ea typeface="Times New Roman" panose="02020603050405020304" pitchFamily="18" charset="0"/>
            </a:endParaRPr>
          </a:p>
          <a:p>
            <a:endParaRPr lang="es-CL" dirty="0"/>
          </a:p>
        </p:txBody>
      </p:sp>
      <p:sp>
        <p:nvSpPr>
          <p:cNvPr id="2" name="Flecha: hacia abajo 1">
            <a:extLst>
              <a:ext uri="{FF2B5EF4-FFF2-40B4-BE49-F238E27FC236}">
                <a16:creationId xmlns:a16="http://schemas.microsoft.com/office/drawing/2014/main" id="{44B1D60D-A963-93F3-0919-EC07595B2320}"/>
              </a:ext>
            </a:extLst>
          </p:cNvPr>
          <p:cNvSpPr/>
          <p:nvPr/>
        </p:nvSpPr>
        <p:spPr>
          <a:xfrm rot="16200000">
            <a:off x="7393858" y="-281319"/>
            <a:ext cx="491228" cy="308694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8836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Recuento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0" lvl="0" indent="0">
              <a:lnSpc>
                <a:spcPct val="115000"/>
              </a:lnSpc>
              <a:buNone/>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Es una estructura: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Tiene características propias con un </a:t>
            </a:r>
            <a:r>
              <a:rPr lang="es-CL" sz="1800" b="1" dirty="0" err="1">
                <a:effectLst/>
                <a:latin typeface="Calibri" panose="020F0502020204030204" pitchFamily="34" charset="0"/>
                <a:ea typeface="Calibri" panose="020F0502020204030204" pitchFamily="34" charset="0"/>
                <a:cs typeface="Times New Roman" panose="02020603050405020304" pitchFamily="18" charset="0"/>
              </a:rPr>
              <a:t>prodestinatario</a:t>
            </a:r>
            <a:r>
              <a:rPr lang="es-CL" sz="1800" b="1" dirty="0">
                <a:effectLst/>
                <a:latin typeface="Calibri" panose="020F0502020204030204" pitchFamily="34" charset="0"/>
                <a:ea typeface="Calibri" panose="020F0502020204030204" pitchFamily="34" charset="0"/>
                <a:cs typeface="Times New Roman" panose="02020603050405020304" pitchFamily="18" charset="0"/>
              </a:rPr>
              <a:t>, un contradestinatario y un tercer hombre (indeciso).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Implica una identidad que habla.</a:t>
            </a:r>
          </a:p>
          <a:p>
            <a:pPr marL="34290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Esta identidad no solo radica en la palabra hablada como contenido, tiene una implicación corporal: imaginaria y simbólica.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1783240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br>
              <a:rPr lang="es-ES" dirty="0">
                <a:solidFill>
                  <a:srgbClr val="FFFFFF"/>
                </a:solidFill>
              </a:rPr>
            </a:br>
            <a:r>
              <a:rPr lang="es-ES" dirty="0">
                <a:solidFill>
                  <a:srgbClr val="FFFFFF"/>
                </a:solidFill>
              </a:rPr>
              <a:t>Conclusiones del Análisis Semántico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Este análisis semántico encuentra que detrás de la “Patria Joven” existe un proyecto de alternativa política con carácter mesiánico, es decir, no es la juventud en sí misma la que lleva la bandera de esta nueva patria, es Eduardo Frei el guía de esta juventud, el enunciante incorpora a la juventud como un elemento de novedad o si se quiere de “frescura” para este nuevo proyecto que se inicia.</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En sí mismo el proyecto se asume con un carácter de innovador, ya que, se sitúa en el medio de los grandes polos capitalismo v/s comunismo. </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La juventud idealizada por Eduardo Frei corresponde a una fuerza nueva, pero esta fuerza es condicionada a ciertos márgenes –juventud que utiliza el raciocinio- y que debe contar con un carácter espiritual capaz de estar a la par con este proyecto que tiene un marcado carácter ético.</a:t>
            </a:r>
            <a:endParaRPr lang="es-CL" sz="1800" dirty="0">
              <a:effectLst/>
              <a:latin typeface="Times New Roman" panose="02020603050405020304" pitchFamily="18" charset="0"/>
              <a:ea typeface="Times New Roman" panose="02020603050405020304" pitchFamily="18" charset="0"/>
            </a:endParaRPr>
          </a:p>
          <a:p>
            <a:pPr marL="0" indent="0">
              <a:buNone/>
            </a:pPr>
            <a:endParaRPr lang="es-CL" dirty="0"/>
          </a:p>
        </p:txBody>
      </p:sp>
    </p:spTree>
    <p:extLst>
      <p:ext uri="{BB962C8B-B14F-4D97-AF65-F5344CB8AC3E}">
        <p14:creationId xmlns:p14="http://schemas.microsoft.com/office/powerpoint/2010/main" val="3268397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Conclusiones análisis semántico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fontScale="92500" lnSpcReduction="20000"/>
          </a:bodyPr>
          <a:lstStyle/>
          <a:p>
            <a:pPr algn="just"/>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Es en esta línea que la influencia conservadora del enunciante se pone de manifiesto, ya que se trataría de una juventud “contenida” o “bien portada” si se quiere, donde la emocionalidad no puede primar. Se trata de modelos de conducta netamente conservadores, por lo que la idea de juventud vendría siendo una alegoría, porque es una juventud que debe maniobrar entre ciertos márgenes: intelectuales y espirituales ligados a la ética. Es decir esta fuerza joven es en definitiva este nuevo proyecto, más que un valor “juventud” en sí mismo, se trata de una representación que se refiere a lo innovador de este nuevo proyecto.</a:t>
            </a:r>
            <a:endParaRPr lang="es-CL" sz="1800" dirty="0">
              <a:effectLst/>
              <a:latin typeface="Times New Roman" panose="02020603050405020304" pitchFamily="18" charset="0"/>
              <a:ea typeface="Times New Roman" panose="02020603050405020304" pitchFamily="18" charset="0"/>
            </a:endParaRPr>
          </a:p>
          <a:p>
            <a:pPr marL="0" indent="0" algn="just">
              <a:buNone/>
            </a:pPr>
            <a:endParaRPr lang="es-CL"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“A los participantes de la Marcha les corresponde desempeñar un papel social particular y servir de modelo moral por el país, son un grupo elegido” a este análisis del trabajo </a:t>
            </a:r>
            <a:r>
              <a:rPr lang="es-CL" sz="1800" i="1" dirty="0">
                <a:effectLst/>
                <a:latin typeface="Calibri" panose="020F0502020204030204" pitchFamily="34" charset="0"/>
                <a:ea typeface="Calibri" panose="020F0502020204030204" pitchFamily="34" charset="0"/>
                <a:cs typeface="Times New Roman" panose="02020603050405020304" pitchFamily="18" charset="0"/>
              </a:rPr>
              <a:t>Un discurso identitario: la marcha joven de Eduardo Frei Montalva </a:t>
            </a:r>
            <a:r>
              <a:rPr lang="es-CL" sz="1800" i="0" dirty="0">
                <a:effectLst/>
                <a:latin typeface="Calibri" panose="020F0502020204030204" pitchFamily="34" charset="0"/>
                <a:ea typeface="Calibri" panose="020F0502020204030204" pitchFamily="34" charset="0"/>
                <a:cs typeface="Times New Roman" panose="02020603050405020304" pitchFamily="18" charset="0"/>
              </a:rPr>
              <a:t>(Michael </a:t>
            </a:r>
            <a:r>
              <a:rPr lang="es-CL" sz="1800" i="0" dirty="0" err="1">
                <a:effectLst/>
                <a:latin typeface="Calibri" panose="020F0502020204030204" pitchFamily="34" charset="0"/>
                <a:ea typeface="Calibri" panose="020F0502020204030204" pitchFamily="34" charset="0"/>
                <a:cs typeface="Times New Roman" panose="02020603050405020304" pitchFamily="18" charset="0"/>
              </a:rPr>
              <a:t>Metzeltin</a:t>
            </a:r>
            <a:r>
              <a:rPr lang="es-CL" sz="1800" i="0" dirty="0">
                <a:effectLst/>
                <a:latin typeface="Calibri" panose="020F0502020204030204" pitchFamily="34" charset="0"/>
                <a:ea typeface="Calibri" panose="020F0502020204030204" pitchFamily="34" charset="0"/>
                <a:cs typeface="Times New Roman" panose="02020603050405020304" pitchFamily="18" charset="0"/>
              </a:rPr>
              <a:t>, 2004 - 2005)</a:t>
            </a:r>
            <a:r>
              <a:rPr lang="es-CL" sz="1800" dirty="0">
                <a:effectLst/>
                <a:latin typeface="Calibri" panose="020F0502020204030204" pitchFamily="34" charset="0"/>
                <a:ea typeface="Calibri" panose="020F0502020204030204" pitchFamily="34" charset="0"/>
                <a:cs typeface="Times New Roman" panose="02020603050405020304" pitchFamily="18" charset="0"/>
              </a:rPr>
              <a:t>le sumaría el hecho de que son un grupo elegido en cuanto objeto de la alocución, pero es el partido y la agrupación freísta quienes darían los lineamientos a seguir y es la juventud la guardiana de cuidar el cumplimiento de este proceso. </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Los valores cristianos salen aquí a la palestra, ya que es el enunciante quien guía el nuevo proyecto y como se dijo anteriormente, conlleva un carácter mesiánico entrecruzado con un carácter ético. Este mesianismo tiene fuerte componente espiritual. Es una alternativa mística que se diferencia de la cultura capitalista alienante y el comunismo sin creencia en Dios.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430433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Conclusiones análisis semántico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fontScale="85000" lnSpcReduction="20000"/>
          </a:bodyPr>
          <a:lstStyle/>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Es ÉL quien guiará este proceso reformista de cambio estructural y el partido. La transición de un estado de las cosas hacia otro está mediado por esta figura, es decir, por él, tal como se consignó más arriba. </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 En el estudio anteriormente citado se señala que, “El grupo se define por su ética y comportamiento (Este país sobre todo quiere un mensaje moral). En su discurso, Eduardo Frei presenta una gran gama de normas y valores que puede ser interpretada como construcción mental de una agrupación cristiano-social; como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intertexto</a:t>
            </a:r>
            <a:r>
              <a:rPr lang="es-CL" sz="1800" dirty="0">
                <a:effectLst/>
                <a:latin typeface="Calibri" panose="020F0502020204030204" pitchFamily="34" charset="0"/>
                <a:ea typeface="Calibri" panose="020F0502020204030204" pitchFamily="34" charset="0"/>
                <a:cs typeface="Times New Roman" panose="02020603050405020304" pitchFamily="18" charset="0"/>
              </a:rPr>
              <a:t>  está claramente la encíclica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Rerum</a:t>
            </a: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Novarum</a:t>
            </a:r>
            <a:r>
              <a:rPr lang="es-CL" sz="1800" dirty="0">
                <a:effectLst/>
                <a:latin typeface="Calibri" panose="020F0502020204030204" pitchFamily="34" charset="0"/>
                <a:ea typeface="Calibri" panose="020F0502020204030204" pitchFamily="34" charset="0"/>
                <a:cs typeface="Times New Roman" panose="02020603050405020304" pitchFamily="18" charset="0"/>
              </a:rPr>
              <a:t> sobre la condición de los obreros, promulgada por el papa León XIII en el año 1891 y considerada como estatuto social del catolicismo. Desde la perspectiva del orador, el sistema de valores queda fuertemente matizado y es presentado por actos ilocutivos como el aprecio, el deseo y la promesa, pero también la encomienda ética a los  participantes de la Marcha” (Michael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Metzeltin</a:t>
            </a:r>
            <a:r>
              <a:rPr lang="es-CL" sz="1800" dirty="0">
                <a:effectLst/>
                <a:latin typeface="Calibri" panose="020F0502020204030204" pitchFamily="34" charset="0"/>
                <a:ea typeface="Calibri" panose="020F0502020204030204" pitchFamily="34" charset="0"/>
                <a:cs typeface="Times New Roman" panose="02020603050405020304" pitchFamily="18" charset="0"/>
              </a:rPr>
              <a:t>, 2004 - 2005)</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La segunda mitad del siglo XX es un período de cambios, la juventud toma un protagonismo importante durante esta década. Es una juventud que hace causa de los grandes problemas de la humanidad. Se pusieron en jaque los valores tradicionales de la sociedad. </a:t>
            </a:r>
            <a:endParaRPr lang="es-CL"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En este sentido, cabe consignar el texto de Cristian Gazmuri, (Gazmuri, 2000) “La rebeldía cultural chilena era en buen medida el correlato de algo que sucedía a nivel de todo occidente. En EE.UU la juventud se tornaba en contra la Guerra de Vietnam y nacían focos de protesta violenta en casi todas las universidades, en particular la de California en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Berckeley</a:t>
            </a:r>
            <a:r>
              <a:rPr lang="es-CL" sz="1800" dirty="0">
                <a:effectLst/>
                <a:latin typeface="Calibri" panose="020F0502020204030204" pitchFamily="34" charset="0"/>
                <a:ea typeface="Calibri" panose="020F0502020204030204" pitchFamily="34" charset="0"/>
                <a:cs typeface="Times New Roman" panose="02020603050405020304" pitchFamily="18" charset="0"/>
              </a:rPr>
              <a:t>. En 1968 esa rebeldía se extendería a Europa y tendría su estallido en mayo de ese año en Paris,…” (Gazmuri, 2000, pág. 740).</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046268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Conclusiones análisis semántico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lnSpcReduction="10000"/>
          </a:bodyPr>
          <a:lstStyle/>
          <a:p>
            <a:pPr algn="just">
              <a:lnSpc>
                <a:spcPct val="115000"/>
              </a:lnSpc>
              <a:spcAft>
                <a:spcPts val="10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“¿Y cuál era la actitud de Frei ante el fenómeno cultural descrito? A pesar de su gran inteligencia, como casi todos los adultos de la burguesía chilena de entonces, rechazó la nueva realidad. Jamás se pronunció en profundidad sobre el problema de la rebeldía juvenil y sus posibles causas en discursos oficiales. Y aunque pudo estar de acuerdo con gran parte de la crítica política-social contenida en la nueva cultura juvenil, creemos que consideraba sus soluciones como radicales y utópicas…como en verdad lo eran, aunque allí mismo estuviera la razón de fuerza. Eso lo dejaba fuera del “signo de los tiempos” en circunstancias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uqe</a:t>
            </a:r>
            <a:r>
              <a:rPr lang="es-CL" sz="1800" dirty="0">
                <a:effectLst/>
                <a:latin typeface="Calibri" panose="020F0502020204030204" pitchFamily="34" charset="0"/>
                <a:ea typeface="Calibri" panose="020F0502020204030204" pitchFamily="34" charset="0"/>
                <a:cs typeface="Times New Roman" panose="02020603050405020304" pitchFamily="18" charset="0"/>
              </a:rPr>
              <a:t>, paradójicamente, con su propia rebeldía (y la de toda la falange) había colaborado en las décadas anteriores a crear el nuevo espíritu. Pero frente a la cultura de esos últimos años resurgió Frei conservador” (Gazmuri, 2000, pág. 862)</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Insisto, este “nuevo espíritu”  de proyecto ligado a los jóvenes, se trata de una juventud contenida en sus luchas y aspiraciones en cuanto a “rebeldía”. Los jóvenes de Frei tienen un tinte conservador y son depositarios de las más grandes conductas asociadas a los más grandes valores, emergen tal como en el discurso, la intelectualidad y espiritualidad, dejando fuera la rebeldía.</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047614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Conclusiones análisis semántico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Por tanto, la “Patria Joven” de Frei es una Juventud cuestionadora del </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status quo</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y este es el modelo de la derecha representada por Jorge Alessandri Rodríguez, no es una juventud cuestionadora del estado de la situación mundial y menos, con los valores de la juventud rebelde de la izquierda o las reivindicaciones sociales más profundas. </a:t>
            </a:r>
            <a:endParaRPr lang="es-CL" sz="1800" dirty="0">
              <a:effectLst/>
              <a:latin typeface="Times New Roman" panose="02020603050405020304" pitchFamily="18" charset="0"/>
              <a:ea typeface="Times New Roman" panose="02020603050405020304" pitchFamily="18" charset="0"/>
            </a:endParaRPr>
          </a:p>
          <a:p>
            <a:pPr marL="0" indent="0" algn="just">
              <a:buNone/>
            </a:pP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¿Cómo quiere Eduardo Frei iniciar este cambio de reformas estructurales sin la necesidad de una revolución? </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El enunciante para llevar a cabo estas reformas, se ha pensado en los márgenes que entrega el libre mercado. En este sentido el humanismo cristiano se pone al servicio de una colectividad comunitarista, una repartición de los bienes y una preocupación por los más excluidos socioeconómicamente.</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Eduardo Frei quiere incluir a esos grupos marginados de la economía social, con trabajo y ascensión social hacia una clase media, en este sentido se pierde la visión dicotómica de clase entre los dueños del capital y quienes venden su fuerza de trabajo.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336334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Conclusiones análisis semántico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Por lo tanto, los desposeídos no son una clase en sí misma, es una suerte de estamento que busca una transición hacia una clase media para el logro de un estado de bienestar, nunca en posición de supremacía, es decir, este estamento se integrará a otra clase dentro de los márgenes del capitalismo. </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Incluso, en cuanto a organización política, Eduardo Frei propone la política de promoción popular y en este discurso analizado queda evidenciada la necesidad de organización de las bases populares, ahora sí, dentro de ese margen de acción, nunca pensado como ascensión de clase dirigente, este derecho solo  está reservado a una cúpula política: Él y el partido. </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El pueblo es valorado en la categoría de “pobres”, es decir, se diferencian del resto de las clases por la ausencia de recurso económico, claramente sustituye la categoría marxista de proletariado y en su visión gracias a una mejora en el aparato productivo del país, se mejoraría la calidad del empleo y la de clase popular marginada ascendería hacia una clase media, asegurando un mayor estado de bienestar. El paso de un lado hacia el otro está determinada por la figura de El Mediador, el análisis semántico entregó que sería Él esa figura mesiánica, acompañado por el partido. </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641620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Conclusiones análisis semántico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El relato de Eduardo Frei y el proyecto de paso de una clase a otra se basa en una justicia distributiva en la sociedad a través de una igualdad en los ingresos, el proletariado de Marx, hace la distinción, respecto al régimen de propiedad de los medios de producción “(…) dos individuos que tengan unos ingresos idénticos, y hasta las mismas ocupaciones, pertenezcan, sin embargo a clases diferentes, como puede ser el caso de dos albañiles, uno de los cuales posee su propio negocio, mientras que el otro trabaja como empleado de una gran compañía” </a:t>
            </a:r>
            <a:r>
              <a:rPr lang="es-CL" sz="1800" dirty="0">
                <a:effectLst/>
                <a:latin typeface="Calibri" panose="020F0502020204030204" pitchFamily="34" charset="0"/>
                <a:ea typeface="Times New Roman" panose="02020603050405020304" pitchFamily="18" charset="0"/>
                <a:cs typeface="Times New Roman" panose="02020603050405020304" pitchFamily="18" charset="0"/>
              </a:rPr>
              <a:t>(Giddens, 1979, pág. 30)</a:t>
            </a:r>
            <a:endParaRPr lang="es-CL" sz="1800" dirty="0">
              <a:effectLst/>
              <a:latin typeface="Times New Roman" panose="02020603050405020304" pitchFamily="18" charset="0"/>
              <a:ea typeface="Times New Roman" panose="02020603050405020304" pitchFamily="18" charset="0"/>
            </a:endParaRPr>
          </a:p>
          <a:p>
            <a:pPr marL="0" indent="0" algn="just">
              <a:buNone/>
            </a:pP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algn="just"/>
            <a:r>
              <a:rPr lang="es-ES" sz="1800" dirty="0">
                <a:effectLst/>
                <a:latin typeface="Calibri" panose="020F0502020204030204" pitchFamily="34" charset="0"/>
                <a:ea typeface="Times New Roman" panose="02020603050405020304" pitchFamily="18" charset="0"/>
                <a:cs typeface="Times New Roman" panose="02020603050405020304" pitchFamily="18" charset="0"/>
              </a:rPr>
              <a:t>Marx habla que la relación entre el poder dominante y el oprimido existe un poder espiritual dominante propia de quien ejerce el poder material dominante, una ideología que “racionalice” esta dominación económica de ahí la ligazón entre dominación económica y política. En este caso, el proyecto de Frei solo habla de ascensión social a través del mayor o menor ingreso económico sin un entrecruce entre de una espiritualidad que “explique a la clase subordinada, por qué debe aceptar esta subordinación”. </a:t>
            </a:r>
            <a:r>
              <a:rPr lang="es-CL" sz="1800" dirty="0">
                <a:effectLst/>
                <a:latin typeface="Calibri" panose="020F0502020204030204" pitchFamily="34" charset="0"/>
                <a:ea typeface="Times New Roman" panose="02020603050405020304" pitchFamily="18" charset="0"/>
                <a:cs typeface="Times New Roman" panose="02020603050405020304" pitchFamily="18" charset="0"/>
              </a:rPr>
              <a:t>(Giddens, 1979, pág. 31)</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790347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algn="just">
              <a:lnSpc>
                <a:spcPct val="150000"/>
              </a:lnSpc>
              <a:tabLst>
                <a:tab pos="180340" algn="l"/>
              </a:tabLst>
            </a:pPr>
            <a:r>
              <a:rPr lang="es-ES" sz="1800" b="1" dirty="0">
                <a:effectLst/>
                <a:latin typeface="Times New Roman" panose="02020603050405020304" pitchFamily="18" charset="0"/>
                <a:ea typeface="Times New Roman" panose="02020603050405020304" pitchFamily="18" charset="0"/>
              </a:rPr>
              <a:t>Lexis 23</a:t>
            </a:r>
          </a:p>
          <a:p>
            <a:pPr marL="0" indent="0" algn="just">
              <a:lnSpc>
                <a:spcPct val="150000"/>
              </a:lnSpc>
              <a:buNone/>
              <a:tabLst>
                <a:tab pos="180340" algn="l"/>
              </a:tabLst>
            </a:pPr>
            <a:r>
              <a:rPr lang="es-CL" sz="1800" i="1" dirty="0">
                <a:effectLst/>
                <a:latin typeface="Times New Roman" panose="02020603050405020304" pitchFamily="18" charset="0"/>
                <a:ea typeface="Calibri" panose="020F0502020204030204" pitchFamily="34" charset="0"/>
              </a:rPr>
              <a:t>	Vamos a poner de pie a este país, somos trabajadores en potencia y no hombres que buscan el descanso al alero fiscal, para que después los engañen con la inflación y con billetes falsificados. Vamos a defender la moneda chilena, para que el pueblo sepa lo que gana, en un billete que vale y no en un billete que recortan, porque entonces la inflación que sólo sirve al especulador descarado, al que compra dólares o al que hace negocios, o negociados, que destruye al hombre que produce y trabaja. Al hombre de empresa y honesto, pero que sobre todo golpea al pueblo y la clase media, que ven que su sueldo y salario desaparecen, mientras que el alza del costo de la vida, es como un duro golpe al estómago del pueblo. </a:t>
            </a:r>
            <a:endParaRPr lang="es-CL"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3550665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lexis23_PJ">
            <a:hlinkClick r:id="" action="ppaction://media"/>
            <a:extLst>
              <a:ext uri="{FF2B5EF4-FFF2-40B4-BE49-F238E27FC236}">
                <a16:creationId xmlns:a16="http://schemas.microsoft.com/office/drawing/2014/main" id="{F41DC0A8-B868-1FF5-674A-25AFC195FE1E}"/>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851525" y="3757613"/>
            <a:ext cx="487363" cy="487362"/>
          </a:xfrm>
        </p:spPr>
      </p:pic>
    </p:spTree>
    <p:extLst>
      <p:ext uri="{BB962C8B-B14F-4D97-AF65-F5344CB8AC3E}">
        <p14:creationId xmlns:p14="http://schemas.microsoft.com/office/powerpoint/2010/main" val="18945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99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2300" kern="1200" dirty="0" err="1">
                <a:solidFill>
                  <a:schemeClr val="tx1">
                    <a:lumMod val="85000"/>
                    <a:lumOff val="15000"/>
                  </a:schemeClr>
                </a:solidFill>
                <a:latin typeface="+mj-lt"/>
                <a:ea typeface="+mj-ea"/>
                <a:cs typeface="+mj-cs"/>
              </a:rPr>
              <a:t>Análisis</a:t>
            </a:r>
            <a:r>
              <a:rPr lang="en-US" sz="2300" kern="1200" dirty="0">
                <a:solidFill>
                  <a:schemeClr val="tx1">
                    <a:lumMod val="85000"/>
                    <a:lumOff val="15000"/>
                  </a:schemeClr>
                </a:solidFill>
                <a:latin typeface="+mj-lt"/>
                <a:ea typeface="+mj-ea"/>
                <a:cs typeface="+mj-cs"/>
              </a:rPr>
              <a:t> </a:t>
            </a:r>
            <a:r>
              <a:rPr lang="en-US" sz="2300" kern="1200" dirty="0" err="1">
                <a:solidFill>
                  <a:schemeClr val="tx1">
                    <a:lumMod val="85000"/>
                    <a:lumOff val="15000"/>
                  </a:schemeClr>
                </a:solidFill>
                <a:latin typeface="+mj-lt"/>
                <a:ea typeface="+mj-ea"/>
                <a:cs typeface="+mj-cs"/>
              </a:rPr>
              <a:t>pulsional</a:t>
            </a:r>
            <a:r>
              <a:rPr lang="en-US" sz="2300" kern="1200" dirty="0">
                <a:solidFill>
                  <a:schemeClr val="tx1">
                    <a:lumMod val="85000"/>
                    <a:lumOff val="15000"/>
                  </a:schemeClr>
                </a:solidFill>
                <a:latin typeface="+mj-lt"/>
                <a:ea typeface="+mj-ea"/>
                <a:cs typeface="+mj-cs"/>
              </a:rPr>
              <a:t> de “Patria Joven”</a:t>
            </a:r>
            <a:br>
              <a:rPr lang="en-US" sz="2300" kern="1200" dirty="0">
                <a:solidFill>
                  <a:schemeClr val="tx1">
                    <a:lumMod val="85000"/>
                    <a:lumOff val="15000"/>
                  </a:schemeClr>
                </a:solidFill>
                <a:latin typeface="+mj-lt"/>
                <a:ea typeface="+mj-ea"/>
                <a:cs typeface="+mj-cs"/>
              </a:rPr>
            </a:br>
            <a:endParaRPr lang="en-US" sz="2300" kern="1200" dirty="0">
              <a:solidFill>
                <a:schemeClr val="tx1">
                  <a:lumMod val="85000"/>
                  <a:lumOff val="15000"/>
                </a:schemeClr>
              </a:solidFill>
              <a:latin typeface="+mj-lt"/>
              <a:ea typeface="+mj-ea"/>
              <a:cs typeface="+mj-cs"/>
            </a:endParaRPr>
          </a:p>
        </p:txBody>
      </p:sp>
      <p:pic>
        <p:nvPicPr>
          <p:cNvPr id="2" name="Marcador de contenido 1">
            <a:extLst>
              <a:ext uri="{FF2B5EF4-FFF2-40B4-BE49-F238E27FC236}">
                <a16:creationId xmlns:a16="http://schemas.microsoft.com/office/drawing/2014/main" id="{F5D16FD0-BD40-C541-4C74-767033B7B7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0342" y="715999"/>
            <a:ext cx="9036347" cy="4224493"/>
          </a:xfrm>
          <a:prstGeom prst="rect">
            <a:avLst/>
          </a:prstGeom>
          <a:noFill/>
        </p:spPr>
      </p:pic>
      <p:sp>
        <p:nvSpPr>
          <p:cNvPr id="6" name="Elipse 5">
            <a:extLst>
              <a:ext uri="{FF2B5EF4-FFF2-40B4-BE49-F238E27FC236}">
                <a16:creationId xmlns:a16="http://schemas.microsoft.com/office/drawing/2014/main" id="{2E101D45-4012-2DC4-3530-3B629D42D1A0}"/>
              </a:ext>
            </a:extLst>
          </p:cNvPr>
          <p:cNvSpPr/>
          <p:nvPr/>
        </p:nvSpPr>
        <p:spPr>
          <a:xfrm>
            <a:off x="2428568" y="2019433"/>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4D00DE7E-5830-288F-7AB5-EAE36CDB1B4D}"/>
              </a:ext>
            </a:extLst>
          </p:cNvPr>
          <p:cNvSpPr/>
          <p:nvPr/>
        </p:nvSpPr>
        <p:spPr>
          <a:xfrm>
            <a:off x="4493342" y="2153265"/>
            <a:ext cx="914400" cy="9144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Elipse 7">
            <a:extLst>
              <a:ext uri="{FF2B5EF4-FFF2-40B4-BE49-F238E27FC236}">
                <a16:creationId xmlns:a16="http://schemas.microsoft.com/office/drawing/2014/main" id="{EC895E7A-0FDE-C706-C430-8A0A2D72A542}"/>
              </a:ext>
            </a:extLst>
          </p:cNvPr>
          <p:cNvSpPr/>
          <p:nvPr/>
        </p:nvSpPr>
        <p:spPr>
          <a:xfrm>
            <a:off x="8996516" y="2153265"/>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3660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Recuento</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0" lvl="0" indent="0">
              <a:lnSpc>
                <a:spcPct val="115000"/>
              </a:lnSpc>
              <a:buNone/>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Implicación simbólica: </a:t>
            </a:r>
            <a:endParaRPr lang="es-CL" sz="18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Cosmovisión manifestada en los valores.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es-CL" sz="1800" b="1" u="sng" dirty="0">
                <a:effectLst/>
                <a:latin typeface="Calibri" panose="020F0502020204030204" pitchFamily="34" charset="0"/>
                <a:ea typeface="Calibri" panose="020F0502020204030204" pitchFamily="34" charset="0"/>
                <a:cs typeface="Times New Roman" panose="02020603050405020304" pitchFamily="18" charset="0"/>
              </a:rPr>
              <a:t>Implicación imaginaria:</a:t>
            </a:r>
            <a:endParaRPr lang="es-CL" sz="18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El espacio del cuerpo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Flujos de significantes de condensación y desplazamiento de energía.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975080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r>
              <a:rPr lang="es-ES" dirty="0"/>
              <a:t>“</a:t>
            </a:r>
            <a:r>
              <a:rPr lang="es-ES" sz="2000" dirty="0"/>
              <a:t>Y no hombres que buscan descanso al alero fiscal” </a:t>
            </a:r>
          </a:p>
          <a:p>
            <a:r>
              <a:rPr lang="es-ES" sz="2000" dirty="0"/>
              <a:t>Tensión</a:t>
            </a:r>
          </a:p>
          <a:p>
            <a:endParaRPr lang="es-ES" sz="2000" dirty="0"/>
          </a:p>
          <a:p>
            <a:r>
              <a:rPr lang="es-ES" sz="2000" dirty="0"/>
              <a:t>“Vamos a defender la moneda chilena”</a:t>
            </a:r>
          </a:p>
          <a:p>
            <a:endParaRPr lang="es-ES" sz="2000" dirty="0"/>
          </a:p>
          <a:p>
            <a:r>
              <a:rPr lang="es-ES" sz="2000" dirty="0"/>
              <a:t>Tensión- sube – equilibrio. </a:t>
            </a:r>
          </a:p>
          <a:p>
            <a:endParaRPr lang="es-ES" sz="2000" dirty="0"/>
          </a:p>
          <a:p>
            <a:r>
              <a:rPr lang="es-ES" sz="2000" dirty="0"/>
              <a:t>“Golpea a la clase media”. </a:t>
            </a:r>
          </a:p>
          <a:p>
            <a:endParaRPr lang="es-ES" sz="2000" dirty="0"/>
          </a:p>
          <a:p>
            <a:r>
              <a:rPr lang="es-ES" sz="2000" dirty="0"/>
              <a:t>Tensión </a:t>
            </a:r>
          </a:p>
          <a:p>
            <a:endParaRPr lang="es-ES" dirty="0"/>
          </a:p>
          <a:p>
            <a:endParaRPr lang="es-ES" dirty="0"/>
          </a:p>
          <a:p>
            <a:endParaRPr lang="es-ES" dirty="0"/>
          </a:p>
          <a:p>
            <a:endParaRPr lang="es-CL" dirty="0"/>
          </a:p>
        </p:txBody>
      </p:sp>
      <p:sp>
        <p:nvSpPr>
          <p:cNvPr id="3" name="Elipse 2">
            <a:extLst>
              <a:ext uri="{FF2B5EF4-FFF2-40B4-BE49-F238E27FC236}">
                <a16:creationId xmlns:a16="http://schemas.microsoft.com/office/drawing/2014/main" id="{366F2A61-5B7C-5572-CE5B-C3BA88D0BC98}"/>
              </a:ext>
            </a:extLst>
          </p:cNvPr>
          <p:cNvSpPr/>
          <p:nvPr/>
        </p:nvSpPr>
        <p:spPr>
          <a:xfrm>
            <a:off x="6105832" y="430314"/>
            <a:ext cx="1038989"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DFC43E3C-0999-4A76-B42B-E5896A22C593}"/>
              </a:ext>
            </a:extLst>
          </p:cNvPr>
          <p:cNvSpPr/>
          <p:nvPr/>
        </p:nvSpPr>
        <p:spPr>
          <a:xfrm>
            <a:off x="7900553" y="1918442"/>
            <a:ext cx="914400" cy="914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964380F9-E4BB-8F70-62B7-3147384DE6F5}"/>
              </a:ext>
            </a:extLst>
          </p:cNvPr>
          <p:cNvSpPr/>
          <p:nvPr/>
        </p:nvSpPr>
        <p:spPr>
          <a:xfrm>
            <a:off x="5797801" y="3795253"/>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73589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lnSpcReduction="10000"/>
          </a:bodyPr>
          <a:lstStyle/>
          <a:p>
            <a:r>
              <a:rPr lang="es-ES" dirty="0">
                <a:effectLst/>
                <a:latin typeface="Times New Roman" panose="02020603050405020304" pitchFamily="18" charset="0"/>
                <a:ea typeface="Times New Roman" panose="02020603050405020304" pitchFamily="18" charset="0"/>
              </a:rPr>
              <a:t>Hay una evidente tensión en cuanto al componente ético, el espacio de la especulación es condenada por el enunciante es una preocupación porque es a la vez una denuncia del viejo orden establecido y es lo que hay que cambiar, cuando la ética se ve vulnerada encuentra los puntos de tensión. Por otra parte, respecto al valor de lo nacional la energía se desplaza, encuentra un punto de tensión para luego distenderse, se extiende porque tiene que ver con el valor de lo propio y de lo ético  situación contraria a la denuncia que hace el enunciante respecto a la especulación y al engaño y que se tensiona cuando estas propiedades anti éticas colisiona al pueblo y la clase media. </a:t>
            </a:r>
            <a:endParaRPr lang="es-CL"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118161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algn="just">
              <a:lnSpc>
                <a:spcPct val="150000"/>
              </a:lnSpc>
              <a:tabLst>
                <a:tab pos="180340" algn="l"/>
              </a:tabLst>
            </a:pPr>
            <a:r>
              <a:rPr lang="es-ES" sz="1800" b="1" u="sng" dirty="0">
                <a:effectLst/>
                <a:latin typeface="Times New Roman" panose="02020603050405020304" pitchFamily="18" charset="0"/>
                <a:ea typeface="Times New Roman" panose="02020603050405020304" pitchFamily="18" charset="0"/>
              </a:rPr>
              <a:t>Lexis 4</a:t>
            </a:r>
            <a:endParaRPr lang="es-CL" sz="1800" b="1" u="sng" dirty="0">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sz="1800" i="1" dirty="0">
                <a:effectLst/>
                <a:latin typeface="Times New Roman" panose="02020603050405020304" pitchFamily="18" charset="0"/>
                <a:ea typeface="Calibri" panose="020F0502020204030204" pitchFamily="34" charset="0"/>
              </a:rPr>
              <a:t>“Pero bruscamente como la luz que atraviesa las tinieblas, el pueblo se empezó a encontrar con ustedes, y comenzó a salir la gente a los caminos, a las plazas, a las calles, allá vienen decían, allá vienen y salían con banderas, pero sobre todo a recibirlos con el corazón, a ustedes, muchachos de Chile que en esta hora respondieron por Chile y transportaron a Chile, gracias, gracias”.</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51138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lexis4_PJ">
            <a:hlinkClick r:id="" action="ppaction://media"/>
            <a:extLst>
              <a:ext uri="{FF2B5EF4-FFF2-40B4-BE49-F238E27FC236}">
                <a16:creationId xmlns:a16="http://schemas.microsoft.com/office/drawing/2014/main" id="{5CAA6518-1EB5-33B3-172B-185A256A3E16}"/>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656513" y="2879725"/>
            <a:ext cx="487362" cy="487363"/>
          </a:xfrm>
        </p:spPr>
      </p:pic>
    </p:spTree>
    <p:extLst>
      <p:ext uri="{BB962C8B-B14F-4D97-AF65-F5344CB8AC3E}">
        <p14:creationId xmlns:p14="http://schemas.microsoft.com/office/powerpoint/2010/main" val="168808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Marcador de contenido 1">
            <a:extLst>
              <a:ext uri="{FF2B5EF4-FFF2-40B4-BE49-F238E27FC236}">
                <a16:creationId xmlns:a16="http://schemas.microsoft.com/office/drawing/2014/main" id="{2A6C674F-1ECE-94E6-1ABB-AC4009F169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10348" y="1530789"/>
            <a:ext cx="7643452" cy="3522992"/>
          </a:xfrm>
          <a:prstGeom prst="rect">
            <a:avLst/>
          </a:prstGeom>
          <a:noFill/>
          <a:ln>
            <a:noFill/>
          </a:ln>
        </p:spPr>
      </p:pic>
      <p:sp>
        <p:nvSpPr>
          <p:cNvPr id="3" name="Elipse 2">
            <a:extLst>
              <a:ext uri="{FF2B5EF4-FFF2-40B4-BE49-F238E27FC236}">
                <a16:creationId xmlns:a16="http://schemas.microsoft.com/office/drawing/2014/main" id="{1859B5D6-E84F-FF57-797A-108CAA076683}"/>
              </a:ext>
            </a:extLst>
          </p:cNvPr>
          <p:cNvSpPr/>
          <p:nvPr/>
        </p:nvSpPr>
        <p:spPr>
          <a:xfrm>
            <a:off x="4994787" y="2831690"/>
            <a:ext cx="914400" cy="9144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42757F9A-B0BC-E03A-41BA-232134595586}"/>
              </a:ext>
            </a:extLst>
          </p:cNvPr>
          <p:cNvSpPr/>
          <p:nvPr/>
        </p:nvSpPr>
        <p:spPr>
          <a:xfrm>
            <a:off x="9674942" y="2735223"/>
            <a:ext cx="1500741" cy="127633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72851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endParaRPr lang="es-CL" dirty="0"/>
          </a:p>
          <a:p>
            <a:endParaRPr lang="es-CL" dirty="0"/>
          </a:p>
          <a:p>
            <a:endParaRPr lang="es-CL" dirty="0"/>
          </a:p>
          <a:p>
            <a:r>
              <a:rPr lang="es-CL" dirty="0">
                <a:ea typeface="Calibri" panose="020F0502020204030204" pitchFamily="34" charset="0"/>
              </a:rPr>
              <a:t>Y</a:t>
            </a:r>
            <a:r>
              <a:rPr lang="es-CL" sz="2800" dirty="0">
                <a:effectLst/>
                <a:ea typeface="Calibri" panose="020F0502020204030204" pitchFamily="34" charset="0"/>
              </a:rPr>
              <a:t> comenzó a salir la gente a los caminos, a las plazas, a las calles, allá vienen decían, allá vienen y salían con banderas</a:t>
            </a:r>
            <a:endParaRPr lang="es-CL" dirty="0"/>
          </a:p>
          <a:p>
            <a:endParaRPr lang="es-CL" dirty="0"/>
          </a:p>
          <a:p>
            <a:endParaRPr lang="es-CL" dirty="0"/>
          </a:p>
          <a:p>
            <a:r>
              <a:rPr lang="es-CL" dirty="0"/>
              <a:t>En esta hora que respondieron por Chile y transportaron a Chile. </a:t>
            </a:r>
          </a:p>
          <a:p>
            <a:endParaRPr lang="es-CL" dirty="0"/>
          </a:p>
          <a:p>
            <a:endParaRPr lang="es-CL" dirty="0"/>
          </a:p>
          <a:p>
            <a:endParaRPr lang="es-CL" dirty="0"/>
          </a:p>
          <a:p>
            <a:endParaRPr lang="es-CL" dirty="0"/>
          </a:p>
        </p:txBody>
      </p:sp>
      <p:sp>
        <p:nvSpPr>
          <p:cNvPr id="2" name="Elipse 1">
            <a:extLst>
              <a:ext uri="{FF2B5EF4-FFF2-40B4-BE49-F238E27FC236}">
                <a16:creationId xmlns:a16="http://schemas.microsoft.com/office/drawing/2014/main" id="{C3B01BA0-1E81-5A06-1ACC-1DE2B3038555}"/>
              </a:ext>
            </a:extLst>
          </p:cNvPr>
          <p:cNvSpPr/>
          <p:nvPr/>
        </p:nvSpPr>
        <p:spPr>
          <a:xfrm>
            <a:off x="9134918" y="2136391"/>
            <a:ext cx="914400" cy="9144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Elipse 2">
            <a:extLst>
              <a:ext uri="{FF2B5EF4-FFF2-40B4-BE49-F238E27FC236}">
                <a16:creationId xmlns:a16="http://schemas.microsoft.com/office/drawing/2014/main" id="{FAA0988E-4687-F2E0-5FCB-7C89FEBEAD35}"/>
              </a:ext>
            </a:extLst>
          </p:cNvPr>
          <p:cNvSpPr/>
          <p:nvPr/>
        </p:nvSpPr>
        <p:spPr>
          <a:xfrm>
            <a:off x="8186855" y="4039995"/>
            <a:ext cx="914400" cy="9144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382582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marL="0" indent="0">
              <a:buNone/>
            </a:pPr>
            <a:r>
              <a:rPr lang="es-ES" sz="1800" dirty="0">
                <a:effectLst/>
                <a:latin typeface="Times New Roman" panose="02020603050405020304" pitchFamily="18" charset="0"/>
                <a:ea typeface="Times New Roman" panose="02020603050405020304" pitchFamily="18" charset="0"/>
              </a:rPr>
              <a:t>La </a:t>
            </a:r>
            <a:r>
              <a:rPr lang="es-ES" sz="1800" dirty="0" err="1">
                <a:effectLst/>
                <a:latin typeface="Times New Roman" panose="02020603050405020304" pitchFamily="18" charset="0"/>
                <a:ea typeface="Times New Roman" panose="02020603050405020304" pitchFamily="18" charset="0"/>
              </a:rPr>
              <a:t>lexis</a:t>
            </a:r>
            <a:r>
              <a:rPr lang="es-ES" sz="1800" dirty="0">
                <a:effectLst/>
                <a:latin typeface="Times New Roman" panose="02020603050405020304" pitchFamily="18" charset="0"/>
                <a:ea typeface="Times New Roman" panose="02020603050405020304" pitchFamily="18" charset="0"/>
              </a:rPr>
              <a:t> demuestra un espacio de equilibrio, se trata del espacio de la metáfora y el ensueño, es el espacio en que los jóvenes son los garantes del pueblo. Hay un desplazamiento pulsional especialmente cuando conecta al pueblo y los jóvenes, asimismo cuando se trata de una juventud responsable que asume la tarea de la patria, se representa en los jóvenes de la marcha que persiguen un proyecto político que es fresco y renovado, existe el ideal de juventud movilizada dentro por supuesto de los márgenes del sistema.</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597993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68826"/>
            <a:ext cx="6906491" cy="6108137"/>
          </a:xfrm>
        </p:spPr>
        <p:txBody>
          <a:bodyPr anchor="ctr">
            <a:normAutofit/>
          </a:bodyPr>
          <a:lstStyle/>
          <a:p>
            <a:pPr algn="just">
              <a:lnSpc>
                <a:spcPct val="150000"/>
              </a:lnSpc>
              <a:tabLst>
                <a:tab pos="180340" algn="l"/>
              </a:tabLst>
            </a:pPr>
            <a:r>
              <a:rPr lang="es-ES" sz="1800" b="1" u="sng" dirty="0">
                <a:effectLst/>
                <a:latin typeface="Times New Roman" panose="02020603050405020304" pitchFamily="18" charset="0"/>
                <a:ea typeface="Times New Roman" panose="02020603050405020304" pitchFamily="18" charset="0"/>
              </a:rPr>
              <a:t>Lexis 8</a:t>
            </a:r>
            <a:endParaRPr lang="es-CL"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1800" i="1" dirty="0">
                <a:effectLst/>
                <a:latin typeface="Times New Roman" panose="02020603050405020304" pitchFamily="18" charset="0"/>
                <a:ea typeface="Calibri" panose="020F0502020204030204" pitchFamily="34" charset="0"/>
              </a:rPr>
              <a:t>“Ustedes tráiganle esta lección a Chile, que muchas veces empequeñecido no se da cuenta que tiene un territorio que amar como un amigo querido a quien amar. Ustedes nos traen un mensaje: vamos a construir esta nueva patria. Ahí está la tierra y el artesano, ahí está nuestro Chile que vamos a construir en una nueva expresión. De solidaridad humana y de justicia social. Ese es el mensaje de ustedes, mensaje que no nace de ningún mandato de afuera, sino que resuena en los pasos de vuestros propios pies, sobre vuestro propio suelo chileno”.</a:t>
            </a:r>
            <a:endParaRPr lang="es-CL" sz="18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448578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lexis8_PJ">
            <a:hlinkClick r:id="" action="ppaction://media"/>
            <a:extLst>
              <a:ext uri="{FF2B5EF4-FFF2-40B4-BE49-F238E27FC236}">
                <a16:creationId xmlns:a16="http://schemas.microsoft.com/office/drawing/2014/main" id="{B561EAD5-E31A-76D7-3FDA-F6B677298D8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656513" y="2879725"/>
            <a:ext cx="487362" cy="487363"/>
          </a:xfrm>
        </p:spPr>
      </p:pic>
    </p:spTree>
    <p:extLst>
      <p:ext uri="{BB962C8B-B14F-4D97-AF65-F5344CB8AC3E}">
        <p14:creationId xmlns:p14="http://schemas.microsoft.com/office/powerpoint/2010/main" val="23840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Marcador de contenido 5">
            <a:extLst>
              <a:ext uri="{FF2B5EF4-FFF2-40B4-BE49-F238E27FC236}">
                <a16:creationId xmlns:a16="http://schemas.microsoft.com/office/drawing/2014/main" id="{2EBC0FFA-787C-35F9-A121-A2D95A4CFD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13534" y="1857194"/>
            <a:ext cx="7599550" cy="3570213"/>
          </a:xfrm>
          <a:prstGeom prst="rect">
            <a:avLst/>
          </a:prstGeom>
          <a:noFill/>
          <a:ln>
            <a:noFill/>
          </a:ln>
        </p:spPr>
      </p:pic>
      <p:sp>
        <p:nvSpPr>
          <p:cNvPr id="7" name="Elipse 6">
            <a:extLst>
              <a:ext uri="{FF2B5EF4-FFF2-40B4-BE49-F238E27FC236}">
                <a16:creationId xmlns:a16="http://schemas.microsoft.com/office/drawing/2014/main" id="{226E91B2-7F93-1BDC-B409-D293D646E5C6}"/>
              </a:ext>
            </a:extLst>
          </p:cNvPr>
          <p:cNvSpPr/>
          <p:nvPr/>
        </p:nvSpPr>
        <p:spPr>
          <a:xfrm>
            <a:off x="7093972" y="2979174"/>
            <a:ext cx="1361770" cy="112032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Elipse 7">
            <a:extLst>
              <a:ext uri="{FF2B5EF4-FFF2-40B4-BE49-F238E27FC236}">
                <a16:creationId xmlns:a16="http://schemas.microsoft.com/office/drawing/2014/main" id="{50359C59-11B0-3710-CAB1-1BC8564D1FE7}"/>
              </a:ext>
            </a:extLst>
          </p:cNvPr>
          <p:cNvSpPr/>
          <p:nvPr/>
        </p:nvSpPr>
        <p:spPr>
          <a:xfrm>
            <a:off x="9910916" y="3082137"/>
            <a:ext cx="717755"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lipse 8">
            <a:extLst>
              <a:ext uri="{FF2B5EF4-FFF2-40B4-BE49-F238E27FC236}">
                <a16:creationId xmlns:a16="http://schemas.microsoft.com/office/drawing/2014/main" id="{E385BB31-DB9F-FC30-A837-788D2A4E4E35}"/>
              </a:ext>
            </a:extLst>
          </p:cNvPr>
          <p:cNvSpPr/>
          <p:nvPr/>
        </p:nvSpPr>
        <p:spPr>
          <a:xfrm>
            <a:off x="10628671" y="3082137"/>
            <a:ext cx="45643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2047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Recuento </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r>
              <a:rPr lang="es-ES" dirty="0"/>
              <a:t>Análisis: </a:t>
            </a:r>
          </a:p>
          <a:p>
            <a:r>
              <a:rPr lang="es-CL" sz="1800" b="1" dirty="0">
                <a:effectLst/>
                <a:latin typeface="Calibri" panose="020F0502020204030204" pitchFamily="34" charset="0"/>
                <a:ea typeface="Calibri" panose="020F0502020204030204" pitchFamily="34" charset="0"/>
                <a:cs typeface="Times New Roman" panose="02020603050405020304" pitchFamily="18" charset="0"/>
              </a:rPr>
              <a:t>Candidato a Presidente: a través del discurso de la Patria Joven.</a:t>
            </a:r>
          </a:p>
          <a:p>
            <a:r>
              <a:rPr lang="es-CL" sz="1800" b="1" dirty="0">
                <a:effectLst/>
                <a:latin typeface="Calibri" panose="020F0502020204030204" pitchFamily="34" charset="0"/>
                <a:ea typeface="Calibri" panose="020F0502020204030204" pitchFamily="34" charset="0"/>
                <a:cs typeface="Times New Roman" panose="02020603050405020304" pitchFamily="18" charset="0"/>
              </a:rPr>
              <a:t>Opositor: considerando que en un primer momento justificó el golpe de Estado, luego se convertiría en opositor.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3861480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167272" y="1825625"/>
            <a:ext cx="7186528" cy="4351338"/>
          </a:xfrm>
        </p:spPr>
        <p:txBody>
          <a:bodyPr/>
          <a:lstStyle/>
          <a:p>
            <a:r>
              <a:rPr lang="es-CL" dirty="0"/>
              <a:t>“Ahí está nuestro Chile que vamos a construir”</a:t>
            </a:r>
          </a:p>
          <a:p>
            <a:endParaRPr lang="es-CL" dirty="0"/>
          </a:p>
          <a:p>
            <a:endParaRPr lang="es-CL" dirty="0"/>
          </a:p>
          <a:p>
            <a:endParaRPr lang="es-CL" dirty="0"/>
          </a:p>
          <a:p>
            <a:r>
              <a:rPr lang="es-CL" sz="1800" i="1" dirty="0">
                <a:latin typeface="Times New Roman" panose="02020603050405020304" pitchFamily="18" charset="0"/>
                <a:ea typeface="Calibri" panose="020F0502020204030204" pitchFamily="34" charset="0"/>
              </a:rPr>
              <a:t>“</a:t>
            </a:r>
            <a:r>
              <a:rPr lang="es-CL" i="1" dirty="0">
                <a:ea typeface="Calibri" panose="020F0502020204030204" pitchFamily="34" charset="0"/>
              </a:rPr>
              <a:t>S</a:t>
            </a:r>
            <a:r>
              <a:rPr lang="es-CL" i="1" dirty="0">
                <a:effectLst/>
                <a:ea typeface="Calibri" panose="020F0502020204030204" pitchFamily="34" charset="0"/>
              </a:rPr>
              <a:t>ino que resuena en los pasos de vuestros propios pies” </a:t>
            </a:r>
          </a:p>
          <a:p>
            <a:endParaRPr lang="es-CL" i="1" dirty="0">
              <a:ea typeface="Calibri" panose="020F0502020204030204" pitchFamily="34" charset="0"/>
            </a:endParaRPr>
          </a:p>
          <a:p>
            <a:r>
              <a:rPr lang="es-CL" i="1" dirty="0">
                <a:effectLst/>
                <a:ea typeface="Calibri" panose="020F0502020204030204" pitchFamily="34" charset="0"/>
              </a:rPr>
              <a:t>“Sobre vuestro propio suelo chileno”.</a:t>
            </a:r>
            <a:endParaRPr lang="es-CL" dirty="0"/>
          </a:p>
          <a:p>
            <a:endParaRPr lang="es-CL" dirty="0"/>
          </a:p>
        </p:txBody>
      </p:sp>
      <p:sp>
        <p:nvSpPr>
          <p:cNvPr id="2" name="Elipse 1">
            <a:extLst>
              <a:ext uri="{FF2B5EF4-FFF2-40B4-BE49-F238E27FC236}">
                <a16:creationId xmlns:a16="http://schemas.microsoft.com/office/drawing/2014/main" id="{818E043D-6CCA-8F4A-8FB2-A4396C3EE55D}"/>
              </a:ext>
            </a:extLst>
          </p:cNvPr>
          <p:cNvSpPr/>
          <p:nvPr/>
        </p:nvSpPr>
        <p:spPr>
          <a:xfrm>
            <a:off x="4571020" y="2281084"/>
            <a:ext cx="914400"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Elipse 2">
            <a:extLst>
              <a:ext uri="{FF2B5EF4-FFF2-40B4-BE49-F238E27FC236}">
                <a16:creationId xmlns:a16="http://schemas.microsoft.com/office/drawing/2014/main" id="{569D143E-FCC0-F5A9-FD6C-26A8FD170B8C}"/>
              </a:ext>
            </a:extLst>
          </p:cNvPr>
          <p:cNvSpPr/>
          <p:nvPr/>
        </p:nvSpPr>
        <p:spPr>
          <a:xfrm>
            <a:off x="6528619" y="4237652"/>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7A301630-C252-54B4-6421-05BBC56CC387}"/>
              </a:ext>
            </a:extLst>
          </p:cNvPr>
          <p:cNvSpPr/>
          <p:nvPr/>
        </p:nvSpPr>
        <p:spPr>
          <a:xfrm>
            <a:off x="10035892" y="5073961"/>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45954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571020" y="1825625"/>
            <a:ext cx="6782780" cy="4351338"/>
          </a:xfrm>
        </p:spPr>
        <p:txBody>
          <a:bodyPr/>
          <a:lstStyle/>
          <a:p>
            <a:r>
              <a:rPr lang="es-ES" sz="2400" dirty="0">
                <a:effectLst/>
                <a:latin typeface="Times New Roman" panose="02020603050405020304" pitchFamily="18" charset="0"/>
                <a:ea typeface="Times New Roman" panose="02020603050405020304" pitchFamily="18" charset="0"/>
              </a:rPr>
              <a:t>El proyecto en construcción se plantea entrega un espacio de desplazamiento energético, de  descanso y relajación, es un espacio seguro en el que el enunciante habla del camino propio, tiene la certeza de que ese es el camino a seguir, es este proyecto político que se eleva por sobre  la ideología de dos bloques que implica el enfrentamiento . Por otro lado, hay una tensión porque este proyecto de camino propio está en oposición al “mandato de afuera y que resuena en los pasos de vuestros propios pies de vuestro propio suelo chileno”.</a:t>
            </a:r>
            <a:endParaRPr lang="es-CL" sz="24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455872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571020" y="1825625"/>
            <a:ext cx="6782780" cy="4351338"/>
          </a:xfrm>
        </p:spPr>
        <p:txBody>
          <a:bodyPr/>
          <a:lstStyle/>
          <a:p>
            <a:pPr algn="just">
              <a:lnSpc>
                <a:spcPct val="150000"/>
              </a:lnSpc>
              <a:tabLst>
                <a:tab pos="180340" algn="l"/>
              </a:tabLst>
            </a:pPr>
            <a:r>
              <a:rPr lang="es-ES" sz="1800" b="1" u="sng" dirty="0">
                <a:effectLst/>
                <a:latin typeface="Times New Roman" panose="02020603050405020304" pitchFamily="18" charset="0"/>
                <a:ea typeface="Times New Roman" panose="02020603050405020304" pitchFamily="18" charset="0"/>
              </a:rPr>
              <a:t>Lexis 9</a:t>
            </a:r>
            <a:endParaRPr lang="es-CL"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ES" sz="1800" i="1" dirty="0">
                <a:effectLst/>
                <a:ea typeface="Times New Roman" panose="02020603050405020304" pitchFamily="18" charset="0"/>
              </a:rPr>
              <a:t>“Por eso ustedes están aquí y han traído no sólo el mensaje de la tierra, la montaña y el mar. También han traído el amor de la gente de Chile. Por qué está esta multitud? nunca igualada en la historia de Chile. ¿Cuántos hay? 300 400 mil, ¿quién puede contarlos? ¿quién puede desafiar la realidad con la propaganda? Porque ustedes son la respuesta, son el mensaje, son el clamor de Chile”.</a:t>
            </a:r>
            <a:endParaRPr lang="es-CL" sz="1800" dirty="0">
              <a:effectLst/>
              <a:ea typeface="Times New Roman" panose="02020603050405020304" pitchFamily="18" charset="0"/>
            </a:endParaRPr>
          </a:p>
          <a:p>
            <a:endParaRPr lang="es-CL" dirty="0"/>
          </a:p>
        </p:txBody>
      </p:sp>
    </p:spTree>
    <p:extLst>
      <p:ext uri="{BB962C8B-B14F-4D97-AF65-F5344CB8AC3E}">
        <p14:creationId xmlns:p14="http://schemas.microsoft.com/office/powerpoint/2010/main" val="1232105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lexis9">
            <a:hlinkClick r:id="" action="ppaction://media"/>
            <a:extLst>
              <a:ext uri="{FF2B5EF4-FFF2-40B4-BE49-F238E27FC236}">
                <a16:creationId xmlns:a16="http://schemas.microsoft.com/office/drawing/2014/main" id="{AE03BE5A-7801-7BEE-6AE8-74CFF089DCAE}"/>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551738" y="3421063"/>
            <a:ext cx="487362" cy="487362"/>
          </a:xfrm>
        </p:spPr>
      </p:pic>
    </p:spTree>
    <p:extLst>
      <p:ext uri="{BB962C8B-B14F-4D97-AF65-F5344CB8AC3E}">
        <p14:creationId xmlns:p14="http://schemas.microsoft.com/office/powerpoint/2010/main" val="296280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Marcador de contenido 1">
            <a:extLst>
              <a:ext uri="{FF2B5EF4-FFF2-40B4-BE49-F238E27FC236}">
                <a16:creationId xmlns:a16="http://schemas.microsoft.com/office/drawing/2014/main" id="{ABEEEA12-BA4A-199B-8FDD-4C5B1046C5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37703" y="1720645"/>
            <a:ext cx="7116097" cy="3854492"/>
          </a:xfrm>
          <a:prstGeom prst="rect">
            <a:avLst/>
          </a:prstGeom>
          <a:noFill/>
          <a:ln>
            <a:noFill/>
          </a:ln>
        </p:spPr>
      </p:pic>
    </p:spTree>
    <p:extLst>
      <p:ext uri="{BB962C8B-B14F-4D97-AF65-F5344CB8AC3E}">
        <p14:creationId xmlns:p14="http://schemas.microsoft.com/office/powerpoint/2010/main" val="4012489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375354" y="884903"/>
            <a:ext cx="6978445" cy="5292060"/>
          </a:xfrm>
        </p:spPr>
        <p:txBody>
          <a:bodyPr/>
          <a:lstStyle/>
          <a:p>
            <a:r>
              <a:rPr lang="es-ES" sz="1800" i="1" dirty="0">
                <a:effectLst/>
                <a:latin typeface="Times New Roman" panose="02020603050405020304" pitchFamily="18" charset="0"/>
                <a:ea typeface="Times New Roman" panose="02020603050405020304" pitchFamily="18" charset="0"/>
              </a:rPr>
              <a:t>“</a:t>
            </a:r>
            <a:r>
              <a:rPr lang="es-ES" sz="1800" dirty="0">
                <a:effectLst/>
                <a:latin typeface="Calibri" panose="020F0502020204030204" pitchFamily="34" charset="0"/>
                <a:ea typeface="Times New Roman" panose="02020603050405020304" pitchFamily="18" charset="0"/>
                <a:cs typeface="Calibri" panose="020F0502020204030204" pitchFamily="34" charset="0"/>
              </a:rPr>
              <a:t>Ustedes están aquí”</a:t>
            </a:r>
          </a:p>
          <a:p>
            <a:r>
              <a:rPr lang="es-ES" sz="1800" dirty="0">
                <a:latin typeface="Calibri" panose="020F0502020204030204" pitchFamily="34" charset="0"/>
                <a:ea typeface="Times New Roman" panose="02020603050405020304" pitchFamily="18" charset="0"/>
                <a:cs typeface="Calibri" panose="020F0502020204030204" pitchFamily="34" charset="0"/>
              </a:rPr>
              <a:t>Tensión – desplazamiento </a:t>
            </a: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ES" sz="1800" dirty="0">
              <a:latin typeface="Calibri" panose="020F0502020204030204" pitchFamily="34" charset="0"/>
              <a:ea typeface="Times New Roman" panose="02020603050405020304" pitchFamily="18"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el mensaje de la tierra, la montaña y el mar</a:t>
            </a:r>
          </a:p>
          <a:p>
            <a:r>
              <a:rPr lang="es-ES" sz="1800" dirty="0">
                <a:latin typeface="Calibri" panose="020F0502020204030204" pitchFamily="34" charset="0"/>
                <a:ea typeface="Times New Roman" panose="02020603050405020304" pitchFamily="18" charset="0"/>
                <a:cs typeface="Calibri" panose="020F0502020204030204" pitchFamily="34" charset="0"/>
              </a:rPr>
              <a:t>Leve desplazamiento </a:t>
            </a: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ES" sz="1800" dirty="0">
              <a:latin typeface="Calibri" panose="020F0502020204030204" pitchFamily="34" charset="0"/>
              <a:ea typeface="Times New Roman" panose="02020603050405020304" pitchFamily="18"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(Multitud) nunca igualada en la historia de Chile.</a:t>
            </a:r>
          </a:p>
          <a:p>
            <a:endParaRPr lang="es-ES" sz="1800" dirty="0">
              <a:latin typeface="Calibri" panose="020F0502020204030204" pitchFamily="34" charset="0"/>
              <a:ea typeface="Times New Roman" panose="02020603050405020304" pitchFamily="18" charset="0"/>
              <a:cs typeface="Calibri" panose="020F0502020204030204" pitchFamily="34" charset="0"/>
            </a:endParaRPr>
          </a:p>
          <a:p>
            <a:r>
              <a:rPr lang="es-ES" sz="1800" dirty="0">
                <a:latin typeface="Calibri" panose="020F0502020204030204" pitchFamily="34" charset="0"/>
                <a:ea typeface="Times New Roman" panose="02020603050405020304" pitchFamily="18" charset="0"/>
                <a:cs typeface="Calibri" panose="020F0502020204030204" pitchFamily="34" charset="0"/>
              </a:rPr>
              <a:t>Tensión – desplazamiento </a:t>
            </a:r>
          </a:p>
          <a:p>
            <a:r>
              <a:rPr lang="es-ES" sz="1800" dirty="0">
                <a:effectLst/>
                <a:latin typeface="Calibri" panose="020F0502020204030204" pitchFamily="34" charset="0"/>
                <a:ea typeface="Times New Roman" panose="02020603050405020304" pitchFamily="18" charset="0"/>
                <a:cs typeface="Calibri" panose="020F0502020204030204" pitchFamily="34" charset="0"/>
              </a:rPr>
              <a:t>¿Quién puede desafiar la realidad con la propaganda?</a:t>
            </a:r>
          </a:p>
          <a:p>
            <a:endParaRPr lang="es-ES" sz="1800" dirty="0">
              <a:latin typeface="Calibri" panose="020F0502020204030204" pitchFamily="34" charset="0"/>
              <a:ea typeface="Times New Roman" panose="02020603050405020304" pitchFamily="18"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Desplazamiento </a:t>
            </a:r>
          </a:p>
          <a:p>
            <a:endParaRPr lang="es-ES" sz="1800" i="1" dirty="0">
              <a:latin typeface="Times New Roman" panose="02020603050405020304" pitchFamily="18" charset="0"/>
              <a:ea typeface="Times New Roman" panose="02020603050405020304" pitchFamily="18" charset="0"/>
            </a:endParaRPr>
          </a:p>
          <a:p>
            <a:endParaRPr lang="es-ES" sz="1800" i="1" dirty="0">
              <a:effectLst/>
              <a:latin typeface="Times New Roman" panose="02020603050405020304" pitchFamily="18" charset="0"/>
              <a:ea typeface="Times New Roman" panose="02020603050405020304" pitchFamily="18" charset="0"/>
            </a:endParaRPr>
          </a:p>
          <a:p>
            <a:endParaRPr lang="es-CL" dirty="0"/>
          </a:p>
        </p:txBody>
      </p:sp>
      <p:sp>
        <p:nvSpPr>
          <p:cNvPr id="2" name="Elipse 1">
            <a:extLst>
              <a:ext uri="{FF2B5EF4-FFF2-40B4-BE49-F238E27FC236}">
                <a16:creationId xmlns:a16="http://schemas.microsoft.com/office/drawing/2014/main" id="{1919DB99-F89B-0CB5-58B8-E6091DB59884}"/>
              </a:ext>
            </a:extLst>
          </p:cNvPr>
          <p:cNvSpPr/>
          <p:nvPr/>
        </p:nvSpPr>
        <p:spPr>
          <a:xfrm>
            <a:off x="7265236" y="983226"/>
            <a:ext cx="914400" cy="914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Elipse 2">
            <a:extLst>
              <a:ext uri="{FF2B5EF4-FFF2-40B4-BE49-F238E27FC236}">
                <a16:creationId xmlns:a16="http://schemas.microsoft.com/office/drawing/2014/main" id="{A86B0D3B-9B39-83CB-7BB7-8374DA3255D6}"/>
              </a:ext>
            </a:extLst>
          </p:cNvPr>
          <p:cNvSpPr/>
          <p:nvPr/>
        </p:nvSpPr>
        <p:spPr>
          <a:xfrm>
            <a:off x="6885120" y="2325329"/>
            <a:ext cx="914400" cy="91440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B6AA8ADB-7711-2341-B8FD-FA1479D0842C}"/>
              </a:ext>
            </a:extLst>
          </p:cNvPr>
          <p:cNvSpPr/>
          <p:nvPr/>
        </p:nvSpPr>
        <p:spPr>
          <a:xfrm>
            <a:off x="7144954" y="3429000"/>
            <a:ext cx="914400" cy="838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EE9A708B-C4B7-E109-0559-8D9D4B424BB7}"/>
              </a:ext>
            </a:extLst>
          </p:cNvPr>
          <p:cNvSpPr/>
          <p:nvPr/>
        </p:nvSpPr>
        <p:spPr>
          <a:xfrm>
            <a:off x="6350836" y="4855754"/>
            <a:ext cx="914400" cy="914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80513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lnSpcReduction="10000"/>
          </a:bodyPr>
          <a:lstStyle/>
          <a:p>
            <a:r>
              <a:rPr lang="es-ES" sz="2400" dirty="0">
                <a:effectLst/>
                <a:latin typeface="Times New Roman" panose="02020603050405020304" pitchFamily="18" charset="0"/>
                <a:ea typeface="Times New Roman" panose="02020603050405020304" pitchFamily="18" charset="0"/>
              </a:rPr>
              <a:t>Comienza con tensión cuando invoca a los jóvenes que están en la marcha, luego la energía se distiende porque encuentra el espacio de paz en la multitud presente, pero es en el llamado donde se provoca la tensión. Luego, hay una tensión nuevamente cuando se refiere a la multitud eso lo emociona a su vez cuando se invoca al espacio </a:t>
            </a:r>
            <a:r>
              <a:rPr lang="es-ES" sz="2400" dirty="0" err="1">
                <a:effectLst/>
                <a:latin typeface="Times New Roman" panose="02020603050405020304" pitchFamily="18" charset="0"/>
                <a:ea typeface="Times New Roman" panose="02020603050405020304" pitchFamily="18" charset="0"/>
              </a:rPr>
              <a:t>ensoñativo</a:t>
            </a:r>
            <a:r>
              <a:rPr lang="es-ES" sz="2400" dirty="0">
                <a:effectLst/>
                <a:latin typeface="Times New Roman" panose="02020603050405020304" pitchFamily="18" charset="0"/>
                <a:ea typeface="Times New Roman" panose="02020603050405020304" pitchFamily="18" charset="0"/>
              </a:rPr>
              <a:t> “nunca igualada en la historia de Chile”, luego hay un total desplazamiento porque se tiene la certeza que el proyecto es el certero y que se está en lo correcto, ya que existe una convocatoria. El mensaje apelando a los recursos naturales le trae un desplazamiento de la energía. </a:t>
            </a:r>
            <a:endParaRPr lang="es-CL" sz="24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641392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lnSpcReduction="10000"/>
          </a:bodyPr>
          <a:lstStyle/>
          <a:p>
            <a:r>
              <a:rPr lang="es-ES" sz="2400" dirty="0">
                <a:effectLst/>
                <a:latin typeface="Times New Roman" panose="02020603050405020304" pitchFamily="18" charset="0"/>
                <a:ea typeface="Times New Roman" panose="02020603050405020304" pitchFamily="18" charset="0"/>
              </a:rPr>
              <a:t>Comienza con tensión cuando invoca a los jóvenes que están en la marcha, luego la energía se distiende porque encuentra el espacio de paz en la multitud presente, pero es en el llamado donde se provoca la tensión. Luego, hay una tensión nuevamente cuando se refiere a la multitud eso lo emociona a su vez cuando se invoca al espacio </a:t>
            </a:r>
            <a:r>
              <a:rPr lang="es-ES" sz="2400" dirty="0" err="1">
                <a:effectLst/>
                <a:latin typeface="Times New Roman" panose="02020603050405020304" pitchFamily="18" charset="0"/>
                <a:ea typeface="Times New Roman" panose="02020603050405020304" pitchFamily="18" charset="0"/>
              </a:rPr>
              <a:t>ensoñativo</a:t>
            </a:r>
            <a:r>
              <a:rPr lang="es-ES" sz="2400" dirty="0">
                <a:effectLst/>
                <a:latin typeface="Times New Roman" panose="02020603050405020304" pitchFamily="18" charset="0"/>
                <a:ea typeface="Times New Roman" panose="02020603050405020304" pitchFamily="18" charset="0"/>
              </a:rPr>
              <a:t> “nunca igualada en la historia de Chile”, luego hay un total desplazamiento porque se tiene la certeza que el proyecto es el certero y que se está en lo correcto, ya que existe una convocatoria. El mensaje apelando a los recursos naturales le trae un desplazamiento de la energía. </a:t>
            </a:r>
            <a:endParaRPr lang="es-CL" sz="24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13272026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lstStyle/>
          <a:p>
            <a:pPr algn="just">
              <a:lnSpc>
                <a:spcPct val="150000"/>
              </a:lnSpc>
              <a:tabLst>
                <a:tab pos="180340" algn="l"/>
              </a:tabLst>
            </a:pPr>
            <a:r>
              <a:rPr lang="es-ES" sz="1800" b="1" dirty="0">
                <a:effectLst/>
                <a:ea typeface="Times New Roman" panose="02020603050405020304" pitchFamily="18" charset="0"/>
              </a:rPr>
              <a:t>Lexis12 </a:t>
            </a:r>
            <a:endParaRPr lang="es-CL" sz="1800" dirty="0">
              <a:effectLst/>
              <a:ea typeface="Times New Roman" panose="02020603050405020304" pitchFamily="18" charset="0"/>
            </a:endParaRPr>
          </a:p>
          <a:p>
            <a:pPr marL="0" indent="0" algn="just">
              <a:lnSpc>
                <a:spcPct val="150000"/>
              </a:lnSpc>
              <a:buNone/>
              <a:tabLst>
                <a:tab pos="180340" algn="l"/>
              </a:tabLst>
            </a:pPr>
            <a:r>
              <a:rPr lang="es-CL" sz="1800" i="1" dirty="0">
                <a:effectLst/>
                <a:ea typeface="Calibri" panose="020F0502020204030204" pitchFamily="34" charset="0"/>
              </a:rPr>
              <a:t>Chileno de todas las regiones: vamos a conquistar los mercados del mundo para que no sólo salga de nuestra tierra el fruto o la tierra bruta sino que salga convertida por el trabajo chileno en algo noble y de valor. No nos vamos a encerrar, vamos a salir a luchar con barcos chilenos, con productos chilenos, con imaginación y trabajo chileno”. </a:t>
            </a:r>
            <a:endParaRPr lang="es-CL" sz="1800" dirty="0">
              <a:effectLst/>
              <a:ea typeface="Times New Roman" panose="02020603050405020304" pitchFamily="18" charset="0"/>
            </a:endParaRPr>
          </a:p>
          <a:p>
            <a:endParaRPr lang="es-CL" dirty="0"/>
          </a:p>
        </p:txBody>
      </p:sp>
    </p:spTree>
    <p:extLst>
      <p:ext uri="{BB962C8B-B14F-4D97-AF65-F5344CB8AC3E}">
        <p14:creationId xmlns:p14="http://schemas.microsoft.com/office/powerpoint/2010/main" val="3305734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lexis12">
            <a:hlinkClick r:id="" action="ppaction://media"/>
            <a:extLst>
              <a:ext uri="{FF2B5EF4-FFF2-40B4-BE49-F238E27FC236}">
                <a16:creationId xmlns:a16="http://schemas.microsoft.com/office/drawing/2014/main" id="{B70EDC77-B551-7FB0-1D5F-1165BA84E9A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575550" y="3757613"/>
            <a:ext cx="487363" cy="487362"/>
          </a:xfrm>
        </p:spPr>
      </p:pic>
    </p:spTree>
    <p:extLst>
      <p:ext uri="{BB962C8B-B14F-4D97-AF65-F5344CB8AC3E}">
        <p14:creationId xmlns:p14="http://schemas.microsoft.com/office/powerpoint/2010/main" val="29166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Contexto histórico</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Frei encarna una transformación, recoge a través del comunitarismo un sentir social.</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A pesar de ser abiertamente anticomunista lleva adelante un programa de gobierno con un fuerte énfasis social.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Lleva a cabo reformas tales como, la educacional, agraria, la política de promoción popular y la chilenización del cobre.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2200927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Marcador de contenido 1">
            <a:extLst>
              <a:ext uri="{FF2B5EF4-FFF2-40B4-BE49-F238E27FC236}">
                <a16:creationId xmlns:a16="http://schemas.microsoft.com/office/drawing/2014/main" id="{CCF6CD14-69E0-CEE7-B9BD-4E5BA93AE9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2364232"/>
            <a:ext cx="7067550" cy="3274124"/>
          </a:xfrm>
          <a:prstGeom prst="rect">
            <a:avLst/>
          </a:prstGeom>
          <a:noFill/>
          <a:ln>
            <a:noFill/>
          </a:ln>
        </p:spPr>
      </p:pic>
      <p:sp>
        <p:nvSpPr>
          <p:cNvPr id="3" name="Elipse 2">
            <a:extLst>
              <a:ext uri="{FF2B5EF4-FFF2-40B4-BE49-F238E27FC236}">
                <a16:creationId xmlns:a16="http://schemas.microsoft.com/office/drawing/2014/main" id="{AF021C9B-1A70-6FDA-9882-D1DD33B0F248}"/>
              </a:ext>
            </a:extLst>
          </p:cNvPr>
          <p:cNvSpPr/>
          <p:nvPr/>
        </p:nvSpPr>
        <p:spPr>
          <a:xfrm>
            <a:off x="5797802" y="3582795"/>
            <a:ext cx="914400" cy="9144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5BF2F7A8-F674-B7E0-5B1D-EC4EEBB45277}"/>
              </a:ext>
            </a:extLst>
          </p:cNvPr>
          <p:cNvSpPr/>
          <p:nvPr/>
        </p:nvSpPr>
        <p:spPr>
          <a:xfrm>
            <a:off x="9016181" y="3544094"/>
            <a:ext cx="373626"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FF1E567B-C3A2-9396-3343-7BA5F8BAC832}"/>
              </a:ext>
            </a:extLst>
          </p:cNvPr>
          <p:cNvSpPr/>
          <p:nvPr/>
        </p:nvSpPr>
        <p:spPr>
          <a:xfrm>
            <a:off x="9457403" y="3544094"/>
            <a:ext cx="373626"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17536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77032" y="1855122"/>
            <a:ext cx="7066935" cy="4351338"/>
          </a:xfrm>
        </p:spPr>
        <p:txBody>
          <a:bodyPr/>
          <a:lstStyle/>
          <a:p>
            <a:r>
              <a:rPr lang="es-CL" dirty="0"/>
              <a:t>“Vamos a conquistar los mercados del mundo”</a:t>
            </a:r>
          </a:p>
          <a:p>
            <a:endParaRPr lang="es-CL" dirty="0"/>
          </a:p>
          <a:p>
            <a:r>
              <a:rPr lang="es-CL" dirty="0"/>
              <a:t>En algo noble y de valor” </a:t>
            </a:r>
          </a:p>
          <a:p>
            <a:endParaRPr lang="es-CL" dirty="0"/>
          </a:p>
          <a:p>
            <a:endParaRPr lang="es-CL" dirty="0"/>
          </a:p>
          <a:p>
            <a:r>
              <a:rPr lang="es-CL" dirty="0"/>
              <a:t>“No nos vamos a encerrar” </a:t>
            </a:r>
          </a:p>
        </p:txBody>
      </p:sp>
      <p:sp>
        <p:nvSpPr>
          <p:cNvPr id="2" name="Elipse 1">
            <a:extLst>
              <a:ext uri="{FF2B5EF4-FFF2-40B4-BE49-F238E27FC236}">
                <a16:creationId xmlns:a16="http://schemas.microsoft.com/office/drawing/2014/main" id="{FA5E1C47-8795-00CB-DE39-997FF7837743}"/>
              </a:ext>
            </a:extLst>
          </p:cNvPr>
          <p:cNvSpPr/>
          <p:nvPr/>
        </p:nvSpPr>
        <p:spPr>
          <a:xfrm>
            <a:off x="5899355" y="2153265"/>
            <a:ext cx="914400" cy="914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Elipse 2">
            <a:extLst>
              <a:ext uri="{FF2B5EF4-FFF2-40B4-BE49-F238E27FC236}">
                <a16:creationId xmlns:a16="http://schemas.microsoft.com/office/drawing/2014/main" id="{8778DF33-8584-59C6-D540-E846BB54FB5E}"/>
              </a:ext>
            </a:extLst>
          </p:cNvPr>
          <p:cNvSpPr/>
          <p:nvPr/>
        </p:nvSpPr>
        <p:spPr>
          <a:xfrm>
            <a:off x="8310624" y="3384153"/>
            <a:ext cx="914400"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4A1296E2-7421-DE2A-90B6-C75398A201F9}"/>
              </a:ext>
            </a:extLst>
          </p:cNvPr>
          <p:cNvSpPr/>
          <p:nvPr/>
        </p:nvSpPr>
        <p:spPr>
          <a:xfrm>
            <a:off x="8603318" y="4795306"/>
            <a:ext cx="914400"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89570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lstStyle/>
          <a:p>
            <a:r>
              <a:rPr lang="es-ES" sz="1800" dirty="0">
                <a:effectLst/>
                <a:ea typeface="Times New Roman" panose="02020603050405020304" pitchFamily="18" charset="0"/>
              </a:rPr>
              <a:t>La expansión energética reflejada en energía de desplazamiento propone a un enunciante con un fuerte sentido de la industrialización y la producción propia, se trata de un proyecto propio que lo hace dirigirse hacia la industrialización, es para él el espacio de lo nuevo por hacer y de la producción propia para no sucumbir en el capitalismo brutal. Es un espacio de lo seguro y de lo ético, a su vez cumple con el deseo mesiánico de conquista, más que espacio de lucha es de dominación tal como lo fuera una gesta heroica, hay intensidad pero no tensión. </a:t>
            </a:r>
            <a:endParaRPr lang="es-CL" sz="1800" dirty="0">
              <a:effectLst/>
              <a:ea typeface="Times New Roman" panose="02020603050405020304" pitchFamily="18" charset="0"/>
            </a:endParaRPr>
          </a:p>
          <a:p>
            <a:endParaRPr lang="es-CL" dirty="0"/>
          </a:p>
        </p:txBody>
      </p:sp>
    </p:spTree>
    <p:extLst>
      <p:ext uri="{BB962C8B-B14F-4D97-AF65-F5344CB8AC3E}">
        <p14:creationId xmlns:p14="http://schemas.microsoft.com/office/powerpoint/2010/main" val="4272291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algn="just">
              <a:lnSpc>
                <a:spcPct val="150000"/>
              </a:lnSpc>
              <a:tabLst>
                <a:tab pos="180340" algn="l"/>
              </a:tabLst>
            </a:pPr>
            <a:r>
              <a:rPr lang="es-ES" sz="1800" b="1" dirty="0">
                <a:effectLst/>
                <a:latin typeface="Times New Roman" panose="02020603050405020304" pitchFamily="18" charset="0"/>
                <a:ea typeface="Times New Roman" panose="02020603050405020304" pitchFamily="18" charset="0"/>
              </a:rPr>
              <a:t>Lexis18 </a:t>
            </a:r>
            <a:endParaRPr lang="es-CL"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1800" dirty="0">
                <a:effectLst/>
                <a:ea typeface="Calibri" panose="020F0502020204030204" pitchFamily="34" charset="0"/>
              </a:rPr>
              <a:t>“Ustedes serán como dijo su presidente: protagonistas en la historia de su propia patria. No sólo se trata de trabajar, de crear riqueza, de aprender, de tener alegría. Se trata también y sobre todo que esta comunidad nacional no le pertenece ni a un grupo de privilegiados, ni a una clase social, ni a una pequeña elite dirigente, sino que le pertenece al obrero poblador en su junta de vecinos, a la asociación de padres de familias en la escuela, a la cooperativa, al pequeño campesino propietario”. </a:t>
            </a:r>
            <a:endParaRPr lang="es-CL" sz="1800" dirty="0">
              <a:effectLst/>
              <a:ea typeface="Times New Roman" panose="02020603050405020304" pitchFamily="18" charset="0"/>
            </a:endParaRPr>
          </a:p>
          <a:p>
            <a:endParaRPr lang="es-CL" dirty="0"/>
          </a:p>
        </p:txBody>
      </p:sp>
    </p:spTree>
    <p:extLst>
      <p:ext uri="{BB962C8B-B14F-4D97-AF65-F5344CB8AC3E}">
        <p14:creationId xmlns:p14="http://schemas.microsoft.com/office/powerpoint/2010/main" val="3387092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Marcador de contenido 1">
            <a:extLst>
              <a:ext uri="{FF2B5EF4-FFF2-40B4-BE49-F238E27FC236}">
                <a16:creationId xmlns:a16="http://schemas.microsoft.com/office/drawing/2014/main" id="{83472DE5-90CE-9763-1889-79FB7D8814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7616" y="1153572"/>
            <a:ext cx="7067550" cy="3276599"/>
          </a:xfrm>
          <a:prstGeom prst="rect">
            <a:avLst/>
          </a:prstGeom>
          <a:noFill/>
          <a:ln>
            <a:noFill/>
          </a:ln>
        </p:spPr>
      </p:pic>
      <p:sp>
        <p:nvSpPr>
          <p:cNvPr id="3" name="Elipse 2">
            <a:extLst>
              <a:ext uri="{FF2B5EF4-FFF2-40B4-BE49-F238E27FC236}">
                <a16:creationId xmlns:a16="http://schemas.microsoft.com/office/drawing/2014/main" id="{3589C2B9-412D-EE15-A0C1-BBFCF6163F29}"/>
              </a:ext>
            </a:extLst>
          </p:cNvPr>
          <p:cNvSpPr/>
          <p:nvPr/>
        </p:nvSpPr>
        <p:spPr>
          <a:xfrm>
            <a:off x="8996516" y="2334671"/>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4B33DDE3-E5FF-A11A-48B1-D6EFADC424FA}"/>
              </a:ext>
            </a:extLst>
          </p:cNvPr>
          <p:cNvSpPr/>
          <p:nvPr/>
        </p:nvSpPr>
        <p:spPr>
          <a:xfrm>
            <a:off x="10028903" y="2334671"/>
            <a:ext cx="599768" cy="914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12ED3E4D-7105-FFC9-A8DE-1E7BCEA3C7BE}"/>
              </a:ext>
            </a:extLst>
          </p:cNvPr>
          <p:cNvSpPr/>
          <p:nvPr/>
        </p:nvSpPr>
        <p:spPr>
          <a:xfrm>
            <a:off x="10628671" y="2334671"/>
            <a:ext cx="599768"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025376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099E7-5E79-A773-3E23-1C5CD3BEB03D}"/>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A081F40C-16E8-70B7-D0DD-0425D563793E}"/>
              </a:ext>
            </a:extLst>
          </p:cNvPr>
          <p:cNvSpPr>
            <a:spLocks noGrp="1"/>
          </p:cNvSpPr>
          <p:nvPr>
            <p:ph idx="1"/>
          </p:nvPr>
        </p:nvSpPr>
        <p:spPr/>
        <p:txBody>
          <a:bodyPr/>
          <a:lstStyle/>
          <a:p>
            <a:r>
              <a:rPr lang="es-CL" sz="2800" dirty="0">
                <a:effectLst/>
                <a:ea typeface="Calibri" panose="020F0502020204030204" pitchFamily="34" charset="0"/>
              </a:rPr>
              <a:t>“Ni a una clase social, ni a una pequeña elite dirigente”. </a:t>
            </a:r>
          </a:p>
          <a:p>
            <a:r>
              <a:rPr lang="es-CL" dirty="0"/>
              <a:t>Tensión </a:t>
            </a:r>
          </a:p>
          <a:p>
            <a:endParaRPr lang="es-CL" dirty="0"/>
          </a:p>
          <a:p>
            <a:r>
              <a:rPr lang="es-CL" sz="2800" dirty="0">
                <a:effectLst/>
                <a:ea typeface="Calibri" panose="020F0502020204030204" pitchFamily="34" charset="0"/>
              </a:rPr>
              <a:t>“Sino que le pertenece al obrero poblador en su junta de vecinos”</a:t>
            </a:r>
          </a:p>
          <a:p>
            <a:r>
              <a:rPr lang="es-CL" dirty="0"/>
              <a:t>Tensión – desplazamiento. </a:t>
            </a:r>
          </a:p>
          <a:p>
            <a:endParaRPr lang="es-CL" dirty="0"/>
          </a:p>
          <a:p>
            <a:r>
              <a:rPr lang="es-CL" dirty="0"/>
              <a:t>“A la asociación de padres en la escuela”</a:t>
            </a:r>
          </a:p>
          <a:p>
            <a:r>
              <a:rPr lang="es-CL" dirty="0"/>
              <a:t>Desplazamiento.</a:t>
            </a:r>
          </a:p>
        </p:txBody>
      </p:sp>
      <p:sp>
        <p:nvSpPr>
          <p:cNvPr id="4" name="Elipse 3">
            <a:extLst>
              <a:ext uri="{FF2B5EF4-FFF2-40B4-BE49-F238E27FC236}">
                <a16:creationId xmlns:a16="http://schemas.microsoft.com/office/drawing/2014/main" id="{A0920E09-7BA0-2010-4815-C900B7AB002D}"/>
              </a:ext>
            </a:extLst>
          </p:cNvPr>
          <p:cNvSpPr/>
          <p:nvPr/>
        </p:nvSpPr>
        <p:spPr>
          <a:xfrm>
            <a:off x="2359741" y="2300748"/>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Elipse 4">
            <a:extLst>
              <a:ext uri="{FF2B5EF4-FFF2-40B4-BE49-F238E27FC236}">
                <a16:creationId xmlns:a16="http://schemas.microsoft.com/office/drawing/2014/main" id="{7C0F9ACB-A3A6-101B-203D-224EC3998292}"/>
              </a:ext>
            </a:extLst>
          </p:cNvPr>
          <p:cNvSpPr/>
          <p:nvPr/>
        </p:nvSpPr>
        <p:spPr>
          <a:xfrm>
            <a:off x="5181600" y="3746091"/>
            <a:ext cx="914400" cy="914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ACDC083B-97BD-9B6E-EA0C-ECD390A31FD8}"/>
              </a:ext>
            </a:extLst>
          </p:cNvPr>
          <p:cNvSpPr/>
          <p:nvPr/>
        </p:nvSpPr>
        <p:spPr>
          <a:xfrm>
            <a:off x="7020232" y="4778477"/>
            <a:ext cx="914400" cy="914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030251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lstStyle/>
          <a:p>
            <a:r>
              <a:rPr lang="es-ES" sz="1800" dirty="0">
                <a:effectLst/>
                <a:ea typeface="Times New Roman" panose="02020603050405020304" pitchFamily="18" charset="0"/>
              </a:rPr>
              <a:t>	La </a:t>
            </a:r>
            <a:r>
              <a:rPr lang="es-ES" sz="1800" dirty="0" err="1">
                <a:effectLst/>
                <a:ea typeface="Times New Roman" panose="02020603050405020304" pitchFamily="18" charset="0"/>
              </a:rPr>
              <a:t>lexis</a:t>
            </a:r>
            <a:r>
              <a:rPr lang="es-ES" sz="1800" dirty="0">
                <a:effectLst/>
                <a:ea typeface="Times New Roman" panose="02020603050405020304" pitchFamily="18" charset="0"/>
              </a:rPr>
              <a:t> demuestra que en lo referente al nuevo gobierno que va a ser y la promesa de justicia social, unidad y vivir en alegría, hay un equilibrio, la condensación de energía se manifiesta cuando se da cuenta de un país de casta y de privilegios, es un espacio en el que el enunciador no es parte porque el transita en el mundo político y gracias a la meritocracia. El desplazamiento ocurre cuando se incorporan nuevos actores sociales al proyecto de alternativa del camino propio.</a:t>
            </a:r>
            <a:endParaRPr lang="es-CL" sz="1800" dirty="0">
              <a:effectLst/>
              <a:ea typeface="Times New Roman" panose="02020603050405020304" pitchFamily="18" charset="0"/>
            </a:endParaRPr>
          </a:p>
          <a:p>
            <a:endParaRPr lang="es-CL" dirty="0"/>
          </a:p>
        </p:txBody>
      </p:sp>
    </p:spTree>
    <p:extLst>
      <p:ext uri="{BB962C8B-B14F-4D97-AF65-F5344CB8AC3E}">
        <p14:creationId xmlns:p14="http://schemas.microsoft.com/office/powerpoint/2010/main" val="3834073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lstStyle/>
          <a:p>
            <a:pPr>
              <a:lnSpc>
                <a:spcPct val="150000"/>
              </a:lnSpc>
              <a:tabLst>
                <a:tab pos="180340" algn="l"/>
              </a:tabLst>
            </a:pPr>
            <a:r>
              <a:rPr lang="es-ES" sz="1800" b="1" dirty="0">
                <a:effectLst/>
                <a:ea typeface="Times New Roman" panose="02020603050405020304" pitchFamily="18" charset="0"/>
              </a:rPr>
              <a:t>Lexis 27</a:t>
            </a:r>
            <a:endParaRPr lang="es-CL" sz="1800" dirty="0">
              <a:effectLst/>
              <a:ea typeface="Times New Roman" panose="02020603050405020304" pitchFamily="18" charset="0"/>
            </a:endParaRPr>
          </a:p>
          <a:p>
            <a:pPr marL="0" indent="0">
              <a:lnSpc>
                <a:spcPct val="150000"/>
              </a:lnSpc>
              <a:buNone/>
              <a:tabLst>
                <a:tab pos="180340" algn="l"/>
              </a:tabLst>
            </a:pPr>
            <a:r>
              <a:rPr lang="es-CL" sz="1800" dirty="0">
                <a:ea typeface="Calibri" panose="020F0502020204030204" pitchFamily="34" charset="0"/>
              </a:rPr>
              <a:t>“</a:t>
            </a:r>
            <a:r>
              <a:rPr lang="es-CL" sz="1800" dirty="0">
                <a:effectLst/>
                <a:ea typeface="Calibri" panose="020F0502020204030204" pitchFamily="34" charset="0"/>
              </a:rPr>
              <a:t>Pero amigos míos, juventud que han sido el motivo fundamental, que ha podido conglomerar este gigantesco cuerpo humano. Yo creo que para realizar esta tarea, ustedes tienen que ser como los grandes guardianes, la juventud no sólo es entusiasmo, para que la juventud pueda significar algo para el país y por eso ahora ustedes significan”. </a:t>
            </a:r>
            <a:endParaRPr lang="es-CL" sz="1800" dirty="0">
              <a:effectLst/>
              <a:ea typeface="Times New Roman" panose="02020603050405020304" pitchFamily="18" charset="0"/>
            </a:endParaRPr>
          </a:p>
          <a:p>
            <a:endParaRPr lang="es-CL" dirty="0"/>
          </a:p>
        </p:txBody>
      </p:sp>
    </p:spTree>
    <p:extLst>
      <p:ext uri="{BB962C8B-B14F-4D97-AF65-F5344CB8AC3E}">
        <p14:creationId xmlns:p14="http://schemas.microsoft.com/office/powerpoint/2010/main" val="2252362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Marcador de contenido 1">
            <a:extLst>
              <a:ext uri="{FF2B5EF4-FFF2-40B4-BE49-F238E27FC236}">
                <a16:creationId xmlns:a16="http://schemas.microsoft.com/office/drawing/2014/main" id="{59B1F655-F4F1-4AED-DE1F-7EAF29B2C4C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6250" y="1540545"/>
            <a:ext cx="7067550" cy="4083433"/>
          </a:xfrm>
          <a:prstGeom prst="rect">
            <a:avLst/>
          </a:prstGeom>
          <a:noFill/>
          <a:ln>
            <a:noFill/>
          </a:ln>
        </p:spPr>
      </p:pic>
    </p:spTree>
    <p:extLst>
      <p:ext uri="{BB962C8B-B14F-4D97-AF65-F5344CB8AC3E}">
        <p14:creationId xmlns:p14="http://schemas.microsoft.com/office/powerpoint/2010/main" val="2670150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lstStyle/>
          <a:p>
            <a:r>
              <a:rPr lang="es-CL" dirty="0"/>
              <a:t>“Este gigantesco cuerpo humano” </a:t>
            </a:r>
          </a:p>
          <a:p>
            <a:r>
              <a:rPr lang="es-CL" dirty="0"/>
              <a:t>Tensión</a:t>
            </a:r>
          </a:p>
          <a:p>
            <a:endParaRPr lang="es-CL" dirty="0"/>
          </a:p>
          <a:p>
            <a:r>
              <a:rPr lang="es-CL" dirty="0">
                <a:effectLst/>
                <a:ea typeface="Calibri" panose="020F0502020204030204" pitchFamily="34" charset="0"/>
              </a:rPr>
              <a:t>“Ustedes tienen que ser como los grandes guardianes” </a:t>
            </a:r>
          </a:p>
          <a:p>
            <a:endParaRPr lang="es-CL" dirty="0"/>
          </a:p>
          <a:p>
            <a:r>
              <a:rPr lang="es-CL" sz="1800" i="1" dirty="0">
                <a:effectLst/>
                <a:latin typeface="Times New Roman" panose="02020603050405020304" pitchFamily="18" charset="0"/>
                <a:ea typeface="Calibri" panose="020F0502020204030204" pitchFamily="34" charset="0"/>
              </a:rPr>
              <a:t>“</a:t>
            </a:r>
            <a:r>
              <a:rPr lang="es-CL" dirty="0">
                <a:effectLst/>
                <a:ea typeface="Calibri" panose="020F0502020204030204" pitchFamily="34" charset="0"/>
              </a:rPr>
              <a:t>Y por eso ahora ustedes significan”.</a:t>
            </a:r>
            <a:endParaRPr lang="es-CL" dirty="0"/>
          </a:p>
          <a:p>
            <a:pPr marL="0" indent="0">
              <a:buNone/>
            </a:pPr>
            <a:r>
              <a:rPr lang="es-CL" dirty="0"/>
              <a:t> </a:t>
            </a:r>
          </a:p>
        </p:txBody>
      </p:sp>
      <p:sp>
        <p:nvSpPr>
          <p:cNvPr id="2" name="Elipse 1">
            <a:extLst>
              <a:ext uri="{FF2B5EF4-FFF2-40B4-BE49-F238E27FC236}">
                <a16:creationId xmlns:a16="http://schemas.microsoft.com/office/drawing/2014/main" id="{DDAC5531-1157-ED96-DF17-2B5334691B2F}"/>
              </a:ext>
            </a:extLst>
          </p:cNvPr>
          <p:cNvSpPr/>
          <p:nvPr/>
        </p:nvSpPr>
        <p:spPr>
          <a:xfrm>
            <a:off x="5797801" y="2182762"/>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Elipse 2">
            <a:extLst>
              <a:ext uri="{FF2B5EF4-FFF2-40B4-BE49-F238E27FC236}">
                <a16:creationId xmlns:a16="http://schemas.microsoft.com/office/drawing/2014/main" id="{DCE5C9E1-0035-3E1A-D24B-B0D95CDEAF42}"/>
              </a:ext>
            </a:extLst>
          </p:cNvPr>
          <p:cNvSpPr/>
          <p:nvPr/>
        </p:nvSpPr>
        <p:spPr>
          <a:xfrm>
            <a:off x="6516410" y="3722662"/>
            <a:ext cx="914400"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9604E44C-40E4-08B9-1712-6486DA3CCAB7}"/>
              </a:ext>
            </a:extLst>
          </p:cNvPr>
          <p:cNvSpPr/>
          <p:nvPr/>
        </p:nvSpPr>
        <p:spPr>
          <a:xfrm>
            <a:off x="4547033" y="5145882"/>
            <a:ext cx="914400"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1969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Contexto histórico</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Se trata de un proyecto renovador, una alternativa, por lo que atrae a jóvenes.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La marcha reúne a 300 mil jóvenes del país en Santiago.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69104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pulsional de “Patria Joven”</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r>
              <a:rPr lang="es-ES" dirty="0">
                <a:effectLst/>
                <a:ea typeface="Times New Roman" panose="02020603050405020304" pitchFamily="18" charset="0"/>
              </a:rPr>
              <a:t>De una extensión de energía se pasa a un estado de tensión cuando se centra la atención en el cuerpo, por lo que el dominio del cuerpo está </a:t>
            </a:r>
            <a:r>
              <a:rPr lang="es-ES" dirty="0" err="1">
                <a:effectLst/>
                <a:ea typeface="Times New Roman" panose="02020603050405020304" pitchFamily="18" charset="0"/>
              </a:rPr>
              <a:t>forcluido</a:t>
            </a:r>
            <a:r>
              <a:rPr lang="es-ES" dirty="0">
                <a:effectLst/>
                <a:ea typeface="Times New Roman" panose="02020603050405020304" pitchFamily="18" charset="0"/>
              </a:rPr>
              <a:t>. Por otro lado el espacio del desplazamiento energético es del espacio de ensoñación – religioso, a su vez que el rol de la juventud que transita hacia el proyecto poder es cuando la energía se extiende.</a:t>
            </a:r>
            <a:endParaRPr lang="es-CL" dirty="0"/>
          </a:p>
        </p:txBody>
      </p:sp>
    </p:spTree>
    <p:extLst>
      <p:ext uri="{BB962C8B-B14F-4D97-AF65-F5344CB8AC3E}">
        <p14:creationId xmlns:p14="http://schemas.microsoft.com/office/powerpoint/2010/main" val="1177849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fontScale="92500"/>
          </a:bodyPr>
          <a:lstStyle/>
          <a:p>
            <a:pPr algn="just">
              <a:lnSpc>
                <a:spcPct val="150000"/>
              </a:lnSpc>
              <a:tabLst>
                <a:tab pos="180340" algn="l"/>
              </a:tabLst>
            </a:pPr>
            <a:r>
              <a:rPr lang="es-CL" sz="1900" b="1" dirty="0">
                <a:solidFill>
                  <a:srgbClr val="222222"/>
                </a:solidFill>
                <a:effectLst/>
                <a:ea typeface="Times New Roman" panose="02020603050405020304" pitchFamily="18" charset="0"/>
              </a:rPr>
              <a:t>Lexis1 </a:t>
            </a:r>
            <a:endParaRPr lang="es-CL" sz="1900" dirty="0">
              <a:effectLst/>
              <a:ea typeface="Times New Roman" panose="02020603050405020304" pitchFamily="18" charset="0"/>
            </a:endParaRPr>
          </a:p>
          <a:p>
            <a:pPr algn="just">
              <a:lnSpc>
                <a:spcPct val="150000"/>
              </a:lnSpc>
              <a:tabLst>
                <a:tab pos="180340" algn="l"/>
              </a:tabLst>
            </a:pPr>
            <a:r>
              <a:rPr lang="es-CL" sz="1200" dirty="0">
                <a:solidFill>
                  <a:srgbClr val="222222"/>
                </a:solidFill>
                <a:effectLst/>
                <a:latin typeface="Times New Roman" panose="02020603050405020304" pitchFamily="18" charset="0"/>
                <a:ea typeface="Times New Roman" panose="02020603050405020304" pitchFamily="18" charset="0"/>
              </a:rPr>
              <a:t> </a:t>
            </a:r>
            <a:endParaRPr lang="es-CL" sz="2100" dirty="0">
              <a:effectLst/>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sz="2100" dirty="0">
                <a:solidFill>
                  <a:srgbClr val="222222"/>
                </a:solidFill>
                <a:ea typeface="Times New Roman" panose="02020603050405020304" pitchFamily="18" charset="0"/>
              </a:rPr>
              <a:t>“</a:t>
            </a:r>
            <a:r>
              <a:rPr lang="es-CL" sz="2100" dirty="0">
                <a:solidFill>
                  <a:srgbClr val="222222"/>
                </a:solidFill>
                <a:effectLst/>
                <a:ea typeface="Times New Roman" panose="02020603050405020304" pitchFamily="18" charset="0"/>
              </a:rPr>
              <a:t>Después de tantos años, de nuevo nos encontramos aquí reunidos. Esta es ocasión, esta ocasión es solemne. Representamos hoy la continuidad….la esperanza de Chile no tiene el nombre de una persona, la esperanza de Chile es el pueblo de Chile, representamos hoy en este acto la continuidad histórica de Chile y la voluntad de una inmensa mayoría de chilenas y chilenos”.</a:t>
            </a:r>
            <a:endParaRPr lang="es-CL" sz="2100" dirty="0">
              <a:effectLst/>
              <a:ea typeface="Times New Roman" panose="02020603050405020304" pitchFamily="18" charset="0"/>
            </a:endParaRPr>
          </a:p>
          <a:p>
            <a:pPr algn="just">
              <a:lnSpc>
                <a:spcPct val="150000"/>
              </a:lnSpc>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3014015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fontScale="77500" lnSpcReduction="20000"/>
          </a:bodyPr>
          <a:lstStyle/>
          <a:p>
            <a:pPr algn="just">
              <a:lnSpc>
                <a:spcPct val="150000"/>
              </a:lnSpc>
              <a:tabLst>
                <a:tab pos="180340" algn="l"/>
              </a:tabLst>
            </a:pPr>
            <a:r>
              <a:rPr lang="es-CL" b="1" dirty="0">
                <a:solidFill>
                  <a:srgbClr val="222222"/>
                </a:solidFill>
                <a:effectLst/>
                <a:ea typeface="Times New Roman" panose="02020603050405020304" pitchFamily="18" charset="0"/>
              </a:rPr>
              <a:t>Lexis1 </a:t>
            </a:r>
            <a:endParaRPr lang="es-CL" dirty="0">
              <a:effectLst/>
              <a:ea typeface="Times New Roman" panose="02020603050405020304" pitchFamily="18" charset="0"/>
            </a:endParaRPr>
          </a:p>
          <a:p>
            <a:pPr algn="just">
              <a:lnSpc>
                <a:spcPct val="150000"/>
              </a:lnSpc>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2100" dirty="0">
              <a:effectLst/>
              <a:latin typeface="Times New Roman" panose="02020603050405020304" pitchFamily="18" charset="0"/>
              <a:ea typeface="Times New Roman" panose="02020603050405020304" pitchFamily="18" charset="0"/>
            </a:endParaRPr>
          </a:p>
          <a:p>
            <a:pPr marL="742950" lvl="1" indent="-285750" algn="just">
              <a:lnSpc>
                <a:spcPct val="150000"/>
              </a:lnSpc>
              <a:buFont typeface="+mj-lt"/>
              <a:buAutoNum type="arabicPeriod"/>
              <a:tabLst>
                <a:tab pos="180340" algn="l"/>
              </a:tabLst>
            </a:pPr>
            <a:r>
              <a:rPr lang="es-CL" sz="2100" b="1" dirty="0">
                <a:solidFill>
                  <a:srgbClr val="222222"/>
                </a:solidFill>
                <a:effectLst/>
                <a:ea typeface="Times New Roman" panose="02020603050405020304" pitchFamily="18" charset="0"/>
              </a:rPr>
              <a:t>Proclamación del colectivo frente a la persona.</a:t>
            </a:r>
            <a:endParaRPr lang="es-CL" sz="2100" dirty="0">
              <a:effectLst/>
              <a:ea typeface="Times New Roman" panose="02020603050405020304" pitchFamily="18" charset="0"/>
            </a:endParaRPr>
          </a:p>
          <a:p>
            <a:pPr marL="742950" lvl="1" indent="-285750" algn="just">
              <a:lnSpc>
                <a:spcPct val="150000"/>
              </a:lnSpc>
              <a:buFont typeface="+mj-lt"/>
              <a:buAutoNum type="arabicPeriod"/>
              <a:tabLst>
                <a:tab pos="180340" algn="l"/>
              </a:tabLst>
            </a:pPr>
            <a:r>
              <a:rPr lang="es-CL" sz="2100" b="1" dirty="0">
                <a:solidFill>
                  <a:srgbClr val="222222"/>
                </a:solidFill>
                <a:effectLst/>
                <a:ea typeface="Times New Roman" panose="02020603050405020304" pitchFamily="18" charset="0"/>
              </a:rPr>
              <a:t>La estabilidad frente a la ruptura.</a:t>
            </a:r>
            <a:endParaRPr lang="es-CL" sz="2100" dirty="0">
              <a:effectLst/>
              <a:ea typeface="Times New Roman" panose="02020603050405020304" pitchFamily="18" charset="0"/>
            </a:endParaRPr>
          </a:p>
          <a:p>
            <a:pPr marL="742950" lvl="1" indent="-285750" algn="just">
              <a:lnSpc>
                <a:spcPct val="150000"/>
              </a:lnSpc>
              <a:buFont typeface="+mj-lt"/>
              <a:buAutoNum type="arabicPeriod"/>
              <a:tabLst>
                <a:tab pos="180340" algn="l"/>
              </a:tabLst>
            </a:pPr>
            <a:r>
              <a:rPr lang="es-CL" sz="2100" b="1" dirty="0">
                <a:solidFill>
                  <a:srgbClr val="222222"/>
                </a:solidFill>
                <a:effectLst/>
                <a:ea typeface="Times New Roman" panose="02020603050405020304" pitchFamily="18" charset="0"/>
              </a:rPr>
              <a:t>Necesidad de coalición.</a:t>
            </a:r>
            <a:endParaRPr lang="es-CL" sz="2100" dirty="0">
              <a:effectLst/>
              <a:ea typeface="Times New Roman" panose="02020603050405020304" pitchFamily="18" charset="0"/>
            </a:endParaRPr>
          </a:p>
          <a:p>
            <a:pPr marL="742950" lvl="1" indent="-285750" algn="just">
              <a:lnSpc>
                <a:spcPct val="150000"/>
              </a:lnSpc>
              <a:buFont typeface="+mj-lt"/>
              <a:buAutoNum type="arabicPeriod"/>
              <a:tabLst>
                <a:tab pos="180340" algn="l"/>
              </a:tabLst>
            </a:pPr>
            <a:r>
              <a:rPr lang="es-CL" sz="2100" b="1" dirty="0">
                <a:solidFill>
                  <a:srgbClr val="222222"/>
                </a:solidFill>
                <a:effectLst/>
                <a:ea typeface="Times New Roman" panose="02020603050405020304" pitchFamily="18" charset="0"/>
              </a:rPr>
              <a:t>La unión va a derrotar a la dictadura.</a:t>
            </a:r>
            <a:endParaRPr lang="es-CL" sz="2100" dirty="0">
              <a:effectLst/>
              <a:ea typeface="Times New Roman" panose="02020603050405020304" pitchFamily="18" charset="0"/>
            </a:endParaRPr>
          </a:p>
          <a:p>
            <a:pPr marL="742950" lvl="1" indent="-285750" algn="just">
              <a:lnSpc>
                <a:spcPct val="150000"/>
              </a:lnSpc>
              <a:buFont typeface="+mj-lt"/>
              <a:buAutoNum type="arabicPeriod"/>
              <a:tabLst>
                <a:tab pos="180340" algn="l"/>
              </a:tabLst>
            </a:pPr>
            <a:r>
              <a:rPr lang="es-CL" sz="2100" b="1" dirty="0">
                <a:solidFill>
                  <a:srgbClr val="222222"/>
                </a:solidFill>
                <a:effectLst/>
                <a:ea typeface="Times New Roman" panose="02020603050405020304" pitchFamily="18" charset="0"/>
              </a:rPr>
              <a:t>La esperanza es la democracia.</a:t>
            </a:r>
            <a:endParaRPr lang="es-CL" sz="2100" dirty="0">
              <a:effectLst/>
              <a:ea typeface="Times New Roman" panose="02020603050405020304" pitchFamily="18" charset="0"/>
            </a:endParaRPr>
          </a:p>
          <a:p>
            <a:pPr marL="742950" lvl="1" indent="-285750" algn="just">
              <a:lnSpc>
                <a:spcPct val="150000"/>
              </a:lnSpc>
              <a:buFont typeface="+mj-lt"/>
              <a:buAutoNum type="arabicPeriod"/>
              <a:tabLst>
                <a:tab pos="180340" algn="l"/>
              </a:tabLst>
            </a:pPr>
            <a:r>
              <a:rPr lang="es-CL" sz="2100" b="1" dirty="0">
                <a:solidFill>
                  <a:srgbClr val="222222"/>
                </a:solidFill>
                <a:effectLst/>
                <a:ea typeface="Times New Roman" panose="02020603050405020304" pitchFamily="18" charset="0"/>
              </a:rPr>
              <a:t>Sobrevaloración de la soberanía.</a:t>
            </a:r>
            <a:endParaRPr lang="es-CL" sz="2100" dirty="0">
              <a:effectLst/>
              <a:ea typeface="Times New Roman" panose="02020603050405020304" pitchFamily="18" charset="0"/>
            </a:endParaRPr>
          </a:p>
          <a:p>
            <a:pPr marL="742950" lvl="1" indent="-285750" algn="just">
              <a:lnSpc>
                <a:spcPct val="150000"/>
              </a:lnSpc>
              <a:buFont typeface="+mj-lt"/>
              <a:buAutoNum type="arabicPeriod"/>
              <a:tabLst>
                <a:tab pos="180340" algn="l"/>
              </a:tabLst>
            </a:pPr>
            <a:r>
              <a:rPr lang="es-CL" sz="2100" b="1" dirty="0">
                <a:solidFill>
                  <a:srgbClr val="222222"/>
                </a:solidFill>
                <a:effectLst/>
                <a:ea typeface="Times New Roman" panose="02020603050405020304" pitchFamily="18" charset="0"/>
              </a:rPr>
              <a:t>La institucionalidad como trascendencia histórica.</a:t>
            </a:r>
            <a:endParaRPr lang="es-CL" sz="2100" dirty="0">
              <a:effectLst/>
              <a:ea typeface="Times New Roman" panose="02020603050405020304" pitchFamily="18" charset="0"/>
            </a:endParaRPr>
          </a:p>
          <a:p>
            <a:pPr marL="742950" lvl="1" indent="-285750" algn="just">
              <a:lnSpc>
                <a:spcPct val="150000"/>
              </a:lnSpc>
              <a:buFont typeface="+mj-lt"/>
              <a:buAutoNum type="arabicPeriod"/>
              <a:tabLst>
                <a:tab pos="180340" algn="l"/>
              </a:tabLst>
            </a:pPr>
            <a:r>
              <a:rPr lang="es-CL" sz="2100" b="1" dirty="0">
                <a:solidFill>
                  <a:srgbClr val="222222"/>
                </a:solidFill>
                <a:effectLst/>
                <a:ea typeface="Times New Roman" panose="02020603050405020304" pitchFamily="18" charset="0"/>
              </a:rPr>
              <a:t>Sobrevaloración del poder de las mayorías.</a:t>
            </a:r>
            <a:endParaRPr lang="es-CL" sz="2100" dirty="0">
              <a:effectLst/>
              <a:ea typeface="Times New Roman" panose="02020603050405020304" pitchFamily="18" charset="0"/>
            </a:endParaRPr>
          </a:p>
          <a:p>
            <a:pPr marL="0" indent="0" algn="just">
              <a:lnSpc>
                <a:spcPct val="150000"/>
              </a:lnSpc>
              <a:buNone/>
              <a:tabLst>
                <a:tab pos="180340" algn="l"/>
              </a:tabLst>
            </a:pPr>
            <a:endParaRPr lang="es-CL" sz="1200" dirty="0">
              <a:effectLst/>
              <a:latin typeface="Times New Roman" panose="02020603050405020304" pitchFamily="18" charset="0"/>
              <a:ea typeface="Times New Roman" panose="02020603050405020304" pitchFamily="18" charset="0"/>
            </a:endParaRPr>
          </a:p>
          <a:p>
            <a:endParaRPr lang="es-CL" dirty="0"/>
          </a:p>
        </p:txBody>
      </p:sp>
    </p:spTree>
    <p:extLst>
      <p:ext uri="{BB962C8B-B14F-4D97-AF65-F5344CB8AC3E}">
        <p14:creationId xmlns:p14="http://schemas.microsoft.com/office/powerpoint/2010/main" val="26163140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lnSpcReduction="10000"/>
          </a:bodyPr>
          <a:lstStyle/>
          <a:p>
            <a:pPr algn="just">
              <a:lnSpc>
                <a:spcPct val="150000"/>
              </a:lnSpc>
              <a:tabLst>
                <a:tab pos="180340" algn="l"/>
              </a:tabLst>
            </a:pPr>
            <a:r>
              <a:rPr lang="es-CL" sz="1800" b="1" dirty="0">
                <a:solidFill>
                  <a:srgbClr val="222222"/>
                </a:solidFill>
                <a:effectLst/>
                <a:ea typeface="Times New Roman" panose="02020603050405020304" pitchFamily="18" charset="0"/>
              </a:rPr>
              <a:t>Lexis 10</a:t>
            </a:r>
          </a:p>
          <a:p>
            <a:pPr algn="just">
              <a:lnSpc>
                <a:spcPct val="150000"/>
              </a:lnSpc>
              <a:tabLst>
                <a:tab pos="180340" algn="l"/>
              </a:tabLst>
            </a:pPr>
            <a:r>
              <a:rPr lang="es-CL" sz="1800" dirty="0">
                <a:solidFill>
                  <a:srgbClr val="222222"/>
                </a:solidFill>
                <a:effectLst/>
                <a:ea typeface="Times New Roman" panose="02020603050405020304" pitchFamily="18" charset="0"/>
              </a:rPr>
              <a:t>“Éstas no son sólo frías normas jurídicas, sino que afectan a la vida, a la seguridad y a la libertad de cada chileno o chilena, que durante este prolongado plazo estarán privados de derechos esenciales”.</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10.1 Rol pedagógico del líder.</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10.2 La dictadura afecta el espacio cotidiano.</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10.3 Apego al Estado de derecho.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10.4 Los opositores (chilenos de la calle) pueden ser objeto de abuso del poder dictatorial</a:t>
            </a:r>
            <a:endParaRPr lang="es-CL" sz="1800" dirty="0">
              <a:effectLst/>
              <a:ea typeface="Times New Roman" panose="02020603050405020304" pitchFamily="18" charset="0"/>
            </a:endParaRPr>
          </a:p>
          <a:p>
            <a:endParaRPr lang="es-CL" dirty="0"/>
          </a:p>
        </p:txBody>
      </p:sp>
    </p:spTree>
    <p:extLst>
      <p:ext uri="{BB962C8B-B14F-4D97-AF65-F5344CB8AC3E}">
        <p14:creationId xmlns:p14="http://schemas.microsoft.com/office/powerpoint/2010/main" val="2368154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31BEE2EC-ABE8-7585-95D6-B03FB50F8195}"/>
              </a:ext>
            </a:extLst>
          </p:cNvPr>
          <p:cNvSpPr txBox="1"/>
          <p:nvPr/>
        </p:nvSpPr>
        <p:spPr>
          <a:xfrm>
            <a:off x="4167271" y="1332679"/>
            <a:ext cx="7306119" cy="3782061"/>
          </a:xfrm>
          <a:prstGeom prst="rect">
            <a:avLst/>
          </a:prstGeom>
          <a:noFill/>
        </p:spPr>
        <p:txBody>
          <a:bodyPr wrap="square">
            <a:spAutoFit/>
          </a:bodyPr>
          <a:lstStyle/>
          <a:p>
            <a:pPr algn="just">
              <a:lnSpc>
                <a:spcPct val="150000"/>
              </a:lnSpc>
              <a:tabLst>
                <a:tab pos="180340" algn="l"/>
              </a:tabLst>
            </a:pPr>
            <a:r>
              <a:rPr lang="es-CL" sz="1800" b="1" dirty="0">
                <a:solidFill>
                  <a:srgbClr val="222222"/>
                </a:solidFill>
                <a:effectLst/>
                <a:ea typeface="Times New Roman" panose="02020603050405020304" pitchFamily="18" charset="0"/>
              </a:rPr>
              <a:t>Lexis 25</a:t>
            </a:r>
            <a:endParaRPr lang="es-CL" sz="1800" dirty="0">
              <a:effectLst/>
              <a:ea typeface="Times New Roman" panose="02020603050405020304" pitchFamily="18" charset="0"/>
            </a:endParaRPr>
          </a:p>
          <a:p>
            <a:pPr algn="just">
              <a:lnSpc>
                <a:spcPct val="150000"/>
              </a:lnSpc>
              <a:tabLst>
                <a:tab pos="180340" algn="l"/>
              </a:tabLst>
            </a:pPr>
            <a:r>
              <a:rPr lang="es-CL" sz="1800" dirty="0">
                <a:solidFill>
                  <a:srgbClr val="222222"/>
                </a:solidFill>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CL" sz="1800" dirty="0">
                <a:solidFill>
                  <a:srgbClr val="222222"/>
                </a:solidFill>
                <a:effectLst/>
                <a:ea typeface="Times New Roman" panose="02020603050405020304" pitchFamily="18" charset="0"/>
              </a:rPr>
              <a:t>	“No es válido porque no existe libertad ni de información ni de expresión, los que disienten no tienen acceso a la televisión que en nuestro mundo es el principal instrumento de comunicación de masas y muy escaso a la radio y a la prensa. Baste decir el ministro del interior al escribirme me dice que no se puede obligar a los otros canales, pero al menos existe una televisión nacional que se creó precisamente en mi gobierno para servir a todos los chilenos”.</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16533659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CED72E3B-DFB0-B9D9-53CE-EEFF29D82AFB}"/>
              </a:ext>
            </a:extLst>
          </p:cNvPr>
          <p:cNvSpPr txBox="1"/>
          <p:nvPr/>
        </p:nvSpPr>
        <p:spPr>
          <a:xfrm>
            <a:off x="4851058" y="1955926"/>
            <a:ext cx="6502740" cy="2951064"/>
          </a:xfrm>
          <a:prstGeom prst="rect">
            <a:avLst/>
          </a:prstGeom>
          <a:noFill/>
        </p:spPr>
        <p:txBody>
          <a:bodyPr wrap="square">
            <a:spAutoFit/>
          </a:bodyPr>
          <a:lstStyle/>
          <a:p>
            <a:pPr algn="just">
              <a:lnSpc>
                <a:spcPct val="150000"/>
              </a:lnSpc>
              <a:tabLst>
                <a:tab pos="180340" algn="l"/>
              </a:tabLst>
            </a:pPr>
            <a:r>
              <a:rPr lang="es-CL" sz="1800" b="1" dirty="0">
                <a:solidFill>
                  <a:srgbClr val="222222"/>
                </a:solidFill>
                <a:effectLst/>
                <a:ea typeface="Times New Roman" panose="02020603050405020304" pitchFamily="18" charset="0"/>
              </a:rPr>
              <a:t>25.1 El plebiscito es ilegítimo.</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25.2 La cúpula política está aplastada.</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25.3 Los opositores no detentan el poder.</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25.4 Valoración de la comunicación de masas.</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25.5 Denuncia a funcionarios del régimen.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25.6 Denuncia al régimen poco ético.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25.7 Autoproclamación como líder ético.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1879974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3F14D415-B11D-767E-A073-F60B01E50074}"/>
              </a:ext>
            </a:extLst>
          </p:cNvPr>
          <p:cNvSpPr txBox="1"/>
          <p:nvPr/>
        </p:nvSpPr>
        <p:spPr>
          <a:xfrm>
            <a:off x="4167272" y="709431"/>
            <a:ext cx="7186526" cy="5028556"/>
          </a:xfrm>
          <a:prstGeom prst="rect">
            <a:avLst/>
          </a:prstGeom>
          <a:noFill/>
        </p:spPr>
        <p:txBody>
          <a:bodyPr wrap="square">
            <a:spAutoFit/>
          </a:bodyPr>
          <a:lstStyle/>
          <a:p>
            <a:pPr algn="just">
              <a:lnSpc>
                <a:spcPct val="150000"/>
              </a:lnSpc>
              <a:tabLst>
                <a:tab pos="180340" algn="l"/>
              </a:tabLst>
            </a:pPr>
            <a:r>
              <a:rPr lang="es-CL" sz="1800" b="1" dirty="0">
                <a:solidFill>
                  <a:srgbClr val="222222"/>
                </a:solidFill>
                <a:effectLst/>
                <a:ea typeface="Times New Roman" panose="02020603050405020304" pitchFamily="18" charset="0"/>
              </a:rPr>
              <a:t>Lexis 31</a:t>
            </a:r>
            <a:endParaRPr lang="es-CL" sz="1800" dirty="0">
              <a:effectLst/>
              <a:ea typeface="Times New Roman" panose="02020603050405020304" pitchFamily="18" charset="0"/>
            </a:endParaRPr>
          </a:p>
          <a:p>
            <a:pPr algn="just">
              <a:lnSpc>
                <a:spcPct val="150000"/>
              </a:lnSpc>
              <a:tabLst>
                <a:tab pos="180340" algn="l"/>
              </a:tabLst>
            </a:pPr>
            <a:r>
              <a:rPr lang="es-CL" sz="1800" dirty="0">
                <a:solidFill>
                  <a:srgbClr val="222222"/>
                </a:solidFill>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CL" sz="1800" dirty="0">
                <a:solidFill>
                  <a:srgbClr val="222222"/>
                </a:solidFill>
                <a:effectLst/>
                <a:ea typeface="Times New Roman" panose="02020603050405020304" pitchFamily="18" charset="0"/>
              </a:rPr>
              <a:t>	Se supone que quienes rechazan la Constitución propuesta quieren volver al pasado, y no a un pasado cualquiera,  ¡Qué ficción tan absurda! ¿Qué país del mundo puede ser retrotraído años atrás?, ¿van a resucitar  los muertos y  los desaparecidos? ¿Van a estar en Chile los miles y miles de exiliados? ¿Han sido en vano estos siete años, en que el régimen no ha convencido a nadie? ¿No ha pasado nada en Chile? ¿No ha sido una dramática lección la pérdida de la libertad? ¿No han aprendido algo los chilenos? ¿Los centenares de miles de cesantes y el shock económico con su costo social no han dejado huellas? En el fondo, el dilema que se presenta es: O yo o el caos.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38968928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F102AD65-3207-4A30-EA45-71A212057307}"/>
              </a:ext>
            </a:extLst>
          </p:cNvPr>
          <p:cNvSpPr txBox="1"/>
          <p:nvPr/>
        </p:nvSpPr>
        <p:spPr>
          <a:xfrm>
            <a:off x="4571020" y="1748177"/>
            <a:ext cx="6782778" cy="3366563"/>
          </a:xfrm>
          <a:prstGeom prst="rect">
            <a:avLst/>
          </a:prstGeom>
          <a:noFill/>
        </p:spPr>
        <p:txBody>
          <a:bodyPr wrap="square">
            <a:spAutoFit/>
          </a:bodyPr>
          <a:lstStyle/>
          <a:p>
            <a:pPr algn="just">
              <a:lnSpc>
                <a:spcPct val="150000"/>
              </a:lnSpc>
              <a:tabLst>
                <a:tab pos="180340" algn="l"/>
              </a:tabLst>
            </a:pPr>
            <a:r>
              <a:rPr lang="es-CL" sz="1800" b="1" dirty="0">
                <a:solidFill>
                  <a:srgbClr val="222222"/>
                </a:solidFill>
                <a:effectLst/>
                <a:ea typeface="Times New Roman" panose="02020603050405020304" pitchFamily="18" charset="0"/>
              </a:rPr>
              <a:t>31.1 Se denigra a los opositores.</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31.2 Condena a la desaparición forzosa de personas.</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31.3 Condena al exilio.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31.4 Falta de convencimiento del régimen.</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31.5 Falsa propaganda del gobierno.</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31.6 Para la dictadura la democracia es caos.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31.7 El régimen ha tenido costos en lo productivo.</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31.8 la dictadura ha mermado el empleo.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23337995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B839F341-0941-679D-BF25-2B83A0CC94CC}"/>
              </a:ext>
            </a:extLst>
          </p:cNvPr>
          <p:cNvSpPr txBox="1"/>
          <p:nvPr/>
        </p:nvSpPr>
        <p:spPr>
          <a:xfrm>
            <a:off x="4286863" y="2046464"/>
            <a:ext cx="6587613" cy="4108817"/>
          </a:xfrm>
          <a:prstGeom prst="rect">
            <a:avLst/>
          </a:prstGeom>
          <a:noFill/>
        </p:spPr>
        <p:txBody>
          <a:bodyPr wrap="square">
            <a:spAutoFit/>
          </a:bodyPr>
          <a:lstStyle/>
          <a:p>
            <a:pPr algn="just">
              <a:lnSpc>
                <a:spcPct val="150000"/>
              </a:lnSpc>
              <a:tabLst>
                <a:tab pos="180340" algn="l"/>
              </a:tabLst>
            </a:pPr>
            <a:r>
              <a:rPr lang="es-CL" b="1" dirty="0">
                <a:solidFill>
                  <a:srgbClr val="222222"/>
                </a:solidFill>
                <a:effectLst/>
                <a:latin typeface="Times New Roman" panose="02020603050405020304" pitchFamily="18" charset="0"/>
                <a:ea typeface="Times New Roman" panose="02020603050405020304" pitchFamily="18" charset="0"/>
              </a:rPr>
              <a:t>Lexis 34</a:t>
            </a:r>
            <a:endParaRPr lang="es-CL" dirty="0">
              <a:effectLst/>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dirty="0">
                <a:solidFill>
                  <a:srgbClr val="222222"/>
                </a:solidFill>
                <a:effectLst/>
                <a:latin typeface="Times New Roman" panose="02020603050405020304" pitchFamily="18" charset="0"/>
                <a:ea typeface="Times New Roman" panose="02020603050405020304" pitchFamily="18" charset="0"/>
              </a:rPr>
              <a:t> </a:t>
            </a:r>
            <a:endParaRPr lang="es-CL" dirty="0">
              <a:effectLst/>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dirty="0">
                <a:solidFill>
                  <a:srgbClr val="222222"/>
                </a:solidFill>
                <a:effectLst/>
                <a:latin typeface="Times New Roman" panose="02020603050405020304" pitchFamily="18" charset="0"/>
                <a:ea typeface="Times New Roman" panose="02020603050405020304" pitchFamily="18" charset="0"/>
              </a:rPr>
              <a:t>	Lo que queremos es mirar hacia el porvenir y buscar para Chile una salida racional, pacífica y posible, para que el país no viva en la regresión sino que evolucione de acuerdo a su personalidad histórica.</a:t>
            </a:r>
            <a:endParaRPr lang="es-CL" dirty="0">
              <a:effectLst/>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dirty="0">
                <a:solidFill>
                  <a:srgbClr val="222222"/>
                </a:solidFill>
                <a:effectLst/>
                <a:latin typeface="Times New Roman" panose="02020603050405020304" pitchFamily="18" charset="0"/>
                <a:ea typeface="Times New Roman" panose="02020603050405020304" pitchFamily="18" charset="0"/>
              </a:rPr>
              <a:t> </a:t>
            </a:r>
            <a:endParaRPr lang="es-CL" dirty="0">
              <a:effectLst/>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b="1" dirty="0">
                <a:solidFill>
                  <a:srgbClr val="222222"/>
                </a:solidFill>
                <a:effectLst/>
                <a:latin typeface="Times New Roman" panose="02020603050405020304" pitchFamily="18" charset="0"/>
                <a:ea typeface="Times New Roman" panose="02020603050405020304" pitchFamily="18" charset="0"/>
              </a:rPr>
              <a:t>34.1 Valoración de lo racional y pacífico. </a:t>
            </a:r>
            <a:endParaRPr lang="es-CL" dirty="0">
              <a:effectLst/>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b="1" dirty="0">
                <a:solidFill>
                  <a:srgbClr val="222222"/>
                </a:solidFill>
                <a:effectLst/>
                <a:latin typeface="Times New Roman" panose="02020603050405020304" pitchFamily="18" charset="0"/>
                <a:ea typeface="Times New Roman" panose="02020603050405020304" pitchFamily="18" charset="0"/>
              </a:rPr>
              <a:t>34.2 El régimen es antiético.</a:t>
            </a:r>
            <a:endParaRPr lang="es-CL" dirty="0">
              <a:effectLst/>
              <a:latin typeface="Times New Roman" panose="02020603050405020304" pitchFamily="18" charset="0"/>
              <a:ea typeface="Times New Roman" panose="02020603050405020304" pitchFamily="18" charset="0"/>
            </a:endParaRPr>
          </a:p>
          <a:p>
            <a:pPr algn="just">
              <a:lnSpc>
                <a:spcPct val="150000"/>
              </a:lnSpc>
              <a:tabLst>
                <a:tab pos="180340" algn="l"/>
              </a:tabLst>
            </a:pPr>
            <a:r>
              <a:rPr lang="es-CL" b="1" dirty="0">
                <a:solidFill>
                  <a:srgbClr val="222222"/>
                </a:solidFill>
                <a:effectLst/>
                <a:latin typeface="Times New Roman" panose="02020603050405020304" pitchFamily="18" charset="0"/>
                <a:ea typeface="Times New Roman" panose="02020603050405020304" pitchFamily="18" charset="0"/>
              </a:rPr>
              <a:t>34.3 Sobrevaloración de la historia nacional.</a:t>
            </a:r>
            <a:endParaRPr lang="es-CL" dirty="0">
              <a:effectLst/>
              <a:latin typeface="Times New Roman" panose="02020603050405020304" pitchFamily="18" charset="0"/>
              <a:ea typeface="Times New Roman" panose="02020603050405020304" pitchFamily="18" charset="0"/>
            </a:endParaRPr>
          </a:p>
          <a:p>
            <a:r>
              <a:rPr lang="es-CL" b="1" dirty="0">
                <a:solidFill>
                  <a:srgbClr val="222222"/>
                </a:solidFill>
                <a:effectLst/>
                <a:latin typeface="Times New Roman" panose="02020603050405020304" pitchFamily="18" charset="0"/>
                <a:ea typeface="Times New Roman" panose="02020603050405020304" pitchFamily="18" charset="0"/>
              </a:rPr>
              <a:t>34.4 Fin de la historia</a:t>
            </a:r>
            <a:endParaRPr lang="es-CL" dirty="0"/>
          </a:p>
        </p:txBody>
      </p:sp>
    </p:spTree>
    <p:extLst>
      <p:ext uri="{BB962C8B-B14F-4D97-AF65-F5344CB8AC3E}">
        <p14:creationId xmlns:p14="http://schemas.microsoft.com/office/powerpoint/2010/main" val="26000527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338712F9-8255-19A5-AF90-BDC2A1FB7D56}"/>
              </a:ext>
            </a:extLst>
          </p:cNvPr>
          <p:cNvSpPr txBox="1"/>
          <p:nvPr/>
        </p:nvSpPr>
        <p:spPr>
          <a:xfrm>
            <a:off x="4571020" y="1540428"/>
            <a:ext cx="6116644" cy="3782061"/>
          </a:xfrm>
          <a:prstGeom prst="rect">
            <a:avLst/>
          </a:prstGeom>
          <a:noFill/>
        </p:spPr>
        <p:txBody>
          <a:bodyPr wrap="square">
            <a:spAutoFit/>
          </a:bodyPr>
          <a:lstStyle/>
          <a:p>
            <a:pPr algn="just">
              <a:lnSpc>
                <a:spcPct val="150000"/>
              </a:lnSpc>
              <a:tabLst>
                <a:tab pos="180340" algn="l"/>
              </a:tabLst>
            </a:pPr>
            <a:r>
              <a:rPr lang="es-CL" sz="1800" b="1" dirty="0">
                <a:solidFill>
                  <a:srgbClr val="222222"/>
                </a:solidFill>
                <a:effectLst/>
                <a:ea typeface="Times New Roman" panose="02020603050405020304" pitchFamily="18" charset="0"/>
              </a:rPr>
              <a:t>Lexis 60</a:t>
            </a:r>
            <a:endParaRPr lang="es-CL" sz="1800" dirty="0">
              <a:effectLst/>
              <a:ea typeface="Times New Roman" panose="02020603050405020304" pitchFamily="18" charset="0"/>
            </a:endParaRPr>
          </a:p>
          <a:p>
            <a:pPr algn="just">
              <a:lnSpc>
                <a:spcPct val="150000"/>
              </a:lnSpc>
              <a:tabLst>
                <a:tab pos="180340" algn="l"/>
              </a:tabLst>
            </a:pPr>
            <a:r>
              <a:rPr lang="es-CL" sz="1800" dirty="0">
                <a:solidFill>
                  <a:srgbClr val="222222"/>
                </a:solidFill>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CL" sz="1800" dirty="0">
                <a:solidFill>
                  <a:srgbClr val="222222"/>
                </a:solidFill>
                <a:effectLst/>
                <a:ea typeface="Times New Roman" panose="02020603050405020304" pitchFamily="18" charset="0"/>
              </a:rPr>
              <a:t>	Fundados en estas razones es que venimos a proponer una alternativa para Chile, que le permita retornar a la democracia debidamente renovada.</a:t>
            </a:r>
            <a:endParaRPr lang="es-CL" sz="1800" dirty="0">
              <a:effectLst/>
              <a:ea typeface="Times New Roman" panose="02020603050405020304" pitchFamily="18" charset="0"/>
            </a:endParaRPr>
          </a:p>
          <a:p>
            <a:pPr algn="just">
              <a:lnSpc>
                <a:spcPct val="150000"/>
              </a:lnSpc>
              <a:tabLst>
                <a:tab pos="180340" algn="l"/>
              </a:tabLst>
            </a:pPr>
            <a:r>
              <a:rPr lang="es-CL" sz="1800" dirty="0">
                <a:solidFill>
                  <a:srgbClr val="222222"/>
                </a:solidFill>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60.1 Él es el poseedor de la alternativa (mesianismo)</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60.2 ÉL trae un nuevo proyecto: mejor que todos los anteriores.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366721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Contexto Histórico</a:t>
            </a: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4217E4F1-D9B4-97E7-581D-1FEC6C1563A6}"/>
              </a:ext>
            </a:extLst>
          </p:cNvPr>
          <p:cNvSpPr>
            <a:spLocks noGrp="1"/>
          </p:cNvSpPr>
          <p:nvPr>
            <p:ph idx="1"/>
          </p:nvPr>
        </p:nvSpPr>
        <p:spPr>
          <a:xfrm>
            <a:off x="4447308" y="591344"/>
            <a:ext cx="6906491" cy="5585619"/>
          </a:xfrm>
        </p:spPr>
        <p:txBody>
          <a:bodyPr anchor="ctr">
            <a:normAutofit/>
          </a:bodyPr>
          <a:lstStyle/>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En Europa la Democracia Cristiana se había instalado por ejemplo, en Alemania de 1949 a 1963, Konrad Adenauer.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En Italia, Aldo Moro asumió el gobierno en 1963.</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CL" sz="1800" b="1" dirty="0">
                <a:effectLst/>
                <a:latin typeface="Calibri" panose="020F0502020204030204" pitchFamily="34" charset="0"/>
                <a:ea typeface="Calibri" panose="020F0502020204030204" pitchFamily="34" charset="0"/>
                <a:cs typeface="Times New Roman" panose="02020603050405020304" pitchFamily="18" charset="0"/>
              </a:rPr>
              <a:t>Se crea una internacional democratacristiana en la que el partido chileno participa activamente.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39036209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110D9C7A-1682-6CED-4EA0-F71FF1C40A24}"/>
              </a:ext>
            </a:extLst>
          </p:cNvPr>
          <p:cNvSpPr txBox="1"/>
          <p:nvPr/>
        </p:nvSpPr>
        <p:spPr>
          <a:xfrm>
            <a:off x="4641598" y="709431"/>
            <a:ext cx="6863567" cy="5450851"/>
          </a:xfrm>
          <a:prstGeom prst="rect">
            <a:avLst/>
          </a:prstGeom>
          <a:noFill/>
        </p:spPr>
        <p:txBody>
          <a:bodyPr wrap="square">
            <a:spAutoFit/>
          </a:bodyPr>
          <a:lstStyle/>
          <a:p>
            <a:pPr algn="just">
              <a:lnSpc>
                <a:spcPct val="150000"/>
              </a:lnSpc>
              <a:tabLst>
                <a:tab pos="180340" algn="l"/>
              </a:tabLst>
            </a:pPr>
            <a:r>
              <a:rPr lang="es-CL" sz="1800" dirty="0">
                <a:solidFill>
                  <a:srgbClr val="222222"/>
                </a:solidFill>
                <a:effectLst/>
                <a:ea typeface="Times New Roman" panose="02020603050405020304" pitchFamily="18" charset="0"/>
              </a:rPr>
              <a:t>	</a:t>
            </a:r>
            <a:r>
              <a:rPr lang="es-CL" sz="1800" b="1" dirty="0">
                <a:solidFill>
                  <a:srgbClr val="222222"/>
                </a:solidFill>
                <a:effectLst/>
                <a:ea typeface="Times New Roman" panose="02020603050405020304" pitchFamily="18" charset="0"/>
              </a:rPr>
              <a:t>Lexis 60</a:t>
            </a:r>
          </a:p>
          <a:p>
            <a:pPr algn="just">
              <a:lnSpc>
                <a:spcPct val="150000"/>
              </a:lnSpc>
              <a:tabLst>
                <a:tab pos="180340" algn="l"/>
              </a:tabLst>
            </a:pPr>
            <a:r>
              <a:rPr lang="es-CL" sz="1800" dirty="0">
                <a:solidFill>
                  <a:srgbClr val="222222"/>
                </a:solidFill>
                <a:effectLst/>
                <a:ea typeface="Times New Roman" panose="02020603050405020304" pitchFamily="18" charset="0"/>
              </a:rPr>
              <a:t>Que constituido este gobierno de transición se elija por votación popular una Asamblea Constituyente u otro organismo auténticamente representativo de todas las corrientes de opinión nacional, como sucedió en 1925, que tendrá a su cargo la elaboración de un proyecto de Constitución. Este proyecto se sometería a plebiscito, bajo un sistema que dé absolutas garantías, y con opciones claramente definidas y plena libertad de expresión.</a:t>
            </a:r>
            <a:endParaRPr lang="es-CL" sz="1800" dirty="0">
              <a:effectLst/>
              <a:ea typeface="Times New Roman" panose="02020603050405020304" pitchFamily="18" charset="0"/>
            </a:endParaRPr>
          </a:p>
          <a:p>
            <a:pPr algn="just">
              <a:lnSpc>
                <a:spcPct val="150000"/>
              </a:lnSpc>
              <a:tabLst>
                <a:tab pos="180340" algn="l"/>
              </a:tabLst>
            </a:pPr>
            <a:r>
              <a:rPr lang="es-CL" sz="1800" dirty="0">
                <a:solidFill>
                  <a:srgbClr val="222222"/>
                </a:solidFill>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62.1 Sobrevalorización de la soberanía.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62.2 Valorización de la libertad de expresión.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62.3 Él trae la alternativa soberana.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62.4 Él trae la alternativa democrática.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8918238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717755"/>
            <a:ext cx="7066935" cy="5459208"/>
          </a:xfrm>
        </p:spPr>
        <p:txBody>
          <a:bodyPr>
            <a:normAutofit/>
          </a:bodyPr>
          <a:lstStyle/>
          <a:p>
            <a:pPr algn="just">
              <a:lnSpc>
                <a:spcPct val="150000"/>
              </a:lnSpc>
              <a:tabLst>
                <a:tab pos="180340" algn="l"/>
              </a:tabLst>
            </a:pPr>
            <a:r>
              <a:rPr lang="es-CL" sz="1800" b="1" dirty="0">
                <a:solidFill>
                  <a:srgbClr val="222222"/>
                </a:solidFill>
                <a:effectLst/>
                <a:ea typeface="Times New Roman" panose="02020603050405020304" pitchFamily="18" charset="0"/>
              </a:rPr>
              <a:t>Lexis 67</a:t>
            </a:r>
            <a:endParaRPr lang="es-CL" sz="1800" dirty="0">
              <a:effectLst/>
              <a:ea typeface="Times New Roman" panose="02020603050405020304" pitchFamily="18" charset="0"/>
            </a:endParaRPr>
          </a:p>
          <a:p>
            <a:pPr marL="0" indent="0" algn="just">
              <a:lnSpc>
                <a:spcPct val="150000"/>
              </a:lnSpc>
              <a:buNone/>
              <a:tabLst>
                <a:tab pos="180340" algn="l"/>
              </a:tabLst>
            </a:pPr>
            <a:r>
              <a:rPr lang="es-CL" sz="1800" dirty="0">
                <a:solidFill>
                  <a:srgbClr val="222222"/>
                </a:solidFill>
                <a:effectLst/>
                <a:ea typeface="Times New Roman" panose="02020603050405020304" pitchFamily="18" charset="0"/>
              </a:rPr>
              <a:t>Que en el orden social se deroguen las limitaciones impuestas a las organizaciones sindicales, juntas de vecinos y demás instituciones sociales intermedias. Los estatutos definitivos se dictarían cuando asuma el futuro gobierno democrático.</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67.1 Valorización del sindicalismo.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67.2 Valorización de las organizaciones de base.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67.3 Sobrevalorización de la institucionalidad. </a:t>
            </a:r>
            <a:endParaRPr lang="es-CL" sz="1800" dirty="0">
              <a:effectLst/>
              <a:ea typeface="Times New Roman" panose="02020603050405020304" pitchFamily="18" charset="0"/>
            </a:endParaRPr>
          </a:p>
          <a:p>
            <a:pPr algn="just">
              <a:lnSpc>
                <a:spcPct val="150000"/>
              </a:lnSpc>
              <a:tabLst>
                <a:tab pos="180340" algn="l"/>
              </a:tabLst>
            </a:pPr>
            <a:r>
              <a:rPr lang="es-CL" sz="1800" b="1" dirty="0">
                <a:solidFill>
                  <a:srgbClr val="222222"/>
                </a:solidFill>
                <a:effectLst/>
                <a:ea typeface="Times New Roman" panose="02020603050405020304" pitchFamily="18" charset="0"/>
              </a:rPr>
              <a:t>67.4 Desvalorización de los militares en la vida política. </a:t>
            </a: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7140751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00EFD0C6-9535-29AE-D333-261512B053F6}"/>
              </a:ext>
            </a:extLst>
          </p:cNvPr>
          <p:cNvSpPr txBox="1"/>
          <p:nvPr/>
        </p:nvSpPr>
        <p:spPr>
          <a:xfrm>
            <a:off x="4286864" y="-1575810"/>
            <a:ext cx="7066935" cy="7112845"/>
          </a:xfrm>
          <a:prstGeom prst="rect">
            <a:avLst/>
          </a:prstGeom>
          <a:noFill/>
        </p:spPr>
        <p:txBody>
          <a:bodyPr wrap="square">
            <a:spAutoFit/>
          </a:bodyPr>
          <a:lstStyle/>
          <a:p>
            <a:pPr algn="l">
              <a:lnSpc>
                <a:spcPct val="150000"/>
              </a:lnSpc>
              <a:tabLst>
                <a:tab pos="180340" algn="l"/>
              </a:tabLst>
            </a:pPr>
            <a:endParaRPr lang="es-CL" sz="1800" b="1" dirty="0">
              <a:effectLst/>
              <a:latin typeface="Times New Roman" panose="02020603050405020304" pitchFamily="18" charset="0"/>
              <a:ea typeface="Calibri" panose="020F0502020204030204" pitchFamily="34" charset="0"/>
            </a:endParaRPr>
          </a:p>
          <a:p>
            <a:pPr algn="l">
              <a:lnSpc>
                <a:spcPct val="150000"/>
              </a:lnSpc>
              <a:tabLst>
                <a:tab pos="180340" algn="l"/>
              </a:tabLst>
            </a:pPr>
            <a:endParaRPr lang="es-CL" b="1" dirty="0">
              <a:latin typeface="Times New Roman" panose="02020603050405020304" pitchFamily="18" charset="0"/>
              <a:ea typeface="Calibri" panose="020F0502020204030204" pitchFamily="34" charset="0"/>
            </a:endParaRPr>
          </a:p>
          <a:p>
            <a:pPr algn="l">
              <a:lnSpc>
                <a:spcPct val="150000"/>
              </a:lnSpc>
              <a:tabLst>
                <a:tab pos="180340" algn="l"/>
              </a:tabLst>
            </a:pPr>
            <a:endParaRPr lang="es-CL" sz="1800" b="1" dirty="0">
              <a:effectLst/>
              <a:latin typeface="Times New Roman" panose="02020603050405020304" pitchFamily="18" charset="0"/>
              <a:ea typeface="Calibri" panose="020F0502020204030204" pitchFamily="34" charset="0"/>
            </a:endParaRPr>
          </a:p>
          <a:p>
            <a:pPr algn="l">
              <a:lnSpc>
                <a:spcPct val="150000"/>
              </a:lnSpc>
              <a:tabLst>
                <a:tab pos="180340" algn="l"/>
              </a:tabLst>
            </a:pPr>
            <a:endParaRPr lang="es-CL" b="1" dirty="0">
              <a:latin typeface="Times New Roman" panose="02020603050405020304" pitchFamily="18" charset="0"/>
              <a:ea typeface="Calibri" panose="020F0502020204030204" pitchFamily="34" charset="0"/>
            </a:endParaRPr>
          </a:p>
          <a:p>
            <a:pPr algn="l">
              <a:lnSpc>
                <a:spcPct val="150000"/>
              </a:lnSpc>
              <a:tabLst>
                <a:tab pos="180340" algn="l"/>
              </a:tabLst>
            </a:pPr>
            <a:endParaRPr lang="es-CL" sz="1800" b="1" dirty="0">
              <a:effectLst/>
              <a:latin typeface="Times New Roman" panose="02020603050405020304" pitchFamily="18" charset="0"/>
              <a:ea typeface="Calibri" panose="020F0502020204030204" pitchFamily="34" charset="0"/>
            </a:endParaRPr>
          </a:p>
          <a:p>
            <a:pPr algn="l">
              <a:lnSpc>
                <a:spcPct val="150000"/>
              </a:lnSpc>
              <a:tabLst>
                <a:tab pos="180340" algn="l"/>
              </a:tabLst>
            </a:pPr>
            <a:endParaRPr lang="es-CL" b="1" dirty="0">
              <a:latin typeface="Times New Roman" panose="02020603050405020304" pitchFamily="18" charset="0"/>
              <a:ea typeface="Calibri" panose="020F0502020204030204" pitchFamily="34" charset="0"/>
            </a:endParaRPr>
          </a:p>
          <a:p>
            <a:pPr algn="l">
              <a:lnSpc>
                <a:spcPct val="150000"/>
              </a:lnSpc>
              <a:tabLst>
                <a:tab pos="180340" algn="l"/>
              </a:tabLst>
            </a:pPr>
            <a:endParaRPr lang="es-CL" sz="1800" b="1" dirty="0">
              <a:effectLst/>
              <a:latin typeface="Times New Roman" panose="02020603050405020304" pitchFamily="18" charset="0"/>
              <a:ea typeface="Calibri" panose="020F0502020204030204" pitchFamily="34" charset="0"/>
            </a:endParaRPr>
          </a:p>
          <a:p>
            <a:pPr algn="l">
              <a:lnSpc>
                <a:spcPct val="150000"/>
              </a:lnSpc>
              <a:tabLst>
                <a:tab pos="180340" algn="l"/>
              </a:tabLst>
            </a:pPr>
            <a:endParaRPr lang="es-CL" b="1" dirty="0">
              <a:latin typeface="Times New Roman" panose="02020603050405020304" pitchFamily="18" charset="0"/>
              <a:ea typeface="Calibri" panose="020F0502020204030204" pitchFamily="34" charset="0"/>
            </a:endParaRPr>
          </a:p>
          <a:p>
            <a:pPr algn="l">
              <a:lnSpc>
                <a:spcPct val="150000"/>
              </a:lnSpc>
              <a:tabLst>
                <a:tab pos="180340" algn="l"/>
              </a:tabLst>
            </a:pPr>
            <a:endParaRPr lang="es-CL" sz="1800" b="1" dirty="0">
              <a:effectLst/>
              <a:latin typeface="Times New Roman" panose="02020603050405020304" pitchFamily="18" charset="0"/>
              <a:ea typeface="Calibri" panose="020F0502020204030204" pitchFamily="34" charset="0"/>
            </a:endParaRPr>
          </a:p>
          <a:p>
            <a:pPr algn="l">
              <a:lnSpc>
                <a:spcPct val="150000"/>
              </a:lnSpc>
              <a:tabLst>
                <a:tab pos="180340" algn="l"/>
              </a:tabLst>
            </a:pPr>
            <a:r>
              <a:rPr lang="es-CL" sz="1800" b="1" dirty="0">
                <a:effectLst/>
                <a:ea typeface="Calibri" panose="020F0502020204030204" pitchFamily="34" charset="0"/>
              </a:rPr>
              <a:t>Reducción de Lexis (articulación en oposiciones binarias)</a:t>
            </a:r>
            <a:endParaRPr lang="es-CL" sz="1800" b="1" dirty="0">
              <a:effectLst/>
              <a:ea typeface="Times New Roman" panose="02020603050405020304" pitchFamily="18" charset="0"/>
            </a:endParaRPr>
          </a:p>
          <a:p>
            <a:pPr algn="just">
              <a:lnSpc>
                <a:spcPct val="150000"/>
              </a:lnSpc>
              <a:tabLst>
                <a:tab pos="180340" algn="l"/>
              </a:tabLst>
            </a:pPr>
            <a:r>
              <a:rPr lang="es-CL" sz="1800" dirty="0">
                <a:effectLst/>
                <a:ea typeface="Calibri" panose="020F0502020204030204" pitchFamily="34"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El plebiscito es un fraude: la Constitución institucionaliza la dictadura (2.1)(2.2)(3.1)(4.3)(5.1)(9.2)(11.1)(11.2)(11.3)(12.1)(13.1)(14.1)(14.3)(15.2)(17.2)(19.1)(20.2)(20.4)(21.1)(25.1)(27.1)(29.2)(33.3)(30.3)(49.1)(58.1)(58.2)</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cs typeface="Times New Roman" panose="02020603050405020304" pitchFamily="18" charset="0"/>
              </a:rPr>
              <a:t>(1.7)(10.3)(36.2)(38.1)(49.3)(52.4)(64.1)(64.2)(65.2)(67.3)(70.2)(83.3)  </a:t>
            </a:r>
            <a:endParaRPr lang="es-C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8264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F5B71911-E685-1608-0B6B-BECEBFBB6C5A}"/>
              </a:ext>
            </a:extLst>
          </p:cNvPr>
          <p:cNvSpPr txBox="1"/>
          <p:nvPr/>
        </p:nvSpPr>
        <p:spPr>
          <a:xfrm>
            <a:off x="3887234" y="499021"/>
            <a:ext cx="7466564" cy="5450851"/>
          </a:xfrm>
          <a:prstGeom prst="rect">
            <a:avLst/>
          </a:prstGeom>
          <a:noFill/>
        </p:spPr>
        <p:txBody>
          <a:bodyPr wrap="square">
            <a:spAutoFit/>
          </a:bodyPr>
          <a:lstStyle/>
          <a:p>
            <a:pPr marL="457200">
              <a:lnSpc>
                <a:spcPct val="150000"/>
              </a:lnSpc>
              <a:tabLst>
                <a:tab pos="180340" algn="l"/>
              </a:tabLst>
            </a:pPr>
            <a:r>
              <a:rPr lang="es-ES" sz="1800" dirty="0">
                <a:effectLst/>
                <a:latin typeface="Times New Roman" panose="02020603050405020304" pitchFamily="18" charset="0"/>
                <a:ea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Condena a la personificación del poder (6.2)(7.2)(9.1)(11.4)(16.2)(20.3)(21.2)(22.3)(28.1)(50.1)(50.2)(61.5)(64.3)(70.4)(84.1)</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Los opositores son objeto de abuso (9.3)(10.4)(25.2)(25.3)(26.1)(30.2)(31.1)(31.2)(31.8)(32.4)(40.4)(43.4)(44.2)(44.4)(46.1)(63.3)</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Represión y revancha: espacios extremos violentos (41.2) (53.1)(53.2)(53.3)(53.4)(53.5)(54.1)(54.2)(54.3)(54.4)(54.5)(55.1)(57.1)(85.1)</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dirty="0"/>
          </a:p>
        </p:txBody>
      </p:sp>
    </p:spTree>
    <p:extLst>
      <p:ext uri="{BB962C8B-B14F-4D97-AF65-F5344CB8AC3E}">
        <p14:creationId xmlns:p14="http://schemas.microsoft.com/office/powerpoint/2010/main" val="11164462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Autofit/>
          </a:bodyPr>
          <a:lstStyle/>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La institucionalidad es histórica y trascendente (1.7)(10.3)(36.2)(38.1)(49.3)(52.4)(64.1)(64.2)(65.2)(67.3)(70.2)(83.3)  </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r>
              <a:rPr lang="es-ES" sz="1800" dirty="0">
                <a:effectLst/>
                <a:ea typeface="Times New Roman" panose="02020603050405020304" pitchFamily="18" charset="0"/>
                <a:cs typeface="Times New Roman" panose="02020603050405020304" pitchFamily="18" charset="0"/>
              </a:rPr>
              <a:t>La dictadura es anti ética (18.1)(23.3)(24.5)(24.6)(25.5)(25.6)(32.3)(33.1)(33.2)(34.1)(34.2)(40.3) </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r>
              <a:rPr lang="es-ES" sz="1800" dirty="0">
                <a:effectLst/>
                <a:ea typeface="Times New Roman" panose="02020603050405020304" pitchFamily="18" charset="0"/>
                <a:cs typeface="Times New Roman" panose="02020603050405020304" pitchFamily="18" charset="0"/>
              </a:rPr>
              <a:t>La dictadura es ilegítima (2.3)(19.2)(21.3)(22.1)(22.2)(23.1)(23.2)(24.2)(31.6)(32.3)(45.3)</a:t>
            </a:r>
            <a:endParaRPr lang="es-CL" sz="1800" dirty="0">
              <a:effectLst/>
              <a:ea typeface="Times New Roman" panose="02020603050405020304" pitchFamily="18" charset="0"/>
              <a:cs typeface="Times New Roman" panose="02020603050405020304" pitchFamily="18" charset="0"/>
            </a:endParaRPr>
          </a:p>
          <a:p>
            <a:pPr indent="0">
              <a:lnSpc>
                <a:spcPct val="150000"/>
              </a:lnSpc>
              <a:buNone/>
              <a:tabLst>
                <a:tab pos="180340" algn="l"/>
              </a:tabLst>
            </a:pPr>
            <a:endParaRPr lang="es-CL" sz="1800" dirty="0">
              <a:effectLst/>
              <a:ea typeface="Times New Roman" panose="02020603050405020304" pitchFamily="18" charset="0"/>
            </a:endParaRPr>
          </a:p>
        </p:txBody>
      </p:sp>
    </p:spTree>
    <p:extLst>
      <p:ext uri="{BB962C8B-B14F-4D97-AF65-F5344CB8AC3E}">
        <p14:creationId xmlns:p14="http://schemas.microsoft.com/office/powerpoint/2010/main" val="7446648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91BDD187-E9F6-710E-15F1-E1484D966F3C}"/>
              </a:ext>
            </a:extLst>
          </p:cNvPr>
          <p:cNvSpPr txBox="1"/>
          <p:nvPr/>
        </p:nvSpPr>
        <p:spPr>
          <a:xfrm>
            <a:off x="3887234" y="1124929"/>
            <a:ext cx="7466564" cy="3366563"/>
          </a:xfrm>
          <a:prstGeom prst="rect">
            <a:avLst/>
          </a:prstGeom>
          <a:noFill/>
        </p:spPr>
        <p:txBody>
          <a:bodyPr wrap="square">
            <a:spAutoFit/>
          </a:bodyPr>
          <a:lstStyle/>
          <a:p>
            <a:pPr marL="342900" lvl="0" indent="-342900">
              <a:lnSpc>
                <a:spcPct val="150000"/>
              </a:lnSpc>
              <a:buFont typeface="Calibri" panose="020F0502020204030204" pitchFamily="34" charset="0"/>
              <a:buChar char="-"/>
              <a:tabLst>
                <a:tab pos="180340" algn="l"/>
              </a:tabLst>
            </a:pPr>
            <a:r>
              <a:rPr lang="es-ES" sz="1800" dirty="0" err="1">
                <a:effectLst/>
                <a:ea typeface="Times New Roman" panose="02020603050405020304" pitchFamily="18" charset="0"/>
                <a:cs typeface="Times New Roman" panose="02020603050405020304" pitchFamily="18" charset="0"/>
              </a:rPr>
              <a:t>Sobrevalor</a:t>
            </a:r>
            <a:r>
              <a:rPr lang="es-ES" sz="1800" dirty="0">
                <a:effectLst/>
                <a:ea typeface="Times New Roman" panose="02020603050405020304" pitchFamily="18" charset="0"/>
                <a:cs typeface="Times New Roman" panose="02020603050405020304" pitchFamily="18" charset="0"/>
              </a:rPr>
              <a:t> de la historia nacional por su historia democrática, incluidas la FF.AA (32.2)(34.3)(34.4)(35.2)(35.4)(36.3)(42.1)65.3)(70.3)(71.1)(83.4)</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err="1">
                <a:effectLst/>
                <a:ea typeface="Times New Roman" panose="02020603050405020304" pitchFamily="18" charset="0"/>
                <a:cs typeface="Times New Roman" panose="02020603050405020304" pitchFamily="18" charset="0"/>
              </a:rPr>
              <a:t>Subvalorización</a:t>
            </a:r>
            <a:r>
              <a:rPr lang="es-ES" sz="1800" dirty="0">
                <a:effectLst/>
                <a:ea typeface="Times New Roman" panose="02020603050405020304" pitchFamily="18" charset="0"/>
                <a:cs typeface="Times New Roman" panose="02020603050405020304" pitchFamily="18" charset="0"/>
              </a:rPr>
              <a:t> de lo militar en lo político (14.1)(14.2)(14.4)(36.5)(43.1) (62.1)(67.3)(67.4)(72.2)(81.1)(84.3) </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El régimen implanta el miedo y la violencia (26.2)(43.3)(44.1)(52.3)(56.2)(56.3)(56.4)(62.4)(70.1)(77.2)</a:t>
            </a:r>
            <a:endParaRPr lang="es-C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8764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1636774E-8D6F-0471-449D-5BB64AB3835D}"/>
              </a:ext>
            </a:extLst>
          </p:cNvPr>
          <p:cNvSpPr txBox="1"/>
          <p:nvPr/>
        </p:nvSpPr>
        <p:spPr>
          <a:xfrm>
            <a:off x="4404852" y="1124929"/>
            <a:ext cx="6948946" cy="4613058"/>
          </a:xfrm>
          <a:prstGeom prst="rect">
            <a:avLst/>
          </a:prstGeom>
          <a:noFill/>
        </p:spPr>
        <p:txBody>
          <a:bodyPr wrap="square">
            <a:spAutoFit/>
          </a:bodyPr>
          <a:lstStyle/>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Valor de lo pacífico y lo racional (1.2)(34.1)(52.2)(69.1)(72.2)(77.1)(80.2)(81.3)(83.2)(85.2)</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err="1">
                <a:effectLst/>
                <a:ea typeface="Times New Roman" panose="02020603050405020304" pitchFamily="18" charset="0"/>
                <a:cs typeface="Times New Roman" panose="02020603050405020304" pitchFamily="18" charset="0"/>
              </a:rPr>
              <a:t>Subvalorización</a:t>
            </a:r>
            <a:r>
              <a:rPr lang="es-ES" sz="1800" dirty="0">
                <a:effectLst/>
                <a:ea typeface="Times New Roman" panose="02020603050405020304" pitchFamily="18" charset="0"/>
                <a:cs typeface="Times New Roman" panose="02020603050405020304" pitchFamily="18" charset="0"/>
              </a:rPr>
              <a:t> del engaño (5.2)(6.1)(18.2)(29.1)(31.5)(32.1)(39.3)(82.2)</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Ausencia de soberanía popular (8.1)(8.2)(12.3)(15.1)(20.1)</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La soberanía popular salvará al país de la dictadura (1.5) (1.6)(1.8)(12.4)(57.2)(62.1)</a:t>
            </a:r>
            <a:endParaRPr lang="es-C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766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273D201B-A5CE-8E5C-D0AC-9100DE18DC97}"/>
              </a:ext>
            </a:extLst>
          </p:cNvPr>
          <p:cNvSpPr txBox="1"/>
          <p:nvPr/>
        </p:nvSpPr>
        <p:spPr>
          <a:xfrm>
            <a:off x="4286864" y="501682"/>
            <a:ext cx="6961238" cy="4613058"/>
          </a:xfrm>
          <a:prstGeom prst="rect">
            <a:avLst/>
          </a:prstGeom>
          <a:noFill/>
        </p:spPr>
        <p:txBody>
          <a:bodyPr wrap="square">
            <a:spAutoFit/>
          </a:bodyPr>
          <a:lstStyle/>
          <a:p>
            <a:pPr marL="342900" lvl="0" indent="-342900">
              <a:lnSpc>
                <a:spcPct val="150000"/>
              </a:lnSpc>
              <a:buFont typeface="Calibri" panose="020F0502020204030204" pitchFamily="34" charset="0"/>
              <a:buChar char="-"/>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La unidad quebrará a la dictadura (1.3)(1.4)(78.1)(78.2)(79.1)(81.2)</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buFont typeface="Calibri" panose="020F0502020204030204" pitchFamily="34" charset="0"/>
              <a:buChar char="-"/>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Rol pedagógico del líder (Él) (10.1)(10.2)(12.2)(13.2)(17.1)(18.3)</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marL="457200">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buFont typeface="Calibri" panose="020F0502020204030204" pitchFamily="34" charset="0"/>
              <a:buChar char="-"/>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Ruptura de la historia: quiebre de la tradición democrática (14.5)(16.1)(34.4)(35.1)(36.1)(42.2)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marL="457200">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buFont typeface="Calibri" panose="020F0502020204030204" pitchFamily="34" charset="0"/>
              <a:buChar char="-"/>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Valor del prestigio: política, democracia y cultura (38.2)(48.1)(65.4)(68.1)(68.2)(80.3)</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marL="457200">
              <a:lnSpc>
                <a:spcPct val="150000"/>
              </a:lnSpc>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buFont typeface="Calibri" panose="020F0502020204030204" pitchFamily="34" charset="0"/>
              <a:buChar char="-"/>
              <a:tabLst>
                <a:tab pos="18034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Sobrevalorización de la democracia (47.1)(51.3)(57.3)(63.1)(82.1)</a:t>
            </a:r>
            <a:endParaRPr lang="es-CL"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357797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sp>
        <p:nvSpPr>
          <p:cNvPr id="3" name="CuadroTexto 2">
            <a:extLst>
              <a:ext uri="{FF2B5EF4-FFF2-40B4-BE49-F238E27FC236}">
                <a16:creationId xmlns:a16="http://schemas.microsoft.com/office/drawing/2014/main" id="{3113B511-1F85-B26F-943E-B0E33B39B322}"/>
              </a:ext>
            </a:extLst>
          </p:cNvPr>
          <p:cNvSpPr txBox="1"/>
          <p:nvPr/>
        </p:nvSpPr>
        <p:spPr>
          <a:xfrm>
            <a:off x="4286863" y="917180"/>
            <a:ext cx="7066935" cy="4197559"/>
          </a:xfrm>
          <a:prstGeom prst="rect">
            <a:avLst/>
          </a:prstGeom>
          <a:noFill/>
        </p:spPr>
        <p:txBody>
          <a:bodyPr wrap="square">
            <a:spAutoFit/>
          </a:bodyPr>
          <a:lstStyle/>
          <a:p>
            <a:pPr marL="457200">
              <a:lnSpc>
                <a:spcPct val="150000"/>
              </a:lnSpc>
              <a:tabLst>
                <a:tab pos="180340" algn="l"/>
              </a:tabLst>
            </a:pPr>
            <a:r>
              <a:rPr lang="es-ES" sz="1800" dirty="0">
                <a:effectLst/>
                <a:latin typeface="Times New Roman" panose="02020603050405020304" pitchFamily="18" charset="0"/>
                <a:ea typeface="Times New Roman" panose="02020603050405020304" pitchFamily="18" charset="0"/>
              </a:rPr>
              <a:t> </a:t>
            </a:r>
            <a:endParaRPr lang="es-CL"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El régimen no tiene éxito en lo económico (31.7)(31.8)(37.1)(73.1)(73.2)</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Todas las dictaduras son anti éticas (27.2)(39.1)(41.1)(41.3)(44.3)</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Condena a la falta de industrialización (70.5)(72.3)(74.1)(74.2)(75.1)</a:t>
            </a:r>
            <a:endParaRPr lang="es-CL" sz="1800" dirty="0">
              <a:effectLst/>
              <a:ea typeface="Times New Roman" panose="02020603050405020304" pitchFamily="18" charset="0"/>
              <a:cs typeface="Times New Roman" panose="02020603050405020304" pitchFamily="18" charset="0"/>
            </a:endParaRPr>
          </a:p>
          <a:p>
            <a:pPr marL="457200">
              <a:lnSpc>
                <a:spcPct val="150000"/>
              </a:lnSpc>
              <a:tabLst>
                <a:tab pos="180340" algn="l"/>
              </a:tabLst>
            </a:pPr>
            <a:r>
              <a:rPr lang="es-ES" sz="1800" dirty="0">
                <a:effectLst/>
                <a:ea typeface="Times New Roman" panose="02020603050405020304" pitchFamily="18" charset="0"/>
              </a:rPr>
              <a:t> </a:t>
            </a:r>
            <a:endParaRPr lang="es-CL" sz="1800" dirty="0">
              <a:effectLst/>
              <a:ea typeface="Times New Roman" panose="02020603050405020304" pitchFamily="18" charset="0"/>
            </a:endParaRPr>
          </a:p>
          <a:p>
            <a:pPr marL="342900" lvl="0" indent="-342900">
              <a:lnSpc>
                <a:spcPct val="150000"/>
              </a:lnSpc>
              <a:buFont typeface="Calibri" panose="020F0502020204030204" pitchFamily="34" charset="0"/>
              <a:buChar char="-"/>
              <a:tabLst>
                <a:tab pos="180340" algn="l"/>
              </a:tabLst>
            </a:pPr>
            <a:r>
              <a:rPr lang="es-ES" sz="1800" dirty="0">
                <a:effectLst/>
                <a:ea typeface="Times New Roman" panose="02020603050405020304" pitchFamily="18" charset="0"/>
                <a:cs typeface="Times New Roman" panose="02020603050405020304" pitchFamily="18" charset="0"/>
              </a:rPr>
              <a:t>Partidos como garantes de la transición y democracia (65.1)(66.1)(66.3)</a:t>
            </a:r>
            <a:endParaRPr lang="es-C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5855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4B0D14C-5659-4084-986B-DFA19AEDB0B1}"/>
              </a:ext>
            </a:extLst>
          </p:cNvPr>
          <p:cNvSpPr>
            <a:spLocks noGrp="1"/>
          </p:cNvSpPr>
          <p:nvPr>
            <p:ph type="title"/>
          </p:nvPr>
        </p:nvSpPr>
        <p:spPr>
          <a:xfrm>
            <a:off x="686834" y="1153572"/>
            <a:ext cx="3200400" cy="4461163"/>
          </a:xfrm>
        </p:spPr>
        <p:txBody>
          <a:bodyPr>
            <a:normAutofit/>
          </a:bodyPr>
          <a:lstStyle/>
          <a:p>
            <a:r>
              <a:rPr lang="es-ES" dirty="0">
                <a:solidFill>
                  <a:srgbClr val="FFFFFF"/>
                </a:solidFill>
              </a:rPr>
              <a:t>Análisis semántico discurso con motivo del Plebiscito de 1980</a:t>
            </a:r>
            <a:br>
              <a:rPr lang="es-ES" dirty="0">
                <a:solidFill>
                  <a:srgbClr val="FFFFFF"/>
                </a:solidFill>
              </a:rPr>
            </a:br>
            <a:endParaRPr lang="es-CL"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312710E3-BD4F-DF1D-8AA6-67B26313301D}"/>
              </a:ext>
            </a:extLst>
          </p:cNvPr>
          <p:cNvSpPr>
            <a:spLocks noGrp="1"/>
          </p:cNvSpPr>
          <p:nvPr>
            <p:ph idx="1"/>
          </p:nvPr>
        </p:nvSpPr>
        <p:spPr>
          <a:xfrm>
            <a:off x="4286864" y="1825625"/>
            <a:ext cx="7066935" cy="4351338"/>
          </a:xfrm>
        </p:spPr>
        <p:txBody>
          <a:bodyPr>
            <a:normAutofit/>
          </a:bodyPr>
          <a:lstStyle/>
          <a:p>
            <a:pPr marL="0" indent="0" algn="just">
              <a:lnSpc>
                <a:spcPct val="150000"/>
              </a:lnSpc>
              <a:buNone/>
              <a:tabLst>
                <a:tab pos="180340" algn="l"/>
              </a:tabLst>
            </a:pP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180340" algn="l"/>
              </a:tabLst>
            </a:pPr>
            <a:r>
              <a:rPr lang="es-CL" sz="2100" dirty="0">
                <a:solidFill>
                  <a:srgbClr val="222222"/>
                </a:solidFill>
                <a:effectLst/>
                <a:latin typeface="Times New Roman" panose="02020603050405020304" pitchFamily="18" charset="0"/>
                <a:ea typeface="Times New Roman" panose="02020603050405020304" pitchFamily="18" charset="0"/>
              </a:rPr>
              <a:t> </a:t>
            </a:r>
            <a:r>
              <a:rPr lang="es-CL" sz="1200" b="1" dirty="0">
                <a:solidFill>
                  <a:srgbClr val="222222"/>
                </a:solidFill>
                <a:effectLst/>
                <a:latin typeface="Times New Roman" panose="02020603050405020304" pitchFamily="18" charset="0"/>
                <a:ea typeface="Times New Roman" panose="02020603050405020304" pitchFamily="18" charset="0"/>
              </a:rPr>
              <a:t> </a:t>
            </a:r>
            <a:endParaRPr lang="es-CL" sz="1200" dirty="0">
              <a:effectLst/>
              <a:latin typeface="Times New Roman" panose="02020603050405020304" pitchFamily="18" charset="0"/>
              <a:ea typeface="Times New Roman" panose="02020603050405020304" pitchFamily="18" charset="0"/>
            </a:endParaRPr>
          </a:p>
          <a:p>
            <a:endParaRPr lang="es-CL" dirty="0"/>
          </a:p>
        </p:txBody>
      </p:sp>
      <p:graphicFrame>
        <p:nvGraphicFramePr>
          <p:cNvPr id="2" name="Tabla 1">
            <a:extLst>
              <a:ext uri="{FF2B5EF4-FFF2-40B4-BE49-F238E27FC236}">
                <a16:creationId xmlns:a16="http://schemas.microsoft.com/office/drawing/2014/main" id="{00A4CB94-F65C-3E5A-2647-8B708AA64844}"/>
              </a:ext>
            </a:extLst>
          </p:cNvPr>
          <p:cNvGraphicFramePr>
            <a:graphicFrameLocks noGrp="1"/>
          </p:cNvGraphicFramePr>
          <p:nvPr>
            <p:extLst>
              <p:ext uri="{D42A27DB-BD31-4B8C-83A1-F6EECF244321}">
                <p14:modId xmlns:p14="http://schemas.microsoft.com/office/powerpoint/2010/main" val="1365172383"/>
              </p:ext>
            </p:extLst>
          </p:nvPr>
        </p:nvGraphicFramePr>
        <p:xfrm>
          <a:off x="4409017" y="1360488"/>
          <a:ext cx="6212091" cy="5178424"/>
        </p:xfrm>
        <a:graphic>
          <a:graphicData uri="http://schemas.openxmlformats.org/drawingml/2006/table">
            <a:tbl>
              <a:tblPr firstRow="1" firstCol="1" bandRow="1">
                <a:tableStyleId>{5C22544A-7EE6-4342-B048-85BDC9FD1C3A}</a:tableStyleId>
              </a:tblPr>
              <a:tblGrid>
                <a:gridCol w="2819816">
                  <a:extLst>
                    <a:ext uri="{9D8B030D-6E8A-4147-A177-3AD203B41FA5}">
                      <a16:colId xmlns:a16="http://schemas.microsoft.com/office/drawing/2014/main" val="1246453141"/>
                    </a:ext>
                  </a:extLst>
                </a:gridCol>
                <a:gridCol w="3392275">
                  <a:extLst>
                    <a:ext uri="{9D8B030D-6E8A-4147-A177-3AD203B41FA5}">
                      <a16:colId xmlns:a16="http://schemas.microsoft.com/office/drawing/2014/main" val="1023535107"/>
                    </a:ext>
                  </a:extLst>
                </a:gridCol>
              </a:tblGrid>
              <a:tr h="5178424">
                <a:tc>
                  <a:txBody>
                    <a:bodyPr/>
                    <a:lstStyle/>
                    <a:p>
                      <a:pPr marL="457200" algn="ctr">
                        <a:lnSpc>
                          <a:spcPct val="150000"/>
                        </a:lnSpc>
                        <a:tabLst>
                          <a:tab pos="180340" algn="l"/>
                        </a:tabLst>
                      </a:pPr>
                      <a:r>
                        <a:rPr lang="es-ES" sz="1000" dirty="0">
                          <a:effectLst/>
                        </a:rPr>
                        <a:t>El plebiscito es un fraude: la Constitución institucionaliza la dictadura (2.1)(2.2)(3.1)(4.3)(5.1)(9.2)(11.1)(11.2)(11.3)(12.1)(13.1)(14.1)(14.3)(15.2)(17.2)(19.1)(20.2)(20.4)(21.1)(25.1)(27.1)(29.2)(33.3)(30.3)(49.1)(58.1)(58.2)</a:t>
                      </a:r>
                      <a:endParaRPr lang="es-CL" sz="1000" dirty="0">
                        <a:effectLst/>
                      </a:endParaRPr>
                    </a:p>
                    <a:p>
                      <a:pPr marL="457200" algn="ctr">
                        <a:lnSpc>
                          <a:spcPct val="150000"/>
                        </a:lnSpc>
                        <a:tabLst>
                          <a:tab pos="180340" algn="l"/>
                        </a:tabLst>
                      </a:pPr>
                      <a:r>
                        <a:rPr lang="es-ES" sz="1000" dirty="0">
                          <a:effectLst/>
                        </a:rPr>
                        <a:t>///</a:t>
                      </a:r>
                      <a:endParaRPr lang="es-CL" sz="1000" dirty="0">
                        <a:effectLst/>
                      </a:endParaRPr>
                    </a:p>
                    <a:p>
                      <a:pPr marL="457200" algn="ctr">
                        <a:lnSpc>
                          <a:spcPct val="150000"/>
                        </a:lnSpc>
                        <a:tabLst>
                          <a:tab pos="180340" algn="l"/>
                        </a:tabLst>
                      </a:pPr>
                      <a:r>
                        <a:rPr lang="es-ES" sz="1000" dirty="0" err="1">
                          <a:effectLst/>
                        </a:rPr>
                        <a:t>Subvalorización</a:t>
                      </a:r>
                      <a:r>
                        <a:rPr lang="es-ES" sz="1000" dirty="0">
                          <a:effectLst/>
                        </a:rPr>
                        <a:t> del engaño (5.2)(6.1)(18.2)(29.1)(31.5)(32.1)(39.3)(82.2)</a:t>
                      </a:r>
                      <a:endParaRPr lang="es-CL" sz="1000" dirty="0">
                        <a:effectLst/>
                      </a:endParaRPr>
                    </a:p>
                    <a:p>
                      <a:pPr marL="457200" algn="ctr">
                        <a:lnSpc>
                          <a:spcPct val="150000"/>
                        </a:lnSpc>
                        <a:tabLst>
                          <a:tab pos="180340" algn="l"/>
                        </a:tabLst>
                      </a:pPr>
                      <a:r>
                        <a:rPr lang="es-ES" sz="1000" dirty="0">
                          <a:effectLst/>
                        </a:rPr>
                        <a:t> </a:t>
                      </a:r>
                      <a:endParaRPr lang="es-CL" sz="1000" dirty="0">
                        <a:effectLst/>
                      </a:endParaRPr>
                    </a:p>
                    <a:p>
                      <a:pPr marL="457200" algn="ctr">
                        <a:lnSpc>
                          <a:spcPct val="150000"/>
                        </a:lnSpc>
                        <a:tabLst>
                          <a:tab pos="180340" algn="l"/>
                        </a:tabLst>
                      </a:pPr>
                      <a:r>
                        <a:rPr lang="es-ES" sz="1000" dirty="0">
                          <a:effectLst/>
                        </a:rPr>
                        <a:t>///</a:t>
                      </a:r>
                      <a:endParaRPr lang="es-CL" sz="1000" dirty="0">
                        <a:effectLst/>
                      </a:endParaRPr>
                    </a:p>
                    <a:p>
                      <a:pPr algn="ctr">
                        <a:lnSpc>
                          <a:spcPct val="150000"/>
                        </a:lnSpc>
                        <a:tabLst>
                          <a:tab pos="180340" algn="l"/>
                        </a:tabLst>
                      </a:pPr>
                      <a:r>
                        <a:rPr lang="es-ES" sz="1000" dirty="0">
                          <a:effectLst/>
                        </a:rPr>
                        <a:t>La dictadura es anti ética (18.1)(23.3)(24.5)(24.6)(25.5)(25.6)(32.3)(33.1)(33.2)(34.1)(34.2)(40.3)</a:t>
                      </a:r>
                      <a:endParaRPr lang="es-CL" sz="1000" dirty="0">
                        <a:effectLst/>
                      </a:endParaRPr>
                    </a:p>
                    <a:p>
                      <a:pPr marL="457200" algn="ctr">
                        <a:lnSpc>
                          <a:spcPct val="150000"/>
                        </a:lnSpc>
                        <a:tabLst>
                          <a:tab pos="180340" algn="l"/>
                        </a:tabLst>
                      </a:pPr>
                      <a:r>
                        <a:rPr lang="es-ES" sz="1000" dirty="0">
                          <a:effectLst/>
                        </a:rPr>
                        <a:t> </a:t>
                      </a:r>
                      <a:endParaRPr lang="es-CL" sz="1000" dirty="0">
                        <a:effectLst/>
                      </a:endParaRPr>
                    </a:p>
                    <a:p>
                      <a:pPr marL="457200" algn="ctr">
                        <a:lnSpc>
                          <a:spcPct val="150000"/>
                        </a:lnSpc>
                        <a:tabLst>
                          <a:tab pos="180340" algn="l"/>
                        </a:tabLst>
                      </a:pPr>
                      <a:r>
                        <a:rPr lang="es-ES" sz="1000" dirty="0">
                          <a:effectLst/>
                        </a:rPr>
                        <a:t>///</a:t>
                      </a:r>
                      <a:endParaRPr lang="es-CL" sz="1000" dirty="0">
                        <a:effectLst/>
                      </a:endParaRPr>
                    </a:p>
                    <a:p>
                      <a:pPr marL="457200">
                        <a:lnSpc>
                          <a:spcPct val="150000"/>
                        </a:lnSpc>
                        <a:tabLst>
                          <a:tab pos="180340" algn="l"/>
                        </a:tabLst>
                      </a:pPr>
                      <a:r>
                        <a:rPr lang="es-ES" sz="1000" dirty="0">
                          <a:effectLst/>
                        </a:rPr>
                        <a:t>Todas las dictaduras son anti éticas (27.2)(39.1)(41.1)(41.3)(44.3)</a:t>
                      </a:r>
                      <a:endParaRPr lang="es-CL" sz="1000" dirty="0">
                        <a:effectLst/>
                      </a:endParaRPr>
                    </a:p>
                    <a:p>
                      <a:pPr marL="457200" algn="ctr">
                        <a:lnSpc>
                          <a:spcPct val="150000"/>
                        </a:lnSpc>
                        <a:tabLst>
                          <a:tab pos="180340" algn="l"/>
                        </a:tabLst>
                      </a:pPr>
                      <a:r>
                        <a:rPr lang="es-ES" sz="1000" dirty="0">
                          <a:effectLst/>
                        </a:rPr>
                        <a:t> </a:t>
                      </a:r>
                      <a:endParaRPr lang="es-C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23" marR="43723" marT="0" marB="0"/>
                </a:tc>
                <a:tc>
                  <a:txBody>
                    <a:bodyPr/>
                    <a:lstStyle/>
                    <a:p>
                      <a:pPr marL="457200">
                        <a:lnSpc>
                          <a:spcPct val="150000"/>
                        </a:lnSpc>
                        <a:tabLst>
                          <a:tab pos="180340" algn="l"/>
                        </a:tabLst>
                      </a:pPr>
                      <a:r>
                        <a:rPr lang="es-ES" sz="1000" dirty="0">
                          <a:effectLst/>
                        </a:rPr>
                        <a:t>La institucionalidad es histórica y trascendente (1.7)(10.3)(36.2)(38.1)(49.3)(52.4)(64.1)(64.2)(65.2)(67.3)(70.2)(83.3)  </a:t>
                      </a:r>
                      <a:endParaRPr lang="es-CL" sz="1000" dirty="0">
                        <a:effectLst/>
                      </a:endParaRPr>
                    </a:p>
                    <a:p>
                      <a:pPr marL="457200" algn="ct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 </a:t>
                      </a:r>
                      <a:endParaRPr lang="es-CL" sz="800" dirty="0">
                        <a:effectLst/>
                      </a:endParaRPr>
                    </a:p>
                    <a:p>
                      <a:pP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 </a:t>
                      </a:r>
                      <a:endParaRPr lang="es-CL" sz="800" dirty="0">
                        <a:effectLst/>
                      </a:endParaRPr>
                    </a:p>
                    <a:p>
                      <a:pPr marL="457200" algn="ctr">
                        <a:lnSpc>
                          <a:spcPct val="150000"/>
                        </a:lnSpc>
                        <a:tabLst>
                          <a:tab pos="180340" algn="l"/>
                        </a:tabLst>
                      </a:pPr>
                      <a:r>
                        <a:rPr lang="es-ES" sz="800" dirty="0">
                          <a:effectLst/>
                        </a:rPr>
                        <a:t>Código de la Ética</a:t>
                      </a:r>
                      <a:endParaRPr lang="es-CL"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23" marR="43723" marT="0" marB="0"/>
                </a:tc>
                <a:extLst>
                  <a:ext uri="{0D108BD9-81ED-4DB2-BD59-A6C34878D82A}">
                    <a16:rowId xmlns:a16="http://schemas.microsoft.com/office/drawing/2014/main" val="3613425403"/>
                  </a:ext>
                </a:extLst>
              </a:tr>
            </a:tbl>
          </a:graphicData>
        </a:graphic>
      </p:graphicFrame>
      <p:sp>
        <p:nvSpPr>
          <p:cNvPr id="3" name="Rectangle 1">
            <a:extLst>
              <a:ext uri="{FF2B5EF4-FFF2-40B4-BE49-F238E27FC236}">
                <a16:creationId xmlns:a16="http://schemas.microsoft.com/office/drawing/2014/main" id="{AAE0F158-1893-D807-18E4-E65044A44A8E}"/>
              </a:ext>
            </a:extLst>
          </p:cNvPr>
          <p:cNvSpPr>
            <a:spLocks noChangeArrowheads="1"/>
          </p:cNvSpPr>
          <p:nvPr/>
        </p:nvSpPr>
        <p:spPr bwMode="auto">
          <a:xfrm>
            <a:off x="4609455" y="5883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CL" altLang="es-CL"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Relación de proporcionalidad: prueba de la conmutación </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88859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11793</Words>
  <Application>Microsoft Office PowerPoint</Application>
  <PresentationFormat>Grand écran</PresentationFormat>
  <Paragraphs>822</Paragraphs>
  <Slides>129</Slides>
  <Notes>0</Notes>
  <HiddenSlides>0</HiddenSlides>
  <MMClips>9</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129</vt:i4>
      </vt:variant>
    </vt:vector>
  </HeadingPairs>
  <TitlesOfParts>
    <vt:vector size="135" baseType="lpstr">
      <vt:lpstr>Arial</vt:lpstr>
      <vt:lpstr>Calibri</vt:lpstr>
      <vt:lpstr>Calibri Light</vt:lpstr>
      <vt:lpstr>Symbol</vt:lpstr>
      <vt:lpstr>Times New Roman</vt:lpstr>
      <vt:lpstr>Tema de Office</vt:lpstr>
      <vt:lpstr>Magister Comunicación Política  Facultad de Comunicación e Imagen  Universidad de Chile  </vt:lpstr>
      <vt:lpstr>Recuento</vt:lpstr>
      <vt:lpstr>Recuento</vt:lpstr>
      <vt:lpstr>Recuento </vt:lpstr>
      <vt:lpstr>Recuento</vt:lpstr>
      <vt:lpstr>Recuento </vt:lpstr>
      <vt:lpstr>Contexto histórico</vt:lpstr>
      <vt:lpstr>Contexto histórico</vt:lpstr>
      <vt:lpstr>Contexto Histórico</vt:lpstr>
      <vt:lpstr>Contexto histórico </vt:lpstr>
      <vt:lpstr>Contexto histórico </vt:lpstr>
      <vt:lpstr>Contexto histórico </vt:lpstr>
      <vt:lpstr>Contexto histórico </vt:lpstr>
      <vt:lpstr>Contexto histórico </vt:lpstr>
      <vt:lpstr>Análisis Semántico  “Patria Joven”</vt:lpstr>
      <vt:lpstr>Análisis semántico “Patria Joven”</vt:lpstr>
      <vt:lpstr>Análisis semántico “Patria Joven”</vt:lpstr>
      <vt:lpstr>Análisis semántico “Patria Joven”</vt:lpstr>
      <vt:lpstr>Análisis semántico “Patria Joven”</vt:lpstr>
      <vt:lpstr>Análisis semántico “Patria Joven”</vt:lpstr>
      <vt:lpstr>Análisis semántico “Patria Joven”</vt:lpstr>
      <vt:lpstr>Análisis semántico “Patria Joven”</vt:lpstr>
      <vt:lpstr>Análisis semántico “Patria Joven”</vt:lpstr>
      <vt:lpstr>Análisis semántico “Patria Joven”</vt:lpstr>
      <vt:lpstr>Análisis Semántico de “Patria Joven”</vt:lpstr>
      <vt:lpstr>Análisis semántico de “Patria Joven”</vt:lpstr>
      <vt:lpstr>Análisis Semántico de “Patria Joven”</vt:lpstr>
      <vt:lpstr>Análisis semántico de “Patria Joven”</vt:lpstr>
      <vt:lpstr>Análisis semántico de “Patria Joven”</vt:lpstr>
      <vt:lpstr>Análisis semántico de “Patria Joven”</vt:lpstr>
      <vt:lpstr>Análisis semántico de “Patria Joven”</vt:lpstr>
      <vt:lpstr>Análisis semántico de “Patria Joven”</vt:lpstr>
      <vt:lpstr>Análisis semántico de “Patria Joven”</vt:lpstr>
      <vt:lpstr>Análisis semántico de “Patria Joven” (Reducción de Lexis)</vt:lpstr>
      <vt:lpstr>Análisis semántico de “Patria Joven” (Reduccción de lexis)</vt:lpstr>
      <vt:lpstr>Análisis semántico de “Patria Joven” (Reducción de lexis)</vt:lpstr>
      <vt:lpstr>Análisis semántico de “Patria Joven” Relación de proporcionalidad – prueba de la conmutación </vt:lpstr>
      <vt:lpstr>Análisis semántico de “Patria Joven” Relación de proporcionalidad – prueba de la conmutación </vt:lpstr>
      <vt:lpstr>Análisis semántico de “Patria Joven” Relación de proporcionalidad – prueba de la conmutación </vt:lpstr>
      <vt:lpstr> Conclusiones del Análisis Semántico </vt:lpstr>
      <vt:lpstr>Conclusiones análisis semántico de “Patria Joven” </vt:lpstr>
      <vt:lpstr>Conclusiones análisis semántico de “Patria Joven” </vt:lpstr>
      <vt:lpstr>Conclusiones análisis semántico de “Patria Joven” </vt:lpstr>
      <vt:lpstr>Conclusiones análisis semántico de “Patria Joven” </vt:lpstr>
      <vt:lpstr>Conclusiones análisis semántico de “Patria Joven” </vt:lpstr>
      <vt:lpstr>Conclusiones análisis semántico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pulsional de “Patria Joven” </vt:lpstr>
      <vt:lpstr>Présentation PowerPoint</vt:lpstr>
      <vt:lpstr>Análisis pulsional de “Patria Joven” </vt:lpstr>
      <vt:lpstr>Análisis pulsional de “Patria Joven” </vt:lpstr>
      <vt:lpstr>Análisis pulsional de “Patria Joven” </vt:lpstr>
      <vt:lpstr>Análisis pulsional de “Patria Joven” </vt:lpstr>
      <vt:lpstr>Análisis pulsional de “Patria Joven”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Análisis semántico discurso con motivo del Plebiscito de 1980 </vt:lpstr>
      <vt:lpstr>Resultados: análisis semántico</vt:lpstr>
      <vt:lpstr>Resultados: análisis semántico </vt:lpstr>
      <vt:lpstr>Resultados: análisis semántico  </vt:lpstr>
      <vt:lpstr>Resultados: análisis semántico  </vt:lpstr>
      <vt:lpstr>Resultados: análisis semántico  </vt:lpstr>
      <vt:lpstr>Resultados: análisis semántico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Análisis Pulsional  </vt:lpstr>
      <vt:lpstr>Resultados: análisis semántico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Magister Comunicación Política  Facultad de Comunicación e Imagen  Universidad de Chile</dc:title>
  <dc:creator>Vichy Díaz</dc:creator>
  <cp:lastModifiedBy>Fidel Rafael Del Villar Muñoz</cp:lastModifiedBy>
  <cp:revision>3</cp:revision>
  <dcterms:created xsi:type="dcterms:W3CDTF">2022-09-17T21:50:18Z</dcterms:created>
  <dcterms:modified xsi:type="dcterms:W3CDTF">2023-12-05T00:55:12Z</dcterms:modified>
</cp:coreProperties>
</file>