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324" r:id="rId3"/>
    <p:sldId id="325" r:id="rId4"/>
    <p:sldId id="326" r:id="rId5"/>
    <p:sldId id="285" r:id="rId6"/>
    <p:sldId id="286" r:id="rId7"/>
    <p:sldId id="327" r:id="rId8"/>
    <p:sldId id="328" r:id="rId9"/>
    <p:sldId id="329" r:id="rId10"/>
    <p:sldId id="330" r:id="rId11"/>
    <p:sldId id="331" r:id="rId12"/>
    <p:sldId id="332" r:id="rId13"/>
    <p:sldId id="333" r:id="rId14"/>
    <p:sldId id="334" r:id="rId15"/>
    <p:sldId id="335" r:id="rId16"/>
    <p:sldId id="336" r:id="rId17"/>
    <p:sldId id="337" r:id="rId18"/>
    <p:sldId id="259" r:id="rId19"/>
    <p:sldId id="260" r:id="rId20"/>
    <p:sldId id="265" r:id="rId21"/>
    <p:sldId id="266" r:id="rId22"/>
    <p:sldId id="267" r:id="rId23"/>
    <p:sldId id="268" r:id="rId24"/>
    <p:sldId id="269" r:id="rId25"/>
    <p:sldId id="270"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7" r:id="rId54"/>
    <p:sldId id="318" r:id="rId55"/>
    <p:sldId id="319" r:id="rId56"/>
    <p:sldId id="320" r:id="rId57"/>
    <p:sldId id="321" r:id="rId58"/>
    <p:sldId id="322" r:id="rId59"/>
    <p:sldId id="323" r:id="rId60"/>
    <p:sldId id="343" r:id="rId61"/>
    <p:sldId id="346" r:id="rId62"/>
    <p:sldId id="344" r:id="rId63"/>
    <p:sldId id="350" r:id="rId64"/>
    <p:sldId id="345" r:id="rId65"/>
    <p:sldId id="347" r:id="rId66"/>
    <p:sldId id="348" r:id="rId67"/>
    <p:sldId id="349" r:id="rId68"/>
    <p:sldId id="351" r:id="rId69"/>
    <p:sldId id="352" r:id="rId70"/>
    <p:sldId id="353" r:id="rId71"/>
    <p:sldId id="356" r:id="rId72"/>
    <p:sldId id="357" r:id="rId73"/>
    <p:sldId id="358" r:id="rId74"/>
    <p:sldId id="354" r:id="rId75"/>
    <p:sldId id="355" r:id="rId76"/>
    <p:sldId id="342" r:id="rId77"/>
    <p:sldId id="257" r:id="rId78"/>
  </p:sldIdLst>
  <p:sldSz cx="9144000" cy="6858000" type="screen4x3"/>
  <p:notesSz cx="6858000" cy="9144000"/>
  <p:defaultTextStyle>
    <a:defPPr>
      <a:defRPr lang="es-E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00"/>
    <a:srgbClr val="CC0000"/>
    <a:srgbClr val="336600"/>
    <a:srgbClr val="FF3300"/>
    <a:srgbClr val="000000"/>
    <a:srgbClr val="00FF00"/>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s-MX"/>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s-MX"/>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s-MX"/>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s-MX"/>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s-MX"/>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s-MX"/>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s-MX"/>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s-MX"/>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s-MX"/>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s-MX"/>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s-MX"/>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s-MX"/>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s-MX"/>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s-MX"/>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s-MX"/>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s-MX"/>
            </a:p>
          </p:txBody>
        </p:sp>
      </p:grpSp>
      <p:sp>
        <p:nvSpPr>
          <p:cNvPr id="6166" name="Rectangle 22"/>
          <p:cNvSpPr>
            <a:spLocks noGrp="1" noChangeArrowheads="1"/>
          </p:cNvSpPr>
          <p:nvPr>
            <p:ph type="ctrTitle" sz="quarter"/>
          </p:nvPr>
        </p:nvSpPr>
        <p:spPr>
          <a:xfrm>
            <a:off x="457200" y="1447800"/>
            <a:ext cx="8229600" cy="1736725"/>
          </a:xfrm>
        </p:spPr>
        <p:txBody>
          <a:bodyPr/>
          <a:lstStyle>
            <a:lvl1pPr>
              <a:defRPr sz="5400"/>
            </a:lvl1pPr>
          </a:lstStyle>
          <a:p>
            <a:r>
              <a:rPr lang="es-ES"/>
              <a:t>Haga clic para cambiar el estilo de título	</a:t>
            </a:r>
          </a:p>
        </p:txBody>
      </p:sp>
      <p:sp>
        <p:nvSpPr>
          <p:cNvPr id="61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C0C0C0"/>
                  </a:outerShdw>
                </a:effectLst>
              </a:defRPr>
            </a:lvl1pPr>
          </a:lstStyle>
          <a:p>
            <a:r>
              <a:rPr lang="es-ES"/>
              <a:t>Haga clic para modificar el estilo de subtítulo del patrón</a:t>
            </a:r>
          </a:p>
        </p:txBody>
      </p:sp>
      <p:sp>
        <p:nvSpPr>
          <p:cNvPr id="24" name="Rectangle 24"/>
          <p:cNvSpPr>
            <a:spLocks noGrp="1" noChangeArrowheads="1"/>
          </p:cNvSpPr>
          <p:nvPr>
            <p:ph type="dt" sz="quarter" idx="10"/>
          </p:nvPr>
        </p:nvSpPr>
        <p:spPr/>
        <p:txBody>
          <a:bodyPr/>
          <a:lstStyle>
            <a:lvl1pPr>
              <a:defRPr smtClean="0"/>
            </a:lvl1pPr>
          </a:lstStyle>
          <a:p>
            <a:pPr>
              <a:defRPr/>
            </a:pPr>
            <a:endParaRPr lang="es-ES"/>
          </a:p>
        </p:txBody>
      </p:sp>
      <p:sp>
        <p:nvSpPr>
          <p:cNvPr id="25" name="Rectangle 25"/>
          <p:cNvSpPr>
            <a:spLocks noGrp="1" noChangeArrowheads="1"/>
          </p:cNvSpPr>
          <p:nvPr>
            <p:ph type="sldNum" sz="quarter" idx="11"/>
          </p:nvPr>
        </p:nvSpPr>
        <p:spPr/>
        <p:txBody>
          <a:bodyPr/>
          <a:lstStyle>
            <a:lvl1pPr>
              <a:defRPr smtClean="0"/>
            </a:lvl1pPr>
          </a:lstStyle>
          <a:p>
            <a:pPr>
              <a:defRPr/>
            </a:pPr>
            <a:fld id="{A8B81397-0702-4609-9A4E-91EFEA06AD34}" type="slidenum">
              <a:rPr lang="es-ES"/>
              <a:pPr>
                <a:defRPr/>
              </a:pPr>
              <a:t>‹Nº›</a:t>
            </a:fld>
            <a:endParaRPr lang="es-ES"/>
          </a:p>
        </p:txBody>
      </p:sp>
      <p:sp>
        <p:nvSpPr>
          <p:cNvPr id="26" name="Rectangle 26"/>
          <p:cNvSpPr>
            <a:spLocks noGrp="1" noChangeArrowheads="1"/>
          </p:cNvSpPr>
          <p:nvPr>
            <p:ph type="ftr" sz="quarter" idx="12"/>
          </p:nvPr>
        </p:nvSpPr>
        <p:spPr/>
        <p:txBody>
          <a:bodyPr/>
          <a:lstStyle>
            <a:lvl1pPr>
              <a:defRPr smtClean="0"/>
            </a:lvl1pPr>
          </a:lstStyle>
          <a:p>
            <a:pPr>
              <a:defRPr/>
            </a:pP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D575D608-FF42-4999-8FEE-501EFE4E4D4C}"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600"/>
            <a:ext cx="2057400" cy="5867400"/>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28600"/>
            <a:ext cx="6019800" cy="5867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E048999A-FC7B-4947-8B3C-E1746B037C7E}"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1BAF6D00-2351-4415-AB7F-AE3E79F540A6}"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24"/>
          <p:cNvSpPr>
            <a:spLocks noGrp="1" noChangeArrowheads="1"/>
          </p:cNvSpPr>
          <p:nvPr>
            <p:ph type="dt" sz="half" idx="10"/>
          </p:nvPr>
        </p:nvSpPr>
        <p:spPr>
          <a:ln/>
        </p:spPr>
        <p:txBody>
          <a:bodyPr/>
          <a:lstStyle>
            <a:lvl1pPr>
              <a:defRPr/>
            </a:lvl1pPr>
          </a:lstStyle>
          <a:p>
            <a:pPr>
              <a:defRPr/>
            </a:pPr>
            <a:endParaRPr lang="es-ES"/>
          </a:p>
        </p:txBody>
      </p:sp>
      <p:sp>
        <p:nvSpPr>
          <p:cNvPr id="5" name="Rectangle 25"/>
          <p:cNvSpPr>
            <a:spLocks noGrp="1" noChangeArrowheads="1"/>
          </p:cNvSpPr>
          <p:nvPr>
            <p:ph type="ftr" sz="quarter" idx="11"/>
          </p:nvPr>
        </p:nvSpPr>
        <p:spPr>
          <a:ln/>
        </p:spPr>
        <p:txBody>
          <a:bodyPr/>
          <a:lstStyle>
            <a:lvl1pPr>
              <a:defRPr/>
            </a:lvl1pPr>
          </a:lstStyle>
          <a:p>
            <a:pPr>
              <a:defRPr/>
            </a:pPr>
            <a:endParaRPr lang="es-ES"/>
          </a:p>
        </p:txBody>
      </p:sp>
      <p:sp>
        <p:nvSpPr>
          <p:cNvPr id="6" name="Rectangle 26"/>
          <p:cNvSpPr>
            <a:spLocks noGrp="1" noChangeArrowheads="1"/>
          </p:cNvSpPr>
          <p:nvPr>
            <p:ph type="sldNum" sz="quarter" idx="12"/>
          </p:nvPr>
        </p:nvSpPr>
        <p:spPr>
          <a:ln/>
        </p:spPr>
        <p:txBody>
          <a:bodyPr/>
          <a:lstStyle>
            <a:lvl1pPr>
              <a:defRPr/>
            </a:lvl1pPr>
          </a:lstStyle>
          <a:p>
            <a:pPr>
              <a:defRPr/>
            </a:pPr>
            <a:fld id="{3A769544-A8D5-41A7-AB44-090A6F75CF39}"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24"/>
          <p:cNvSpPr>
            <a:spLocks noGrp="1" noChangeArrowheads="1"/>
          </p:cNvSpPr>
          <p:nvPr>
            <p:ph type="dt" sz="half" idx="10"/>
          </p:nvPr>
        </p:nvSpPr>
        <p:spPr>
          <a:ln/>
        </p:spPr>
        <p:txBody>
          <a:bodyPr/>
          <a:lstStyle>
            <a:lvl1pPr>
              <a:defRPr/>
            </a:lvl1pPr>
          </a:lstStyle>
          <a:p>
            <a:pPr>
              <a:defRPr/>
            </a:pPr>
            <a:endParaRPr lang="es-ES"/>
          </a:p>
        </p:txBody>
      </p:sp>
      <p:sp>
        <p:nvSpPr>
          <p:cNvPr id="6" name="Rectangle 25"/>
          <p:cNvSpPr>
            <a:spLocks noGrp="1" noChangeArrowheads="1"/>
          </p:cNvSpPr>
          <p:nvPr>
            <p:ph type="ftr" sz="quarter" idx="11"/>
          </p:nvPr>
        </p:nvSpPr>
        <p:spPr>
          <a:ln/>
        </p:spPr>
        <p:txBody>
          <a:bodyPr/>
          <a:lstStyle>
            <a:lvl1pPr>
              <a:defRPr/>
            </a:lvl1pPr>
          </a:lstStyle>
          <a:p>
            <a:pPr>
              <a:defRPr/>
            </a:pPr>
            <a:endParaRPr lang="es-ES"/>
          </a:p>
        </p:txBody>
      </p:sp>
      <p:sp>
        <p:nvSpPr>
          <p:cNvPr id="7" name="Rectangle 26"/>
          <p:cNvSpPr>
            <a:spLocks noGrp="1" noChangeArrowheads="1"/>
          </p:cNvSpPr>
          <p:nvPr>
            <p:ph type="sldNum" sz="quarter" idx="12"/>
          </p:nvPr>
        </p:nvSpPr>
        <p:spPr>
          <a:ln/>
        </p:spPr>
        <p:txBody>
          <a:bodyPr/>
          <a:lstStyle>
            <a:lvl1pPr>
              <a:defRPr/>
            </a:lvl1pPr>
          </a:lstStyle>
          <a:p>
            <a:pPr>
              <a:defRPr/>
            </a:pPr>
            <a:fld id="{10E340E1-DD2B-45BF-8F4E-0E7F2BBE5121}"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24"/>
          <p:cNvSpPr>
            <a:spLocks noGrp="1" noChangeArrowheads="1"/>
          </p:cNvSpPr>
          <p:nvPr>
            <p:ph type="dt" sz="half" idx="10"/>
          </p:nvPr>
        </p:nvSpPr>
        <p:spPr>
          <a:ln/>
        </p:spPr>
        <p:txBody>
          <a:bodyPr/>
          <a:lstStyle>
            <a:lvl1pPr>
              <a:defRPr/>
            </a:lvl1pPr>
          </a:lstStyle>
          <a:p>
            <a:pPr>
              <a:defRPr/>
            </a:pPr>
            <a:endParaRPr lang="es-ES"/>
          </a:p>
        </p:txBody>
      </p:sp>
      <p:sp>
        <p:nvSpPr>
          <p:cNvPr id="8" name="Rectangle 25"/>
          <p:cNvSpPr>
            <a:spLocks noGrp="1" noChangeArrowheads="1"/>
          </p:cNvSpPr>
          <p:nvPr>
            <p:ph type="ftr" sz="quarter" idx="11"/>
          </p:nvPr>
        </p:nvSpPr>
        <p:spPr>
          <a:ln/>
        </p:spPr>
        <p:txBody>
          <a:bodyPr/>
          <a:lstStyle>
            <a:lvl1pPr>
              <a:defRPr/>
            </a:lvl1pPr>
          </a:lstStyle>
          <a:p>
            <a:pPr>
              <a:defRPr/>
            </a:pPr>
            <a:endParaRPr lang="es-ES"/>
          </a:p>
        </p:txBody>
      </p:sp>
      <p:sp>
        <p:nvSpPr>
          <p:cNvPr id="9" name="Rectangle 26"/>
          <p:cNvSpPr>
            <a:spLocks noGrp="1" noChangeArrowheads="1"/>
          </p:cNvSpPr>
          <p:nvPr>
            <p:ph type="sldNum" sz="quarter" idx="12"/>
          </p:nvPr>
        </p:nvSpPr>
        <p:spPr>
          <a:ln/>
        </p:spPr>
        <p:txBody>
          <a:bodyPr/>
          <a:lstStyle>
            <a:lvl1pPr>
              <a:defRPr/>
            </a:lvl1pPr>
          </a:lstStyle>
          <a:p>
            <a:pPr>
              <a:defRPr/>
            </a:pPr>
            <a:fld id="{9689C526-4196-4595-B3FD-CB1CE4AABA7D}"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24"/>
          <p:cNvSpPr>
            <a:spLocks noGrp="1" noChangeArrowheads="1"/>
          </p:cNvSpPr>
          <p:nvPr>
            <p:ph type="dt" sz="half" idx="10"/>
          </p:nvPr>
        </p:nvSpPr>
        <p:spPr>
          <a:ln/>
        </p:spPr>
        <p:txBody>
          <a:bodyPr/>
          <a:lstStyle>
            <a:lvl1pPr>
              <a:defRPr/>
            </a:lvl1pPr>
          </a:lstStyle>
          <a:p>
            <a:pPr>
              <a:defRPr/>
            </a:pPr>
            <a:endParaRPr lang="es-ES"/>
          </a:p>
        </p:txBody>
      </p:sp>
      <p:sp>
        <p:nvSpPr>
          <p:cNvPr id="4" name="Rectangle 25"/>
          <p:cNvSpPr>
            <a:spLocks noGrp="1" noChangeArrowheads="1"/>
          </p:cNvSpPr>
          <p:nvPr>
            <p:ph type="ftr" sz="quarter" idx="11"/>
          </p:nvPr>
        </p:nvSpPr>
        <p:spPr>
          <a:ln/>
        </p:spPr>
        <p:txBody>
          <a:bodyPr/>
          <a:lstStyle>
            <a:lvl1pPr>
              <a:defRPr/>
            </a:lvl1pPr>
          </a:lstStyle>
          <a:p>
            <a:pPr>
              <a:defRPr/>
            </a:pPr>
            <a:endParaRPr lang="es-ES"/>
          </a:p>
        </p:txBody>
      </p:sp>
      <p:sp>
        <p:nvSpPr>
          <p:cNvPr id="5" name="Rectangle 26"/>
          <p:cNvSpPr>
            <a:spLocks noGrp="1" noChangeArrowheads="1"/>
          </p:cNvSpPr>
          <p:nvPr>
            <p:ph type="sldNum" sz="quarter" idx="12"/>
          </p:nvPr>
        </p:nvSpPr>
        <p:spPr>
          <a:ln/>
        </p:spPr>
        <p:txBody>
          <a:bodyPr/>
          <a:lstStyle>
            <a:lvl1pPr>
              <a:defRPr/>
            </a:lvl1pPr>
          </a:lstStyle>
          <a:p>
            <a:pPr>
              <a:defRPr/>
            </a:pPr>
            <a:fld id="{20CE121F-7524-438E-9BCE-63BD7DCB30DD}"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s-ES"/>
          </a:p>
        </p:txBody>
      </p:sp>
      <p:sp>
        <p:nvSpPr>
          <p:cNvPr id="3" name="Rectangle 25"/>
          <p:cNvSpPr>
            <a:spLocks noGrp="1" noChangeArrowheads="1"/>
          </p:cNvSpPr>
          <p:nvPr>
            <p:ph type="ftr" sz="quarter" idx="11"/>
          </p:nvPr>
        </p:nvSpPr>
        <p:spPr>
          <a:ln/>
        </p:spPr>
        <p:txBody>
          <a:bodyPr/>
          <a:lstStyle>
            <a:lvl1pPr>
              <a:defRPr/>
            </a:lvl1pPr>
          </a:lstStyle>
          <a:p>
            <a:pPr>
              <a:defRPr/>
            </a:pPr>
            <a:endParaRPr lang="es-ES"/>
          </a:p>
        </p:txBody>
      </p:sp>
      <p:sp>
        <p:nvSpPr>
          <p:cNvPr id="4" name="Rectangle 26"/>
          <p:cNvSpPr>
            <a:spLocks noGrp="1" noChangeArrowheads="1"/>
          </p:cNvSpPr>
          <p:nvPr>
            <p:ph type="sldNum" sz="quarter" idx="12"/>
          </p:nvPr>
        </p:nvSpPr>
        <p:spPr>
          <a:ln/>
        </p:spPr>
        <p:txBody>
          <a:bodyPr/>
          <a:lstStyle>
            <a:lvl1pPr>
              <a:defRPr/>
            </a:lvl1pPr>
          </a:lstStyle>
          <a:p>
            <a:pPr>
              <a:defRPr/>
            </a:pPr>
            <a:fld id="{CF335B98-FC40-4D8B-A841-10D37691BB71}"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24"/>
          <p:cNvSpPr>
            <a:spLocks noGrp="1" noChangeArrowheads="1"/>
          </p:cNvSpPr>
          <p:nvPr>
            <p:ph type="dt" sz="half" idx="10"/>
          </p:nvPr>
        </p:nvSpPr>
        <p:spPr>
          <a:ln/>
        </p:spPr>
        <p:txBody>
          <a:bodyPr/>
          <a:lstStyle>
            <a:lvl1pPr>
              <a:defRPr/>
            </a:lvl1pPr>
          </a:lstStyle>
          <a:p>
            <a:pPr>
              <a:defRPr/>
            </a:pPr>
            <a:endParaRPr lang="es-ES"/>
          </a:p>
        </p:txBody>
      </p:sp>
      <p:sp>
        <p:nvSpPr>
          <p:cNvPr id="6" name="Rectangle 25"/>
          <p:cNvSpPr>
            <a:spLocks noGrp="1" noChangeArrowheads="1"/>
          </p:cNvSpPr>
          <p:nvPr>
            <p:ph type="ftr" sz="quarter" idx="11"/>
          </p:nvPr>
        </p:nvSpPr>
        <p:spPr>
          <a:ln/>
        </p:spPr>
        <p:txBody>
          <a:bodyPr/>
          <a:lstStyle>
            <a:lvl1pPr>
              <a:defRPr/>
            </a:lvl1pPr>
          </a:lstStyle>
          <a:p>
            <a:pPr>
              <a:defRPr/>
            </a:pPr>
            <a:endParaRPr lang="es-ES"/>
          </a:p>
        </p:txBody>
      </p:sp>
      <p:sp>
        <p:nvSpPr>
          <p:cNvPr id="7" name="Rectangle 26"/>
          <p:cNvSpPr>
            <a:spLocks noGrp="1" noChangeArrowheads="1"/>
          </p:cNvSpPr>
          <p:nvPr>
            <p:ph type="sldNum" sz="quarter" idx="12"/>
          </p:nvPr>
        </p:nvSpPr>
        <p:spPr>
          <a:ln/>
        </p:spPr>
        <p:txBody>
          <a:bodyPr/>
          <a:lstStyle>
            <a:lvl1pPr>
              <a:defRPr/>
            </a:lvl1pPr>
          </a:lstStyle>
          <a:p>
            <a:pPr>
              <a:defRPr/>
            </a:pPr>
            <a:fld id="{A7558BAC-E17C-487E-8ACB-5373F6768F2B}"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24"/>
          <p:cNvSpPr>
            <a:spLocks noGrp="1" noChangeArrowheads="1"/>
          </p:cNvSpPr>
          <p:nvPr>
            <p:ph type="dt" sz="half" idx="10"/>
          </p:nvPr>
        </p:nvSpPr>
        <p:spPr>
          <a:ln/>
        </p:spPr>
        <p:txBody>
          <a:bodyPr/>
          <a:lstStyle>
            <a:lvl1pPr>
              <a:defRPr/>
            </a:lvl1pPr>
          </a:lstStyle>
          <a:p>
            <a:pPr>
              <a:defRPr/>
            </a:pPr>
            <a:endParaRPr lang="es-ES"/>
          </a:p>
        </p:txBody>
      </p:sp>
      <p:sp>
        <p:nvSpPr>
          <p:cNvPr id="6" name="Rectangle 25"/>
          <p:cNvSpPr>
            <a:spLocks noGrp="1" noChangeArrowheads="1"/>
          </p:cNvSpPr>
          <p:nvPr>
            <p:ph type="ftr" sz="quarter" idx="11"/>
          </p:nvPr>
        </p:nvSpPr>
        <p:spPr>
          <a:ln/>
        </p:spPr>
        <p:txBody>
          <a:bodyPr/>
          <a:lstStyle>
            <a:lvl1pPr>
              <a:defRPr/>
            </a:lvl1pPr>
          </a:lstStyle>
          <a:p>
            <a:pPr>
              <a:defRPr/>
            </a:pPr>
            <a:endParaRPr lang="es-ES"/>
          </a:p>
        </p:txBody>
      </p:sp>
      <p:sp>
        <p:nvSpPr>
          <p:cNvPr id="7" name="Rectangle 26"/>
          <p:cNvSpPr>
            <a:spLocks noGrp="1" noChangeArrowheads="1"/>
          </p:cNvSpPr>
          <p:nvPr>
            <p:ph type="sldNum" sz="quarter" idx="12"/>
          </p:nvPr>
        </p:nvSpPr>
        <p:spPr>
          <a:ln/>
        </p:spPr>
        <p:txBody>
          <a:bodyPr/>
          <a:lstStyle>
            <a:lvl1pPr>
              <a:defRPr/>
            </a:lvl1pPr>
          </a:lstStyle>
          <a:p>
            <a:pPr>
              <a:defRPr/>
            </a:pPr>
            <a:fld id="{2595EA7B-ACDB-48C1-BB1E-F04DD1F8A478}"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67676"/>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8000"/>
            <a:chOff x="0" y="0"/>
            <a:chExt cx="5760" cy="4320"/>
          </a:xfrm>
        </p:grpSpPr>
        <p:sp>
          <p:nvSpPr>
            <p:cNvPr id="512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s-MX"/>
            </a:p>
          </p:txBody>
        </p:sp>
        <p:sp>
          <p:nvSpPr>
            <p:cNvPr id="51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s-MX"/>
            </a:p>
          </p:txBody>
        </p:sp>
      </p:grpSp>
      <p:sp>
        <p:nvSpPr>
          <p:cNvPr id="5125"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s-MX"/>
          </a:p>
        </p:txBody>
      </p:sp>
      <p:grpSp>
        <p:nvGrpSpPr>
          <p:cNvPr id="2052" name="Group 6"/>
          <p:cNvGrpSpPr>
            <a:grpSpLocks/>
          </p:cNvGrpSpPr>
          <p:nvPr/>
        </p:nvGrpSpPr>
        <p:grpSpPr bwMode="auto">
          <a:xfrm>
            <a:off x="0" y="6019800"/>
            <a:ext cx="7848600" cy="857250"/>
            <a:chOff x="0" y="3792"/>
            <a:chExt cx="4944" cy="540"/>
          </a:xfrm>
        </p:grpSpPr>
        <p:sp>
          <p:nvSpPr>
            <p:cNvPr id="51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s-MX"/>
            </a:p>
          </p:txBody>
        </p:sp>
        <p:grpSp>
          <p:nvGrpSpPr>
            <p:cNvPr id="2066" name="Group 8"/>
            <p:cNvGrpSpPr>
              <a:grpSpLocks/>
            </p:cNvGrpSpPr>
            <p:nvPr userDrawn="1"/>
          </p:nvGrpSpPr>
          <p:grpSpPr bwMode="auto">
            <a:xfrm>
              <a:off x="2486" y="3792"/>
              <a:ext cx="2458" cy="540"/>
              <a:chOff x="2486" y="3792"/>
              <a:chExt cx="2458" cy="540"/>
            </a:xfrm>
          </p:grpSpPr>
          <p:sp>
            <p:nvSpPr>
              <p:cNvPr id="5129"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s-MX"/>
              </a:p>
            </p:txBody>
          </p:sp>
          <p:sp>
            <p:nvSpPr>
              <p:cNvPr id="513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s-MX"/>
              </a:p>
            </p:txBody>
          </p:sp>
          <p:sp>
            <p:nvSpPr>
              <p:cNvPr id="513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s-MX"/>
              </a:p>
            </p:txBody>
          </p:sp>
          <p:sp>
            <p:nvSpPr>
              <p:cNvPr id="513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s-MX"/>
              </a:p>
            </p:txBody>
          </p:sp>
          <p:sp>
            <p:nvSpPr>
              <p:cNvPr id="513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s-MX"/>
              </a:p>
            </p:txBody>
          </p:sp>
        </p:grpSp>
        <p:sp>
          <p:nvSpPr>
            <p:cNvPr id="51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s-MX"/>
            </a:p>
          </p:txBody>
        </p:sp>
      </p:grpSp>
      <p:grpSp>
        <p:nvGrpSpPr>
          <p:cNvPr id="2053" name="Group 15"/>
          <p:cNvGrpSpPr>
            <a:grpSpLocks/>
          </p:cNvGrpSpPr>
          <p:nvPr/>
        </p:nvGrpSpPr>
        <p:grpSpPr bwMode="auto">
          <a:xfrm>
            <a:off x="627063" y="6021388"/>
            <a:ext cx="5684837" cy="849312"/>
            <a:chOff x="395" y="3793"/>
            <a:chExt cx="3581" cy="535"/>
          </a:xfrm>
        </p:grpSpPr>
        <p:sp>
          <p:nvSpPr>
            <p:cNvPr id="5136"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s-MX"/>
            </a:p>
          </p:txBody>
        </p:sp>
        <p:sp>
          <p:nvSpPr>
            <p:cNvPr id="5137"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s-MX"/>
            </a:p>
          </p:txBody>
        </p:sp>
        <p:sp>
          <p:nvSpPr>
            <p:cNvPr id="5138"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s-MX"/>
            </a:p>
          </p:txBody>
        </p:sp>
        <p:sp>
          <p:nvSpPr>
            <p:cNvPr id="5139"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s-MX"/>
            </a:p>
          </p:txBody>
        </p:sp>
        <p:sp>
          <p:nvSpPr>
            <p:cNvPr id="5140"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s-MX"/>
            </a:p>
          </p:txBody>
        </p:sp>
        <p:sp>
          <p:nvSpPr>
            <p:cNvPr id="5141"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s-MX"/>
            </a:p>
          </p:txBody>
        </p:sp>
      </p:grpSp>
      <p:sp>
        <p:nvSpPr>
          <p:cNvPr id="51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2055"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1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effectLst>
                  <a:outerShdw blurRad="38100" dist="38100" dir="2700000" algn="tl">
                    <a:srgbClr val="C0C0C0"/>
                  </a:outerShdw>
                </a:effectLst>
              </a:defRPr>
            </a:lvl1pPr>
          </a:lstStyle>
          <a:p>
            <a:pPr>
              <a:defRPr/>
            </a:pPr>
            <a:endParaRPr lang="es-ES"/>
          </a:p>
        </p:txBody>
      </p:sp>
      <p:sp>
        <p:nvSpPr>
          <p:cNvPr id="51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smtClean="0">
                <a:effectLst>
                  <a:outerShdw blurRad="38100" dist="38100" dir="2700000" algn="tl">
                    <a:srgbClr val="C0C0C0"/>
                  </a:outerShdw>
                </a:effectLst>
              </a:defRPr>
            </a:lvl1pPr>
          </a:lstStyle>
          <a:p>
            <a:pPr>
              <a:defRPr/>
            </a:pPr>
            <a:endParaRPr lang="es-ES"/>
          </a:p>
        </p:txBody>
      </p:sp>
      <p:sp>
        <p:nvSpPr>
          <p:cNvPr id="51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effectLst>
                  <a:outerShdw blurRad="38100" dist="38100" dir="2700000" algn="tl">
                    <a:srgbClr val="C0C0C0"/>
                  </a:outerShdw>
                </a:effectLst>
              </a:defRPr>
            </a:lvl1pPr>
          </a:lstStyle>
          <a:p>
            <a:pPr>
              <a:defRPr/>
            </a:pPr>
            <a:fld id="{16F1170B-CC21-4B5E-9A6E-C7AEA72B5668}"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9552" y="2492896"/>
            <a:ext cx="8229600" cy="1584176"/>
          </a:xfrm>
        </p:spPr>
        <p:txBody>
          <a:bodyPr/>
          <a:lstStyle/>
          <a:p>
            <a:pPr eaLnBrk="1" hangingPunct="1"/>
            <a:r>
              <a:rPr lang="es-MX" sz="3600" b="1" dirty="0">
                <a:solidFill>
                  <a:srgbClr val="C00000"/>
                </a:solidFill>
                <a:effectLst/>
                <a:latin typeface="Calibri" pitchFamily="34" charset="0"/>
                <a:ea typeface="Times New Roman"/>
                <a:cs typeface="Arial"/>
              </a:rPr>
              <a:t>Protestas sociales en Chile de hoy: identificación imaginaria e identidad</a:t>
            </a:r>
            <a:endParaRPr lang="es-ES" sz="3600" b="1" dirty="0">
              <a:solidFill>
                <a:srgbClr val="C00000"/>
              </a:solidFill>
              <a:effectLst/>
              <a:latin typeface="Calibri" pitchFamily="34" charset="0"/>
            </a:endParaRPr>
          </a:p>
        </p:txBody>
      </p:sp>
      <p:sp>
        <p:nvSpPr>
          <p:cNvPr id="2051" name="Rectangle 3"/>
          <p:cNvSpPr>
            <a:spLocks noGrp="1" noChangeArrowheads="1"/>
          </p:cNvSpPr>
          <p:nvPr>
            <p:ph type="subTitle" idx="1"/>
          </p:nvPr>
        </p:nvSpPr>
        <p:spPr>
          <a:xfrm>
            <a:off x="4211960" y="4076700"/>
            <a:ext cx="3600400" cy="1080492"/>
          </a:xfrm>
        </p:spPr>
        <p:txBody>
          <a:bodyPr/>
          <a:lstStyle/>
          <a:p>
            <a:pPr eaLnBrk="1" hangingPunct="1">
              <a:defRPr/>
            </a:pPr>
            <a:r>
              <a:rPr lang="es-ES" sz="2000" b="1" dirty="0"/>
              <a:t>Rafael del Villar Muñoz</a:t>
            </a:r>
          </a:p>
          <a:p>
            <a:pPr eaLnBrk="1" hangingPunct="1">
              <a:defRPr/>
            </a:pPr>
            <a:r>
              <a:rPr lang="es-ES" sz="1400" dirty="0"/>
              <a:t>Instituto Comunicación e Imagen</a:t>
            </a:r>
          </a:p>
          <a:p>
            <a:pPr eaLnBrk="1" hangingPunct="1">
              <a:defRPr/>
            </a:pPr>
            <a:r>
              <a:rPr lang="es-ES" sz="1400" dirty="0"/>
              <a:t>Universidad de Chile</a:t>
            </a:r>
            <a:endParaRPr lang="es-ES" sz="1600" dirty="0"/>
          </a:p>
        </p:txBody>
      </p:sp>
      <p:sp>
        <p:nvSpPr>
          <p:cNvPr id="4100" name="Text Box 5"/>
          <p:cNvSpPr txBox="1">
            <a:spLocks noChangeArrowheads="1"/>
          </p:cNvSpPr>
          <p:nvPr/>
        </p:nvSpPr>
        <p:spPr bwMode="auto">
          <a:xfrm>
            <a:off x="611188" y="5516563"/>
            <a:ext cx="2879725" cy="366712"/>
          </a:xfrm>
          <a:prstGeom prst="rect">
            <a:avLst/>
          </a:prstGeom>
          <a:noFill/>
          <a:ln w="9525">
            <a:noFill/>
            <a:miter lim="800000"/>
            <a:headEnd/>
            <a:tailEnd/>
          </a:ln>
        </p:spPr>
        <p:txBody>
          <a:bodyPr>
            <a:spAutoFit/>
          </a:bodyPr>
          <a:lstStyle/>
          <a:p>
            <a:pPr>
              <a:spcBef>
                <a:spcPct val="50000"/>
              </a:spcBef>
            </a:pPr>
            <a:r>
              <a:rPr lang="es-ES" dirty="0"/>
              <a:t>Fondecyt No 1120064</a:t>
            </a:r>
          </a:p>
        </p:txBody>
      </p:sp>
      <p:sp>
        <p:nvSpPr>
          <p:cNvPr id="4101" name="Rectangle 8"/>
          <p:cNvSpPr>
            <a:spLocks noChangeArrowheads="1"/>
          </p:cNvSpPr>
          <p:nvPr/>
        </p:nvSpPr>
        <p:spPr bwMode="auto">
          <a:xfrm>
            <a:off x="96838" y="3106738"/>
            <a:ext cx="9144000" cy="0"/>
          </a:xfrm>
          <a:prstGeom prst="rect">
            <a:avLst/>
          </a:prstGeom>
          <a:noFill/>
          <a:ln w="9525">
            <a:noFill/>
            <a:miter lim="800000"/>
            <a:headEnd/>
            <a:tailEnd/>
          </a:ln>
        </p:spPr>
        <p:txBody>
          <a:bodyPr wrap="none" anchor="ctr">
            <a:spAutoFit/>
          </a:bodyPr>
          <a:lstStyle/>
          <a:p>
            <a:endParaRPr lang="es-MX" dirty="0"/>
          </a:p>
        </p:txBody>
      </p:sp>
      <p:sp>
        <p:nvSpPr>
          <p:cNvPr id="4102" name="Rectangle 9"/>
          <p:cNvSpPr>
            <a:spLocks noChangeArrowheads="1"/>
          </p:cNvSpPr>
          <p:nvPr/>
        </p:nvSpPr>
        <p:spPr bwMode="auto">
          <a:xfrm>
            <a:off x="899592" y="548680"/>
            <a:ext cx="5688012" cy="646331"/>
          </a:xfrm>
          <a:prstGeom prst="rect">
            <a:avLst/>
          </a:prstGeom>
          <a:noFill/>
          <a:ln w="9525">
            <a:noFill/>
            <a:miter lim="800000"/>
            <a:headEnd/>
            <a:tailEnd/>
          </a:ln>
        </p:spPr>
        <p:txBody>
          <a:bodyPr anchor="ctr">
            <a:spAutoFit/>
          </a:bodyPr>
          <a:lstStyle/>
          <a:p>
            <a:pPr eaLnBrk="0" hangingPunct="0"/>
            <a:r>
              <a:rPr lang="es-CL" i="1" dirty="0"/>
              <a:t>Coloquio Intersecciones en la esfera pública. Nuevos actores, nuevas interacciones</a:t>
            </a:r>
            <a:r>
              <a:rPr lang="es-CL" dirty="0"/>
              <a:t>.</a:t>
            </a:r>
            <a:endParaRPr lang="es-ES" b="0" dirty="0"/>
          </a:p>
        </p:txBody>
      </p:sp>
      <p:pic>
        <p:nvPicPr>
          <p:cNvPr id="8" name="officeArt object" descr="C:\Users\ruben.dittus\Pictures\semiotica chile.jpg"/>
          <p:cNvPicPr/>
          <p:nvPr/>
        </p:nvPicPr>
        <p:blipFill>
          <a:blip r:embed="rId2" cstate="print"/>
          <a:srcRect/>
          <a:stretch>
            <a:fillRect/>
          </a:stretch>
        </p:blipFill>
        <p:spPr bwMode="auto">
          <a:xfrm>
            <a:off x="827584" y="1628800"/>
            <a:ext cx="1080120" cy="1080120"/>
          </a:xfrm>
          <a:prstGeom prst="rect">
            <a:avLst/>
          </a:prstGeom>
          <a:noFill/>
          <a:ln w="12700" cap="flat">
            <a:noFill/>
            <a:miter lim="400000"/>
            <a:headEnd/>
            <a:tailEnd/>
          </a:ln>
        </p:spPr>
      </p:pic>
      <p:pic>
        <p:nvPicPr>
          <p:cNvPr id="9" name="officeArt object" descr="C:\Users\ruben.dittus\Pictures\icei.jpg"/>
          <p:cNvPicPr/>
          <p:nvPr/>
        </p:nvPicPr>
        <p:blipFill>
          <a:blip r:embed="rId3" cstate="print">
            <a:lum bright="-10000" contrast="20000"/>
          </a:blip>
          <a:srcRect/>
          <a:stretch>
            <a:fillRect/>
          </a:stretch>
        </p:blipFill>
        <p:spPr bwMode="auto">
          <a:xfrm>
            <a:off x="971600" y="4437112"/>
            <a:ext cx="1728192" cy="1008112"/>
          </a:xfrm>
          <a:prstGeom prst="rect">
            <a:avLst/>
          </a:prstGeom>
          <a:noFill/>
          <a:ln w="12700" cap="flat">
            <a:noFill/>
            <a:miter lim="400000"/>
            <a:headEnd/>
            <a:tailEnd/>
          </a:ln>
        </p:spPr>
      </p:pic>
      <p:pic>
        <p:nvPicPr>
          <p:cNvPr id="11" name="10 Imagen"/>
          <p:cNvPicPr/>
          <p:nvPr/>
        </p:nvPicPr>
        <p:blipFill>
          <a:blip r:embed="rId4" cstate="print"/>
          <a:srcRect l="29701" t="74199" r="63647" b="16390"/>
          <a:stretch>
            <a:fillRect/>
          </a:stretch>
        </p:blipFill>
        <p:spPr bwMode="auto">
          <a:xfrm>
            <a:off x="6156176" y="548680"/>
            <a:ext cx="847974" cy="847725"/>
          </a:xfrm>
          <a:prstGeom prst="rect">
            <a:avLst/>
          </a:prstGeom>
          <a:noFill/>
          <a:ln w="9525">
            <a:noFill/>
            <a:miter lim="800000"/>
            <a:headEnd/>
            <a:tailEnd/>
          </a:ln>
        </p:spPr>
      </p:pic>
      <p:pic>
        <p:nvPicPr>
          <p:cNvPr id="12" name="11 Imagen"/>
          <p:cNvPicPr/>
          <p:nvPr/>
        </p:nvPicPr>
        <p:blipFill>
          <a:blip r:embed="rId5" cstate="print"/>
          <a:srcRect l="48540" t="35669" r="33469" b="25796"/>
          <a:stretch>
            <a:fillRect/>
          </a:stretch>
        </p:blipFill>
        <p:spPr bwMode="auto">
          <a:xfrm>
            <a:off x="7308304" y="332656"/>
            <a:ext cx="1512168" cy="1584176"/>
          </a:xfrm>
          <a:prstGeom prst="rect">
            <a:avLst/>
          </a:prstGeom>
          <a:noFill/>
          <a:ln w="9525">
            <a:noFill/>
            <a:miter lim="800000"/>
            <a:headEnd/>
            <a:tailEnd/>
          </a:ln>
        </p:spPr>
      </p:pic>
      <p:pic>
        <p:nvPicPr>
          <p:cNvPr id="13" name="12 Imagen"/>
          <p:cNvPicPr/>
          <p:nvPr/>
        </p:nvPicPr>
        <p:blipFill>
          <a:blip r:embed="rId4" cstate="print"/>
          <a:srcRect l="38293" t="73564" r="54798" b="16390"/>
          <a:stretch>
            <a:fillRect/>
          </a:stretch>
        </p:blipFill>
        <p:spPr bwMode="auto">
          <a:xfrm>
            <a:off x="2555776" y="1412776"/>
            <a:ext cx="1152128" cy="1224136"/>
          </a:xfrm>
          <a:prstGeom prst="rect">
            <a:avLst/>
          </a:prstGeom>
          <a:noFill/>
          <a:ln w="9525">
            <a:noFill/>
            <a:miter lim="800000"/>
            <a:headEnd/>
            <a:tailEnd/>
          </a:ln>
        </p:spPr>
      </p:pic>
      <p:pic>
        <p:nvPicPr>
          <p:cNvPr id="14" name="13 Imagen"/>
          <p:cNvPicPr/>
          <p:nvPr/>
        </p:nvPicPr>
        <p:blipFill>
          <a:blip r:embed="rId4" cstate="print">
            <a:lum bright="-20000" contrast="30000"/>
          </a:blip>
          <a:srcRect l="45480" t="73816" r="28205" b="15287"/>
          <a:stretch>
            <a:fillRect/>
          </a:stretch>
        </p:blipFill>
        <p:spPr bwMode="auto">
          <a:xfrm>
            <a:off x="4572000" y="5229200"/>
            <a:ext cx="4104456" cy="804401"/>
          </a:xfrm>
          <a:prstGeom prst="rect">
            <a:avLst/>
          </a:prstGeom>
          <a:noFill/>
          <a:ln w="9525">
            <a:noFill/>
            <a:miter lim="800000"/>
            <a:headEnd/>
            <a:tailEnd/>
          </a:ln>
        </p:spPr>
      </p:pic>
      <p:pic>
        <p:nvPicPr>
          <p:cNvPr id="17" name="Picture 15"/>
          <p:cNvPicPr>
            <a:picLocks noChangeAspect="1" noChangeArrowheads="1"/>
          </p:cNvPicPr>
          <p:nvPr/>
        </p:nvPicPr>
        <p:blipFill>
          <a:blip r:embed="rId6" cstate="print"/>
          <a:srcRect l="15281" t="13861"/>
          <a:stretch>
            <a:fillRect/>
          </a:stretch>
        </p:blipFill>
        <p:spPr bwMode="auto">
          <a:xfrm>
            <a:off x="1115616" y="29855936"/>
            <a:ext cx="1512168" cy="497241"/>
          </a:xfrm>
          <a:prstGeom prst="rect">
            <a:avLst/>
          </a:prstGeom>
          <a:noFill/>
          <a:ln w="9525">
            <a:noFill/>
            <a:miter lim="800000"/>
            <a:headEnd/>
            <a:tailEnd/>
          </a:ln>
        </p:spPr>
      </p:pic>
      <p:pic>
        <p:nvPicPr>
          <p:cNvPr id="18" name="Picture 15"/>
          <p:cNvPicPr>
            <a:picLocks noChangeAspect="1" noChangeArrowheads="1"/>
          </p:cNvPicPr>
          <p:nvPr/>
        </p:nvPicPr>
        <p:blipFill>
          <a:blip r:embed="rId6" cstate="print"/>
          <a:srcRect l="15281" t="13861"/>
          <a:stretch>
            <a:fillRect/>
          </a:stretch>
        </p:blipFill>
        <p:spPr bwMode="auto">
          <a:xfrm>
            <a:off x="3347864" y="5229200"/>
            <a:ext cx="982868" cy="51337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229600" cy="6336704"/>
          </a:xfrm>
        </p:spPr>
        <p:txBody>
          <a:bodyPr/>
          <a:lstStyle/>
          <a:p>
            <a:r>
              <a:rPr lang="es-CL" sz="2300" dirty="0"/>
              <a:t>Sin embargo, aún así, estaríamos en un dominio demasiado descriptivo, sin lograr aprehender la estructura profundo a la base de las manifestaciones significantes, y con ello imposibles de predecir.</a:t>
            </a:r>
          </a:p>
          <a:p>
            <a:r>
              <a:rPr lang="es-CL" sz="2300" dirty="0"/>
              <a:t>Para Zilberberg, C. ( [8], 2019), se trataría de describir la hegemonía de funcionamiento de un texto empírico: “si la </a:t>
            </a:r>
            <a:r>
              <a:rPr lang="es-CL" sz="2300" dirty="0" err="1"/>
              <a:t>intensividad</a:t>
            </a:r>
            <a:r>
              <a:rPr lang="es-CL" sz="2300" dirty="0"/>
              <a:t> tiene por articulación elemental el contraste [fuerte vs débil], la </a:t>
            </a:r>
            <a:r>
              <a:rPr lang="es-CL" sz="2300" dirty="0" err="1"/>
              <a:t>extensividad</a:t>
            </a:r>
            <a:r>
              <a:rPr lang="es-CL" sz="2300" dirty="0"/>
              <a:t> de su lado tiene por articulación elemental [concentrado vs difuso] (Zilberberg, 2019: 170). </a:t>
            </a:r>
          </a:p>
          <a:p>
            <a:r>
              <a:rPr lang="es-CL" sz="2300" dirty="0"/>
              <a:t>Este esquema descriptivo categorial necesita un concepto descriptivo previo, una </a:t>
            </a:r>
            <a:r>
              <a:rPr lang="es-CL" sz="2300" dirty="0" err="1"/>
              <a:t>taxinomia</a:t>
            </a:r>
            <a:r>
              <a:rPr lang="es-CL" sz="2300" dirty="0"/>
              <a:t>: “conviene postular un término /x/ anterior a este análisis,…nosotros lo designaremos como </a:t>
            </a:r>
            <a:r>
              <a:rPr lang="es-CL" sz="2300" i="1" dirty="0" err="1"/>
              <a:t>tensitividad</a:t>
            </a:r>
            <a:r>
              <a:rPr lang="es-CL" sz="2300" dirty="0"/>
              <a:t>” (Zilberberg, 2019: 171). Concepto que sale de una </a:t>
            </a:r>
            <a:r>
              <a:rPr lang="es-CL" sz="2300" dirty="0" err="1"/>
              <a:t>taxinomia</a:t>
            </a:r>
            <a:r>
              <a:rPr lang="es-CL" sz="2300" dirty="0"/>
              <a:t> analítica, “no  tiene contenido propio” (op.cit. 171).</a:t>
            </a:r>
            <a:endParaRPr lang="es-CL" sz="2400" dirty="0"/>
          </a:p>
          <a:p>
            <a:r>
              <a:rPr lang="es-CL" sz="1400" dirty="0"/>
              <a:t>[8] Zilberberg, C.  (2019), “</a:t>
            </a:r>
            <a:r>
              <a:rPr lang="es-CL" sz="1400" dirty="0" err="1"/>
              <a:t>L’hypothèse</a:t>
            </a:r>
            <a:r>
              <a:rPr lang="es-CL" sz="1400" dirty="0"/>
              <a:t> </a:t>
            </a:r>
            <a:r>
              <a:rPr lang="es-CL" sz="1400" dirty="0" err="1"/>
              <a:t>tensive</a:t>
            </a:r>
            <a:r>
              <a:rPr lang="es-CL" sz="1400" dirty="0"/>
              <a:t>: point de </a:t>
            </a:r>
            <a:r>
              <a:rPr lang="es-CL" sz="1400" dirty="0" err="1"/>
              <a:t>vue</a:t>
            </a:r>
            <a:r>
              <a:rPr lang="es-CL" sz="1400" dirty="0"/>
              <a:t> ou </a:t>
            </a:r>
            <a:r>
              <a:rPr lang="es-CL" sz="1400" dirty="0" err="1"/>
              <a:t>théorie</a:t>
            </a:r>
            <a:r>
              <a:rPr lang="es-CL" sz="1400" dirty="0"/>
              <a:t>”,  en </a:t>
            </a:r>
            <a:r>
              <a:rPr lang="es-CL" sz="1400" i="1" dirty="0"/>
              <a:t>Le </a:t>
            </a:r>
            <a:r>
              <a:rPr lang="es-CL" sz="1400" i="1" dirty="0" err="1"/>
              <a:t>sens</a:t>
            </a:r>
            <a:r>
              <a:rPr lang="es-CL" sz="1400" i="1" dirty="0"/>
              <a:t>, le sensible, le </a:t>
            </a:r>
            <a:r>
              <a:rPr lang="es-CL" sz="1400" i="1" dirty="0" err="1"/>
              <a:t>réel</a:t>
            </a:r>
            <a:r>
              <a:rPr lang="es-CL" sz="1400" i="1" dirty="0"/>
              <a:t>. </a:t>
            </a:r>
            <a:r>
              <a:rPr lang="es-CL" sz="1400" dirty="0" err="1"/>
              <a:t>Hénault</a:t>
            </a:r>
            <a:r>
              <a:rPr lang="es-CL" sz="1400" dirty="0"/>
              <a:t>, A.  Editora, Paris: Sorbonne Université </a:t>
            </a:r>
            <a:r>
              <a:rPr lang="es-CL" sz="1400" dirty="0" err="1"/>
              <a:t>Presses</a:t>
            </a:r>
            <a:r>
              <a:rPr lang="es-CL" sz="14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63344"/>
          </a:xfrm>
        </p:spPr>
        <p:txBody>
          <a:bodyPr/>
          <a:lstStyle/>
          <a:p>
            <a:r>
              <a:rPr lang="es-CL" sz="2800" dirty="0"/>
              <a:t>Luego, la </a:t>
            </a:r>
            <a:r>
              <a:rPr lang="es-CL" sz="2800" dirty="0" err="1"/>
              <a:t>tensitividad</a:t>
            </a:r>
            <a:r>
              <a:rPr lang="es-CL" sz="2800" dirty="0"/>
              <a:t> es una categoría analítica que no surge de lo real sino que está para diferenciar analíticamente lo real, </a:t>
            </a:r>
            <a:r>
              <a:rPr lang="es-CL" sz="2800" dirty="0">
                <a:solidFill>
                  <a:srgbClr val="7030A0"/>
                </a:solidFill>
              </a:rPr>
              <a:t>es </a:t>
            </a:r>
            <a:r>
              <a:rPr lang="es-CL" sz="2800" b="1" dirty="0">
                <a:solidFill>
                  <a:srgbClr val="7030A0"/>
                </a:solidFill>
              </a:rPr>
              <a:t>por ello que si bien es cierta ella nos puede aportar descriptivamente sobre las diferenciabilidades puestas en acto en un texto concreto, ella no puede situarse en la historia, en el acontecimiento mismo. </a:t>
            </a:r>
            <a:r>
              <a:rPr lang="es-CL" sz="2800" b="1" dirty="0"/>
              <a:t>La  referencia</a:t>
            </a:r>
            <a:r>
              <a:rPr lang="es-CL" sz="2800" dirty="0"/>
              <a:t> es de un descriptor de significantes situados en el plano de la expresión, que Zilberberg lo nota en el plano del significante por la Exclamación, La Rapidez, entre otros.</a:t>
            </a:r>
          </a:p>
          <a:p>
            <a:endParaRPr lang="es-MX"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691336"/>
          </a:xfrm>
        </p:spPr>
        <p:txBody>
          <a:bodyPr/>
          <a:lstStyle/>
          <a:p>
            <a:r>
              <a:rPr lang="es-CL" dirty="0"/>
              <a:t>  	</a:t>
            </a:r>
            <a:r>
              <a:rPr lang="es-CL" sz="2800" dirty="0"/>
              <a:t>Tensitividad		Acontecimiento</a:t>
            </a:r>
          </a:p>
          <a:p>
            <a:endParaRPr lang="es-CL" sz="2800" dirty="0"/>
          </a:p>
          <a:p>
            <a:endParaRPr lang="es-CL" sz="2000" dirty="0"/>
          </a:p>
          <a:p>
            <a:endParaRPr lang="es-CL" sz="2000" dirty="0"/>
          </a:p>
          <a:p>
            <a:r>
              <a:rPr lang="es-CL" sz="2000" dirty="0"/>
              <a:t>Intensividad		Extensibilidad	         	Jonction</a:t>
            </a:r>
          </a:p>
          <a:p>
            <a:r>
              <a:rPr lang="es-CL" sz="2000" dirty="0"/>
              <a:t>Sintaxis Intensiva	Sintaxis Extensiva	Sintaxis de Jonction</a:t>
            </a:r>
          </a:p>
          <a:p>
            <a:r>
              <a:rPr lang="es-CL" sz="2000" dirty="0"/>
              <a:t>(Zilberberg, [8] 2019:180).</a:t>
            </a:r>
          </a:p>
          <a:p>
            <a:r>
              <a:rPr lang="es-CL" sz="2000" dirty="0"/>
              <a:t>Del esquema se desprenden dos cosas: </a:t>
            </a:r>
            <a:r>
              <a:rPr lang="es-CL" sz="2000" b="1" dirty="0"/>
              <a:t>no queda clara la relación entre la Tensitividad y el Acontecimiento, en ninguna parte es probado empíricamente</a:t>
            </a:r>
            <a:r>
              <a:rPr lang="es-CL" sz="2000" dirty="0"/>
              <a:t> la relación de la tensión con el hacer, salvo una presuposición teórica no experimental, y </a:t>
            </a:r>
            <a:r>
              <a:rPr lang="es-CL" sz="2000" b="1" dirty="0"/>
              <a:t>por otra, es una taxonomía descriptiva </a:t>
            </a:r>
            <a:r>
              <a:rPr lang="es-CL" sz="2000" dirty="0"/>
              <a:t>de lo real, no permite predecir, es un esquema invariante.</a:t>
            </a:r>
          </a:p>
          <a:p>
            <a:pPr>
              <a:buNone/>
            </a:pPr>
            <a:endParaRPr lang="es-CL" sz="2000" dirty="0"/>
          </a:p>
          <a:p>
            <a:pPr>
              <a:buNone/>
            </a:pPr>
            <a:r>
              <a:rPr lang="es-CL" sz="1600" dirty="0"/>
              <a:t>[8] Zilberberg, C.  (2019), “</a:t>
            </a:r>
            <a:r>
              <a:rPr lang="es-CL" sz="1600" dirty="0" err="1"/>
              <a:t>L’hypothèse</a:t>
            </a:r>
            <a:r>
              <a:rPr lang="es-CL" sz="1600" dirty="0"/>
              <a:t> </a:t>
            </a:r>
            <a:r>
              <a:rPr lang="es-CL" sz="1600" dirty="0" err="1"/>
              <a:t>tensive</a:t>
            </a:r>
            <a:r>
              <a:rPr lang="es-CL" sz="1600" dirty="0"/>
              <a:t>: point de </a:t>
            </a:r>
            <a:r>
              <a:rPr lang="es-CL" sz="1600" dirty="0" err="1"/>
              <a:t>vue</a:t>
            </a:r>
            <a:r>
              <a:rPr lang="es-CL" sz="1600" dirty="0"/>
              <a:t> ou </a:t>
            </a:r>
            <a:r>
              <a:rPr lang="es-CL" sz="1600" dirty="0" err="1"/>
              <a:t>théorie</a:t>
            </a:r>
            <a:r>
              <a:rPr lang="es-CL" sz="1600" dirty="0"/>
              <a:t>”,  en </a:t>
            </a:r>
            <a:r>
              <a:rPr lang="es-CL" sz="1600" i="1" dirty="0"/>
              <a:t>Le </a:t>
            </a:r>
            <a:r>
              <a:rPr lang="es-CL" sz="1600" i="1" dirty="0" err="1"/>
              <a:t>sens</a:t>
            </a:r>
            <a:r>
              <a:rPr lang="es-CL" sz="1600" i="1" dirty="0"/>
              <a:t>, le sensible, le </a:t>
            </a:r>
            <a:r>
              <a:rPr lang="es-CL" sz="1600" i="1" dirty="0" err="1"/>
              <a:t>réel</a:t>
            </a:r>
            <a:r>
              <a:rPr lang="es-CL" sz="1600" i="1" dirty="0"/>
              <a:t>. </a:t>
            </a:r>
            <a:r>
              <a:rPr lang="es-CL" sz="1600" dirty="0" err="1"/>
              <a:t>Hénault</a:t>
            </a:r>
            <a:r>
              <a:rPr lang="es-CL" sz="1600" dirty="0"/>
              <a:t>, A.  Editora, Paris: Sorbonne Université </a:t>
            </a:r>
            <a:r>
              <a:rPr lang="es-CL" sz="1600" dirty="0" err="1"/>
              <a:t>Presses</a:t>
            </a:r>
            <a:r>
              <a:rPr lang="es-CL" sz="1600" dirty="0"/>
              <a:t>. </a:t>
            </a:r>
          </a:p>
          <a:p>
            <a:pPr>
              <a:buNone/>
            </a:pPr>
            <a:endParaRPr lang="es-MX" sz="2000" dirty="0"/>
          </a:p>
        </p:txBody>
      </p:sp>
      <p:cxnSp>
        <p:nvCxnSpPr>
          <p:cNvPr id="9" name="8 Conector recto de flecha"/>
          <p:cNvCxnSpPr/>
          <p:nvPr/>
        </p:nvCxnSpPr>
        <p:spPr bwMode="auto">
          <a:xfrm flipH="1">
            <a:off x="1403648" y="980728"/>
            <a:ext cx="648072" cy="10081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1" name="10 Conector recto de flecha"/>
          <p:cNvCxnSpPr/>
          <p:nvPr/>
        </p:nvCxnSpPr>
        <p:spPr bwMode="auto">
          <a:xfrm>
            <a:off x="2771800" y="980728"/>
            <a:ext cx="864096" cy="10081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12 Conector recto de flecha"/>
          <p:cNvCxnSpPr/>
          <p:nvPr/>
        </p:nvCxnSpPr>
        <p:spPr bwMode="auto">
          <a:xfrm>
            <a:off x="6372200" y="1052736"/>
            <a:ext cx="0" cy="8640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760640"/>
          </a:xfrm>
        </p:spPr>
        <p:txBody>
          <a:bodyPr/>
          <a:lstStyle/>
          <a:p>
            <a:r>
              <a:rPr lang="es-CL" sz="2400" dirty="0"/>
              <a:t>En un contexto teórico similar, </a:t>
            </a:r>
            <a:r>
              <a:rPr lang="es-CL" sz="2400" b="1" dirty="0"/>
              <a:t>Fontanille, J. </a:t>
            </a:r>
            <a:r>
              <a:rPr lang="es-CL" sz="2400" dirty="0"/>
              <a:t>(2011),</a:t>
            </a:r>
            <a:r>
              <a:rPr lang="es-CL" sz="1400" dirty="0"/>
              <a:t>[9]  </a:t>
            </a:r>
            <a:r>
              <a:rPr lang="es-CL" sz="2400" dirty="0"/>
              <a:t>toma consciencia que “</a:t>
            </a:r>
            <a:r>
              <a:rPr lang="es-CL" sz="2400" b="1" dirty="0"/>
              <a:t>los esquemas cognitivos son encarnados por que ellos toman forma en las redes de neuronas, indisociables del cuerpo/ carne, a los cuales ellos están siempre conectados”</a:t>
            </a:r>
            <a:r>
              <a:rPr lang="es-CL" sz="2400" dirty="0"/>
              <a:t> (2011: 1). </a:t>
            </a:r>
            <a:r>
              <a:rPr lang="es-CL" sz="2400" b="1" dirty="0">
                <a:solidFill>
                  <a:srgbClr val="C00000"/>
                </a:solidFill>
              </a:rPr>
              <a:t>El cuerpo, entonces, para él tiene un lugar central</a:t>
            </a:r>
            <a:r>
              <a:rPr lang="es-CL" sz="2400" dirty="0"/>
              <a:t>, y hay dos cuerpos: el cuerpo como substrato base de la semiósis, y el cuerpo como figura de la temporalidad espacial. El cuerpo como sustrato material sería “la instancia enunciante por excelencia, en tanto que fuerza de resistencia y de impulso, pero también en tanto que posición de referencia”(2011:12), sería el cuerpo propio, el “yo”, es la identidad que se construye en el curso del proceso semiótico.</a:t>
            </a:r>
            <a:endParaRPr lang="es-CL" sz="1400" dirty="0"/>
          </a:p>
          <a:p>
            <a:r>
              <a:rPr lang="es-CL" sz="1400" dirty="0"/>
              <a:t>[9] Fontanille, J. (2011), </a:t>
            </a:r>
            <a:r>
              <a:rPr lang="es-CL" sz="1400" i="1" dirty="0"/>
              <a:t>Corps et </a:t>
            </a:r>
            <a:r>
              <a:rPr lang="es-CL" sz="1400" i="1" dirty="0" err="1"/>
              <a:t>sens</a:t>
            </a:r>
            <a:r>
              <a:rPr lang="es-CL" sz="1400" i="1" dirty="0"/>
              <a:t>. Paris: PUF.</a:t>
            </a:r>
            <a:endParaRPr lang="es-MX"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904656"/>
          </a:xfrm>
        </p:spPr>
        <p:txBody>
          <a:bodyPr/>
          <a:lstStyle/>
          <a:p>
            <a:r>
              <a:rPr lang="es-CL" dirty="0"/>
              <a:t>Sin embargo, aún cuando en Fontanille, J. el cuerpo tiene un lugar central, estamos siempre dentro de un esquema categorial descriptiva de taxonomías sobre las posibilidades que podría tener el cuerpo y la semiósis implicada, dentro del mismo texto.</a:t>
            </a:r>
          </a:p>
          <a:p>
            <a:r>
              <a:rPr lang="es-CL" dirty="0"/>
              <a:t>De allí, la necesidad de insertar, en la vía de Kristeva, J. </a:t>
            </a:r>
            <a:r>
              <a:rPr lang="es-CL" sz="1200" dirty="0"/>
              <a:t>[10] </a:t>
            </a:r>
            <a:r>
              <a:rPr lang="es-CL" dirty="0"/>
              <a:t>(1973)  y de Darrault, I. (2019) el afuera del texto; esto es sus condiciones de producción.</a:t>
            </a:r>
          </a:p>
          <a:p>
            <a:r>
              <a:rPr lang="es-CL" sz="1400" dirty="0"/>
              <a:t>[10] Kristeva, J. (1973), </a:t>
            </a:r>
            <a:r>
              <a:rPr lang="es-CL" sz="1400" i="1" dirty="0"/>
              <a:t>La </a:t>
            </a:r>
            <a:r>
              <a:rPr lang="es-CL" sz="1400" i="1" dirty="0" err="1"/>
              <a:t>révolution</a:t>
            </a:r>
            <a:r>
              <a:rPr lang="es-CL" sz="1400" i="1" dirty="0"/>
              <a:t> du </a:t>
            </a:r>
            <a:r>
              <a:rPr lang="es-CL" sz="1400" i="1" dirty="0" err="1"/>
              <a:t>langage</a:t>
            </a:r>
            <a:r>
              <a:rPr lang="es-CL" sz="1400" i="1" dirty="0"/>
              <a:t> </a:t>
            </a:r>
            <a:r>
              <a:rPr lang="es-CL" sz="1400" i="1" dirty="0" err="1"/>
              <a:t>poétique</a:t>
            </a:r>
            <a:r>
              <a:rPr lang="es-CL" sz="1400" i="1" dirty="0"/>
              <a:t>. Paris: Du </a:t>
            </a:r>
            <a:r>
              <a:rPr lang="es-CL" sz="1400" i="1" dirty="0" err="1"/>
              <a:t>Seuil</a:t>
            </a:r>
            <a:r>
              <a:rPr lang="es-CL" sz="1400" i="1" dirty="0"/>
              <a:t>.</a:t>
            </a:r>
            <a:endParaRPr lang="es-MX"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648072"/>
          </a:xfrm>
        </p:spPr>
        <p:txBody>
          <a:bodyPr/>
          <a:lstStyle/>
          <a:p>
            <a:r>
              <a:rPr lang="es-CL" sz="2400" b="1" dirty="0">
                <a:solidFill>
                  <a:srgbClr val="C00000"/>
                </a:solidFill>
                <a:effectLst/>
              </a:rPr>
              <a:t>Consideraciones sobre Nuestro Objeto Real</a:t>
            </a:r>
            <a:endParaRPr lang="es-MX" sz="2400" b="1" dirty="0">
              <a:solidFill>
                <a:srgbClr val="C00000"/>
              </a:solidFill>
              <a:effectLst/>
            </a:endParaRPr>
          </a:p>
        </p:txBody>
      </p:sp>
      <p:sp>
        <p:nvSpPr>
          <p:cNvPr id="3" name="2 Marcador de contenido"/>
          <p:cNvSpPr>
            <a:spLocks noGrp="1"/>
          </p:cNvSpPr>
          <p:nvPr>
            <p:ph idx="1"/>
          </p:nvPr>
        </p:nvSpPr>
        <p:spPr>
          <a:xfrm>
            <a:off x="457200" y="1124744"/>
            <a:ext cx="8229600" cy="5040560"/>
          </a:xfrm>
        </p:spPr>
        <p:txBody>
          <a:bodyPr/>
          <a:lstStyle/>
          <a:p>
            <a:r>
              <a:rPr lang="es-CL" sz="2400" dirty="0"/>
              <a:t>Las investigaciones de Petitot, J. y de </a:t>
            </a:r>
            <a:r>
              <a:rPr lang="es-CL" sz="2400" dirty="0" err="1"/>
              <a:t>Hénault</a:t>
            </a:r>
            <a:r>
              <a:rPr lang="es-CL" sz="2400" dirty="0"/>
              <a:t>, A. [11] (</a:t>
            </a:r>
          </a:p>
          <a:p>
            <a:r>
              <a:rPr lang="es-CL" sz="2400" dirty="0"/>
              <a:t>2019) detectan dos tipos de construcciones visuales, donde “los conceptos de généricité y de non- généricité son conceptos geométricos absolutamente claves” </a:t>
            </a:r>
            <a:r>
              <a:rPr lang="es-CL" sz="2000" dirty="0"/>
              <a:t>(Petitot, J. 2019 [12]: 51), a partir de las formalizaciones de Thom, R</a:t>
            </a:r>
            <a:r>
              <a:rPr lang="es-CL" sz="2400" dirty="0"/>
              <a:t>. </a:t>
            </a:r>
            <a:r>
              <a:rPr lang="es-CL" sz="2400" b="1" dirty="0">
                <a:solidFill>
                  <a:srgbClr val="C00000"/>
                </a:solidFill>
              </a:rPr>
              <a:t>“Una forma, una configuración o una estructura F puede deformarse continuamente bajo la acción de parámetro eternos w” (Petitot, 2019: 51) y en ese caso hablamos de no- généricité</a:t>
            </a:r>
            <a:r>
              <a:rPr lang="es-CL" sz="2000" dirty="0"/>
              <a:t>, un ejemplo son los casos del análisis de Petitot de </a:t>
            </a:r>
            <a:r>
              <a:rPr lang="es-CL" sz="2000" dirty="0" err="1"/>
              <a:t>Raphaël</a:t>
            </a:r>
            <a:r>
              <a:rPr lang="es-CL" sz="2000" dirty="0"/>
              <a:t>, Saint George y el Dragón (1505), y de </a:t>
            </a:r>
            <a:r>
              <a:rPr lang="es-CL" sz="2000" dirty="0" err="1"/>
              <a:t>Hénault</a:t>
            </a:r>
            <a:r>
              <a:rPr lang="es-CL" sz="2000" dirty="0"/>
              <a:t> de </a:t>
            </a:r>
            <a:r>
              <a:rPr lang="es-CL" sz="2000" dirty="0" err="1"/>
              <a:t>Provence</a:t>
            </a:r>
            <a:r>
              <a:rPr lang="es-CL" sz="2000" dirty="0"/>
              <a:t>, </a:t>
            </a:r>
            <a:r>
              <a:rPr lang="es-CL" sz="2000" dirty="0" err="1"/>
              <a:t>L’Isle</a:t>
            </a:r>
            <a:r>
              <a:rPr lang="es-CL" sz="2000" dirty="0"/>
              <a:t>- sur- </a:t>
            </a:r>
            <a:r>
              <a:rPr lang="es-CL" sz="2000" dirty="0" err="1"/>
              <a:t>Sorgue</a:t>
            </a:r>
            <a:r>
              <a:rPr lang="es-CL" sz="2000" dirty="0"/>
              <a:t> (1989) del Fotógrafo  Henri </a:t>
            </a:r>
            <a:r>
              <a:rPr lang="es-CL" sz="2000" dirty="0" err="1"/>
              <a:t>Cartier</a:t>
            </a:r>
            <a:r>
              <a:rPr lang="es-CL" sz="2000" dirty="0"/>
              <a:t>- </a:t>
            </a:r>
            <a:r>
              <a:rPr lang="es-CL" sz="2000" dirty="0" err="1"/>
              <a:t>Bresson</a:t>
            </a:r>
            <a:r>
              <a:rPr lang="es-CL" sz="2000" dirty="0"/>
              <a:t>. </a:t>
            </a:r>
            <a:endParaRPr lang="es-CL" sz="2400" dirty="0"/>
          </a:p>
          <a:p>
            <a:r>
              <a:rPr lang="es-CL" sz="1300" dirty="0"/>
              <a:t>[11] </a:t>
            </a:r>
            <a:r>
              <a:rPr lang="es-CL" sz="1300" dirty="0" err="1"/>
              <a:t>Hénnault</a:t>
            </a:r>
            <a:r>
              <a:rPr lang="es-CL" sz="1300" dirty="0"/>
              <a:t>, A. (2019), </a:t>
            </a:r>
            <a:r>
              <a:rPr lang="es-CL" sz="1300" i="1" dirty="0"/>
              <a:t>Le </a:t>
            </a:r>
            <a:r>
              <a:rPr lang="es-CL" sz="1300" i="1" dirty="0" err="1"/>
              <a:t>sens</a:t>
            </a:r>
            <a:r>
              <a:rPr lang="es-CL" sz="1300" i="1" dirty="0"/>
              <a:t>, le sensible, le </a:t>
            </a:r>
            <a:r>
              <a:rPr lang="es-CL" sz="1300" i="1" dirty="0" err="1"/>
              <a:t>réel</a:t>
            </a:r>
            <a:r>
              <a:rPr lang="es-CL" sz="1300" i="1" dirty="0"/>
              <a:t>. Paris: Sorbonne </a:t>
            </a:r>
            <a:r>
              <a:rPr lang="es-CL" sz="1300" i="1" dirty="0" err="1"/>
              <a:t>Univresité</a:t>
            </a:r>
            <a:r>
              <a:rPr lang="es-CL" sz="1300" i="1" dirty="0"/>
              <a:t> </a:t>
            </a:r>
            <a:r>
              <a:rPr lang="es-CL" sz="1300" i="1" dirty="0" err="1"/>
              <a:t>Presses</a:t>
            </a:r>
            <a:r>
              <a:rPr lang="es-CL" sz="1300" i="1" dirty="0"/>
              <a:t>.</a:t>
            </a:r>
          </a:p>
          <a:p>
            <a:r>
              <a:rPr lang="es-CL" sz="1300" dirty="0"/>
              <a:t>[12] Petitot, J. (2019), “La non- généricité </a:t>
            </a:r>
            <a:r>
              <a:rPr lang="es-CL" sz="1300" dirty="0" err="1"/>
              <a:t>comme</a:t>
            </a:r>
            <a:r>
              <a:rPr lang="es-CL" sz="1300" dirty="0"/>
              <a:t> </a:t>
            </a:r>
            <a:r>
              <a:rPr lang="es-CL" sz="1300" dirty="0" err="1"/>
              <a:t>méthode</a:t>
            </a:r>
            <a:r>
              <a:rPr lang="es-CL" sz="1300" dirty="0"/>
              <a:t> de </a:t>
            </a:r>
            <a:r>
              <a:rPr lang="es-CL" sz="1300" dirty="0" err="1"/>
              <a:t>composition</a:t>
            </a:r>
            <a:r>
              <a:rPr lang="es-CL" sz="1300" dirty="0"/>
              <a:t> à la </a:t>
            </a:r>
            <a:r>
              <a:rPr lang="es-CL" sz="1300" dirty="0" err="1"/>
              <a:t>Renaissance</a:t>
            </a:r>
            <a:r>
              <a:rPr lang="es-CL" sz="1300" dirty="0"/>
              <a:t>”, en </a:t>
            </a:r>
            <a:r>
              <a:rPr lang="es-CL" sz="1300" dirty="0" err="1"/>
              <a:t>Hénnault</a:t>
            </a:r>
            <a:r>
              <a:rPr lang="es-CL" sz="1300" dirty="0"/>
              <a:t>, A. (Editora) </a:t>
            </a:r>
            <a:r>
              <a:rPr lang="es-CL" sz="1300" i="1" dirty="0"/>
              <a:t>Le </a:t>
            </a:r>
            <a:r>
              <a:rPr lang="es-CL" sz="1300" i="1" dirty="0" err="1"/>
              <a:t>sens</a:t>
            </a:r>
            <a:r>
              <a:rPr lang="es-CL" sz="1300" i="1" dirty="0"/>
              <a:t>, le sensible, le </a:t>
            </a:r>
            <a:r>
              <a:rPr lang="es-CL" sz="1300" i="1" dirty="0" err="1"/>
              <a:t>réel</a:t>
            </a:r>
            <a:r>
              <a:rPr lang="es-CL" sz="1300" i="1" dirty="0"/>
              <a:t>. Paris: Sorbonne </a:t>
            </a:r>
            <a:r>
              <a:rPr lang="es-CL" sz="1300" i="1" dirty="0" err="1"/>
              <a:t>Univresité</a:t>
            </a:r>
            <a:r>
              <a:rPr lang="es-CL" sz="1300" i="1" dirty="0"/>
              <a:t> </a:t>
            </a:r>
            <a:r>
              <a:rPr lang="es-CL" sz="1300" i="1" dirty="0" err="1"/>
              <a:t>Presses</a:t>
            </a:r>
            <a:r>
              <a:rPr lang="es-CL" sz="1300" i="1" dirty="0"/>
              <a:t>.</a:t>
            </a:r>
            <a:endParaRPr lang="es-MX"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691336"/>
          </a:xfrm>
        </p:spPr>
        <p:txBody>
          <a:bodyPr/>
          <a:lstStyle/>
          <a:p>
            <a:r>
              <a:rPr lang="es-CL" sz="2800" b="1" dirty="0">
                <a:solidFill>
                  <a:srgbClr val="C00000"/>
                </a:solidFill>
              </a:rPr>
              <a:t>Y se habla de Généricité, cuando una Estructura F no es deformada bajo la acción de parámetros externos.</a:t>
            </a:r>
          </a:p>
          <a:p>
            <a:r>
              <a:rPr lang="es-CL" sz="2800" b="1" dirty="0"/>
              <a:t>Esta diferenciabilidad de funcionamiento; esto es el rol de los parámetros externos es avalada también por las Ciencias Cognitivas (Petitot, J., Varela, F., y Otros, 2002</a:t>
            </a:r>
            <a:r>
              <a:rPr lang="es-CL" sz="1200" b="1" dirty="0"/>
              <a:t>, [13], </a:t>
            </a:r>
            <a:r>
              <a:rPr lang="es-CL" sz="2800" b="1" dirty="0"/>
              <a:t>pues la acción es producto de la memoria </a:t>
            </a:r>
            <a:r>
              <a:rPr lang="es-CL" sz="2800" b="1" dirty="0" err="1"/>
              <a:t>sociohistórica</a:t>
            </a:r>
            <a:r>
              <a:rPr lang="es-CL" sz="2800" b="1" dirty="0"/>
              <a:t>, los esquemas cognitivos son enactivos, no se parte de una ética, un esquema valórico previo. </a:t>
            </a:r>
            <a:endParaRPr lang="es-CL" sz="1200" b="1" dirty="0"/>
          </a:p>
          <a:p>
            <a:endParaRPr lang="es-CL" sz="2800" b="1" dirty="0"/>
          </a:p>
          <a:p>
            <a:r>
              <a:rPr lang="es-CL" sz="1400" b="1" dirty="0"/>
              <a:t>[13] Petitot, J., Varela, F., y Otros, 2002, </a:t>
            </a:r>
            <a:r>
              <a:rPr lang="es-CL" sz="1400" i="1" dirty="0" err="1"/>
              <a:t>Naturaliser</a:t>
            </a:r>
            <a:r>
              <a:rPr lang="es-CL" sz="1400" i="1" dirty="0"/>
              <a:t> la </a:t>
            </a:r>
            <a:r>
              <a:rPr lang="es-CL" sz="1400" i="1" dirty="0" err="1"/>
              <a:t>Phénoménologie</a:t>
            </a:r>
            <a:r>
              <a:rPr lang="es-CL" sz="1400" i="1" dirty="0"/>
              <a:t>. Paris: CNRS</a:t>
            </a:r>
            <a:endParaRPr lang="es-MX" sz="1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691336"/>
          </a:xfrm>
        </p:spPr>
        <p:txBody>
          <a:bodyPr/>
          <a:lstStyle/>
          <a:p>
            <a:r>
              <a:rPr lang="es-CL" dirty="0"/>
              <a:t>De allí, que reiteramos la necesidad de insertar, en la vía de Kristeva, J. </a:t>
            </a:r>
            <a:r>
              <a:rPr lang="es-CL" sz="1200" dirty="0"/>
              <a:t>[10] </a:t>
            </a:r>
            <a:r>
              <a:rPr lang="es-CL" dirty="0"/>
              <a:t>(1973)  y de Darrault, I. (2019) el afuera del texto; esto es sus condiciones de producción, lo que remite al psicoanálisis, a la sociología, y a la semiótica, en una interrelación estrecha.</a:t>
            </a:r>
          </a:p>
          <a:p>
            <a:endParaRPr lang="es-MX"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404664"/>
            <a:ext cx="8229600" cy="5691336"/>
          </a:xfrm>
        </p:spPr>
        <p:txBody>
          <a:bodyPr/>
          <a:lstStyle/>
          <a:p>
            <a:pPr eaLnBrk="1" hangingPunct="1">
              <a:buNone/>
            </a:pPr>
            <a:r>
              <a:rPr lang="es-ES" b="1" dirty="0">
                <a:solidFill>
                  <a:srgbClr val="CC0000"/>
                </a:solidFill>
              </a:rPr>
              <a:t>   Cuerpo y Psicoanálisis</a:t>
            </a:r>
            <a:r>
              <a:rPr lang="es-ES" dirty="0">
                <a:solidFill>
                  <a:srgbClr val="CC0000"/>
                </a:solidFill>
              </a:rPr>
              <a:t>:</a:t>
            </a:r>
            <a:endParaRPr lang="es-ES" dirty="0">
              <a:solidFill>
                <a:schemeClr val="bg1"/>
              </a:solidFill>
            </a:endParaRPr>
          </a:p>
          <a:p>
            <a:pPr eaLnBrk="1" hangingPunct="1"/>
            <a:r>
              <a:rPr lang="es-ES" dirty="0">
                <a:solidFill>
                  <a:srgbClr val="000000"/>
                </a:solidFill>
              </a:rPr>
              <a:t>Para </a:t>
            </a:r>
            <a:r>
              <a:rPr lang="es-ES" dirty="0" err="1">
                <a:solidFill>
                  <a:srgbClr val="000000"/>
                </a:solidFill>
              </a:rPr>
              <a:t>Dolton</a:t>
            </a:r>
            <a:r>
              <a:rPr lang="es-ES" dirty="0">
                <a:solidFill>
                  <a:srgbClr val="000000"/>
                </a:solidFill>
              </a:rPr>
              <a:t>: ”Existen tres modalidades de una misma imagen del cuerpo</a:t>
            </a:r>
            <a:r>
              <a:rPr lang="es-ES" dirty="0"/>
              <a:t>:”imagen de base, imagen funcional e imagen erógena </a:t>
            </a:r>
            <a:r>
              <a:rPr lang="es-ES" dirty="0">
                <a:solidFill>
                  <a:srgbClr val="000000"/>
                </a:solidFill>
              </a:rPr>
              <a:t>constituyendo y asegurando todas ellas juntas, la imagen del cuerpo viviente y el narcisismo del sujeto en cada estadio de su evolución” (</a:t>
            </a:r>
            <a:r>
              <a:rPr lang="es-ES" dirty="0" err="1">
                <a:solidFill>
                  <a:srgbClr val="000000"/>
                </a:solidFill>
              </a:rPr>
              <a:t>Dolto</a:t>
            </a:r>
            <a:r>
              <a:rPr lang="es-ES" dirty="0">
                <a:solidFill>
                  <a:srgbClr val="000000"/>
                </a:solidFill>
              </a:rPr>
              <a:t>, F. página 42).</a:t>
            </a:r>
            <a:endParaRPr lang="es-ES" dirty="0">
              <a:solidFill>
                <a:srgbClr val="CC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95288" y="549275"/>
            <a:ext cx="8229600" cy="4495800"/>
          </a:xfrm>
        </p:spPr>
        <p:txBody>
          <a:bodyPr/>
          <a:lstStyle/>
          <a:p>
            <a:pPr eaLnBrk="1" hangingPunct="1"/>
            <a:r>
              <a:rPr lang="es-ES" sz="2000" b="1"/>
              <a:t>(CUERPO)		=	(ESPACIO DE  REPRESENTACIÓN)	</a:t>
            </a:r>
            <a:endParaRPr lang="es-ES" sz="2000"/>
          </a:p>
        </p:txBody>
      </p:sp>
      <p:sp>
        <p:nvSpPr>
          <p:cNvPr id="11267" name="AutoShape 5"/>
          <p:cNvSpPr>
            <a:spLocks noChangeArrowheads="1"/>
          </p:cNvSpPr>
          <p:nvPr/>
        </p:nvSpPr>
        <p:spPr bwMode="auto">
          <a:xfrm>
            <a:off x="5795963" y="1196975"/>
            <a:ext cx="1008062" cy="2016125"/>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s-MX"/>
          </a:p>
        </p:txBody>
      </p:sp>
      <p:sp>
        <p:nvSpPr>
          <p:cNvPr id="11268" name="Text Box 6"/>
          <p:cNvSpPr txBox="1">
            <a:spLocks noChangeArrowheads="1"/>
          </p:cNvSpPr>
          <p:nvPr/>
        </p:nvSpPr>
        <p:spPr bwMode="auto">
          <a:xfrm>
            <a:off x="2771775" y="3789363"/>
            <a:ext cx="5472113" cy="2017712"/>
          </a:xfrm>
          <a:prstGeom prst="rect">
            <a:avLst/>
          </a:prstGeom>
          <a:noFill/>
          <a:ln w="9525">
            <a:noFill/>
            <a:miter lim="800000"/>
            <a:headEnd/>
            <a:tailEnd/>
          </a:ln>
        </p:spPr>
        <p:txBody>
          <a:bodyPr>
            <a:spAutoFit/>
          </a:bodyPr>
          <a:lstStyle/>
          <a:p>
            <a:pPr>
              <a:spcBef>
                <a:spcPct val="50000"/>
              </a:spcBef>
            </a:pPr>
            <a:r>
              <a:rPr lang="es-ES"/>
              <a:t>El Cuerpo es fetichizado en la representación </a:t>
            </a:r>
          </a:p>
          <a:p>
            <a:pPr>
              <a:spcBef>
                <a:spcPct val="50000"/>
              </a:spcBef>
            </a:pPr>
            <a:r>
              <a:rPr lang="es-ES"/>
              <a:t>                         ///</a:t>
            </a:r>
          </a:p>
          <a:p>
            <a:pPr>
              <a:spcBef>
                <a:spcPct val="50000"/>
              </a:spcBef>
            </a:pPr>
            <a:r>
              <a:rPr lang="es-ES"/>
              <a:t>	(Se Anula)</a:t>
            </a:r>
          </a:p>
          <a:p>
            <a:pPr>
              <a:spcBef>
                <a:spcPct val="50000"/>
              </a:spcBef>
            </a:pPr>
            <a:r>
              <a:rPr lang="es-ES"/>
              <a:t>	        ///</a:t>
            </a:r>
          </a:p>
          <a:p>
            <a:pPr>
              <a:spcBef>
                <a:spcPct val="50000"/>
              </a:spcBef>
            </a:pPr>
            <a:r>
              <a:rPr lang="es-ES"/>
              <a:t>	(No Existe)</a:t>
            </a:r>
          </a:p>
        </p:txBody>
      </p:sp>
      <p:sp>
        <p:nvSpPr>
          <p:cNvPr id="11269" name="Oval 7"/>
          <p:cNvSpPr>
            <a:spLocks noChangeArrowheads="1"/>
          </p:cNvSpPr>
          <p:nvPr/>
        </p:nvSpPr>
        <p:spPr bwMode="auto">
          <a:xfrm>
            <a:off x="3276600" y="4508500"/>
            <a:ext cx="2159000" cy="1511300"/>
          </a:xfrm>
          <a:prstGeom prst="ellipse">
            <a:avLst/>
          </a:prstGeom>
          <a:noFill/>
          <a:ln w="9525">
            <a:solidFill>
              <a:schemeClr val="tx1"/>
            </a:solidFill>
            <a:round/>
            <a:headEnd/>
            <a:tailEnd/>
          </a:ln>
        </p:spPr>
        <p:txBody>
          <a:bodyPr wrap="none" anchor="ctr"/>
          <a:lstStyle/>
          <a:p>
            <a:endParaRPr lang="es-MX"/>
          </a:p>
        </p:txBody>
      </p:sp>
      <p:sp>
        <p:nvSpPr>
          <p:cNvPr id="11270" name="Oval 8"/>
          <p:cNvSpPr>
            <a:spLocks noChangeArrowheads="1"/>
          </p:cNvSpPr>
          <p:nvPr/>
        </p:nvSpPr>
        <p:spPr bwMode="auto">
          <a:xfrm>
            <a:off x="2411413" y="3500438"/>
            <a:ext cx="6264275" cy="865187"/>
          </a:xfrm>
          <a:prstGeom prst="ellipse">
            <a:avLst/>
          </a:prstGeom>
          <a:noFill/>
          <a:ln w="9525">
            <a:solidFill>
              <a:schemeClr val="tx1"/>
            </a:solidFill>
            <a:round/>
            <a:headEnd/>
            <a:tailEnd/>
          </a:ln>
        </p:spPr>
        <p:txBody>
          <a:bodyPr wrap="none" anchor="ctr"/>
          <a:lstStyle/>
          <a:p>
            <a:endParaRPr lang="es-MX"/>
          </a:p>
        </p:txBody>
      </p:sp>
      <p:sp>
        <p:nvSpPr>
          <p:cNvPr id="11271" name="Oval 9"/>
          <p:cNvSpPr>
            <a:spLocks noChangeArrowheads="1"/>
          </p:cNvSpPr>
          <p:nvPr/>
        </p:nvSpPr>
        <p:spPr bwMode="auto">
          <a:xfrm>
            <a:off x="755650" y="260350"/>
            <a:ext cx="1800225" cy="1223963"/>
          </a:xfrm>
          <a:prstGeom prst="ellipse">
            <a:avLst/>
          </a:prstGeom>
          <a:noFill/>
          <a:ln w="9525">
            <a:solidFill>
              <a:schemeClr val="tx1"/>
            </a:solidFill>
            <a:round/>
            <a:headEnd/>
            <a:tailEnd/>
          </a:ln>
        </p:spPr>
        <p:txBody>
          <a:bodyPr wrap="none" anchor="ctr"/>
          <a:lstStyle/>
          <a:p>
            <a:endParaRPr lang="es-MX"/>
          </a:p>
        </p:txBody>
      </p:sp>
      <p:sp>
        <p:nvSpPr>
          <p:cNvPr id="11272" name="Oval 10"/>
          <p:cNvSpPr>
            <a:spLocks noChangeArrowheads="1"/>
          </p:cNvSpPr>
          <p:nvPr/>
        </p:nvSpPr>
        <p:spPr bwMode="auto">
          <a:xfrm>
            <a:off x="3779838" y="404813"/>
            <a:ext cx="4968875" cy="720725"/>
          </a:xfrm>
          <a:prstGeom prst="ellipse">
            <a:avLst/>
          </a:prstGeom>
          <a:noFill/>
          <a:ln w="9525">
            <a:solidFill>
              <a:schemeClr val="tx1"/>
            </a:solidFill>
            <a:round/>
            <a:headEnd/>
            <a:tailEnd/>
          </a:ln>
        </p:spPr>
        <p:txBody>
          <a:bodyPr wrap="none" anchor="ctr"/>
          <a:lstStyle/>
          <a:p>
            <a:endParaRPr lang="es-MX"/>
          </a:p>
        </p:txBody>
      </p:sp>
      <p:sp>
        <p:nvSpPr>
          <p:cNvPr id="11273" name="Text Box 11"/>
          <p:cNvSpPr txBox="1">
            <a:spLocks noChangeArrowheads="1"/>
          </p:cNvSpPr>
          <p:nvPr/>
        </p:nvSpPr>
        <p:spPr bwMode="auto">
          <a:xfrm>
            <a:off x="4067175" y="1412875"/>
            <a:ext cx="1441450" cy="1192213"/>
          </a:xfrm>
          <a:prstGeom prst="rect">
            <a:avLst/>
          </a:prstGeom>
          <a:noFill/>
          <a:ln w="9525">
            <a:noFill/>
            <a:miter lim="800000"/>
            <a:headEnd/>
            <a:tailEnd/>
          </a:ln>
        </p:spPr>
        <p:txBody>
          <a:bodyPr>
            <a:spAutoFit/>
          </a:bodyPr>
          <a:lstStyle/>
          <a:p>
            <a:pPr>
              <a:spcBef>
                <a:spcPct val="50000"/>
              </a:spcBef>
            </a:pPr>
            <a:r>
              <a:rPr lang="es-ES"/>
              <a:t>Lacan</a:t>
            </a:r>
          </a:p>
          <a:p>
            <a:pPr>
              <a:spcBef>
                <a:spcPct val="50000"/>
              </a:spcBef>
            </a:pPr>
            <a:r>
              <a:rPr lang="es-ES"/>
              <a:t>Dolto</a:t>
            </a:r>
          </a:p>
          <a:p>
            <a:pPr>
              <a:spcBef>
                <a:spcPct val="50000"/>
              </a:spcBef>
            </a:pPr>
            <a:r>
              <a:rPr lang="es-ES"/>
              <a:t>Kreisler</a:t>
            </a:r>
          </a:p>
        </p:txBody>
      </p:sp>
      <p:sp>
        <p:nvSpPr>
          <p:cNvPr id="11274" name="Text Box 12"/>
          <p:cNvSpPr txBox="1">
            <a:spLocks noChangeArrowheads="1"/>
          </p:cNvSpPr>
          <p:nvPr/>
        </p:nvSpPr>
        <p:spPr bwMode="auto">
          <a:xfrm>
            <a:off x="7019925" y="1412875"/>
            <a:ext cx="1223963" cy="1604963"/>
          </a:xfrm>
          <a:prstGeom prst="rect">
            <a:avLst/>
          </a:prstGeom>
          <a:noFill/>
          <a:ln w="9525">
            <a:noFill/>
            <a:miter lim="800000"/>
            <a:headEnd/>
            <a:tailEnd/>
          </a:ln>
        </p:spPr>
        <p:txBody>
          <a:bodyPr>
            <a:spAutoFit/>
          </a:bodyPr>
          <a:lstStyle/>
          <a:p>
            <a:pPr>
              <a:spcBef>
                <a:spcPct val="50000"/>
              </a:spcBef>
            </a:pPr>
            <a:r>
              <a:rPr lang="es-ES"/>
              <a:t>Moreira</a:t>
            </a:r>
          </a:p>
          <a:p>
            <a:pPr>
              <a:spcBef>
                <a:spcPct val="50000"/>
              </a:spcBef>
            </a:pPr>
            <a:r>
              <a:rPr lang="es-ES"/>
              <a:t>Aumont</a:t>
            </a:r>
          </a:p>
          <a:p>
            <a:pPr>
              <a:spcBef>
                <a:spcPct val="50000"/>
              </a:spcBef>
            </a:pPr>
            <a:r>
              <a:rPr lang="es-ES"/>
              <a:t>Traversa</a:t>
            </a:r>
          </a:p>
          <a:p>
            <a:pPr>
              <a:spcBef>
                <a:spcPct val="50000"/>
              </a:spcBef>
            </a:pPr>
            <a:r>
              <a:rPr lang="es-ES"/>
              <a:t>Verón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2736304" cy="648072"/>
          </a:xfrm>
        </p:spPr>
        <p:txBody>
          <a:bodyPr/>
          <a:lstStyle/>
          <a:p>
            <a:r>
              <a:rPr lang="es-CL" sz="2400" b="1" dirty="0">
                <a:solidFill>
                  <a:srgbClr val="C00000"/>
                </a:solidFill>
                <a:effectLst/>
              </a:rPr>
              <a:t>Síntesis</a:t>
            </a:r>
            <a:endParaRPr lang="es-MX" sz="2400" b="1" dirty="0">
              <a:solidFill>
                <a:srgbClr val="C00000"/>
              </a:solidFill>
              <a:effectLst/>
            </a:endParaRPr>
          </a:p>
        </p:txBody>
      </p:sp>
      <p:sp>
        <p:nvSpPr>
          <p:cNvPr id="5" name="4 Marcador de contenido"/>
          <p:cNvSpPr>
            <a:spLocks noGrp="1"/>
          </p:cNvSpPr>
          <p:nvPr>
            <p:ph idx="1"/>
          </p:nvPr>
        </p:nvSpPr>
        <p:spPr>
          <a:xfrm>
            <a:off x="395536" y="980728"/>
            <a:ext cx="8229600" cy="5400600"/>
          </a:xfrm>
        </p:spPr>
        <p:txBody>
          <a:bodyPr/>
          <a:lstStyle/>
          <a:p>
            <a:r>
              <a:rPr lang="es-MX" sz="2200" dirty="0"/>
              <a:t>Es una </a:t>
            </a:r>
            <a:r>
              <a:rPr lang="es-MX" sz="2200" b="1" dirty="0"/>
              <a:t>investigación semiótica que estudia las marchas como indicios de los proyectos sociales, de los movimientos históricos que emergen de la sociedad civil</a:t>
            </a:r>
            <a:r>
              <a:rPr lang="es-MX" sz="2200" dirty="0"/>
              <a:t>. Se trata de una comparación de las distintas formas de funcionamiento de las marchas generadas por la sociedad chilena (</a:t>
            </a:r>
            <a:r>
              <a:rPr lang="es-MX" sz="2200" b="1" dirty="0"/>
              <a:t>guerra fría </a:t>
            </a:r>
            <a:r>
              <a:rPr lang="es-MX" sz="2200" dirty="0"/>
              <a:t>(1972), transición democrática (1989), el </a:t>
            </a:r>
            <a:r>
              <a:rPr lang="es-MX" sz="2200" b="1" dirty="0"/>
              <a:t>movimiento estudiantil </a:t>
            </a:r>
            <a:r>
              <a:rPr lang="es-MX" sz="2200" dirty="0"/>
              <a:t>por una educación gratuita (2011), el </a:t>
            </a:r>
            <a:r>
              <a:rPr lang="es-MX" sz="2200" b="1" dirty="0"/>
              <a:t>movimiento feminista </a:t>
            </a:r>
            <a:r>
              <a:rPr lang="es-MX" sz="2200" dirty="0"/>
              <a:t>chileno (2018)  y el </a:t>
            </a:r>
            <a:r>
              <a:rPr lang="es-MX" sz="2200" b="1" dirty="0"/>
              <a:t>movimiento de la sociedad civil (2019) antitética al modelo hegemónico </a:t>
            </a:r>
            <a:r>
              <a:rPr lang="es-MX" sz="2200" dirty="0"/>
              <a:t>de </a:t>
            </a:r>
            <a:r>
              <a:rPr lang="es-MX" sz="2200" i="1" dirty="0"/>
              <a:t>''economía social de mercado". </a:t>
            </a:r>
            <a:r>
              <a:rPr lang="es-MX" sz="2200" b="1" dirty="0">
                <a:solidFill>
                  <a:srgbClr val="C00000"/>
                </a:solidFill>
              </a:rPr>
              <a:t>Los problemas de la Identidad Social no son menores en la Construcción de los Movimientos Sociales Contemporáneos</a:t>
            </a:r>
            <a:r>
              <a:rPr lang="es-MX" sz="2200" dirty="0"/>
              <a:t>, pues hay una diferenciabilidad con las Identidades Proyectos, la delimitación de los Aliados/ Enemigos propios de la Guerra Fría, estudiados por Alain Touraine y Manuel Castells. </a:t>
            </a:r>
          </a:p>
          <a:p>
            <a:endParaRPr lang="es-MX"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23850" y="549275"/>
            <a:ext cx="8229600" cy="4495800"/>
          </a:xfrm>
        </p:spPr>
        <p:txBody>
          <a:bodyPr/>
          <a:lstStyle/>
          <a:p>
            <a:pPr eaLnBrk="1" hangingPunct="1">
              <a:lnSpc>
                <a:spcPct val="90000"/>
              </a:lnSpc>
            </a:pPr>
            <a:r>
              <a:rPr lang="es-ES" b="1" dirty="0"/>
              <a:t>Luego: si el psicoanálisis plantea un concepto de cuerpo como imagen de representación, él no logra más que detectar como se construyen dichas </a:t>
            </a:r>
            <a:r>
              <a:rPr lang="es-ES" b="1" dirty="0" err="1"/>
              <a:t>imagénes</a:t>
            </a:r>
            <a:r>
              <a:rPr lang="es-ES" b="1" dirty="0"/>
              <a:t> del cuerpo, </a:t>
            </a:r>
            <a:r>
              <a:rPr lang="es-ES" b="1" dirty="0">
                <a:solidFill>
                  <a:srgbClr val="33CC33"/>
                </a:solidFill>
              </a:rPr>
              <a:t>pero el cuerpo mismo queda fetichizado, </a:t>
            </a:r>
            <a:r>
              <a:rPr lang="es-ES" b="1" dirty="0">
                <a:solidFill>
                  <a:srgbClr val="FF3300"/>
                </a:solidFill>
              </a:rPr>
              <a:t>el propio cuerpo del sujeto es abolido,</a:t>
            </a:r>
            <a:r>
              <a:rPr lang="es-ES" b="1" dirty="0">
                <a:solidFill>
                  <a:srgbClr val="33CC33"/>
                </a:solidFill>
              </a:rPr>
              <a:t> reemplazado por una imagen, que está allí, por lo demás como una sustitución de una falta.</a:t>
            </a:r>
            <a:endParaRPr lang="es-E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68313" y="1341438"/>
            <a:ext cx="8229600" cy="4495800"/>
          </a:xfrm>
        </p:spPr>
        <p:txBody>
          <a:bodyPr/>
          <a:lstStyle/>
          <a:p>
            <a:pPr eaLnBrk="1" hangingPunct="1"/>
            <a:r>
              <a:rPr lang="es-ES" sz="2800" b="1"/>
              <a:t>Si en la Estética y la Filosofía Política de Deleuze, Guattari y Kristeva </a:t>
            </a:r>
            <a:r>
              <a:rPr lang="es-ES" sz="2800" b="1">
                <a:solidFill>
                  <a:srgbClr val="FF3300"/>
                </a:solidFill>
              </a:rPr>
              <a:t>el Cuerpo no es fetichizado, ÉL existe como un ente real, </a:t>
            </a:r>
            <a:r>
              <a:rPr lang="es-ES" sz="2800" b="1"/>
              <a:t>pero</a:t>
            </a:r>
            <a:r>
              <a:rPr lang="es-ES" sz="2800" b="1">
                <a:solidFill>
                  <a:srgbClr val="FF3300"/>
                </a:solidFill>
              </a:rPr>
              <a:t> </a:t>
            </a:r>
            <a:r>
              <a:rPr lang="es-ES" sz="2800" b="1"/>
              <a:t>al no saber como opera a nivel real la ligazón de éste con la producción de animación se transforma en </a:t>
            </a:r>
            <a:r>
              <a:rPr lang="es-ES" sz="2800" b="1">
                <a:solidFill>
                  <a:srgbClr val="FF3300"/>
                </a:solidFill>
              </a:rPr>
              <a:t>Un NO VISTO</a:t>
            </a:r>
          </a:p>
          <a:p>
            <a:pPr eaLnBrk="1" hangingPunct="1"/>
            <a:r>
              <a:rPr lang="es-ES" sz="2800" b="1">
                <a:solidFill>
                  <a:srgbClr val="FF3300"/>
                </a:solidFill>
              </a:rPr>
              <a:t>De hecho no siempre se da dicha ligazón </a:t>
            </a:r>
            <a:r>
              <a:rPr lang="es-ES" sz="2800" b="1"/>
              <a:t>(Rafael del Villar Fondecyt No 1120064, 2012- 2014, y </a:t>
            </a:r>
            <a:r>
              <a:rPr lang="es-ES" sz="2800"/>
              <a:t>Fondecyt No 1061166, 2006-2008</a:t>
            </a:r>
            <a:r>
              <a:rPr lang="es-ES" sz="2800" b="1"/>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68313" y="765175"/>
            <a:ext cx="8229600" cy="4495800"/>
          </a:xfrm>
        </p:spPr>
        <p:txBody>
          <a:bodyPr/>
          <a:lstStyle/>
          <a:p>
            <a:pPr eaLnBrk="1" hangingPunct="1"/>
            <a:r>
              <a:rPr lang="es-ES" b="1"/>
              <a:t>Perniola </a:t>
            </a:r>
            <a:r>
              <a:rPr lang="es-ES"/>
              <a:t>plantea hace una contribución a la estética insertando </a:t>
            </a:r>
            <a:r>
              <a:rPr lang="es-ES">
                <a:solidFill>
                  <a:srgbClr val="FFFF00"/>
                </a:solidFill>
              </a:rPr>
              <a:t>el sentir como constitutivo de la obra artística</a:t>
            </a:r>
            <a:r>
              <a:rPr lang="es-ES"/>
              <a:t>, y </a:t>
            </a:r>
            <a:r>
              <a:rPr lang="es-ES">
                <a:solidFill>
                  <a:srgbClr val="FFFF00"/>
                </a:solidFill>
              </a:rPr>
              <a:t>en la producción de ella</a:t>
            </a:r>
            <a:r>
              <a:rPr lang="es-ES"/>
              <a:t>, pero al no saber la ligazón existente “entre el sentir” y “el cuerpo”, se plantea más como un aporte de contribuir a problematizar una realidad, pero la </a:t>
            </a:r>
            <a:r>
              <a:rPr lang="es-ES" b="1">
                <a:solidFill>
                  <a:srgbClr val="FF3300"/>
                </a:solidFill>
              </a:rPr>
              <a:t>relación entre el Cuerpo y el Sentir será un NO VISTO</a:t>
            </a:r>
            <a:endParaRPr lang="es-ES"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s-ES">
                <a:effectLst>
                  <a:outerShdw blurRad="38100" dist="38100" dir="2700000" algn="tl">
                    <a:srgbClr val="000000"/>
                  </a:outerShdw>
                </a:effectLst>
              </a:rPr>
              <a:t>EL APORTE DE REICH</a:t>
            </a:r>
          </a:p>
        </p:txBody>
      </p:sp>
      <p:sp>
        <p:nvSpPr>
          <p:cNvPr id="20483" name="Rectangle 3"/>
          <p:cNvSpPr>
            <a:spLocks noGrp="1" noChangeArrowheads="1"/>
          </p:cNvSpPr>
          <p:nvPr>
            <p:ph type="body" idx="1"/>
          </p:nvPr>
        </p:nvSpPr>
        <p:spPr>
          <a:xfrm>
            <a:off x="468313" y="1196975"/>
            <a:ext cx="8229600" cy="4495800"/>
          </a:xfrm>
        </p:spPr>
        <p:txBody>
          <a:bodyPr/>
          <a:lstStyle/>
          <a:p>
            <a:pPr eaLnBrk="1" hangingPunct="1"/>
            <a:r>
              <a:rPr lang="es-ES" b="1">
                <a:solidFill>
                  <a:srgbClr val="FFFF00"/>
                </a:solidFill>
              </a:rPr>
              <a:t>Reich </a:t>
            </a:r>
            <a:r>
              <a:rPr lang="es-ES">
                <a:solidFill>
                  <a:srgbClr val="FFFF00"/>
                </a:solidFill>
              </a:rPr>
              <a:t>descubre</a:t>
            </a:r>
          </a:p>
          <a:p>
            <a:pPr eaLnBrk="1" hangingPunct="1"/>
            <a:endParaRPr lang="es-ES" b="1">
              <a:solidFill>
                <a:srgbClr val="FFFF00"/>
              </a:solidFill>
            </a:endParaRPr>
          </a:p>
          <a:p>
            <a:pPr eaLnBrk="1" hangingPunct="1"/>
            <a:r>
              <a:rPr lang="es-ES" b="1">
                <a:solidFill>
                  <a:srgbClr val="FFFF00"/>
                </a:solidFill>
              </a:rPr>
              <a:t>cuerpo biológico          cuerpo físico </a:t>
            </a:r>
          </a:p>
          <a:p>
            <a:pPr eaLnBrk="1" hangingPunct="1">
              <a:buFontTx/>
              <a:buNone/>
            </a:pPr>
            <a:endParaRPr lang="es-ES" b="1">
              <a:solidFill>
                <a:srgbClr val="FFFF00"/>
              </a:solidFill>
            </a:endParaRPr>
          </a:p>
          <a:p>
            <a:pPr eaLnBrk="1" hangingPunct="1">
              <a:buFontTx/>
              <a:buNone/>
            </a:pPr>
            <a:r>
              <a:rPr lang="es-ES" b="1">
                <a:solidFill>
                  <a:srgbClr val="FFFF00"/>
                </a:solidFill>
              </a:rPr>
              <a:t>                        cuerpo psíquico</a:t>
            </a:r>
          </a:p>
        </p:txBody>
      </p:sp>
      <p:sp>
        <p:nvSpPr>
          <p:cNvPr id="20484" name="Oval 5"/>
          <p:cNvSpPr>
            <a:spLocks noChangeArrowheads="1"/>
          </p:cNvSpPr>
          <p:nvPr/>
        </p:nvSpPr>
        <p:spPr bwMode="auto">
          <a:xfrm>
            <a:off x="468313" y="2060575"/>
            <a:ext cx="4175125" cy="1223963"/>
          </a:xfrm>
          <a:prstGeom prst="ellipse">
            <a:avLst/>
          </a:prstGeom>
          <a:noFill/>
          <a:ln w="9525">
            <a:solidFill>
              <a:schemeClr val="tx1"/>
            </a:solidFill>
            <a:round/>
            <a:headEnd/>
            <a:tailEnd/>
          </a:ln>
        </p:spPr>
        <p:txBody>
          <a:bodyPr wrap="none" anchor="ctr"/>
          <a:lstStyle/>
          <a:p>
            <a:endParaRPr lang="es-MX"/>
          </a:p>
        </p:txBody>
      </p:sp>
      <p:sp>
        <p:nvSpPr>
          <p:cNvPr id="20485" name="Oval 6"/>
          <p:cNvSpPr>
            <a:spLocks noChangeArrowheads="1"/>
          </p:cNvSpPr>
          <p:nvPr/>
        </p:nvSpPr>
        <p:spPr bwMode="auto">
          <a:xfrm>
            <a:off x="5076825" y="2060575"/>
            <a:ext cx="3167063" cy="1296988"/>
          </a:xfrm>
          <a:prstGeom prst="ellipse">
            <a:avLst/>
          </a:prstGeom>
          <a:noFill/>
          <a:ln w="9525">
            <a:noFill/>
            <a:round/>
            <a:headEnd/>
            <a:tailEnd/>
          </a:ln>
        </p:spPr>
        <p:txBody>
          <a:bodyPr wrap="none" anchor="ctr"/>
          <a:lstStyle/>
          <a:p>
            <a:endParaRPr lang="es-MX"/>
          </a:p>
        </p:txBody>
      </p:sp>
      <p:sp>
        <p:nvSpPr>
          <p:cNvPr id="20486" name="Oval 7"/>
          <p:cNvSpPr>
            <a:spLocks noChangeArrowheads="1"/>
          </p:cNvSpPr>
          <p:nvPr/>
        </p:nvSpPr>
        <p:spPr bwMode="auto">
          <a:xfrm>
            <a:off x="5003800" y="2060575"/>
            <a:ext cx="3384550" cy="1296988"/>
          </a:xfrm>
          <a:prstGeom prst="ellipse">
            <a:avLst/>
          </a:prstGeom>
          <a:noFill/>
          <a:ln w="9525">
            <a:solidFill>
              <a:schemeClr val="tx1"/>
            </a:solidFill>
            <a:round/>
            <a:headEnd/>
            <a:tailEnd/>
          </a:ln>
        </p:spPr>
        <p:txBody>
          <a:bodyPr wrap="none" anchor="ctr"/>
          <a:lstStyle/>
          <a:p>
            <a:endParaRPr lang="es-MX"/>
          </a:p>
        </p:txBody>
      </p:sp>
      <p:sp>
        <p:nvSpPr>
          <p:cNvPr id="20487" name="Oval 8"/>
          <p:cNvSpPr>
            <a:spLocks noChangeArrowheads="1"/>
          </p:cNvSpPr>
          <p:nvPr/>
        </p:nvSpPr>
        <p:spPr bwMode="auto">
          <a:xfrm>
            <a:off x="2987675" y="3500438"/>
            <a:ext cx="3816350" cy="1008062"/>
          </a:xfrm>
          <a:prstGeom prst="ellipse">
            <a:avLst/>
          </a:prstGeom>
          <a:noFill/>
          <a:ln w="9525">
            <a:solidFill>
              <a:schemeClr val="tx1"/>
            </a:solidFill>
            <a:round/>
            <a:headEnd/>
            <a:tailEnd/>
          </a:ln>
        </p:spPr>
        <p:txBody>
          <a:bodyPr wrap="none" anchor="ctr"/>
          <a:lstStyle/>
          <a:p>
            <a:endParaRPr lang="es-MX"/>
          </a:p>
        </p:txBody>
      </p:sp>
      <p:sp>
        <p:nvSpPr>
          <p:cNvPr id="20488" name="AutoShape 9"/>
          <p:cNvSpPr>
            <a:spLocks noChangeArrowheads="1"/>
          </p:cNvSpPr>
          <p:nvPr/>
        </p:nvSpPr>
        <p:spPr bwMode="auto">
          <a:xfrm>
            <a:off x="4284663" y="2492375"/>
            <a:ext cx="935037" cy="431800"/>
          </a:xfrm>
          <a:prstGeom prst="leftArrow">
            <a:avLst>
              <a:gd name="adj1" fmla="val 50000"/>
              <a:gd name="adj2" fmla="val 54136"/>
            </a:avLst>
          </a:prstGeom>
          <a:solidFill>
            <a:schemeClr val="accent1"/>
          </a:solidFill>
          <a:ln w="9525">
            <a:solidFill>
              <a:schemeClr val="tx1"/>
            </a:solidFill>
            <a:miter lim="800000"/>
            <a:headEnd/>
            <a:tailEnd/>
          </a:ln>
        </p:spPr>
        <p:txBody>
          <a:bodyPr wrap="none" anchor="ctr"/>
          <a:lstStyle/>
          <a:p>
            <a:endParaRPr lang="es-MX"/>
          </a:p>
        </p:txBody>
      </p:sp>
      <p:sp>
        <p:nvSpPr>
          <p:cNvPr id="20489" name="AutoShape 10"/>
          <p:cNvSpPr>
            <a:spLocks noChangeArrowheads="1"/>
          </p:cNvSpPr>
          <p:nvPr/>
        </p:nvSpPr>
        <p:spPr bwMode="auto">
          <a:xfrm>
            <a:off x="4643438" y="2924175"/>
            <a:ext cx="215900" cy="792163"/>
          </a:xfrm>
          <a:prstGeom prst="upArrow">
            <a:avLst>
              <a:gd name="adj1" fmla="val 50000"/>
              <a:gd name="adj2" fmla="val 91728"/>
            </a:avLst>
          </a:prstGeom>
          <a:solidFill>
            <a:schemeClr val="accent1"/>
          </a:solidFill>
          <a:ln w="9525">
            <a:solidFill>
              <a:schemeClr val="tx1"/>
            </a:solidFill>
            <a:miter lim="800000"/>
            <a:headEnd/>
            <a:tailEnd/>
          </a:ln>
        </p:spPr>
        <p:txBody>
          <a:bodyPr wrap="none" anchor="ctr"/>
          <a:lstStyle/>
          <a:p>
            <a:endParaRPr lang="es-MX"/>
          </a:p>
        </p:txBody>
      </p:sp>
    </p:spTree>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395288" y="620713"/>
            <a:ext cx="8229600" cy="5400675"/>
          </a:xfrm>
        </p:spPr>
        <p:txBody>
          <a:bodyPr/>
          <a:lstStyle/>
          <a:p>
            <a:pPr eaLnBrk="1" hangingPunct="1"/>
            <a:endParaRPr lang="es-ES"/>
          </a:p>
          <a:p>
            <a:pPr eaLnBrk="1" hangingPunct="1"/>
            <a:endParaRPr lang="es-ES"/>
          </a:p>
          <a:p>
            <a:pPr eaLnBrk="1" hangingPunct="1"/>
            <a:endParaRPr lang="es-ES"/>
          </a:p>
          <a:p>
            <a:pPr eaLnBrk="1" hangingPunct="1"/>
            <a:endParaRPr lang="es-ES"/>
          </a:p>
          <a:p>
            <a:pPr eaLnBrk="1" hangingPunct="1"/>
            <a:endParaRPr lang="es-ES"/>
          </a:p>
          <a:p>
            <a:pPr eaLnBrk="1" hangingPunct="1"/>
            <a:r>
              <a:rPr lang="es-ES" sz="1800"/>
              <a:t> </a:t>
            </a:r>
            <a:r>
              <a:rPr lang="es-ES" sz="1800" b="1"/>
              <a:t>Negación por</a:t>
            </a:r>
          </a:p>
          <a:p>
            <a:pPr eaLnBrk="1" hangingPunct="1">
              <a:buFontTx/>
              <a:buNone/>
            </a:pPr>
            <a:r>
              <a:rPr lang="es-ES" sz="1800" b="1"/>
              <a:t>       Reproducción </a:t>
            </a:r>
          </a:p>
          <a:p>
            <a:pPr eaLnBrk="1" hangingPunct="1">
              <a:buFontTx/>
              <a:buNone/>
            </a:pPr>
            <a:r>
              <a:rPr lang="es-ES" sz="1800" b="1"/>
              <a:t>       Del Orden Social</a:t>
            </a:r>
          </a:p>
          <a:p>
            <a:pPr eaLnBrk="1" hangingPunct="1"/>
            <a:endParaRPr lang="es-ES" b="1"/>
          </a:p>
          <a:p>
            <a:pPr lvl="4" eaLnBrk="1" hangingPunct="1"/>
            <a:r>
              <a:rPr lang="es-ES"/>
              <a:t>                      </a:t>
            </a:r>
            <a:r>
              <a:rPr lang="es-ES">
                <a:solidFill>
                  <a:srgbClr val="FFFF00"/>
                </a:solidFill>
              </a:rPr>
              <a:t>CUERPO</a:t>
            </a:r>
          </a:p>
          <a:p>
            <a:pPr lvl="4" eaLnBrk="1" hangingPunct="1"/>
            <a:r>
              <a:rPr lang="es-ES">
                <a:solidFill>
                  <a:srgbClr val="FFFF00"/>
                </a:solidFill>
              </a:rPr>
              <a:t>                      ENERGÍA</a:t>
            </a:r>
          </a:p>
        </p:txBody>
      </p:sp>
      <p:sp>
        <p:nvSpPr>
          <p:cNvPr id="21507" name="Oval 4"/>
          <p:cNvSpPr>
            <a:spLocks noChangeArrowheads="1"/>
          </p:cNvSpPr>
          <p:nvPr/>
        </p:nvSpPr>
        <p:spPr bwMode="auto">
          <a:xfrm>
            <a:off x="3851275" y="4652963"/>
            <a:ext cx="1728788" cy="1439862"/>
          </a:xfrm>
          <a:prstGeom prst="ellipse">
            <a:avLst/>
          </a:prstGeom>
          <a:noFill/>
          <a:ln w="9525">
            <a:solidFill>
              <a:schemeClr val="tx1"/>
            </a:solidFill>
            <a:round/>
            <a:headEnd/>
            <a:tailEnd/>
          </a:ln>
        </p:spPr>
        <p:txBody>
          <a:bodyPr wrap="none" anchor="ctr"/>
          <a:lstStyle/>
          <a:p>
            <a:endParaRPr lang="es-MX"/>
          </a:p>
        </p:txBody>
      </p:sp>
      <p:sp>
        <p:nvSpPr>
          <p:cNvPr id="21508" name="AutoShape 9"/>
          <p:cNvSpPr>
            <a:spLocks noChangeArrowheads="1"/>
          </p:cNvSpPr>
          <p:nvPr/>
        </p:nvSpPr>
        <p:spPr bwMode="auto">
          <a:xfrm rot="1466637">
            <a:off x="2627313" y="4508500"/>
            <a:ext cx="1511300" cy="649288"/>
          </a:xfrm>
          <a:prstGeom prst="leftArrow">
            <a:avLst>
              <a:gd name="adj1" fmla="val 50000"/>
              <a:gd name="adj2" fmla="val 58191"/>
            </a:avLst>
          </a:prstGeom>
          <a:solidFill>
            <a:schemeClr val="accent1"/>
          </a:solidFill>
          <a:ln w="9525">
            <a:solidFill>
              <a:schemeClr val="tx1"/>
            </a:solidFill>
            <a:miter lim="800000"/>
            <a:headEnd/>
            <a:tailEnd/>
          </a:ln>
        </p:spPr>
        <p:txBody>
          <a:bodyPr wrap="none" anchor="ctr"/>
          <a:lstStyle/>
          <a:p>
            <a:endParaRPr lang="es-MX"/>
          </a:p>
        </p:txBody>
      </p:sp>
      <p:sp>
        <p:nvSpPr>
          <p:cNvPr id="21509" name="AutoShape 14"/>
          <p:cNvSpPr>
            <a:spLocks noChangeArrowheads="1"/>
          </p:cNvSpPr>
          <p:nvPr/>
        </p:nvSpPr>
        <p:spPr bwMode="auto">
          <a:xfrm>
            <a:off x="5003800" y="1125538"/>
            <a:ext cx="503238" cy="4176712"/>
          </a:xfrm>
          <a:prstGeom prst="upArrow">
            <a:avLst>
              <a:gd name="adj1" fmla="val 50000"/>
              <a:gd name="adj2" fmla="val 207492"/>
            </a:avLst>
          </a:prstGeom>
          <a:solidFill>
            <a:schemeClr val="accent1"/>
          </a:solidFill>
          <a:ln w="9525">
            <a:solidFill>
              <a:schemeClr val="tx1"/>
            </a:solidFill>
            <a:miter lim="800000"/>
            <a:headEnd/>
            <a:tailEnd/>
          </a:ln>
        </p:spPr>
        <p:txBody>
          <a:bodyPr wrap="none" anchor="ctr"/>
          <a:lstStyle/>
          <a:p>
            <a:endParaRPr lang="es-MX"/>
          </a:p>
        </p:txBody>
      </p:sp>
      <p:sp>
        <p:nvSpPr>
          <p:cNvPr id="21510" name="Text Box 15"/>
          <p:cNvSpPr txBox="1">
            <a:spLocks noChangeArrowheads="1"/>
          </p:cNvSpPr>
          <p:nvPr/>
        </p:nvSpPr>
        <p:spPr bwMode="auto">
          <a:xfrm>
            <a:off x="4356100" y="260350"/>
            <a:ext cx="1871663" cy="366713"/>
          </a:xfrm>
          <a:prstGeom prst="rect">
            <a:avLst/>
          </a:prstGeom>
          <a:noFill/>
          <a:ln w="9525">
            <a:noFill/>
            <a:miter lim="800000"/>
            <a:headEnd/>
            <a:tailEnd/>
          </a:ln>
        </p:spPr>
        <p:txBody>
          <a:bodyPr>
            <a:spAutoFit/>
          </a:bodyPr>
          <a:lstStyle/>
          <a:p>
            <a:pPr>
              <a:spcBef>
                <a:spcPct val="50000"/>
              </a:spcBef>
            </a:pPr>
            <a:r>
              <a:rPr lang="es-ES"/>
              <a:t>Orden Social</a:t>
            </a:r>
          </a:p>
        </p:txBody>
      </p:sp>
      <p:sp>
        <p:nvSpPr>
          <p:cNvPr id="21511" name="AutoShape 21"/>
          <p:cNvSpPr>
            <a:spLocks noChangeArrowheads="1"/>
          </p:cNvSpPr>
          <p:nvPr/>
        </p:nvSpPr>
        <p:spPr bwMode="auto">
          <a:xfrm>
            <a:off x="5364163" y="1844675"/>
            <a:ext cx="1008062" cy="3889375"/>
          </a:xfrm>
          <a:prstGeom prst="curvedLeftArrow">
            <a:avLst>
              <a:gd name="adj1" fmla="val 77165"/>
              <a:gd name="adj2" fmla="val 154331"/>
              <a:gd name="adj3" fmla="val 33333"/>
            </a:avLst>
          </a:prstGeom>
          <a:solidFill>
            <a:schemeClr val="accent1"/>
          </a:solidFill>
          <a:ln w="9525">
            <a:solidFill>
              <a:schemeClr val="tx1"/>
            </a:solidFill>
            <a:miter lim="800000"/>
            <a:headEnd/>
            <a:tailEnd/>
          </a:ln>
        </p:spPr>
        <p:txBody>
          <a:bodyPr wrap="none" anchor="ctr"/>
          <a:lstStyle/>
          <a:p>
            <a:endParaRPr lang="es-MX"/>
          </a:p>
        </p:txBody>
      </p:sp>
      <p:sp>
        <p:nvSpPr>
          <p:cNvPr id="21512" name="Text Box 22"/>
          <p:cNvSpPr txBox="1">
            <a:spLocks noChangeArrowheads="1"/>
          </p:cNvSpPr>
          <p:nvPr/>
        </p:nvSpPr>
        <p:spPr bwMode="auto">
          <a:xfrm>
            <a:off x="5003800" y="3213100"/>
            <a:ext cx="2951163" cy="396875"/>
          </a:xfrm>
          <a:prstGeom prst="rect">
            <a:avLst/>
          </a:prstGeom>
          <a:noFill/>
          <a:ln w="9525">
            <a:noFill/>
            <a:miter lim="800000"/>
            <a:headEnd/>
            <a:tailEnd/>
          </a:ln>
        </p:spPr>
        <p:txBody>
          <a:bodyPr>
            <a:spAutoFit/>
          </a:bodyPr>
          <a:lstStyle/>
          <a:p>
            <a:pPr>
              <a:spcBef>
                <a:spcPct val="50000"/>
              </a:spcBef>
            </a:pPr>
            <a:r>
              <a:rPr lang="es-ES" sz="2000">
                <a:solidFill>
                  <a:srgbClr val="000000"/>
                </a:solidFill>
              </a:rPr>
              <a:t>PSICOSOMATIZACIÓN</a:t>
            </a:r>
          </a:p>
        </p:txBody>
      </p:sp>
    </p:spTree>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323850" y="1341438"/>
            <a:ext cx="8229600" cy="4824412"/>
          </a:xfrm>
        </p:spPr>
        <p:txBody>
          <a:bodyPr/>
          <a:lstStyle/>
          <a:p>
            <a:pPr eaLnBrk="1" hangingPunct="1"/>
            <a:endParaRPr lang="es-ES">
              <a:solidFill>
                <a:srgbClr val="FFFF00"/>
              </a:solidFill>
            </a:endParaRPr>
          </a:p>
          <a:p>
            <a:pPr eaLnBrk="1" hangingPunct="1">
              <a:buFontTx/>
              <a:buNone/>
            </a:pPr>
            <a:endParaRPr lang="es-ES">
              <a:solidFill>
                <a:srgbClr val="FFFF00"/>
              </a:solidFill>
            </a:endParaRPr>
          </a:p>
          <a:p>
            <a:pPr eaLnBrk="1" hangingPunct="1">
              <a:buFontTx/>
              <a:buNone/>
            </a:pPr>
            <a:endParaRPr lang="es-ES">
              <a:solidFill>
                <a:srgbClr val="FFFF00"/>
              </a:solidFill>
            </a:endParaRPr>
          </a:p>
          <a:p>
            <a:pPr eaLnBrk="1" hangingPunct="1">
              <a:buFontTx/>
              <a:buNone/>
            </a:pPr>
            <a:r>
              <a:rPr lang="es-ES" sz="2000">
                <a:solidFill>
                  <a:srgbClr val="FFFF00"/>
                </a:solidFill>
              </a:rPr>
              <a:t>Condensación</a:t>
            </a:r>
          </a:p>
        </p:txBody>
      </p:sp>
      <p:sp>
        <p:nvSpPr>
          <p:cNvPr id="22531" name="Line 4"/>
          <p:cNvSpPr>
            <a:spLocks noChangeShapeType="1"/>
          </p:cNvSpPr>
          <p:nvPr/>
        </p:nvSpPr>
        <p:spPr bwMode="auto">
          <a:xfrm flipV="1">
            <a:off x="1187450" y="2781300"/>
            <a:ext cx="2016125" cy="1511300"/>
          </a:xfrm>
          <a:prstGeom prst="line">
            <a:avLst/>
          </a:prstGeom>
          <a:noFill/>
          <a:ln w="57150">
            <a:solidFill>
              <a:schemeClr val="tx1"/>
            </a:solidFill>
            <a:round/>
            <a:headEnd/>
            <a:tailEnd type="triangle" w="med" len="med"/>
          </a:ln>
        </p:spPr>
        <p:txBody>
          <a:bodyPr/>
          <a:lstStyle/>
          <a:p>
            <a:endParaRPr lang="es-MX"/>
          </a:p>
        </p:txBody>
      </p:sp>
      <p:sp>
        <p:nvSpPr>
          <p:cNvPr id="22532" name="Line 5"/>
          <p:cNvSpPr>
            <a:spLocks noChangeShapeType="1"/>
          </p:cNvSpPr>
          <p:nvPr/>
        </p:nvSpPr>
        <p:spPr bwMode="auto">
          <a:xfrm>
            <a:off x="3132138" y="2781300"/>
            <a:ext cx="1728787" cy="1584325"/>
          </a:xfrm>
          <a:prstGeom prst="line">
            <a:avLst/>
          </a:prstGeom>
          <a:noFill/>
          <a:ln w="57150">
            <a:solidFill>
              <a:schemeClr val="tx1"/>
            </a:solidFill>
            <a:round/>
            <a:headEnd/>
            <a:tailEnd type="triangle" w="med" len="med"/>
          </a:ln>
        </p:spPr>
        <p:txBody>
          <a:bodyPr/>
          <a:lstStyle/>
          <a:p>
            <a:endParaRPr lang="es-MX"/>
          </a:p>
        </p:txBody>
      </p:sp>
      <p:sp>
        <p:nvSpPr>
          <p:cNvPr id="22533" name="Text Box 6"/>
          <p:cNvSpPr txBox="1">
            <a:spLocks noChangeArrowheads="1"/>
          </p:cNvSpPr>
          <p:nvPr/>
        </p:nvSpPr>
        <p:spPr bwMode="auto">
          <a:xfrm>
            <a:off x="4572000" y="3573463"/>
            <a:ext cx="1944688" cy="366712"/>
          </a:xfrm>
          <a:prstGeom prst="rect">
            <a:avLst/>
          </a:prstGeom>
          <a:noFill/>
          <a:ln w="9525">
            <a:noFill/>
            <a:miter lim="800000"/>
            <a:headEnd/>
            <a:tailEnd/>
          </a:ln>
        </p:spPr>
        <p:txBody>
          <a:bodyPr>
            <a:spAutoFit/>
          </a:bodyPr>
          <a:lstStyle/>
          <a:p>
            <a:pPr>
              <a:spcBef>
                <a:spcPct val="50000"/>
              </a:spcBef>
            </a:pPr>
            <a:r>
              <a:rPr lang="es-ES">
                <a:solidFill>
                  <a:srgbClr val="FFFF00"/>
                </a:solidFill>
              </a:rPr>
              <a:t>Desplazamiento</a:t>
            </a:r>
          </a:p>
        </p:txBody>
      </p:sp>
      <p:sp>
        <p:nvSpPr>
          <p:cNvPr id="22534" name="Text Box 7"/>
          <p:cNvSpPr txBox="1">
            <a:spLocks noChangeArrowheads="1"/>
          </p:cNvSpPr>
          <p:nvPr/>
        </p:nvSpPr>
        <p:spPr bwMode="auto">
          <a:xfrm>
            <a:off x="5724525" y="1484313"/>
            <a:ext cx="2087563" cy="366712"/>
          </a:xfrm>
          <a:prstGeom prst="rect">
            <a:avLst/>
          </a:prstGeom>
          <a:noFill/>
          <a:ln w="9525">
            <a:noFill/>
            <a:miter lim="800000"/>
            <a:headEnd/>
            <a:tailEnd/>
          </a:ln>
        </p:spPr>
        <p:txBody>
          <a:bodyPr>
            <a:spAutoFit/>
          </a:bodyPr>
          <a:lstStyle/>
          <a:p>
            <a:pPr>
              <a:spcBef>
                <a:spcPct val="50000"/>
              </a:spcBef>
            </a:pPr>
            <a:r>
              <a:rPr lang="es-ES">
                <a:solidFill>
                  <a:srgbClr val="FFFF00"/>
                </a:solidFill>
              </a:rPr>
              <a:t>REICH</a:t>
            </a:r>
          </a:p>
        </p:txBody>
      </p:sp>
      <p:sp>
        <p:nvSpPr>
          <p:cNvPr id="22535" name="Text Box 8"/>
          <p:cNvSpPr txBox="1">
            <a:spLocks noChangeArrowheads="1"/>
          </p:cNvSpPr>
          <p:nvPr/>
        </p:nvSpPr>
        <p:spPr bwMode="auto">
          <a:xfrm>
            <a:off x="684213" y="5084763"/>
            <a:ext cx="6696075" cy="1006475"/>
          </a:xfrm>
          <a:prstGeom prst="rect">
            <a:avLst/>
          </a:prstGeom>
          <a:noFill/>
          <a:ln w="9525">
            <a:noFill/>
            <a:miter lim="800000"/>
            <a:headEnd/>
            <a:tailEnd/>
          </a:ln>
        </p:spPr>
        <p:txBody>
          <a:bodyPr>
            <a:spAutoFit/>
          </a:bodyPr>
          <a:lstStyle/>
          <a:p>
            <a:pPr>
              <a:spcBef>
                <a:spcPct val="50000"/>
              </a:spcBef>
            </a:pPr>
            <a:r>
              <a:rPr lang="es-ES" sz="2000" b="0">
                <a:solidFill>
                  <a:srgbClr val="FFFF00"/>
                </a:solidFill>
              </a:rPr>
              <a:t>A través del electroscopio podemos detectar lo placentero/ no placentero según si la energía de la condensación se iguala a su desplazamiento</a:t>
            </a:r>
          </a:p>
        </p:txBody>
      </p:sp>
    </p:spTree>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s-ES" sz="2400" b="1">
                <a:solidFill>
                  <a:srgbClr val="FF3300"/>
                </a:solidFill>
                <a:effectLst/>
              </a:rPr>
              <a:t>3.-	 Cuerpo- Identidad en la Guerra Fría: indicios a través de las marchas</a:t>
            </a:r>
          </a:p>
        </p:txBody>
      </p:sp>
      <p:sp>
        <p:nvSpPr>
          <p:cNvPr id="23555" name="Rectangle 3"/>
          <p:cNvSpPr>
            <a:spLocks noGrp="1" noChangeArrowheads="1"/>
          </p:cNvSpPr>
          <p:nvPr>
            <p:ph type="body" idx="1"/>
          </p:nvPr>
        </p:nvSpPr>
        <p:spPr/>
        <p:txBody>
          <a:bodyPr/>
          <a:lstStyle/>
          <a:p>
            <a:pPr eaLnBrk="1" hangingPunct="1">
              <a:lnSpc>
                <a:spcPct val="80000"/>
              </a:lnSpc>
            </a:pPr>
            <a:r>
              <a:rPr lang="es-ES" sz="2000" b="1">
                <a:solidFill>
                  <a:srgbClr val="FF3300"/>
                </a:solidFill>
              </a:rPr>
              <a:t>Las marchas como expresión de la protesta de la sociedad civil, con un dispositivo semiótico</a:t>
            </a:r>
            <a:r>
              <a:rPr lang="es-ES" sz="2000" b="1"/>
              <a:t> (una forma de organización del cuerpo que expresa sentido o significación) </a:t>
            </a:r>
            <a:r>
              <a:rPr lang="es-ES" sz="2000" b="1">
                <a:solidFill>
                  <a:srgbClr val="FF3300"/>
                </a:solidFill>
              </a:rPr>
              <a:t>eminentemente catártico, tienen  durante la Guerra Fría </a:t>
            </a:r>
            <a:r>
              <a:rPr lang="es-ES" sz="2000" b="1">
                <a:solidFill>
                  <a:srgbClr val="FFFF00"/>
                </a:solidFill>
              </a:rPr>
              <a:t>una manifestación de negatividad del cuerpo, expresada en consignas (el cuerpo constriñe la energía para expulsarla vocal y gestualmente), movimiento corporal y donde las banderas de cada partido se trasforman en la sustitución de la carencia construyendo </a:t>
            </a:r>
            <a:r>
              <a:rPr lang="es-ES" sz="2000" b="1">
                <a:solidFill>
                  <a:srgbClr val="FF3300"/>
                </a:solidFill>
              </a:rPr>
              <a:t>“una identidad” en otro espacio, el de la sociedad política y la presencia con ella Del Partido</a:t>
            </a:r>
            <a:r>
              <a:rPr lang="es-ES" sz="2000" b="1"/>
              <a:t> En La Historia, es ése principio estructurante el ausente con el término de la guerra fría, y que en Chile se sustituyó por la protesta civil, partidaria, contra la dictadura, donde las banderas de los partidos cristalizaban la construcción “del deseo de lo otro”, sustituido en una Identidad Trascendente (que va más allá de la vida concreta, es la democracia, como principio de organización de la sociedad civil).</a:t>
            </a:r>
          </a:p>
        </p:txBody>
      </p:sp>
    </p:spTree>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404813"/>
            <a:ext cx="8229600" cy="5691187"/>
          </a:xfrm>
        </p:spPr>
        <p:txBody>
          <a:bodyPr/>
          <a:lstStyle/>
          <a:p>
            <a:pPr eaLnBrk="1" hangingPunct="1">
              <a:lnSpc>
                <a:spcPct val="80000"/>
              </a:lnSpc>
            </a:pPr>
            <a:r>
              <a:rPr lang="es-ES" sz="2800"/>
              <a:t>Esta forma de funcionamiento es interpretable en parte por la teoría lacaniana: </a:t>
            </a:r>
            <a:r>
              <a:rPr lang="es-ES" sz="2800" b="1">
                <a:solidFill>
                  <a:srgbClr val="FF3300"/>
                </a:solidFill>
              </a:rPr>
              <a:t>la carencia, la falta, la insatisfacción, el desequilibrio entre el mundo interior y el mundo externo se desplaza en “el otro”, ése otro es el partido, y el partido a través de sus banderas y consignas insertan al sujeto en la historia, se ha producido un desplazamiento.</a:t>
            </a:r>
            <a:r>
              <a:rPr lang="es-ES" sz="2800"/>
              <a:t> El movimiento gestual, la consigna política es parte de la exteriorización imaginaria del propio cuerpo, su negatividad, su rechazo catártico, pero al mismo tiempo la bandera del partido, y las alianzas que conllevan provocan un desplazamiento, es el partido, y con ello, </a:t>
            </a:r>
            <a:r>
              <a:rPr lang="es-ES" sz="2800" b="1"/>
              <a:t>la historia es quien actúa por mí, y “yo” actúo a través del otro. </a:t>
            </a:r>
          </a:p>
        </p:txBody>
      </p:sp>
    </p:spTree>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95288" y="333375"/>
            <a:ext cx="8229600" cy="5543550"/>
          </a:xfrm>
        </p:spPr>
        <p:txBody>
          <a:bodyPr/>
          <a:lstStyle/>
          <a:p>
            <a:pPr eaLnBrk="1" hangingPunct="1">
              <a:lnSpc>
                <a:spcPct val="90000"/>
              </a:lnSpc>
            </a:pPr>
            <a:r>
              <a:rPr lang="es-ES" sz="2400" b="1"/>
              <a:t>El movimiento de desplazamiento del imaginario del cuerpo expresado en sus movimientos corporales catárticos, </a:t>
            </a:r>
            <a:r>
              <a:rPr lang="es-ES" sz="2400" b="1">
                <a:solidFill>
                  <a:srgbClr val="FF3300"/>
                </a:solidFill>
              </a:rPr>
              <a:t>descarga su agresividad, su malestar, sus carencias en “otro simbólico” que le fija trayectos a su hacer, estatuidos por la dinámica política misma.</a:t>
            </a:r>
            <a:r>
              <a:rPr lang="es-ES" sz="2400" b="1"/>
              <a:t> El “goce”, el “placer no ha sido forcluido ni refluido: la negatividad expresada en la marcha misma se transforma en un espacio de desplazamiento del propio cuerpo, marco descriptivo alejado de Lacan</a:t>
            </a:r>
            <a:r>
              <a:rPr lang="es-ES" sz="2400" b="1">
                <a:hlinkClick r:id="" action="ppaction://noaction"/>
              </a:rPr>
              <a:t>[1]</a:t>
            </a:r>
            <a:r>
              <a:rPr lang="es-ES" sz="2400" b="1"/>
              <a:t> y con ello </a:t>
            </a:r>
            <a:r>
              <a:rPr lang="es-ES" sz="2400" b="1">
                <a:solidFill>
                  <a:srgbClr val="006600"/>
                </a:solidFill>
              </a:rPr>
              <a:t>la energía re- encuentra y reinstala su equilibrio en la negatividad y con ello se provoca el descentramiento sin tensión, de su identificación, simbólica en definitiva, con la historia.</a:t>
            </a:r>
            <a:r>
              <a:rPr lang="es-ES" sz="2400" b="1">
                <a:solidFill>
                  <a:srgbClr val="FFFF00"/>
                </a:solidFill>
              </a:rPr>
              <a:t> </a:t>
            </a:r>
            <a:br>
              <a:rPr lang="es-ES" sz="2400" b="1">
                <a:solidFill>
                  <a:srgbClr val="FFFF00"/>
                </a:solidFill>
              </a:rPr>
            </a:br>
            <a:r>
              <a:rPr lang="es-ES" sz="2400">
                <a:hlinkClick r:id="" action="ppaction://noaction"/>
              </a:rPr>
              <a:t>[1]</a:t>
            </a:r>
            <a:r>
              <a:rPr lang="fr-FR" sz="2400"/>
              <a:t> Lacan, J. (1973), </a:t>
            </a:r>
            <a:r>
              <a:rPr lang="fr-FR" sz="2400" i="1"/>
              <a:t>“Les quatre concepts  fondamentaux de la psychanalyse”, </a:t>
            </a:r>
            <a:r>
              <a:rPr lang="fr-FR" sz="2400"/>
              <a:t>Ed. Seuil, París</a:t>
            </a:r>
            <a:endParaRPr lang="es-ES"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57200" y="549275"/>
            <a:ext cx="8229600" cy="5546725"/>
          </a:xfrm>
        </p:spPr>
        <p:txBody>
          <a:bodyPr/>
          <a:lstStyle/>
          <a:p>
            <a:pPr eaLnBrk="1" hangingPunct="1">
              <a:lnSpc>
                <a:spcPct val="90000"/>
              </a:lnSpc>
            </a:pPr>
            <a:r>
              <a:rPr lang="es-ES" sz="2400" b="1"/>
              <a:t>Las marchas en Chile, en la época de la Unidad Popular son una muestra clara de ello, donde </a:t>
            </a:r>
            <a:r>
              <a:rPr lang="es-ES" sz="2400" b="1">
                <a:solidFill>
                  <a:srgbClr val="CC0000"/>
                </a:solidFill>
              </a:rPr>
              <a:t>las banderas del Partido Comunista, del Partido Socialista, del Mapu, del Partido Radical, la Izquierda Cristiana, el M.I.R. son las que sustituyen el desplazamiento, la catarsis de agresividad (producidos por la carencia) por “el no lugar en la sociedad” por “un lugar  en la historia”, donde el él se descentra y se instala en “Una Identidad Histórica”,</a:t>
            </a:r>
            <a:r>
              <a:rPr lang="es-ES" sz="2400" b="1"/>
              <a:t> “es la revolución y la singularidad del aporte de su partido” lo que lo identifican y las banderas retroalimentan de lejos que muchos colectivos de diferentes espacios sociales son partícipes del mismo aporte.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547320"/>
          </a:xfrm>
        </p:spPr>
        <p:txBody>
          <a:bodyPr/>
          <a:lstStyle/>
          <a:p>
            <a:r>
              <a:rPr lang="es-MX" sz="2400" dirty="0"/>
              <a:t>Esto implica una construcción psicoanalítica semiótica muy diferente respecto al desplazamiento (descentramiento) del dispositivo pulsional imaginario en el Otro Espacio Simbólico del Proyecto Ideológico, del cual las diferencias de las marchas en su principio de funcionamiento significante son indicios semióticos tanto de una nueva realidad emergente (ideologías cercanas al cuerpo propio mismo) como de las complejidades que tiene una construcción de proyectos de la sociedad civil de esta naturaleza, y su solucionática al interior de </a:t>
            </a:r>
            <a:r>
              <a:rPr lang="es-MX" sz="2400" i="1" dirty="0"/>
              <a:t>un proyecto histórico". Luego, las marchas como estudio sociosemiótico y psicoanalítico están en un Carrefour disciplinar, en el cual la semiótica tiene mucho que aportar.</a:t>
            </a:r>
            <a:endParaRPr lang="es-MX"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68313" y="1052513"/>
            <a:ext cx="8229600" cy="4495800"/>
          </a:xfrm>
        </p:spPr>
        <p:txBody>
          <a:bodyPr/>
          <a:lstStyle/>
          <a:p>
            <a:pPr eaLnBrk="1" hangingPunct="1"/>
            <a:r>
              <a:rPr lang="es-ES" sz="2800" dirty="0"/>
              <a:t>Algo similar sucede en las marchas de la burguesía: los movimientos gestuales, el tocar las cacerolas son partícipes de una descarga corporal que la sustituyen en una identidad  que la trasciende, las banderas de sus partidos (Partido Nacional, Patria y Libertad), pero por sobre todo, la multiplicación de banderas chilenas, cumplen en definitiva el mismo efecto anterior, es la guerra fría la vehiculización de las identidades meta- históricas.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cstate="print"/>
          <a:srcRect l="11729" t="26692" r="33284" b="17241"/>
          <a:stretch>
            <a:fillRect/>
          </a:stretch>
        </p:blipFill>
        <p:spPr bwMode="auto">
          <a:xfrm>
            <a:off x="684213" y="620713"/>
            <a:ext cx="7632700" cy="53022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l="27415" t="39325" r="49254" b="29874"/>
          <a:stretch>
            <a:fillRect/>
          </a:stretch>
        </p:blipFill>
        <p:spPr bwMode="auto">
          <a:xfrm>
            <a:off x="3203575" y="1989138"/>
            <a:ext cx="5184775" cy="38481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57200" y="404813"/>
            <a:ext cx="8229600" cy="6192539"/>
          </a:xfrm>
        </p:spPr>
        <p:txBody>
          <a:bodyPr/>
          <a:lstStyle/>
          <a:p>
            <a:pPr eaLnBrk="1" hangingPunct="1">
              <a:lnSpc>
                <a:spcPct val="80000"/>
              </a:lnSpc>
            </a:pPr>
            <a:r>
              <a:rPr lang="es-ES" sz="2400" b="1" dirty="0"/>
              <a:t>Al término de la Guerra Fría es Pinochet quien permite el mantenimiento del mismo procedimiento identificatorio. </a:t>
            </a:r>
            <a:r>
              <a:rPr lang="es-ES" sz="2400" b="1" dirty="0">
                <a:solidFill>
                  <a:srgbClr val="FFFF00"/>
                </a:solidFill>
              </a:rPr>
              <a:t>El plebiscito de 1989 instala “una lucha por cosmovisiones locales” donde “ya no la hay a nivel mundial. </a:t>
            </a:r>
            <a:r>
              <a:rPr lang="es-ES" sz="2400" b="1" dirty="0">
                <a:solidFill>
                  <a:srgbClr val="CC0000"/>
                </a:solidFill>
              </a:rPr>
              <a:t>Así, durante las marchas vinculadas al Plebiscito Sí / No,  vemos la misma estructura de funcionamiento: </a:t>
            </a:r>
            <a:r>
              <a:rPr lang="es-ES" sz="2400" b="1" dirty="0"/>
              <a:t>la catarsis de la carencia, el desequilibrio, la antítesis entre el mundo interior/ el mundo exterior, la tensión acumulada se muta en consignas</a:t>
            </a:r>
            <a:r>
              <a:rPr lang="es-ES" sz="2400" b="1" dirty="0">
                <a:solidFill>
                  <a:srgbClr val="CC0000"/>
                </a:solidFill>
              </a:rPr>
              <a:t>, cantos que tienen una forma de funcionamiento de </a:t>
            </a:r>
            <a:r>
              <a:rPr lang="es-ES" sz="2400" b="1" dirty="0"/>
              <a:t>negatividad que afirma le identidad en “aquél otro espacio que es el de una nueva  institucionalidad democrática”,</a:t>
            </a:r>
            <a:r>
              <a:rPr lang="es-ES" sz="2400" b="1" dirty="0">
                <a:solidFill>
                  <a:srgbClr val="CC0000"/>
                </a:solidFill>
              </a:rPr>
              <a:t> y las banderas del NO, de cada Partido (Socialista, Democracia Cristiana, Radical, Humanista, PPD, P.C.) </a:t>
            </a:r>
            <a:r>
              <a:rPr lang="es-ES" sz="2400" b="1" dirty="0">
                <a:solidFill>
                  <a:srgbClr val="006600"/>
                </a:solidFill>
              </a:rPr>
              <a:t>nos dice que estamos en la historia y nuestro colectivo tiene presencia aquí o allá, permite la realización de “nuestro imaginario”</a:t>
            </a:r>
            <a:r>
              <a:rPr lang="es-ES" sz="2400" b="1" dirty="0">
                <a:solidFill>
                  <a:srgbClr val="CC0000"/>
                </a:solidFill>
              </a:rPr>
              <a:t> en otro espacio,</a:t>
            </a:r>
            <a:r>
              <a:rPr lang="es-ES" sz="2400" b="1" dirty="0"/>
              <a:t> nuestro cuerpo se descentra sin conflicto ni forclusión en “otro trascendente”:  la democracia, los derechos humanos, la diversidad.</a:t>
            </a: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457200" y="549275"/>
            <a:ext cx="8229600" cy="5546725"/>
          </a:xfrm>
        </p:spPr>
        <p:txBody>
          <a:bodyPr/>
          <a:lstStyle/>
          <a:p>
            <a:pPr eaLnBrk="1" hangingPunct="1"/>
            <a:r>
              <a:rPr lang="es-ES" sz="2800" b="1" dirty="0"/>
              <a:t>Ambos funcionamientos significantes nos remiten a un espacio </a:t>
            </a:r>
            <a:r>
              <a:rPr lang="es-ES" sz="2800" b="1" dirty="0" err="1"/>
              <a:t>societal</a:t>
            </a:r>
            <a:r>
              <a:rPr lang="es-ES" sz="2800" b="1" dirty="0"/>
              <a:t> de referencia único, desde donde él cuál se plantea una lucha concreta que dice relación con principios de funcionamiento del todo, y del lugar desde donde se habla: los iconos, </a:t>
            </a:r>
            <a:r>
              <a:rPr lang="es-ES" sz="2800" b="1" dirty="0">
                <a:solidFill>
                  <a:srgbClr val="CC0000"/>
                </a:solidFill>
              </a:rPr>
              <a:t>las materialidades significantes se remiten unas a otras por similitud o complementariedad e implican  un lugar en la historia: es el partido, la organización política quien habla a través de ti.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s-ES" sz="2400" b="1">
                <a:solidFill>
                  <a:schemeClr val="tx1"/>
                </a:solidFill>
                <a:effectLst/>
              </a:rPr>
              <a:t>4.-	Cuerpo- Identidad en el Movimiento Estudiantil Chileno 2011</a:t>
            </a:r>
          </a:p>
        </p:txBody>
      </p:sp>
      <p:sp>
        <p:nvSpPr>
          <p:cNvPr id="32771" name="Rectangle 3"/>
          <p:cNvSpPr>
            <a:spLocks noGrp="1" noChangeArrowheads="1"/>
          </p:cNvSpPr>
          <p:nvPr>
            <p:ph type="body" idx="1"/>
          </p:nvPr>
        </p:nvSpPr>
        <p:spPr>
          <a:xfrm>
            <a:off x="323850" y="1196975"/>
            <a:ext cx="8208963" cy="4895850"/>
          </a:xfrm>
        </p:spPr>
        <p:txBody>
          <a:bodyPr/>
          <a:lstStyle/>
          <a:p>
            <a:pPr eaLnBrk="1" hangingPunct="1">
              <a:lnSpc>
                <a:spcPct val="80000"/>
              </a:lnSpc>
            </a:pPr>
            <a:r>
              <a:rPr lang="es-ES" sz="2000" b="1"/>
              <a:t>En el caso del movimiento estudiantil 2011 analizado, se expresan claramente las condiciones distintas del proceso político imperantes. </a:t>
            </a:r>
            <a:r>
              <a:rPr lang="es-ES" sz="2000" b="1">
                <a:solidFill>
                  <a:srgbClr val="CC0000"/>
                </a:solidFill>
              </a:rPr>
              <a:t>En dicha realidad de funcionamiento, no está el Partido ni la Identidad del Partido como vehículo de trascendencia, que sustituye el propio cuerpo instalándolo en un cuerpo trascendente del todo social.</a:t>
            </a:r>
            <a:r>
              <a:rPr lang="es-ES" sz="2000" b="1"/>
              <a:t>  Esto se ve en las fotos de las marchas</a:t>
            </a:r>
            <a:r>
              <a:rPr lang="es-ES" sz="2000" b="1">
                <a:hlinkClick r:id="" action="ppaction://noaction"/>
              </a:rPr>
              <a:t>[1]</a:t>
            </a:r>
            <a:r>
              <a:rPr lang="es-ES" sz="2000" b="1"/>
              <a:t>: hay carteles y lienzos que remiten a un colectivo (colegios, universidades, institutos) </a:t>
            </a:r>
            <a:r>
              <a:rPr lang="es-ES" sz="2000" b="1">
                <a:solidFill>
                  <a:srgbClr val="CC0000"/>
                </a:solidFill>
              </a:rPr>
              <a:t>los que tienen un diseño construido por cada colectivo vinculados a la demanda concreta de educación gratuita</a:t>
            </a:r>
            <a:r>
              <a:rPr lang="es-ES" sz="2000" b="1"/>
              <a:t>, las cuales son expresiones críticas a la situación construidas desde la ironía y el rechazo a una forma de funcionamiento de la educación. La demanda, y los lazos que ella tiene, como educación, con la economía, la cultura y la política está en el contenido de los lienzos, de los afiches, de lo que se dice con palabras y cantos.</a:t>
            </a:r>
          </a:p>
          <a:p>
            <a:pPr eaLnBrk="1" hangingPunct="1">
              <a:lnSpc>
                <a:spcPct val="80000"/>
              </a:lnSpc>
            </a:pPr>
            <a:r>
              <a:rPr lang="es-ES" sz="1200">
                <a:hlinkClick r:id="" action="ppaction://noaction"/>
              </a:rPr>
              <a:t>[</a:t>
            </a:r>
          </a:p>
          <a:p>
            <a:pPr eaLnBrk="1" hangingPunct="1">
              <a:lnSpc>
                <a:spcPct val="80000"/>
              </a:lnSpc>
            </a:pPr>
            <a:r>
              <a:rPr lang="es-ES" sz="1200">
                <a:hlinkClick r:id="" action="ppaction://noaction"/>
              </a:rPr>
              <a:t>1]</a:t>
            </a:r>
            <a:r>
              <a:rPr lang="fr-FR" sz="1200"/>
              <a:t> http://www.theclinic.cl/2011/10/28/seis-meses-de-movilizaciones-en-imagenes/</a:t>
            </a:r>
            <a:endParaRPr lang="es-ES"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srcRect l="16640" t="27925" r="39700" b="19154"/>
          <a:stretch>
            <a:fillRect/>
          </a:stretch>
        </p:blipFill>
        <p:spPr bwMode="auto">
          <a:xfrm>
            <a:off x="971550" y="549275"/>
            <a:ext cx="7632700" cy="52927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l="17593" t="22316" r="42783" b="29861"/>
          <a:stretch>
            <a:fillRect/>
          </a:stretch>
        </p:blipFill>
        <p:spPr bwMode="auto">
          <a:xfrm>
            <a:off x="1042988" y="692150"/>
            <a:ext cx="7561262" cy="51403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l="23434" t="37830" r="45834" b="27371"/>
          <a:stretch>
            <a:fillRect/>
          </a:stretch>
        </p:blipFill>
        <p:spPr bwMode="auto">
          <a:xfrm>
            <a:off x="971550" y="765175"/>
            <a:ext cx="7345363" cy="47085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cstate="print"/>
          <a:srcRect l="18277" t="29373" r="42293" b="25227"/>
          <a:stretch>
            <a:fillRect/>
          </a:stretch>
        </p:blipFill>
        <p:spPr bwMode="auto">
          <a:xfrm>
            <a:off x="2627313" y="1668463"/>
            <a:ext cx="5545137" cy="357663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435280" cy="792088"/>
          </a:xfrm>
        </p:spPr>
        <p:txBody>
          <a:bodyPr/>
          <a:lstStyle/>
          <a:p>
            <a:r>
              <a:rPr lang="es-CL" sz="2800" b="1" dirty="0">
                <a:solidFill>
                  <a:srgbClr val="C00000"/>
                </a:solidFill>
                <a:effectLst/>
              </a:rPr>
              <a:t>1.- Las marchas como objeto real a estudiar</a:t>
            </a:r>
            <a:endParaRPr lang="es-MX" sz="2800" b="1" dirty="0">
              <a:solidFill>
                <a:srgbClr val="C00000"/>
              </a:solidFill>
              <a:effectLst/>
            </a:endParaRPr>
          </a:p>
        </p:txBody>
      </p:sp>
      <p:sp>
        <p:nvSpPr>
          <p:cNvPr id="3" name="2 Marcador de contenido"/>
          <p:cNvSpPr>
            <a:spLocks noGrp="1"/>
          </p:cNvSpPr>
          <p:nvPr>
            <p:ph idx="1"/>
          </p:nvPr>
        </p:nvSpPr>
        <p:spPr>
          <a:xfrm>
            <a:off x="467544" y="980728"/>
            <a:ext cx="8229600" cy="5616624"/>
          </a:xfrm>
        </p:spPr>
        <p:txBody>
          <a:bodyPr/>
          <a:lstStyle/>
          <a:p>
            <a:r>
              <a:rPr lang="es-ES" sz="2400" dirty="0"/>
              <a:t>La forma de funcionamiento de las marchas son significantes o materialidades concretas que constituyen indicios de algo más allá de su representación concreta. </a:t>
            </a:r>
            <a:r>
              <a:rPr lang="es-ES" sz="2400" b="1" dirty="0"/>
              <a:t>Para comprender a dichos indicios (índices) la semiótica busca la red completa de reenvíos (interrelaciones) en que ellas se insertan estableciéndose (siguiendo a Peirce </a:t>
            </a:r>
            <a:r>
              <a:rPr lang="es-ES" sz="1400" b="1" dirty="0"/>
              <a:t>1,2 </a:t>
            </a:r>
            <a:r>
              <a:rPr lang="es-ES" sz="2400" b="1" dirty="0"/>
              <a:t>y Verón </a:t>
            </a:r>
            <a:r>
              <a:rPr lang="es-ES" sz="1400" b="1" dirty="0"/>
              <a:t>3</a:t>
            </a:r>
            <a:r>
              <a:rPr lang="es-ES" sz="2400" b="1" dirty="0"/>
              <a:t>) relaciones de complementariedad entre fragmentos (reenvíos metonímicos) y relaciones de similaridad o equivalencias que permitirán comparar y sustituir, conformándose un espacio multidimensional, y que en definitiva constituyen “un cuerpo significante que expresa algo”</a:t>
            </a:r>
            <a:r>
              <a:rPr lang="es-MX" sz="2400" dirty="0"/>
              <a:t> </a:t>
            </a:r>
            <a:endParaRPr lang="es-MX" sz="2000" dirty="0"/>
          </a:p>
          <a:p>
            <a:r>
              <a:rPr lang="fr-FR" sz="1400" dirty="0"/>
              <a:t>1)Peirce, Ch. (1978), </a:t>
            </a:r>
            <a:r>
              <a:rPr lang="fr-FR" sz="1400" i="1" dirty="0"/>
              <a:t>“Écrits sur le signe”, </a:t>
            </a:r>
            <a:r>
              <a:rPr lang="fr-FR" sz="1400" dirty="0"/>
              <a:t>Ed. Seuil, Paris.</a:t>
            </a:r>
            <a:endParaRPr lang="es-MX" sz="1400" dirty="0"/>
          </a:p>
          <a:p>
            <a:r>
              <a:rPr lang="fr-FR" sz="1400" dirty="0"/>
              <a:t>2)Peirce, Ch. </a:t>
            </a:r>
            <a:r>
              <a:rPr lang="es-ES" sz="1400" dirty="0"/>
              <a:t>(1974), </a:t>
            </a:r>
            <a:r>
              <a:rPr lang="es-ES" sz="1400" i="1" dirty="0"/>
              <a:t>“La ciencia de la semiótica”</a:t>
            </a:r>
            <a:r>
              <a:rPr lang="es-ES" sz="1400" dirty="0"/>
              <a:t>, Ed. Nueva Visión, Buenos Aires.</a:t>
            </a:r>
            <a:endParaRPr lang="es-MX" sz="1400" dirty="0"/>
          </a:p>
          <a:p>
            <a:r>
              <a:rPr lang="es-CL" sz="1400" dirty="0"/>
              <a:t>3)Verón, E. (1998), </a:t>
            </a:r>
            <a:r>
              <a:rPr lang="es-CL" sz="1400" i="1" dirty="0"/>
              <a:t>“La semiósis social”, </a:t>
            </a:r>
            <a:r>
              <a:rPr lang="es-CL" sz="1400" dirty="0"/>
              <a:t>Ed. Gedisa, Barcelona.</a:t>
            </a:r>
            <a:endParaRPr lang="es-MX" sz="1400" dirty="0"/>
          </a:p>
          <a:p>
            <a:endParaRPr lang="es-MX"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p:txBody>
          <a:bodyPr/>
          <a:lstStyle/>
          <a:p>
            <a:pPr eaLnBrk="1" hangingPunct="1"/>
            <a:r>
              <a:rPr lang="es-ES" b="1"/>
              <a:t>El rechazo, la carencia, el malestar se expresa en la marcha a través de la negatividad a una forma de funcionamiento social donde el cuerpo descarga sus tensiones en la gestualidad de los pasos, el movimiento del cuerpo implicándose en ello.</a:t>
            </a:r>
            <a:r>
              <a:rPr lang="es-ES"/>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p:txBody>
          <a:bodyPr/>
          <a:lstStyle/>
          <a:p>
            <a:pPr eaLnBrk="1" hangingPunct="1">
              <a:lnSpc>
                <a:spcPct val="90000"/>
              </a:lnSpc>
            </a:pPr>
            <a:r>
              <a:rPr lang="es-ES" b="1"/>
              <a:t>Sin embargo, dicha negatividad imaginaria, en lo que tiene de implicación del propio cuerpo, le es imposible encontrar “un otro simbólico” similar al de los movimientos sociales de la guerra fría y de las luchas contra la dictadura: no hay un otro que hable por mí ni yo puedo actuar a través de un otro que me trascienda.</a:t>
            </a:r>
            <a:r>
              <a:rPr lang="es-ES"/>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468313" y="620713"/>
            <a:ext cx="8229600" cy="4495800"/>
          </a:xfrm>
        </p:spPr>
        <p:txBody>
          <a:bodyPr/>
          <a:lstStyle/>
          <a:p>
            <a:pPr eaLnBrk="1" hangingPunct="1"/>
            <a:r>
              <a:rPr lang="es-ES" b="1">
                <a:solidFill>
                  <a:srgbClr val="CC0000"/>
                </a:solidFill>
              </a:rPr>
              <a:t>Es por ello que la política del movimiento se expresa como una política del propio cuerpo, es el proceso imaginario mismo es el que se instala en las “performance”, en las “acciones de arte” que son constitutivas de las marchas del movimiento estudiantil 2011.</a:t>
            </a:r>
            <a:r>
              <a:rPr lang="es-ES"/>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457200" y="476250"/>
            <a:ext cx="8229600" cy="5619750"/>
          </a:xfrm>
        </p:spPr>
        <p:txBody>
          <a:bodyPr/>
          <a:lstStyle/>
          <a:p>
            <a:pPr eaLnBrk="1" hangingPunct="1">
              <a:lnSpc>
                <a:spcPct val="90000"/>
              </a:lnSpc>
            </a:pPr>
            <a:r>
              <a:rPr lang="es-ES" sz="2400" b="1"/>
              <a:t>Es la coetaneidad hecho arte, </a:t>
            </a:r>
            <a:r>
              <a:rPr lang="es-ES" sz="2400" b="1">
                <a:solidFill>
                  <a:srgbClr val="006600"/>
                </a:solidFill>
              </a:rPr>
              <a:t>donde el cuerpo descarga en las palabras y los gestos las tensiones del malestar: </a:t>
            </a:r>
            <a:r>
              <a:rPr lang="es-ES" sz="2400" b="1">
                <a:solidFill>
                  <a:srgbClr val="CC0000"/>
                </a:solidFill>
              </a:rPr>
              <a:t>la catarsis muta la carencia en movimiento corporal y voz, pero ante la ausencia de “una identificación trascendente”, como la bandera del partido que nos coloca en la historia, ahora la historia es la marcha misma</a:t>
            </a:r>
            <a:r>
              <a:rPr lang="es-ES" sz="2400" b="1">
                <a:solidFill>
                  <a:srgbClr val="006600"/>
                </a:solidFill>
              </a:rPr>
              <a:t>, los estudiantes secundarios mismos lo que han puesto en jaque una forma de funcionamiento, y la identidad del cuerpo en la catarsis se libera de la tensión afirmándose su identidad en la presencia a través de la “performance”</a:t>
            </a:r>
            <a:r>
              <a:rPr lang="es-ES" sz="2400" b="1"/>
              <a:t> (representaciones escénicas, cuerpos pintados, etc.) que nos habla de que ése colectivo también estuvo y está allí, instalándose “otro imaginario”, es el cuerpo-que-se- hace- política.</a:t>
            </a:r>
            <a:r>
              <a:rPr lang="es-ES" sz="240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lnSpc>
                <a:spcPct val="90000"/>
              </a:lnSpc>
            </a:pPr>
            <a:r>
              <a:rPr lang="es-ES" b="1"/>
              <a:t>Es el cuerpo quien se expresa y el goce de todo es generar un movimiento masivo que implique a la sociedad civil por un cambio de funcionamiento de la educación y con ello de una forma de funcionamiento social. La necesidad de que la demanda sea la demanda de todos no encuentra otro trascendente, más que la petición misma, el movimiento mismo.</a:t>
            </a:r>
            <a:r>
              <a:rPr lang="es-ES"/>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68313" y="765175"/>
            <a:ext cx="8229600" cy="4495800"/>
          </a:xfrm>
        </p:spPr>
        <p:txBody>
          <a:bodyPr/>
          <a:lstStyle/>
          <a:p>
            <a:pPr eaLnBrk="1" hangingPunct="1">
              <a:lnSpc>
                <a:spcPct val="90000"/>
              </a:lnSpc>
            </a:pPr>
            <a:r>
              <a:rPr lang="es-ES" sz="2800" b="1" dirty="0"/>
              <a:t>De allí la necesidad de la construcción imaginaria, que al mismo tiempo logra “una identidad sectorial reconocible por la performance misma”, ya no es el partido que tiene una presencia expandida aquí o allá, sino que los estudiantes de tal facultad de tal universidad o los estudiantes de tal o cual colegio: </a:t>
            </a:r>
            <a:r>
              <a:rPr lang="es-ES" sz="2800" b="1" dirty="0">
                <a:solidFill>
                  <a:srgbClr val="CC0000"/>
                </a:solidFill>
              </a:rPr>
              <a:t>se hacen reconocibles, construyen su identidad y a falta de historia más allá,  la historia son ellos mismos y su propio cuerpo.</a:t>
            </a:r>
            <a:r>
              <a:rPr lang="es-ES" sz="2400" b="1" dirty="0">
                <a:solidFill>
                  <a:srgbClr val="CC0000"/>
                </a:solidFill>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cstate="print"/>
          <a:srcRect l="18549" t="33267" r="41891" b="24757"/>
          <a:stretch>
            <a:fillRect/>
          </a:stretch>
        </p:blipFill>
        <p:spPr bwMode="auto">
          <a:xfrm>
            <a:off x="1979613" y="1341438"/>
            <a:ext cx="5688012" cy="3392487"/>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cstate="print"/>
          <a:srcRect l="24281" t="37395" r="46254" b="26918"/>
          <a:stretch>
            <a:fillRect/>
          </a:stretch>
        </p:blipFill>
        <p:spPr bwMode="auto">
          <a:xfrm>
            <a:off x="1187450" y="1484313"/>
            <a:ext cx="6337300" cy="431006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cstate="print"/>
          <a:srcRect l="17593" t="44185" r="42642" b="15025"/>
          <a:stretch>
            <a:fillRect/>
          </a:stretch>
        </p:blipFill>
        <p:spPr bwMode="auto">
          <a:xfrm>
            <a:off x="1908175" y="1916113"/>
            <a:ext cx="6408738" cy="3697287"/>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cstate="print"/>
          <a:srcRect l="17183" t="23065" r="41962" b="21834"/>
          <a:stretch>
            <a:fillRect/>
          </a:stretch>
        </p:blipFill>
        <p:spPr bwMode="auto">
          <a:xfrm>
            <a:off x="2555875" y="1916113"/>
            <a:ext cx="4103688" cy="311626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467544" y="764704"/>
            <a:ext cx="8229600" cy="5184576"/>
          </a:xfrm>
        </p:spPr>
        <p:txBody>
          <a:bodyPr/>
          <a:lstStyle/>
          <a:p>
            <a:pPr eaLnBrk="1" hangingPunct="1">
              <a:lnSpc>
                <a:spcPct val="90000"/>
              </a:lnSpc>
              <a:buNone/>
            </a:pPr>
            <a:r>
              <a:rPr lang="es-ES" sz="2400" dirty="0"/>
              <a:t>    </a:t>
            </a:r>
            <a:r>
              <a:rPr lang="es-ES" sz="2800" b="1" dirty="0"/>
              <a:t>Las marchas son un fractal </a:t>
            </a:r>
            <a:r>
              <a:rPr lang="es-ES" sz="1400" b="1" dirty="0">
                <a:solidFill>
                  <a:srgbClr val="C00000"/>
                </a:solidFill>
              </a:rPr>
              <a:t>4</a:t>
            </a:r>
            <a:r>
              <a:rPr lang="es-ES" sz="2800" b="1" dirty="0">
                <a:solidFill>
                  <a:srgbClr val="C00000"/>
                </a:solidFill>
              </a:rPr>
              <a:t> que si la ampliamos en su forma de funcionamiento nos permite contribuir a entender las contradicciones de funcionamiento de éste nuevo espacio público.</a:t>
            </a:r>
            <a:r>
              <a:rPr lang="es-ES" sz="2800" dirty="0">
                <a:solidFill>
                  <a:srgbClr val="C00000"/>
                </a:solidFill>
              </a:rPr>
              <a:t> </a:t>
            </a:r>
            <a:r>
              <a:rPr lang="es-ES" sz="2800" dirty="0"/>
              <a:t>Las marchas son un indicio de los procesos políticos e importantes a estudiar pues son una de las instancias concretas que involucran al cuerpo directamente, y nos permiten ver con más claridad “que hay detrás de ése otro” que en definitiva es el proceso político mismo.</a:t>
            </a:r>
            <a:endParaRPr lang="es-ES" sz="2400" dirty="0"/>
          </a:p>
          <a:p>
            <a:pPr eaLnBrk="1" hangingPunct="1">
              <a:lnSpc>
                <a:spcPct val="90000"/>
              </a:lnSpc>
            </a:pPr>
            <a:br>
              <a:rPr lang="es-ES" sz="2400" dirty="0"/>
            </a:br>
            <a:r>
              <a:rPr lang="es-ES" sz="1200" dirty="0">
                <a:hlinkClick r:id="" action="ppaction://noaction"/>
              </a:rPr>
              <a:t>[4]</a:t>
            </a:r>
            <a:r>
              <a:rPr lang="es-ES" sz="1200" dirty="0"/>
              <a:t> </a:t>
            </a:r>
            <a:r>
              <a:rPr lang="es-CL" sz="1400" dirty="0"/>
              <a:t>Mandelbrot, B. (1983), </a:t>
            </a:r>
            <a:r>
              <a:rPr lang="es-CL" sz="1400" i="1" dirty="0"/>
              <a:t>“La geometría fractal de la naturaleza”, </a:t>
            </a:r>
            <a:r>
              <a:rPr lang="es-CL" sz="1400" dirty="0"/>
              <a:t>Ed. </a:t>
            </a:r>
            <a:r>
              <a:rPr lang="es-CL" sz="1400" dirty="0" err="1"/>
              <a:t>Tusquets</a:t>
            </a:r>
            <a:r>
              <a:rPr lang="es-CL" sz="1400" dirty="0"/>
              <a:t>, Barcelona</a:t>
            </a:r>
            <a:r>
              <a:rPr lang="es-CL" sz="2400" dirty="0"/>
              <a:t>.</a:t>
            </a:r>
            <a:endParaRPr lang="es-E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395288" y="765175"/>
            <a:ext cx="8229600" cy="4495800"/>
          </a:xfrm>
        </p:spPr>
        <p:txBody>
          <a:bodyPr/>
          <a:lstStyle/>
          <a:p>
            <a:pPr eaLnBrk="1" hangingPunct="1"/>
            <a:r>
              <a:rPr lang="es-ES" b="1"/>
              <a:t>En definitiva, es “una puesta en escena”, cuya estructuración no está en “otro espacio” sino en la realidad concreta. El imaginario a falta de situarse en otro espacio está allí mismo: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2" cstate="print"/>
          <a:srcRect l="17183" t="21368" r="41953" b="23061"/>
          <a:stretch>
            <a:fillRect/>
          </a:stretch>
        </p:blipFill>
        <p:spPr bwMode="auto">
          <a:xfrm>
            <a:off x="1187450" y="836613"/>
            <a:ext cx="6337300" cy="485616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cstate="print"/>
          <a:srcRect l="1085" t="17474" r="59486" b="35930"/>
          <a:stretch>
            <a:fillRect/>
          </a:stretch>
        </p:blipFill>
        <p:spPr bwMode="auto">
          <a:xfrm>
            <a:off x="1042988" y="1196975"/>
            <a:ext cx="6842125" cy="45307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611188" y="333374"/>
            <a:ext cx="7991475" cy="5903937"/>
          </a:xfrm>
        </p:spPr>
        <p:txBody>
          <a:bodyPr/>
          <a:lstStyle/>
          <a:p>
            <a:pPr eaLnBrk="1" hangingPunct="1">
              <a:lnSpc>
                <a:spcPct val="80000"/>
              </a:lnSpc>
            </a:pPr>
            <a:endParaRPr lang="es-ES" sz="800" b="1" dirty="0"/>
          </a:p>
          <a:p>
            <a:pPr eaLnBrk="1" hangingPunct="1">
              <a:lnSpc>
                <a:spcPct val="80000"/>
              </a:lnSpc>
            </a:pPr>
            <a:endParaRPr lang="es-ES" sz="800" b="1" dirty="0"/>
          </a:p>
          <a:p>
            <a:pPr eaLnBrk="1" hangingPunct="1">
              <a:lnSpc>
                <a:spcPct val="80000"/>
              </a:lnSpc>
            </a:pPr>
            <a:r>
              <a:rPr lang="es-ES" sz="1800" b="1" dirty="0"/>
              <a:t>Decíamos que para comprender a dichos indicios (índices) la semiótica busca la red completa de reenvíos (interrelaciones) en que ellas se insertan estableciéndose (siguiendo a Peirce</a:t>
            </a:r>
            <a:r>
              <a:rPr lang="es-ES" sz="1800" b="1" dirty="0">
                <a:hlinkClick r:id="" action="ppaction://noaction"/>
              </a:rPr>
              <a:t>[1]</a:t>
            </a:r>
            <a:r>
              <a:rPr lang="es-ES" sz="1800" b="1" dirty="0"/>
              <a:t> </a:t>
            </a:r>
            <a:r>
              <a:rPr lang="es-ES" sz="1800" b="1" dirty="0">
                <a:hlinkClick r:id="" action="ppaction://noaction"/>
              </a:rPr>
              <a:t>[2]</a:t>
            </a:r>
            <a:r>
              <a:rPr lang="es-ES" sz="1800" b="1" dirty="0"/>
              <a:t>y Verón</a:t>
            </a:r>
            <a:r>
              <a:rPr lang="es-ES" sz="1800" b="1" dirty="0">
                <a:hlinkClick r:id="" action="ppaction://noaction"/>
              </a:rPr>
              <a:t>[3]</a:t>
            </a:r>
            <a:r>
              <a:rPr lang="es-ES" sz="1800" b="1" dirty="0"/>
              <a:t>) relaciones de complementariedad entre fragmentos, reenvíos metonímicos, como </a:t>
            </a:r>
            <a:r>
              <a:rPr lang="es-ES" sz="1800" b="1" dirty="0">
                <a:solidFill>
                  <a:srgbClr val="CC0000"/>
                </a:solidFill>
              </a:rPr>
              <a:t>los expresados en los contenidos críticos a la forma de funcionamiento económico, a la cultura, a la educación,  y a lo político expresadas en los afiches y carteles de las marchas de los estudiantes chilenos en el 2011</a:t>
            </a:r>
            <a:r>
              <a:rPr lang="es-ES" sz="1800" b="1" dirty="0"/>
              <a:t>,  y relaciones de similaridad o equivalencias que permitirán comparar y sustituir, como es la presencia de </a:t>
            </a:r>
            <a:r>
              <a:rPr lang="es-ES" sz="1800" b="1" dirty="0">
                <a:solidFill>
                  <a:srgbClr val="006600"/>
                </a:solidFill>
              </a:rPr>
              <a:t>las banderas de cada partido y que remiten a la estructuración de funcionamiento del poder, o si se quiere al bloque histórico en el sentido de Gramsci</a:t>
            </a:r>
            <a:r>
              <a:rPr lang="es-ES" sz="1800" b="1" dirty="0">
                <a:solidFill>
                  <a:srgbClr val="006600"/>
                </a:solidFill>
                <a:hlinkClick r:id="" action="ppaction://noaction"/>
              </a:rPr>
              <a:t>[14]</a:t>
            </a:r>
            <a:r>
              <a:rPr lang="es-ES" sz="1800" b="1" dirty="0">
                <a:solidFill>
                  <a:srgbClr val="006600"/>
                </a:solidFill>
              </a:rPr>
              <a:t>, en las marchas de la Guerra Fría o del Plebiscito del SI y el NO en Chile,</a:t>
            </a:r>
            <a:r>
              <a:rPr lang="es-ES" sz="1400" b="1" dirty="0">
                <a:solidFill>
                  <a:srgbClr val="006600"/>
                </a:solidFill>
              </a:rPr>
              <a:t> </a:t>
            </a:r>
            <a:r>
              <a:rPr lang="es-ES" sz="2000" b="1" dirty="0">
                <a:solidFill>
                  <a:srgbClr val="006600"/>
                </a:solidFill>
              </a:rPr>
              <a:t>y su ausencia en las marchas estudiantiles del 2011, remiten a la manifestación en ése espacio multidimensional de la emergencia de nuevas formas de la ciudadanía,</a:t>
            </a:r>
            <a:r>
              <a:rPr lang="es-ES" sz="2000" b="1" dirty="0"/>
              <a:t> donde se detecta la ausencia de ligazón del movimiento con la praxis de la totalidad </a:t>
            </a:r>
            <a:r>
              <a:rPr lang="es-ES" sz="2000" b="1" dirty="0" err="1"/>
              <a:t>societal</a:t>
            </a:r>
            <a:r>
              <a:rPr lang="es-ES" sz="2000" b="1" dirty="0"/>
              <a:t>. </a:t>
            </a:r>
            <a:endParaRPr lang="es-ES" sz="500" dirty="0"/>
          </a:p>
          <a:p>
            <a:pPr eaLnBrk="1" hangingPunct="1">
              <a:lnSpc>
                <a:spcPct val="80000"/>
              </a:lnSpc>
            </a:pPr>
            <a:endParaRPr lang="es-ES" sz="500" dirty="0"/>
          </a:p>
          <a:p>
            <a:pPr eaLnBrk="1" hangingPunct="1">
              <a:lnSpc>
                <a:spcPct val="80000"/>
              </a:lnSpc>
            </a:pPr>
            <a:endParaRPr lang="es-ES" sz="500" dirty="0"/>
          </a:p>
          <a:p>
            <a:pPr eaLnBrk="1" hangingPunct="1">
              <a:lnSpc>
                <a:spcPct val="80000"/>
              </a:lnSpc>
            </a:pPr>
            <a:r>
              <a:rPr lang="es-ES" sz="1200" dirty="0">
                <a:hlinkClick r:id="" action="ppaction://noaction"/>
              </a:rPr>
              <a:t>[14]</a:t>
            </a:r>
            <a:r>
              <a:rPr lang="es-ES" sz="1200" dirty="0"/>
              <a:t> Gramsci, A. (1970), </a:t>
            </a:r>
            <a:r>
              <a:rPr lang="es-ES" sz="1200" i="1" dirty="0"/>
              <a:t>“Introducción a la filosofía de la praxis”</a:t>
            </a:r>
            <a:r>
              <a:rPr lang="es-ES" sz="1200" dirty="0"/>
              <a:t>, Ed. Península, Barcelona.</a:t>
            </a:r>
            <a:endParaRPr lang="es-ES" sz="1200" dirty="0">
              <a:hlinkClick r:id="" action="ppaction://noactio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p:txBody>
          <a:bodyPr/>
          <a:lstStyle/>
          <a:p>
            <a:pPr eaLnBrk="1" hangingPunct="1"/>
            <a:r>
              <a:rPr lang="es-ES" b="1"/>
              <a:t>Su identidad se sitúa en el espacio imaginario, es el propio cuerpo en su manifestación concreta la constitución de un lugar que se juega en su expansión y masificación, la propuesta de plebiscito en torno a la educación se enmarca allí, al margen del manejo de las contradicciones en el seno del pueblo y de la sociedad concreta.</a:t>
            </a:r>
            <a:r>
              <a:rPr lang="es-ES"/>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468313" y="765175"/>
            <a:ext cx="8229600" cy="5359400"/>
          </a:xfrm>
        </p:spPr>
        <p:txBody>
          <a:bodyPr/>
          <a:lstStyle/>
          <a:p>
            <a:pPr eaLnBrk="1" hangingPunct="1">
              <a:lnSpc>
                <a:spcPct val="80000"/>
              </a:lnSpc>
            </a:pPr>
            <a:r>
              <a:rPr lang="es-ES" sz="2400" b="1" dirty="0"/>
              <a:t>Los </a:t>
            </a:r>
            <a:r>
              <a:rPr lang="es-ES" sz="2400" b="1" dirty="0">
                <a:solidFill>
                  <a:srgbClr val="CC0000"/>
                </a:solidFill>
              </a:rPr>
              <a:t>indicios</a:t>
            </a:r>
            <a:r>
              <a:rPr lang="es-ES" sz="2400" b="1" dirty="0"/>
              <a:t> presentes en las marchas </a:t>
            </a:r>
            <a:r>
              <a:rPr lang="es-ES" sz="2400" b="1" dirty="0">
                <a:solidFill>
                  <a:srgbClr val="CC0000"/>
                </a:solidFill>
              </a:rPr>
              <a:t>son fractales</a:t>
            </a:r>
            <a:r>
              <a:rPr lang="es-ES" sz="2400" b="1" dirty="0"/>
              <a:t> que si los ampliamos, como lo hemos hecho, nos permiten aprehender que la lógica subyacente en la manifestación del movimiento estudiantil del 2011 </a:t>
            </a:r>
            <a:r>
              <a:rPr lang="es-ES" sz="2400" b="1" dirty="0">
                <a:solidFill>
                  <a:srgbClr val="CC0000"/>
                </a:solidFill>
              </a:rPr>
              <a:t>opera como una catástrofe hiperbólica</a:t>
            </a:r>
            <a:r>
              <a:rPr lang="es-ES" sz="2400" b="1" dirty="0"/>
              <a:t> descrita por René Thom</a:t>
            </a:r>
            <a:r>
              <a:rPr lang="es-ES" sz="2400" b="1" dirty="0">
                <a:hlinkClick r:id="" action="ppaction://noaction"/>
              </a:rPr>
              <a:t>[15]</a:t>
            </a:r>
            <a:r>
              <a:rPr lang="es-ES" sz="2400" b="1" dirty="0"/>
              <a:t>  </a:t>
            </a:r>
            <a:r>
              <a:rPr lang="es-ES" sz="2400" b="1" dirty="0">
                <a:solidFill>
                  <a:srgbClr val="006600"/>
                </a:solidFill>
              </a:rPr>
              <a:t>en la morfología del rompimiento de las olas “el rompimiento hiperbólica …</a:t>
            </a:r>
            <a:r>
              <a:rPr lang="es-ES" sz="2400" b="1" dirty="0"/>
              <a:t> se manifiesta cuando la cresta de la ola se hace angulosa, luego aguda (</a:t>
            </a:r>
            <a:r>
              <a:rPr lang="es-ES" sz="2400" b="1" dirty="0" err="1"/>
              <a:t>cusp</a:t>
            </a:r>
            <a:r>
              <a:rPr lang="es-ES" sz="2400" b="1" dirty="0"/>
              <a:t>), de manera que la ola se rompe”</a:t>
            </a:r>
            <a:r>
              <a:rPr lang="es-ES" sz="2400" b="1" dirty="0">
                <a:hlinkClick r:id="" action="ppaction://noaction"/>
              </a:rPr>
              <a:t>[16]</a:t>
            </a:r>
            <a:r>
              <a:rPr lang="es-ES" sz="2400" b="1" dirty="0"/>
              <a:t>; esto es, si tomamos datos etnográficos del movimiento mismo, vemos que él es coherente con los fractales de las marchas, </a:t>
            </a:r>
            <a:r>
              <a:rPr lang="es-ES" sz="2400" b="1" dirty="0">
                <a:solidFill>
                  <a:srgbClr val="CC0000"/>
                </a:solidFill>
              </a:rPr>
              <a:t>es como si él se jugara sólo en el espacio imaginario, expandirse, cristalizarse, esperando que la ola se rompa. </a:t>
            </a:r>
            <a:br>
              <a:rPr lang="es-ES" sz="2400" b="1" dirty="0">
                <a:solidFill>
                  <a:srgbClr val="CC0000"/>
                </a:solidFill>
              </a:rPr>
            </a:br>
            <a:r>
              <a:rPr lang="es-ES" sz="1800" b="1" dirty="0">
                <a:hlinkClick r:id="" action="ppaction://noaction"/>
              </a:rPr>
              <a:t>[15]</a:t>
            </a:r>
            <a:r>
              <a:rPr lang="es-ES" sz="1800" b="1" dirty="0"/>
              <a:t> Thom, R. (1987), </a:t>
            </a:r>
            <a:r>
              <a:rPr lang="es-ES" sz="1800" b="1" i="1" dirty="0"/>
              <a:t>“Estabilidad estructural y morfogénesis”, </a:t>
            </a:r>
            <a:r>
              <a:rPr lang="es-ES" sz="1800" b="1" dirty="0"/>
              <a:t>Ed. Gedisa, Barcelona</a:t>
            </a:r>
            <a:endParaRPr lang="es-ES" sz="1800" b="1" dirty="0">
              <a:hlinkClick r:id="" action="ppaction://noaction"/>
            </a:endParaRPr>
          </a:p>
          <a:p>
            <a:pPr eaLnBrk="1" hangingPunct="1">
              <a:lnSpc>
                <a:spcPct val="80000"/>
              </a:lnSpc>
            </a:pPr>
            <a:r>
              <a:rPr lang="es-ES" sz="1800" b="1" dirty="0">
                <a:hlinkClick r:id="" action="ppaction://noaction"/>
              </a:rPr>
              <a:t>[16]</a:t>
            </a:r>
            <a:r>
              <a:rPr lang="es-ES" sz="1800" b="1" dirty="0"/>
              <a:t> Thom, R. (1987) </a:t>
            </a:r>
            <a:r>
              <a:rPr lang="es-ES" sz="1800" b="1" dirty="0" err="1"/>
              <a:t>op</a:t>
            </a:r>
            <a:r>
              <a:rPr lang="es-ES" sz="1800" b="1" dirty="0"/>
              <a:t>. </a:t>
            </a:r>
            <a:r>
              <a:rPr lang="es-ES" sz="1800" b="1" dirty="0" err="1"/>
              <a:t>Cit</a:t>
            </a:r>
            <a:r>
              <a:rPr lang="es-ES" sz="1800" b="1" dirty="0"/>
              <a:t>, página 110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457200" y="692150"/>
            <a:ext cx="8229600" cy="5403850"/>
          </a:xfrm>
        </p:spPr>
        <p:txBody>
          <a:bodyPr/>
          <a:lstStyle/>
          <a:p>
            <a:pPr eaLnBrk="1" hangingPunct="1">
              <a:lnSpc>
                <a:spcPct val="90000"/>
              </a:lnSpc>
            </a:pPr>
            <a:r>
              <a:rPr lang="es-ES" b="1"/>
              <a:t>No hay mediación, tampoco inserción del espacio de lo político partidario. La realidad de funcionamiento de la sociedad se parece menos a la catástrofe hiperbólica (de hecho el movimiento consigue solo una parte de lo que busca) y más a las catástrofes elípticas, “el movimiento elíptico se manifiesta por la existencia de chorros agudos, formas en punta, en principio de sección triangular”</a:t>
            </a:r>
            <a:r>
              <a:rPr lang="es-ES" b="1">
                <a:hlinkClick r:id="" action="ppaction://noaction"/>
              </a:rPr>
              <a:t>[1]</a:t>
            </a:r>
            <a:r>
              <a:rPr lang="es-ES" b="1"/>
              <a:t>,</a:t>
            </a:r>
            <a:r>
              <a:rPr lang="es-ES"/>
              <a:t> </a:t>
            </a:r>
            <a:br>
              <a:rPr lang="es-ES"/>
            </a:br>
            <a:r>
              <a:rPr lang="es-ES">
                <a:hlinkClick r:id="" action="ppaction://noaction"/>
              </a:rPr>
              <a:t>[1]</a:t>
            </a:r>
            <a:r>
              <a:rPr lang="es-ES"/>
              <a:t> Thom, R. (1987) Op. Cit, página 110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457200" y="549275"/>
            <a:ext cx="8229600" cy="5546725"/>
          </a:xfrm>
        </p:spPr>
        <p:txBody>
          <a:bodyPr/>
          <a:lstStyle/>
          <a:p>
            <a:pPr eaLnBrk="1" hangingPunct="1">
              <a:lnSpc>
                <a:spcPct val="90000"/>
              </a:lnSpc>
            </a:pPr>
            <a:r>
              <a:rPr lang="es-ES" sz="2800"/>
              <a:t>lo que es fácil de observar en hidrodinámica del rompimiento de las olas, cuando el mar está lleno de tensiones, “está picado” dicen los pescadores chilenos, lo que significa decir que hay varios espacios de tensión en la totalidad societal, como por ejemplo, la crisis económica a nivel mundial, que hace que los actores económicos a nivel mundial tienden a restringir el gasto social, el espacio político del gobierno que tiene otros principios de funcionamiento (por ejemplo la derecha gobierna después de 20 años de no hacerlo, por lo que trata de mantenerse), el espacio político parlamentario, el espacio de la cultura, etc.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457200" y="620713"/>
            <a:ext cx="8229600" cy="5475287"/>
          </a:xfrm>
        </p:spPr>
        <p:txBody>
          <a:bodyPr/>
          <a:lstStyle/>
          <a:p>
            <a:pPr eaLnBrk="1" hangingPunct="1"/>
            <a:r>
              <a:rPr lang="es-ES" b="1"/>
              <a:t>Todo aquello, que antes hacía el sistema político, los partidos, lo que se expresaba en las manifestaciones de las marchas de la guerra fría o del plebiscito chileno del 89,</a:t>
            </a:r>
            <a:r>
              <a:rPr lang="es-ES" b="1">
                <a:solidFill>
                  <a:srgbClr val="CC0000"/>
                </a:solidFill>
              </a:rPr>
              <a:t> donde la carencia se expresaba en catarsis y se desplazaba, sustituyéndose por el partido, la organización política está ausente, y </a:t>
            </a:r>
            <a:r>
              <a:rPr lang="es-ES" b="1"/>
              <a:t>el problema no es sólo para el movimiento estudiantil y los movimientos anti sistémicos,</a:t>
            </a:r>
            <a:r>
              <a:rPr lang="es-ES" b="1">
                <a:solidFill>
                  <a:srgbClr val="CC0000"/>
                </a:solidFill>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nvPr>
        </p:nvSpPr>
        <p:spPr>
          <a:xfrm>
            <a:off x="468313" y="620713"/>
            <a:ext cx="8229600" cy="5040312"/>
          </a:xfrm>
        </p:spPr>
        <p:txBody>
          <a:bodyPr/>
          <a:lstStyle/>
          <a:p>
            <a:pPr eaLnBrk="1" hangingPunct="1"/>
            <a:r>
              <a:rPr lang="es-ES" sz="2800" b="1"/>
              <a:t>es </a:t>
            </a:r>
            <a:r>
              <a:rPr lang="es-ES" sz="2800" b="1">
                <a:solidFill>
                  <a:srgbClr val="CC0000"/>
                </a:solidFill>
              </a:rPr>
              <a:t>también para el sistema político mismo</a:t>
            </a:r>
            <a:r>
              <a:rPr lang="es-ES" sz="2800" b="1"/>
              <a:t>, pues las </a:t>
            </a:r>
            <a:r>
              <a:rPr lang="es-ES" sz="2800" b="1">
                <a:solidFill>
                  <a:srgbClr val="006600"/>
                </a:solidFill>
              </a:rPr>
              <a:t>ligazones entre las catástrofes elíptica y las hiperbólicas</a:t>
            </a:r>
            <a:r>
              <a:rPr lang="es-ES" sz="2800" b="1"/>
              <a:t>; esto es, el manejo de las contradicciones en el seno de la sociedad civil, son quizás, las bases para pensar esta re- fundación de la democracia, </a:t>
            </a:r>
            <a:r>
              <a:rPr lang="es-ES" sz="2800" b="1">
                <a:solidFill>
                  <a:srgbClr val="CC0000"/>
                </a:solidFill>
              </a:rPr>
              <a:t>instancias concretas que involucran al cuerpo directamente no como una representación sino que como principios de flujos de la vida cotidiana, de la sociedad y en definitiva del proceso político mismo.</a:t>
            </a:r>
            <a:r>
              <a:rPr lang="es-ES" sz="2800">
                <a:solidFill>
                  <a:srgbClr val="CC0000"/>
                </a:solidFil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457200" y="549275"/>
            <a:ext cx="8229600" cy="5546725"/>
          </a:xfrm>
        </p:spPr>
        <p:txBody>
          <a:bodyPr/>
          <a:lstStyle/>
          <a:p>
            <a:pPr eaLnBrk="1" hangingPunct="1">
              <a:lnSpc>
                <a:spcPct val="90000"/>
              </a:lnSpc>
            </a:pPr>
            <a:r>
              <a:rPr lang="es-ES" sz="2800" dirty="0"/>
              <a:t>Luego, </a:t>
            </a:r>
            <a:r>
              <a:rPr lang="es-ES" sz="2800" b="1" dirty="0"/>
              <a:t>describir las marchas del movimiento social chileno </a:t>
            </a:r>
            <a:r>
              <a:rPr lang="es-ES" sz="2800" b="1" dirty="0">
                <a:solidFill>
                  <a:srgbClr val="CC0000"/>
                </a:solidFill>
              </a:rPr>
              <a:t>en diferentes períodos históricos son indicios de procesos políticos, </a:t>
            </a:r>
            <a:r>
              <a:rPr lang="es-ES" sz="2800" b="1" dirty="0">
                <a:solidFill>
                  <a:srgbClr val="FF6600"/>
                </a:solidFill>
              </a:rPr>
              <a:t>y en su diferenciabilidad nos permiten entender </a:t>
            </a:r>
            <a:r>
              <a:rPr lang="es-ES" sz="2800" b="1" dirty="0">
                <a:solidFill>
                  <a:srgbClr val="CC0000"/>
                </a:solidFill>
              </a:rPr>
              <a:t>los nuevos procesos políticos emergentes, </a:t>
            </a:r>
            <a:r>
              <a:rPr lang="es-ES" sz="2800" b="1" dirty="0"/>
              <a:t>siguiendo a J. </a:t>
            </a:r>
            <a:r>
              <a:rPr lang="es-ES" sz="2800" b="1" dirty="0" err="1"/>
              <a:t>Mouchon</a:t>
            </a:r>
            <a:r>
              <a:rPr lang="es-ES" sz="2800" b="1" dirty="0"/>
              <a:t> [5], lo que está inmerso, entonces, en esta comunicación, es contribuir a aprehender lo que está detrás de estas nuevas formas de participación ciudadana 2019, en Chile.</a:t>
            </a:r>
            <a:r>
              <a:rPr lang="es-MX" sz="2800" dirty="0"/>
              <a:t> </a:t>
            </a:r>
          </a:p>
          <a:p>
            <a:pPr eaLnBrk="1" hangingPunct="1">
              <a:lnSpc>
                <a:spcPct val="90000"/>
              </a:lnSpc>
            </a:pPr>
            <a:endParaRPr lang="es-MX" sz="2800" dirty="0">
              <a:latin typeface="Calibri" pitchFamily="34" charset="0"/>
            </a:endParaRPr>
          </a:p>
          <a:p>
            <a:pPr eaLnBrk="1" hangingPunct="1">
              <a:lnSpc>
                <a:spcPct val="90000"/>
              </a:lnSpc>
            </a:pPr>
            <a:r>
              <a:rPr lang="es-CL" sz="1600" dirty="0" err="1">
                <a:latin typeface="Calibri" pitchFamily="34" charset="0"/>
              </a:rPr>
              <a:t>Mouchon</a:t>
            </a:r>
            <a:r>
              <a:rPr lang="es-CL" sz="1600" dirty="0">
                <a:latin typeface="Calibri" pitchFamily="34" charset="0"/>
              </a:rPr>
              <a:t>, J. (2004), “Las nuevas formas del debate público: ¿una reconfiguración del espacio público?,</a:t>
            </a:r>
            <a:r>
              <a:rPr lang="es-CL" sz="1600" i="1" dirty="0">
                <a:latin typeface="Calibri" pitchFamily="34" charset="0"/>
              </a:rPr>
              <a:t> en Revista Comunicación y Medios Año 14, No 15,</a:t>
            </a:r>
            <a:r>
              <a:rPr lang="es-CL" sz="1600" dirty="0">
                <a:latin typeface="Calibri" pitchFamily="34" charset="0"/>
              </a:rPr>
              <a:t> Ed. Instituto de la Comunicación e Imagen, Universidad de Chile, Santiago.</a:t>
            </a:r>
            <a:endParaRPr lang="es-MX" sz="1600" dirty="0">
              <a:latin typeface="Calibri" pitchFamily="34" charset="0"/>
            </a:endParaRPr>
          </a:p>
          <a:p>
            <a:pPr eaLnBrk="1" hangingPunct="1">
              <a:lnSpc>
                <a:spcPct val="90000"/>
              </a:lnSpc>
            </a:pPr>
            <a:endParaRPr lang="es-ES" b="1" dirty="0">
              <a:solidFill>
                <a:srgbClr val="CC0000"/>
              </a:solidFill>
            </a:endParaRPr>
          </a:p>
          <a:p>
            <a:pPr eaLnBrk="1" hangingPunct="1">
              <a:lnSpc>
                <a:spcPct val="90000"/>
              </a:lnSpc>
            </a:pPr>
            <a:r>
              <a:rPr lang="es-ES" b="1" dirty="0">
                <a:solidFill>
                  <a:srgbClr val="CC0000"/>
                </a:solidFill>
              </a:rPr>
              <a:t> </a:t>
            </a:r>
            <a:endParaRPr lang="es-E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896144"/>
          </a:xfrm>
        </p:spPr>
        <p:txBody>
          <a:bodyPr/>
          <a:lstStyle/>
          <a:p>
            <a:r>
              <a:rPr lang="es-CL" sz="3200" b="1" dirty="0">
                <a:solidFill>
                  <a:srgbClr val="C00000"/>
                </a:solidFill>
                <a:effectLst/>
              </a:rPr>
              <a:t>5.- Marchas Movimiento Feminista 2018</a:t>
            </a:r>
            <a:endParaRPr lang="es-MX" sz="3200" b="1" dirty="0">
              <a:solidFill>
                <a:srgbClr val="C00000"/>
              </a:solidFill>
              <a:effectLst/>
            </a:endParaRPr>
          </a:p>
        </p:txBody>
      </p:sp>
      <p:pic>
        <p:nvPicPr>
          <p:cNvPr id="4" name="3 Marcador de contenido"/>
          <p:cNvPicPr>
            <a:picLocks noGrp="1"/>
          </p:cNvPicPr>
          <p:nvPr>
            <p:ph idx="1"/>
          </p:nvPr>
        </p:nvPicPr>
        <p:blipFill>
          <a:blip r:embed="rId2" cstate="print"/>
          <a:srcRect l="55669" t="17523" r="6653" b="39275"/>
          <a:stretch>
            <a:fillRect/>
          </a:stretch>
        </p:blipFill>
        <p:spPr bwMode="auto">
          <a:xfrm>
            <a:off x="971600" y="1196752"/>
            <a:ext cx="6912767" cy="475252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p:cNvPicPr>
          <p:nvPr>
            <p:ph idx="1"/>
          </p:nvPr>
        </p:nvPicPr>
        <p:blipFill>
          <a:blip r:embed="rId2" cstate="print">
            <a:lum contrast="10000"/>
          </a:blip>
          <a:srcRect l="52783" t="17516" r="3737" b="28285"/>
          <a:stretch>
            <a:fillRect/>
          </a:stretch>
        </p:blipFill>
        <p:spPr bwMode="auto">
          <a:xfrm>
            <a:off x="1743376" y="1371273"/>
            <a:ext cx="5657248" cy="3758267"/>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p:cNvPicPr>
          <p:nvPr>
            <p:ph idx="1"/>
          </p:nvPr>
        </p:nvPicPr>
        <p:blipFill>
          <a:blip r:embed="rId2" cstate="print">
            <a:lum contrast="20000"/>
          </a:blip>
          <a:srcRect l="2546" t="31420" r="75383" b="46804"/>
          <a:stretch>
            <a:fillRect/>
          </a:stretch>
        </p:blipFill>
        <p:spPr bwMode="auto">
          <a:xfrm>
            <a:off x="971600" y="548680"/>
            <a:ext cx="2871691" cy="1592958"/>
          </a:xfrm>
          <a:prstGeom prst="rect">
            <a:avLst/>
          </a:prstGeom>
          <a:noFill/>
          <a:ln w="9525">
            <a:noFill/>
            <a:miter lim="800000"/>
            <a:headEnd/>
            <a:tailEnd/>
          </a:ln>
        </p:spPr>
      </p:pic>
      <p:pic>
        <p:nvPicPr>
          <p:cNvPr id="6" name="5 Imagen"/>
          <p:cNvPicPr/>
          <p:nvPr/>
        </p:nvPicPr>
        <p:blipFill>
          <a:blip r:embed="rId3" cstate="print">
            <a:lum contrast="10000"/>
          </a:blip>
          <a:srcRect l="62458" t="48332" r="3834" b="8459"/>
          <a:stretch>
            <a:fillRect/>
          </a:stretch>
        </p:blipFill>
        <p:spPr bwMode="auto">
          <a:xfrm>
            <a:off x="2411760" y="2420888"/>
            <a:ext cx="5976664" cy="3456384"/>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274482" y="3244334"/>
            <a:ext cx="595035" cy="369332"/>
          </a:xfrm>
          <a:prstGeom prst="rect">
            <a:avLst/>
          </a:prstGeom>
        </p:spPr>
        <p:txBody>
          <a:bodyPr wrap="none">
            <a:spAutoFit/>
          </a:bodyPr>
          <a:lstStyle/>
          <a:p>
            <a:r>
              <a:rPr lang="es-CL" dirty="0"/>
              <a:t>[17]</a:t>
            </a:r>
            <a:endParaRPr lang="es-MX" dirty="0"/>
          </a:p>
        </p:txBody>
      </p:sp>
      <p:pic>
        <p:nvPicPr>
          <p:cNvPr id="1026" name="Picture 2"/>
          <p:cNvPicPr>
            <a:picLocks noGrp="1" noChangeAspect="1" noChangeArrowheads="1"/>
          </p:cNvPicPr>
          <p:nvPr>
            <p:ph idx="1"/>
          </p:nvPr>
        </p:nvPicPr>
        <p:blipFill>
          <a:blip r:embed="rId2" cstate="print"/>
          <a:srcRect l="11501" t="14176" r="37750" b="3734"/>
          <a:stretch>
            <a:fillRect/>
          </a:stretch>
        </p:blipFill>
        <p:spPr bwMode="auto">
          <a:xfrm>
            <a:off x="1115616" y="836712"/>
            <a:ext cx="6120680" cy="5276448"/>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6120680"/>
          </a:xfrm>
        </p:spPr>
        <p:txBody>
          <a:bodyPr/>
          <a:lstStyle/>
          <a:p>
            <a:r>
              <a:rPr lang="es-CL" sz="2400" dirty="0"/>
              <a:t>El surgimiento del movimiento feminista masivo fue una realidad en el 2018 en Chile.</a:t>
            </a:r>
          </a:p>
          <a:p>
            <a:r>
              <a:rPr lang="es-CL" sz="2400" dirty="0"/>
              <a:t>Se caracterizará por su </a:t>
            </a:r>
            <a:r>
              <a:rPr lang="es-CL" sz="2400" b="1" dirty="0">
                <a:solidFill>
                  <a:srgbClr val="C00000"/>
                </a:solidFill>
              </a:rPr>
              <a:t>carácter transversal</a:t>
            </a:r>
            <a:r>
              <a:rPr lang="es-CL" sz="2400" dirty="0"/>
              <a:t>: la </a:t>
            </a:r>
            <a:r>
              <a:rPr lang="es-CL" sz="2400" b="1" dirty="0">
                <a:solidFill>
                  <a:srgbClr val="7030A0"/>
                </a:solidFill>
              </a:rPr>
              <a:t>estructura productiva laboral </a:t>
            </a:r>
            <a:r>
              <a:rPr lang="es-CL" sz="2400" dirty="0"/>
              <a:t>(igualdad salarial hombre- mujer, acceso al trabajo), las </a:t>
            </a:r>
            <a:r>
              <a:rPr lang="es-CL" sz="2400" b="1" dirty="0">
                <a:solidFill>
                  <a:srgbClr val="7030A0"/>
                </a:solidFill>
              </a:rPr>
              <a:t>estructuras productivas de la vida cotidiana de la sociedad patriarcal </a:t>
            </a:r>
            <a:r>
              <a:rPr lang="es-CL" sz="2400" dirty="0"/>
              <a:t>(hombre proveedor- racional- pensante/ mujer al cuidado de la familia- emotividad- ausencia de roles de poder), las estructuras valóricas : </a:t>
            </a:r>
            <a:r>
              <a:rPr lang="es-CL" sz="2400" b="1" dirty="0">
                <a:solidFill>
                  <a:srgbClr val="7030A0"/>
                </a:solidFill>
              </a:rPr>
              <a:t>el estado y/o el marido es el propietario del cuerpo de las mujeres</a:t>
            </a:r>
            <a:r>
              <a:rPr lang="es-CL" sz="2400" dirty="0"/>
              <a:t>; entre otros.</a:t>
            </a:r>
          </a:p>
          <a:p>
            <a:r>
              <a:rPr lang="es-CL" sz="2400" dirty="0"/>
              <a:t>Se caracterizó además por su </a:t>
            </a:r>
            <a:r>
              <a:rPr lang="es-CL" sz="2400" b="1" dirty="0">
                <a:solidFill>
                  <a:srgbClr val="C00000"/>
                </a:solidFill>
              </a:rPr>
              <a:t>carácter masivo</a:t>
            </a:r>
            <a:r>
              <a:rPr lang="es-CL" sz="2400" dirty="0"/>
              <a:t>, teniendo como herramienta la huelga y tocando a diversas edades de vida.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3568" y="692696"/>
            <a:ext cx="7200800" cy="5632311"/>
          </a:xfrm>
          <a:prstGeom prst="rect">
            <a:avLst/>
          </a:prstGeom>
        </p:spPr>
        <p:txBody>
          <a:bodyPr wrap="square">
            <a:spAutoFit/>
          </a:bodyPr>
          <a:lstStyle/>
          <a:p>
            <a:r>
              <a:rPr lang="es-CL" sz="2400" dirty="0"/>
              <a:t>Sin embargo, se expandió fundamentalmente en las universidades e instituciones de enseñanza: contra el acoso, las necesidades de una educación no- sexista</a:t>
            </a:r>
          </a:p>
          <a:p>
            <a:endParaRPr lang="es-CL" sz="2400" dirty="0"/>
          </a:p>
          <a:p>
            <a:r>
              <a:rPr lang="es-CL" sz="2400" dirty="0"/>
              <a:t>Caracterizándose por su carácter internacional: directamente relacionadas las luchas de la mujer mexicana, las mujeres campesinas de Paraguay y el nordeste del Brasil, de Guatemala, de </a:t>
            </a:r>
            <a:r>
              <a:rPr lang="es-CL" sz="2400" dirty="0" err="1"/>
              <a:t>Colmbia</a:t>
            </a:r>
            <a:r>
              <a:rPr lang="es-CL" sz="2400" dirty="0"/>
              <a:t>,  Ecuador, Colectivo “Ni Una Menos” y Madres y Abuelas de Plaza Mayo, Entre otras </a:t>
            </a:r>
            <a:r>
              <a:rPr lang="es-CL" sz="1400" dirty="0"/>
              <a:t>[17]</a:t>
            </a:r>
            <a:endParaRPr lang="es-CL" sz="2400" dirty="0"/>
          </a:p>
          <a:p>
            <a:endParaRPr lang="es-CL" sz="2400" dirty="0"/>
          </a:p>
          <a:p>
            <a:endParaRPr lang="es-CL" sz="2400" dirty="0"/>
          </a:p>
          <a:p>
            <a:endParaRPr lang="es-MX" sz="2400" dirty="0">
              <a:solidFill>
                <a:srgbClr val="C00000"/>
              </a:solidFill>
            </a:endParaRPr>
          </a:p>
        </p:txBody>
      </p:sp>
      <p:sp>
        <p:nvSpPr>
          <p:cNvPr id="6" name="5 Rectángulo"/>
          <p:cNvSpPr/>
          <p:nvPr/>
        </p:nvSpPr>
        <p:spPr>
          <a:xfrm>
            <a:off x="899592" y="5445224"/>
            <a:ext cx="7200800" cy="646331"/>
          </a:xfrm>
          <a:prstGeom prst="rect">
            <a:avLst/>
          </a:prstGeom>
        </p:spPr>
        <p:txBody>
          <a:bodyPr wrap="square">
            <a:spAutoFit/>
          </a:bodyPr>
          <a:lstStyle/>
          <a:p>
            <a:r>
              <a:rPr lang="es-CL" dirty="0"/>
              <a:t>[17], </a:t>
            </a:r>
            <a:r>
              <a:rPr lang="es-CL" dirty="0" err="1"/>
              <a:t>Gaggo</a:t>
            </a:r>
            <a:r>
              <a:rPr lang="es-CL" dirty="0"/>
              <a:t>, Verónica (2019), “</a:t>
            </a:r>
            <a:r>
              <a:rPr lang="es-CL" b="0" i="1" dirty="0"/>
              <a:t>La potencia feminista” Buenos Aires: Ediciones Tinta y Limón. Páginas 181 a 2007 </a:t>
            </a:r>
            <a:endParaRPr lang="es-MX"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691336"/>
          </a:xfrm>
        </p:spPr>
        <p:txBody>
          <a:bodyPr/>
          <a:lstStyle/>
          <a:p>
            <a:r>
              <a:rPr lang="es-CL" sz="2400" dirty="0"/>
              <a:t>Si tomamos como referencia los  principios de funcionamiento a la base del movimiento vemos que no son solamente simbólicos, sino que dicen relación con:</a:t>
            </a:r>
          </a:p>
          <a:p>
            <a:r>
              <a:rPr lang="es-CL" sz="2400" dirty="0"/>
              <a:t>[el poder del estado]              /	</a:t>
            </a:r>
            <a:r>
              <a:rPr lang="es-CL" sz="2400" b="1" dirty="0"/>
              <a:t>[Cuerpo Mujer]</a:t>
            </a:r>
            <a:r>
              <a:rPr lang="es-CL" sz="2400" dirty="0"/>
              <a:t>	</a:t>
            </a:r>
          </a:p>
          <a:p>
            <a:pPr>
              <a:buNone/>
            </a:pPr>
            <a:r>
              <a:rPr lang="es-CL" sz="2000" b="1" dirty="0"/>
              <a:t>    [poder de la sociedad patriarcal] /</a:t>
            </a:r>
          </a:p>
          <a:p>
            <a:pPr>
              <a:buNone/>
            </a:pPr>
            <a:endParaRPr lang="es-CL" sz="2000" b="1" dirty="0"/>
          </a:p>
          <a:p>
            <a:pPr>
              <a:buNone/>
            </a:pPr>
            <a:endParaRPr lang="es-CL" sz="2000" b="1" dirty="0"/>
          </a:p>
          <a:p>
            <a:pPr>
              <a:buNone/>
            </a:pPr>
            <a:endParaRPr lang="es-CL" sz="2000" b="1" dirty="0"/>
          </a:p>
          <a:p>
            <a:pPr>
              <a:buNone/>
            </a:pPr>
            <a:r>
              <a:rPr lang="es-CL" sz="2000" b="1" dirty="0"/>
              <a:t>		La Identidad puesta en Marcha es Territorializar la Propia Identidad, el Propio Cuerpo Masacrado</a:t>
            </a:r>
          </a:p>
          <a:p>
            <a:pPr>
              <a:buNone/>
            </a:pPr>
            <a:endParaRPr lang="es-CL" sz="2000" b="1" dirty="0"/>
          </a:p>
          <a:p>
            <a:pPr>
              <a:buNone/>
            </a:pPr>
            <a:endParaRPr lang="es-CL" sz="2000" b="1" dirty="0"/>
          </a:p>
          <a:p>
            <a:pPr>
              <a:buNone/>
            </a:pPr>
            <a:r>
              <a:rPr lang="es-CL" sz="2000" b="1" dirty="0"/>
              <a:t>					</a:t>
            </a:r>
            <a:endParaRPr lang="es-MX" sz="2000" b="1" dirty="0"/>
          </a:p>
        </p:txBody>
      </p:sp>
      <p:sp>
        <p:nvSpPr>
          <p:cNvPr id="4" name="3 Flecha abajo"/>
          <p:cNvSpPr/>
          <p:nvPr/>
        </p:nvSpPr>
        <p:spPr bwMode="auto">
          <a:xfrm>
            <a:off x="4499992" y="2492896"/>
            <a:ext cx="648072" cy="100811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MX" sz="1800" b="1" i="0" u="none" strike="noStrike" cap="none" normalizeH="0" baseline="0">
              <a:ln>
                <a:noFill/>
              </a:ln>
              <a:solidFill>
                <a:schemeClr val="tx1"/>
              </a:solidFill>
              <a:effectLst/>
              <a:latin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976664"/>
          </a:xfrm>
        </p:spPr>
        <p:txBody>
          <a:bodyPr/>
          <a:lstStyle/>
          <a:p>
            <a:r>
              <a:rPr lang="es-CL" dirty="0"/>
              <a:t>Luego, la Bandera del Partido de la Época de la Guerra Fría, y de la Época del Sí/ No (Transición Democrática Chilena), que desplazaba la carencia en el proyecto histórico de la sociedad civil, y que en el movimiento estudiantil chileno del 2011, reducían su imaginario a la puesta en escena sin proyectarse en la historia, </a:t>
            </a:r>
            <a:r>
              <a:rPr lang="es-CL" b="1" dirty="0">
                <a:solidFill>
                  <a:srgbClr val="C00000"/>
                </a:solidFill>
              </a:rPr>
              <a:t>ahora el Movimiento Feminista encuentra su Identidad en el Propio Cuerpo, pues es él </a:t>
            </a:r>
            <a:r>
              <a:rPr lang="es-CL" b="1" dirty="0" err="1">
                <a:solidFill>
                  <a:srgbClr val="C00000"/>
                </a:solidFill>
              </a:rPr>
              <a:t>él</a:t>
            </a:r>
            <a:r>
              <a:rPr lang="es-CL" b="1" dirty="0">
                <a:solidFill>
                  <a:srgbClr val="C00000"/>
                </a:solidFill>
              </a:rPr>
              <a:t> que ha sido usurpado.</a:t>
            </a:r>
            <a:endParaRPr lang="es-MX" b="1" dirty="0">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792088"/>
          </a:xfrm>
        </p:spPr>
        <p:txBody>
          <a:bodyPr/>
          <a:lstStyle/>
          <a:p>
            <a:r>
              <a:rPr lang="es-CL" sz="3200" b="1" dirty="0">
                <a:solidFill>
                  <a:srgbClr val="FF0000"/>
                </a:solidFill>
                <a:effectLst/>
              </a:rPr>
              <a:t>7.- Protestas Sociedad Civil Octubre 2019</a:t>
            </a:r>
            <a:endParaRPr lang="es-MX" sz="3200" b="1" dirty="0">
              <a:solidFill>
                <a:srgbClr val="FF0000"/>
              </a:solidFill>
              <a:effectLst/>
            </a:endParaRPr>
          </a:p>
        </p:txBody>
      </p:sp>
      <p:pic>
        <p:nvPicPr>
          <p:cNvPr id="1026" name="Picture 2"/>
          <p:cNvPicPr>
            <a:picLocks noGrp="1" noChangeAspect="1" noChangeArrowheads="1"/>
          </p:cNvPicPr>
          <p:nvPr>
            <p:ph idx="1"/>
          </p:nvPr>
        </p:nvPicPr>
        <p:blipFill>
          <a:blip r:embed="rId2" cstate="print"/>
          <a:srcRect l="15000" t="26987" r="15876" b="7341"/>
          <a:stretch>
            <a:fillRect/>
          </a:stretch>
        </p:blipFill>
        <p:spPr bwMode="auto">
          <a:xfrm>
            <a:off x="1547664" y="1628800"/>
            <a:ext cx="5688632" cy="288032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Grp="1" noChangeAspect="1" noChangeArrowheads="1"/>
          </p:cNvPicPr>
          <p:nvPr>
            <p:ph idx="1"/>
          </p:nvPr>
        </p:nvPicPr>
        <p:blipFill>
          <a:blip r:embed="rId2" cstate="print"/>
          <a:srcRect l="4975" t="29467" r="40995" b="19280"/>
          <a:stretch>
            <a:fillRect/>
          </a:stretch>
        </p:blipFill>
        <p:spPr bwMode="auto">
          <a:xfrm>
            <a:off x="1043608" y="980728"/>
            <a:ext cx="7560840" cy="403244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688632"/>
          </a:xfrm>
        </p:spPr>
        <p:txBody>
          <a:bodyPr/>
          <a:lstStyle/>
          <a:p>
            <a:r>
              <a:rPr lang="es-CL" sz="2400" dirty="0"/>
              <a:t>Un punto de partida etnográfico muy simple, pero que nos permite delimitar el objeto,  es que las marchas manifiestan “un malestar”, malestar que no es simbólica ni metafórica, ni una intencionalidad concreta, medible y cuantificable: </a:t>
            </a:r>
            <a:r>
              <a:rPr lang="es-CL" sz="2400" dirty="0">
                <a:solidFill>
                  <a:srgbClr val="C00000"/>
                </a:solidFill>
              </a:rPr>
              <a:t>e</a:t>
            </a:r>
            <a:r>
              <a:rPr lang="es-CL" sz="2400" b="1" dirty="0">
                <a:solidFill>
                  <a:srgbClr val="C00000"/>
                </a:solidFill>
              </a:rPr>
              <a:t>s un cuerpo significante que se expresa.</a:t>
            </a:r>
          </a:p>
          <a:p>
            <a:r>
              <a:rPr lang="es-CL" sz="2400" dirty="0"/>
              <a:t>Cuerpo que no es leíble como Una Kinésica”, siguiendo a Iván Darrault- Harris</a:t>
            </a:r>
            <a:r>
              <a:rPr lang="es-CL" sz="1200" dirty="0"/>
              <a:t> [6] </a:t>
            </a:r>
            <a:r>
              <a:rPr lang="es-CL" sz="2400" dirty="0"/>
              <a:t> “en </a:t>
            </a:r>
            <a:r>
              <a:rPr lang="es-CL" sz="2400" dirty="0" err="1"/>
              <a:t>totale</a:t>
            </a:r>
            <a:r>
              <a:rPr lang="es-CL" sz="2400" dirty="0"/>
              <a:t> </a:t>
            </a:r>
            <a:r>
              <a:rPr lang="es-CL" sz="2400" dirty="0" err="1"/>
              <a:t>rupture</a:t>
            </a:r>
            <a:r>
              <a:rPr lang="es-CL" sz="2400" dirty="0"/>
              <a:t> </a:t>
            </a:r>
            <a:r>
              <a:rPr lang="es-CL" sz="2400" dirty="0" err="1"/>
              <a:t>avec</a:t>
            </a:r>
            <a:r>
              <a:rPr lang="es-CL" sz="2400" dirty="0"/>
              <a:t> la </a:t>
            </a:r>
            <a:r>
              <a:rPr lang="es-CL" sz="2400" dirty="0" err="1"/>
              <a:t>Kinésique</a:t>
            </a:r>
            <a:r>
              <a:rPr lang="es-CL" sz="2400" dirty="0"/>
              <a:t>, </a:t>
            </a:r>
            <a:r>
              <a:rPr lang="es-CL" sz="2400" dirty="0" err="1"/>
              <a:t>il</a:t>
            </a:r>
            <a:r>
              <a:rPr lang="es-CL" sz="2400" dirty="0"/>
              <a:t> </a:t>
            </a:r>
            <a:r>
              <a:rPr lang="es-CL" sz="2400" dirty="0" err="1"/>
              <a:t>faut</a:t>
            </a:r>
            <a:r>
              <a:rPr lang="es-CL" sz="2400" dirty="0"/>
              <a:t> </a:t>
            </a:r>
            <a:r>
              <a:rPr lang="es-CL" sz="2400" dirty="0" err="1"/>
              <a:t>l’analyse</a:t>
            </a:r>
            <a:r>
              <a:rPr lang="es-CL" sz="2400" dirty="0"/>
              <a:t> </a:t>
            </a:r>
            <a:r>
              <a:rPr lang="es-CL" sz="2400" dirty="0" err="1"/>
              <a:t>exhaustive</a:t>
            </a:r>
            <a:r>
              <a:rPr lang="es-CL" sz="2400" dirty="0"/>
              <a:t> des </a:t>
            </a:r>
            <a:r>
              <a:rPr lang="es-CL" sz="2400" dirty="0" err="1"/>
              <a:t>structures</a:t>
            </a:r>
            <a:r>
              <a:rPr lang="es-CL" sz="2400" dirty="0"/>
              <a:t> </a:t>
            </a:r>
            <a:r>
              <a:rPr lang="es-CL" sz="2400" dirty="0" err="1"/>
              <a:t>signifiants</a:t>
            </a:r>
            <a:r>
              <a:rPr lang="es-CL" sz="2400" dirty="0"/>
              <a:t> pour </a:t>
            </a:r>
            <a:r>
              <a:rPr lang="es-CL" sz="2400" dirty="0" err="1"/>
              <a:t>saisir</a:t>
            </a:r>
            <a:r>
              <a:rPr lang="es-CL" sz="2400" dirty="0"/>
              <a:t> de </a:t>
            </a:r>
            <a:r>
              <a:rPr lang="es-CL" sz="2400" dirty="0" err="1"/>
              <a:t>là</a:t>
            </a:r>
            <a:r>
              <a:rPr lang="es-CL" sz="2400" dirty="0"/>
              <a:t> les </a:t>
            </a:r>
            <a:r>
              <a:rPr lang="es-CL" sz="2400" dirty="0" err="1"/>
              <a:t>structures</a:t>
            </a:r>
            <a:r>
              <a:rPr lang="es-CL" sz="2400" dirty="0"/>
              <a:t>…”(page 156), nosotros diremos del sentido inconsciente vehiculizado. Luego, es necesario situarse más allá de lo visible inmediato de la marcha o de una recurrencia de comportamientos.</a:t>
            </a:r>
            <a:endParaRPr lang="es-CL" sz="1200" dirty="0"/>
          </a:p>
          <a:p>
            <a:r>
              <a:rPr lang="es-CL" sz="1400" dirty="0"/>
              <a:t>[6] Darrault- Harris, I.: “La psychosémiotique: un </a:t>
            </a:r>
            <a:r>
              <a:rPr lang="es-CL" sz="1400" dirty="0" err="1"/>
              <a:t>voeu</a:t>
            </a:r>
            <a:r>
              <a:rPr lang="es-CL" sz="1400" dirty="0"/>
              <a:t> </a:t>
            </a:r>
            <a:r>
              <a:rPr lang="es-CL" sz="1400" dirty="0" err="1"/>
              <a:t>pieux</a:t>
            </a:r>
            <a:r>
              <a:rPr lang="es-CL" sz="1400" dirty="0"/>
              <a:t> de Greimas”, en </a:t>
            </a:r>
            <a:r>
              <a:rPr lang="es-CL" sz="1400" i="1" dirty="0"/>
              <a:t>Le </a:t>
            </a:r>
            <a:r>
              <a:rPr lang="es-CL" sz="1400" i="1" dirty="0" err="1"/>
              <a:t>sens</a:t>
            </a:r>
            <a:r>
              <a:rPr lang="es-CL" sz="1400" i="1" dirty="0"/>
              <a:t>, le sensible, le </a:t>
            </a:r>
            <a:r>
              <a:rPr lang="es-CL" sz="1400" i="1" dirty="0" err="1"/>
              <a:t>réel</a:t>
            </a:r>
            <a:r>
              <a:rPr lang="es-CL" sz="1400" i="1" dirty="0"/>
              <a:t>. </a:t>
            </a:r>
            <a:r>
              <a:rPr lang="es-CL" sz="1400" dirty="0" err="1"/>
              <a:t>Hénault</a:t>
            </a:r>
            <a:r>
              <a:rPr lang="es-CL" sz="1400" dirty="0"/>
              <a:t>, A. (2019),  Paris: Sorbonne Université </a:t>
            </a:r>
            <a:r>
              <a:rPr lang="es-CL" sz="1400" dirty="0" err="1"/>
              <a:t>Presses</a:t>
            </a:r>
            <a:endParaRPr lang="es-MX" sz="2800" dirty="0"/>
          </a:p>
        </p:txBody>
      </p:sp>
      <p:sp>
        <p:nvSpPr>
          <p:cNvPr id="4" name="Rectangle 2"/>
          <p:cNvSpPr>
            <a:spLocks noGrp="1" noChangeArrowheads="1"/>
          </p:cNvSpPr>
          <p:nvPr>
            <p:ph type="title"/>
          </p:nvPr>
        </p:nvSpPr>
        <p:spPr>
          <a:xfrm>
            <a:off x="467544" y="260648"/>
            <a:ext cx="8229600" cy="648072"/>
          </a:xfrm>
        </p:spPr>
        <p:txBody>
          <a:bodyPr/>
          <a:lstStyle/>
          <a:p>
            <a:pPr eaLnBrk="1" hangingPunct="1">
              <a:defRPr/>
            </a:pPr>
            <a:r>
              <a:rPr lang="es-ES" sz="2800" b="1" dirty="0">
                <a:solidFill>
                  <a:srgbClr val="C00000"/>
                </a:solidFill>
                <a:effectLst/>
              </a:rPr>
              <a:t>2.-Cuerpo</a:t>
            </a:r>
            <a:r>
              <a:rPr lang="es-ES" sz="2400" b="1" dirty="0">
                <a:solidFill>
                  <a:srgbClr val="C00000"/>
                </a:solidFill>
                <a:effectLst/>
              </a:rPr>
              <a:t> y Política: Consideraciones Teóricas</a:t>
            </a:r>
            <a:r>
              <a:rPr lang="es-ES" sz="2400" b="1" dirty="0">
                <a:solidFill>
                  <a:srgbClr val="C00000"/>
                </a:solidFill>
              </a:rPr>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l="62685" t="47803" r="4975" b="20882"/>
          <a:stretch>
            <a:fillRect/>
          </a:stretch>
        </p:blipFill>
        <p:spPr bwMode="auto">
          <a:xfrm>
            <a:off x="539551" y="548680"/>
            <a:ext cx="8465195" cy="4608512"/>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C46CB3C-D60F-4DC6-8380-F717878F4EA7}"/>
              </a:ext>
            </a:extLst>
          </p:cNvPr>
          <p:cNvPicPr>
            <a:picLocks noChangeAspect="1"/>
          </p:cNvPicPr>
          <p:nvPr/>
        </p:nvPicPr>
        <p:blipFill rotWithShape="1">
          <a:blip r:embed="rId2"/>
          <a:srcRect l="1" r="-242" b="36350"/>
          <a:stretch/>
        </p:blipFill>
        <p:spPr>
          <a:xfrm>
            <a:off x="179511" y="1246448"/>
            <a:ext cx="8702617" cy="455881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37FB19A-58C3-47AD-BEF8-45221575A589}"/>
              </a:ext>
            </a:extLst>
          </p:cNvPr>
          <p:cNvPicPr>
            <a:picLocks noChangeAspect="1"/>
          </p:cNvPicPr>
          <p:nvPr/>
        </p:nvPicPr>
        <p:blipFill rotWithShape="1">
          <a:blip r:embed="rId2"/>
          <a:srcRect l="1" r="5822" b="36350"/>
          <a:stretch/>
        </p:blipFill>
        <p:spPr>
          <a:xfrm>
            <a:off x="539552" y="836712"/>
            <a:ext cx="8136176" cy="4536504"/>
          </a:xfrm>
          <a:prstGeom prst="rect">
            <a:avLst/>
          </a:prstGeom>
        </p:spPr>
      </p:pic>
    </p:spTree>
    <p:extLst>
      <p:ext uri="{BB962C8B-B14F-4D97-AF65-F5344CB8AC3E}">
        <p14:creationId xmlns:p14="http://schemas.microsoft.com/office/powerpoint/2010/main" val="2516085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0C70D65-6031-4E7C-87C4-D04DDBF864A0}"/>
              </a:ext>
            </a:extLst>
          </p:cNvPr>
          <p:cNvPicPr>
            <a:picLocks noChangeAspect="1"/>
          </p:cNvPicPr>
          <p:nvPr/>
        </p:nvPicPr>
        <p:blipFill rotWithShape="1">
          <a:blip r:embed="rId2"/>
          <a:srcRect r="7555" b="37400"/>
          <a:stretch/>
        </p:blipFill>
        <p:spPr>
          <a:xfrm>
            <a:off x="323527" y="692696"/>
            <a:ext cx="8120463" cy="4536504"/>
          </a:xfrm>
          <a:prstGeom prst="rect">
            <a:avLst/>
          </a:prstGeom>
        </p:spPr>
      </p:pic>
    </p:spTree>
    <p:extLst>
      <p:ext uri="{BB962C8B-B14F-4D97-AF65-F5344CB8AC3E}">
        <p14:creationId xmlns:p14="http://schemas.microsoft.com/office/powerpoint/2010/main" val="6084316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srcRect l="61207" t="15354" r="2586" b="47540"/>
          <a:stretch>
            <a:fillRect/>
          </a:stretch>
        </p:blipFill>
        <p:spPr bwMode="auto">
          <a:xfrm>
            <a:off x="1115616" y="1052736"/>
            <a:ext cx="6361534" cy="4392488"/>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1395499-315F-4843-B59E-40DBF602152C}"/>
              </a:ext>
            </a:extLst>
          </p:cNvPr>
          <p:cNvPicPr>
            <a:picLocks noChangeAspect="1"/>
          </p:cNvPicPr>
          <p:nvPr/>
        </p:nvPicPr>
        <p:blipFill rotWithShape="1">
          <a:blip r:embed="rId2"/>
          <a:srcRect r="10153" b="38450"/>
          <a:stretch/>
        </p:blipFill>
        <p:spPr>
          <a:xfrm>
            <a:off x="395536" y="908720"/>
            <a:ext cx="8536463" cy="482453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s-ES" b="1">
                <a:solidFill>
                  <a:srgbClr val="CC0000"/>
                </a:solidFill>
                <a:effectLst/>
              </a:rPr>
              <a:t>5.-	Consideraciones</a:t>
            </a:r>
          </a:p>
        </p:txBody>
      </p:sp>
      <p:sp>
        <p:nvSpPr>
          <p:cNvPr id="51203" name="Rectangle 3"/>
          <p:cNvSpPr>
            <a:spLocks noGrp="1" noChangeArrowheads="1"/>
          </p:cNvSpPr>
          <p:nvPr>
            <p:ph type="body" idx="1"/>
          </p:nvPr>
        </p:nvSpPr>
        <p:spPr/>
        <p:txBody>
          <a:bodyPr/>
          <a:lstStyle/>
          <a:p>
            <a:pPr eaLnBrk="1" hangingPunct="1"/>
            <a:r>
              <a:rPr lang="es-ES" b="1"/>
              <a:t>Decíamos que la forma de funcionamiento de las marchas son significantes o materialidades concretas (que la semiótica denomina iconos) que constituyen indicios de algo más allá de su representación concreta.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692275" y="333375"/>
            <a:ext cx="4392613" cy="574675"/>
          </a:xfrm>
        </p:spPr>
        <p:txBody>
          <a:bodyPr/>
          <a:lstStyle/>
          <a:p>
            <a:pPr eaLnBrk="1" hangingPunct="1">
              <a:defRPr/>
            </a:pPr>
            <a:r>
              <a:rPr lang="es-ES" sz="2400" b="1">
                <a:solidFill>
                  <a:schemeClr val="tx1"/>
                </a:solidFill>
              </a:rPr>
              <a:t>Bibliografía</a:t>
            </a:r>
            <a:r>
              <a:rPr lang="es-ES" sz="2400" b="1"/>
              <a:t> </a:t>
            </a:r>
            <a:r>
              <a:rPr lang="es-ES" sz="2400" b="1">
                <a:solidFill>
                  <a:schemeClr val="tx1"/>
                </a:solidFill>
              </a:rPr>
              <a:t>citada</a:t>
            </a:r>
          </a:p>
        </p:txBody>
      </p:sp>
      <p:sp>
        <p:nvSpPr>
          <p:cNvPr id="60419" name="Rectangle 3"/>
          <p:cNvSpPr>
            <a:spLocks noGrp="1" noChangeArrowheads="1"/>
          </p:cNvSpPr>
          <p:nvPr>
            <p:ph type="body" idx="1"/>
          </p:nvPr>
        </p:nvSpPr>
        <p:spPr>
          <a:xfrm>
            <a:off x="250825" y="1196975"/>
            <a:ext cx="8229600" cy="4249738"/>
          </a:xfrm>
        </p:spPr>
        <p:txBody>
          <a:bodyPr/>
          <a:lstStyle/>
          <a:p>
            <a:pPr eaLnBrk="1" hangingPunct="1">
              <a:lnSpc>
                <a:spcPct val="80000"/>
              </a:lnSpc>
            </a:pPr>
            <a:r>
              <a:rPr lang="es-ES" sz="1200" b="1" dirty="0"/>
              <a:t>-</a:t>
            </a:r>
            <a:r>
              <a:rPr lang="es-ES" sz="1200" b="1" dirty="0" err="1"/>
              <a:t>Chazal</a:t>
            </a:r>
            <a:r>
              <a:rPr lang="es-ES" sz="1200" b="1" dirty="0"/>
              <a:t>, Gérard: “Interfaces”, </a:t>
            </a:r>
            <a:r>
              <a:rPr lang="es-ES" sz="1200" dirty="0"/>
              <a:t>Ed. </a:t>
            </a:r>
            <a:r>
              <a:rPr lang="es-ES" sz="1200" dirty="0" err="1"/>
              <a:t>Cham</a:t>
            </a:r>
            <a:r>
              <a:rPr lang="es-ES" sz="1200" dirty="0"/>
              <a:t> </a:t>
            </a:r>
            <a:r>
              <a:rPr lang="es-ES" sz="1200" dirty="0" err="1"/>
              <a:t>Vallon</a:t>
            </a:r>
            <a:r>
              <a:rPr lang="es-ES" sz="1200" dirty="0"/>
              <a:t>, Paris, 2002.</a:t>
            </a:r>
          </a:p>
          <a:p>
            <a:pPr eaLnBrk="1" hangingPunct="1">
              <a:lnSpc>
                <a:spcPct val="80000"/>
              </a:lnSpc>
            </a:pPr>
            <a:r>
              <a:rPr lang="es-ES" sz="1200" b="1" dirty="0"/>
              <a:t>-</a:t>
            </a:r>
            <a:r>
              <a:rPr lang="es-ES" sz="1200" b="1" dirty="0" err="1"/>
              <a:t>Deleuze</a:t>
            </a:r>
            <a:r>
              <a:rPr lang="es-ES" sz="1200" b="1" dirty="0"/>
              <a:t>, G.; </a:t>
            </a:r>
            <a:r>
              <a:rPr lang="es-ES" sz="1200" b="1" dirty="0" err="1"/>
              <a:t>Guattari</a:t>
            </a:r>
            <a:r>
              <a:rPr lang="es-ES" sz="1200" b="1" dirty="0"/>
              <a:t>, F.:”</a:t>
            </a:r>
            <a:r>
              <a:rPr lang="es-ES" sz="1200" b="1" dirty="0" err="1"/>
              <a:t>L’Anti-Oedipe</a:t>
            </a:r>
            <a:r>
              <a:rPr lang="es-ES" sz="1200" b="1" dirty="0"/>
              <a:t>”, </a:t>
            </a:r>
            <a:r>
              <a:rPr lang="es-ES" sz="1200" dirty="0"/>
              <a:t>Ed. de </a:t>
            </a:r>
            <a:r>
              <a:rPr lang="es-ES" sz="1200" dirty="0" err="1"/>
              <a:t>Minuit</a:t>
            </a:r>
            <a:r>
              <a:rPr lang="es-ES" sz="1200" dirty="0"/>
              <a:t>, Paris, 1975, Paris.</a:t>
            </a:r>
          </a:p>
          <a:p>
            <a:pPr eaLnBrk="1" hangingPunct="1">
              <a:lnSpc>
                <a:spcPct val="80000"/>
              </a:lnSpc>
            </a:pPr>
            <a:r>
              <a:rPr lang="es-ES" sz="1200" b="1" dirty="0"/>
              <a:t>-</a:t>
            </a:r>
            <a:r>
              <a:rPr lang="es-ES" sz="1200" b="1" dirty="0" err="1"/>
              <a:t>Guattari</a:t>
            </a:r>
            <a:r>
              <a:rPr lang="es-ES" sz="1200" b="1" dirty="0"/>
              <a:t>, Félix: “</a:t>
            </a:r>
            <a:r>
              <a:rPr lang="es-ES" sz="1200" b="1" dirty="0" err="1"/>
              <a:t>Caosmosis</a:t>
            </a:r>
            <a:r>
              <a:rPr lang="es-ES" sz="1200" b="1" dirty="0"/>
              <a:t>”, </a:t>
            </a:r>
            <a:r>
              <a:rPr lang="es-ES" sz="1200" dirty="0"/>
              <a:t>Ed. Manantial, Buenos Aires, 1997.</a:t>
            </a:r>
            <a:endParaRPr lang="es-ES" sz="1200" b="1" dirty="0"/>
          </a:p>
          <a:p>
            <a:pPr eaLnBrk="1" hangingPunct="1">
              <a:lnSpc>
                <a:spcPct val="80000"/>
              </a:lnSpc>
            </a:pPr>
            <a:r>
              <a:rPr lang="es-ES" sz="1200" b="1" dirty="0"/>
              <a:t>-</a:t>
            </a:r>
            <a:r>
              <a:rPr lang="es-ES" sz="1200" b="1" dirty="0" err="1"/>
              <a:t>Dolto</a:t>
            </a:r>
            <a:r>
              <a:rPr lang="es-ES" sz="1200" b="1" dirty="0"/>
              <a:t>, Françoise: “La imagen inconsciente del cuerpo”, </a:t>
            </a:r>
            <a:r>
              <a:rPr lang="es-ES" sz="1200" dirty="0"/>
              <a:t>Ed. Paidós, Barcelona, 1999.</a:t>
            </a:r>
          </a:p>
          <a:p>
            <a:pPr eaLnBrk="1" hangingPunct="1">
              <a:lnSpc>
                <a:spcPct val="80000"/>
              </a:lnSpc>
            </a:pPr>
            <a:r>
              <a:rPr lang="es-ES" sz="1200" b="1" dirty="0"/>
              <a:t>-L. </a:t>
            </a:r>
            <a:r>
              <a:rPr lang="es-ES" sz="1200" b="1" dirty="0" err="1"/>
              <a:t>Kreisner</a:t>
            </a:r>
            <a:r>
              <a:rPr lang="es-ES" sz="1200" b="1" dirty="0"/>
              <a:t>, M. </a:t>
            </a:r>
            <a:r>
              <a:rPr lang="es-ES" sz="1200" b="1" dirty="0" err="1"/>
              <a:t>Fain</a:t>
            </a:r>
            <a:r>
              <a:rPr lang="es-ES" sz="1200" b="1" dirty="0"/>
              <a:t>, M. </a:t>
            </a:r>
            <a:r>
              <a:rPr lang="es-ES" sz="1200" b="1" dirty="0" err="1"/>
              <a:t>Soulé</a:t>
            </a:r>
            <a:r>
              <a:rPr lang="es-ES" sz="1200" b="1" dirty="0"/>
              <a:t>:</a:t>
            </a:r>
            <a:r>
              <a:rPr lang="es-ES" sz="1200" dirty="0"/>
              <a:t> </a:t>
            </a:r>
            <a:r>
              <a:rPr lang="es-ES" sz="1200" b="1" dirty="0"/>
              <a:t>“El niño y su cuerpo”, </a:t>
            </a:r>
            <a:r>
              <a:rPr lang="es-ES" sz="1200" dirty="0"/>
              <a:t>Ed. </a:t>
            </a:r>
            <a:r>
              <a:rPr lang="es-ES" sz="1200" dirty="0" err="1"/>
              <a:t>Amorrortu</a:t>
            </a:r>
            <a:r>
              <a:rPr lang="es-ES" sz="1200" dirty="0"/>
              <a:t>, Buenos Aires, 1999.</a:t>
            </a:r>
          </a:p>
          <a:p>
            <a:pPr eaLnBrk="1" hangingPunct="1">
              <a:lnSpc>
                <a:spcPct val="80000"/>
              </a:lnSpc>
            </a:pPr>
            <a:r>
              <a:rPr lang="es-ES" sz="1200" b="1" dirty="0"/>
              <a:t>-Kristeva, Julia: “La </a:t>
            </a:r>
            <a:r>
              <a:rPr lang="es-ES" sz="1200" b="1" dirty="0" err="1"/>
              <a:t>révolution</a:t>
            </a:r>
            <a:r>
              <a:rPr lang="es-ES" sz="1200" b="1" dirty="0"/>
              <a:t> du </a:t>
            </a:r>
            <a:r>
              <a:rPr lang="es-ES" sz="1200" b="1" dirty="0" err="1"/>
              <a:t>langage</a:t>
            </a:r>
            <a:r>
              <a:rPr lang="es-ES" sz="1200" b="1" dirty="0"/>
              <a:t> </a:t>
            </a:r>
            <a:r>
              <a:rPr lang="es-ES" sz="1200" b="1" dirty="0" err="1"/>
              <a:t>poétique</a:t>
            </a:r>
            <a:r>
              <a:rPr lang="es-ES" sz="1200" b="1" dirty="0"/>
              <a:t>”, </a:t>
            </a:r>
            <a:r>
              <a:rPr lang="es-ES" sz="1200" dirty="0"/>
              <a:t>Ed. </a:t>
            </a:r>
            <a:r>
              <a:rPr lang="es-ES" sz="1200" dirty="0" err="1"/>
              <a:t>Seuil</a:t>
            </a:r>
            <a:r>
              <a:rPr lang="es-ES" sz="1200" dirty="0"/>
              <a:t>, Paris, 1974.</a:t>
            </a:r>
            <a:endParaRPr lang="es-ES" sz="1200" b="1" dirty="0"/>
          </a:p>
          <a:p>
            <a:pPr eaLnBrk="1" hangingPunct="1">
              <a:lnSpc>
                <a:spcPct val="80000"/>
              </a:lnSpc>
            </a:pPr>
            <a:r>
              <a:rPr lang="es-ES" sz="1200" b="1" dirty="0"/>
              <a:t>-Lacan, Jacques: “Les </a:t>
            </a:r>
            <a:r>
              <a:rPr lang="es-ES" sz="1200" b="1" dirty="0" err="1"/>
              <a:t>quatre</a:t>
            </a:r>
            <a:r>
              <a:rPr lang="es-ES" sz="1200" b="1" dirty="0"/>
              <a:t> </a:t>
            </a:r>
            <a:r>
              <a:rPr lang="es-ES" sz="1200" b="1" dirty="0" err="1"/>
              <a:t>concepts</a:t>
            </a:r>
            <a:r>
              <a:rPr lang="es-ES" sz="1200" b="1" dirty="0"/>
              <a:t> </a:t>
            </a:r>
            <a:r>
              <a:rPr lang="es-ES" sz="1200" b="1" dirty="0" err="1"/>
              <a:t>fondamentaux</a:t>
            </a:r>
            <a:r>
              <a:rPr lang="es-ES" sz="1200" b="1" dirty="0"/>
              <a:t> de la </a:t>
            </a:r>
            <a:r>
              <a:rPr lang="es-ES" sz="1200" b="1" dirty="0" err="1"/>
              <a:t>psychanalyse</a:t>
            </a:r>
            <a:r>
              <a:rPr lang="es-ES" sz="1200" b="1" dirty="0"/>
              <a:t>”, </a:t>
            </a:r>
            <a:r>
              <a:rPr lang="es-ES" sz="1200" dirty="0"/>
              <a:t>Ed. </a:t>
            </a:r>
            <a:r>
              <a:rPr lang="es-ES" sz="1200" dirty="0" err="1"/>
              <a:t>Seuil</a:t>
            </a:r>
            <a:r>
              <a:rPr lang="es-ES" sz="1200" dirty="0"/>
              <a:t>, Paris, 1973</a:t>
            </a:r>
          </a:p>
          <a:p>
            <a:pPr eaLnBrk="1" hangingPunct="1">
              <a:lnSpc>
                <a:spcPct val="80000"/>
              </a:lnSpc>
            </a:pPr>
            <a:r>
              <a:rPr lang="es-ES" sz="1200" b="1" dirty="0"/>
              <a:t>-Moreira, </a:t>
            </a:r>
            <a:r>
              <a:rPr lang="es-ES" sz="1200" b="1" dirty="0" err="1"/>
              <a:t>Hilia</a:t>
            </a:r>
            <a:r>
              <a:rPr lang="es-ES" sz="1200" b="1" dirty="0"/>
              <a:t>: “Cuerpo de Mujer”, </a:t>
            </a:r>
            <a:r>
              <a:rPr lang="es-ES" sz="1200" dirty="0"/>
              <a:t>Ed. </a:t>
            </a:r>
            <a:r>
              <a:rPr lang="es-ES" sz="1200" dirty="0" err="1"/>
              <a:t>Trilce</a:t>
            </a:r>
            <a:r>
              <a:rPr lang="es-ES" sz="1200" dirty="0"/>
              <a:t>, Montevideo, 1994.</a:t>
            </a:r>
          </a:p>
          <a:p>
            <a:pPr eaLnBrk="1" hangingPunct="1">
              <a:lnSpc>
                <a:spcPct val="80000"/>
              </a:lnSpc>
            </a:pPr>
            <a:r>
              <a:rPr lang="es-ES" sz="1200" b="1" dirty="0"/>
              <a:t>-</a:t>
            </a:r>
            <a:r>
              <a:rPr lang="es-ES" sz="1200" b="1" dirty="0" err="1"/>
              <a:t>Pastinelli</a:t>
            </a:r>
            <a:r>
              <a:rPr lang="es-ES" sz="1200" b="1" dirty="0"/>
              <a:t>, Madeleine: “Des </a:t>
            </a:r>
            <a:r>
              <a:rPr lang="es-ES" sz="1200" b="1" dirty="0" err="1"/>
              <a:t>souris</a:t>
            </a:r>
            <a:r>
              <a:rPr lang="es-ES" sz="1200" b="1" dirty="0"/>
              <a:t>, des </a:t>
            </a:r>
            <a:r>
              <a:rPr lang="es-ES" sz="1200" b="1" dirty="0" err="1"/>
              <a:t>hommes</a:t>
            </a:r>
            <a:r>
              <a:rPr lang="es-ES" sz="1200" b="1" dirty="0"/>
              <a:t> et des </a:t>
            </a:r>
            <a:r>
              <a:rPr lang="es-ES" sz="1200" b="1" dirty="0" err="1"/>
              <a:t>femmes</a:t>
            </a:r>
            <a:r>
              <a:rPr lang="es-ES" sz="1200" b="1" dirty="0"/>
              <a:t> </a:t>
            </a:r>
            <a:r>
              <a:rPr lang="es-ES" sz="1200" b="1" dirty="0" err="1"/>
              <a:t>au</a:t>
            </a:r>
            <a:r>
              <a:rPr lang="es-ES" sz="1200" b="1" dirty="0"/>
              <a:t> </a:t>
            </a:r>
            <a:r>
              <a:rPr lang="es-ES" sz="1200" b="1" dirty="0" err="1"/>
              <a:t>village</a:t>
            </a:r>
            <a:r>
              <a:rPr lang="es-ES" sz="1200" b="1" dirty="0"/>
              <a:t> global”, </a:t>
            </a:r>
            <a:r>
              <a:rPr lang="es-ES" sz="1200" dirty="0"/>
              <a:t>Ed. </a:t>
            </a:r>
            <a:r>
              <a:rPr lang="es-ES" sz="1200" dirty="0" err="1"/>
              <a:t>Presses</a:t>
            </a:r>
            <a:r>
              <a:rPr lang="es-ES" sz="1200" dirty="0"/>
              <a:t> de l’Université Laval, </a:t>
            </a:r>
            <a:r>
              <a:rPr lang="es-ES" sz="1200" dirty="0" err="1"/>
              <a:t>Québec</a:t>
            </a:r>
            <a:r>
              <a:rPr lang="es-ES" sz="1200" dirty="0"/>
              <a:t>, 2007</a:t>
            </a:r>
          </a:p>
          <a:p>
            <a:pPr eaLnBrk="1" hangingPunct="1">
              <a:lnSpc>
                <a:spcPct val="80000"/>
              </a:lnSpc>
            </a:pPr>
            <a:r>
              <a:rPr lang="es-ES" sz="1200" b="1" dirty="0"/>
              <a:t>-</a:t>
            </a:r>
            <a:r>
              <a:rPr lang="es-ES" sz="1200" b="1" dirty="0" err="1"/>
              <a:t>Perniola</a:t>
            </a:r>
            <a:r>
              <a:rPr lang="es-ES" sz="1200" b="1" dirty="0"/>
              <a:t>, Mario: “Del sentir”, </a:t>
            </a:r>
            <a:r>
              <a:rPr lang="es-ES" sz="1200" dirty="0"/>
              <a:t>Ed. Pre- Textos, Valencia, 2008.</a:t>
            </a:r>
          </a:p>
          <a:p>
            <a:pPr eaLnBrk="1" hangingPunct="1">
              <a:lnSpc>
                <a:spcPct val="80000"/>
              </a:lnSpc>
            </a:pPr>
            <a:r>
              <a:rPr lang="es-ES" sz="1200" b="1" dirty="0"/>
              <a:t>-Traversa, Oscar: “Cuerpos de Papel”, </a:t>
            </a:r>
            <a:r>
              <a:rPr lang="es-ES" sz="1200" dirty="0"/>
              <a:t>Ed. Gedisa, Barcelona, 1997</a:t>
            </a:r>
          </a:p>
          <a:p>
            <a:pPr eaLnBrk="1" hangingPunct="1">
              <a:lnSpc>
                <a:spcPct val="80000"/>
              </a:lnSpc>
            </a:pPr>
            <a:r>
              <a:rPr lang="es-ES" sz="1200" b="1" dirty="0"/>
              <a:t>-Reich, Wilhelm: “La función del </a:t>
            </a:r>
            <a:r>
              <a:rPr lang="es-ES" sz="1200" b="1" dirty="0" err="1"/>
              <a:t>Orsgasmo</a:t>
            </a:r>
            <a:r>
              <a:rPr lang="es-ES" sz="1200" b="1" dirty="0"/>
              <a:t>”, </a:t>
            </a:r>
            <a:r>
              <a:rPr lang="es-ES" sz="1200" dirty="0"/>
              <a:t>Ed. Paidós, Barcelona, 2002</a:t>
            </a:r>
          </a:p>
          <a:p>
            <a:pPr eaLnBrk="1" hangingPunct="1">
              <a:lnSpc>
                <a:spcPct val="80000"/>
              </a:lnSpc>
            </a:pPr>
            <a:r>
              <a:rPr lang="es-ES" sz="1200" b="1" dirty="0"/>
              <a:t>-</a:t>
            </a:r>
            <a:r>
              <a:rPr lang="es-ES" sz="1200" b="1" dirty="0" err="1"/>
              <a:t>Zizek</a:t>
            </a:r>
            <a:r>
              <a:rPr lang="es-ES" sz="1200" b="1" dirty="0"/>
              <a:t>, </a:t>
            </a:r>
            <a:r>
              <a:rPr lang="es-ES" sz="1200" b="1" dirty="0" err="1"/>
              <a:t>Slavoj</a:t>
            </a:r>
            <a:r>
              <a:rPr lang="es-ES" sz="1200" b="1" dirty="0"/>
              <a:t>: “El Acoso de las Fantasías”, </a:t>
            </a:r>
            <a:r>
              <a:rPr lang="es-ES" sz="1200" dirty="0"/>
              <a:t>Ed. Siglo XXI, México, 2007</a:t>
            </a:r>
          </a:p>
          <a:p>
            <a:pPr eaLnBrk="1" hangingPunct="1">
              <a:lnSpc>
                <a:spcPct val="80000"/>
              </a:lnSpc>
            </a:pPr>
            <a:r>
              <a:rPr lang="es-ES" sz="1200" b="1" dirty="0"/>
              <a:t>-</a:t>
            </a:r>
            <a:r>
              <a:rPr lang="es-ES" sz="1200" b="1" dirty="0" err="1"/>
              <a:t>Mouchon</a:t>
            </a:r>
            <a:r>
              <a:rPr lang="es-ES" sz="1200" b="1" dirty="0"/>
              <a:t>, J. (2004), “Las nuevas formas del debate público: ¿una reconfiguración del espacio público?, </a:t>
            </a:r>
            <a:r>
              <a:rPr lang="es-ES" sz="1200" dirty="0"/>
              <a:t>en Revista Comunicación y Medios Año 14, No 15, Ed. Instituto de la Comunicación e Imagen, Universidad de Chile, Santiago.</a:t>
            </a:r>
          </a:p>
          <a:p>
            <a:pPr eaLnBrk="1" hangingPunct="1">
              <a:lnSpc>
                <a:spcPct val="80000"/>
              </a:lnSpc>
            </a:pPr>
            <a:r>
              <a:rPr lang="es-CL" sz="1000" b="1" dirty="0"/>
              <a:t>-Verón, E. (1998), </a:t>
            </a:r>
            <a:r>
              <a:rPr lang="es-CL" sz="1000" b="1" i="1" dirty="0"/>
              <a:t>“La semiósis social”,</a:t>
            </a:r>
            <a:r>
              <a:rPr lang="es-CL" sz="1000" i="1" dirty="0"/>
              <a:t> </a:t>
            </a:r>
            <a:r>
              <a:rPr lang="es-CL" sz="1000" dirty="0"/>
              <a:t>Ed. Gedisa, Barcelona</a:t>
            </a:r>
          </a:p>
          <a:p>
            <a:pPr eaLnBrk="1" hangingPunct="1">
              <a:lnSpc>
                <a:spcPct val="80000"/>
              </a:lnSpc>
            </a:pPr>
            <a:r>
              <a:rPr lang="es-ES" sz="900" b="1" dirty="0"/>
              <a:t>-</a:t>
            </a:r>
            <a:r>
              <a:rPr lang="es-ES" sz="1000" b="1" dirty="0"/>
              <a:t>Thom, R. (1987), </a:t>
            </a:r>
            <a:r>
              <a:rPr lang="es-ES" sz="1000" b="1" i="1" dirty="0"/>
              <a:t>“Estabilidad estructural y morfogénesis”, </a:t>
            </a:r>
            <a:r>
              <a:rPr lang="es-ES" sz="1000" dirty="0"/>
              <a:t>Ed. Gedisa, Barcelona</a:t>
            </a:r>
            <a:endParaRPr lang="es-ES" sz="1000" dirty="0">
              <a:hlinkClick r:id="" action="ppaction://noaction"/>
            </a:endParaRPr>
          </a:p>
          <a:p>
            <a:pPr eaLnBrk="1" hangingPunct="1">
              <a:lnSpc>
                <a:spcPct val="80000"/>
              </a:lnSpc>
            </a:pPr>
            <a:r>
              <a:rPr lang="es-ES" sz="1200" b="1" dirty="0"/>
              <a:t>-Rafael del Villar, Luis Perillán, Evelyn Campos, Fondecyt No 1120064, 2012- 2014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4664"/>
            <a:ext cx="8229600" cy="5691336"/>
          </a:xfrm>
        </p:spPr>
        <p:txBody>
          <a:bodyPr/>
          <a:lstStyle/>
          <a:p>
            <a:r>
              <a:rPr lang="es-CL" sz="2800" b="1" dirty="0">
                <a:solidFill>
                  <a:srgbClr val="C00000"/>
                </a:solidFill>
              </a:rPr>
              <a:t>Es necesario partir de UNA SEMIÓTICA DEL CUERPO </a:t>
            </a:r>
            <a:r>
              <a:rPr lang="es-CL" sz="2800" dirty="0"/>
              <a:t>“se debe, cierto, apoyarse en una semiótica del cuerpo, pero ella exige, también, hacer aparecer el lugar de articulación del cuerpo y de la psiquis” (Darrault- Harris, I. [6], 2019: 161). </a:t>
            </a:r>
          </a:p>
          <a:p>
            <a:r>
              <a:rPr lang="es-CL" sz="2800" b="1" dirty="0">
                <a:solidFill>
                  <a:srgbClr val="C00000"/>
                </a:solidFill>
              </a:rPr>
              <a:t>El cuerpo es síntoma, una verdadera operación de semiósis </a:t>
            </a:r>
            <a:r>
              <a:rPr lang="es-CL" sz="2800" dirty="0"/>
              <a:t>que puede hacer pasar una neurosis en potencia a una neurosis en acto. Los fantasmas inconscientes sólo los podemos describir a partir de los datos de lo real del propio cuerpo. </a:t>
            </a:r>
            <a:endParaRPr lang="es-MX" sz="2800" b="1"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576064"/>
          </a:xfrm>
        </p:spPr>
        <p:txBody>
          <a:bodyPr/>
          <a:lstStyle/>
          <a:p>
            <a:r>
              <a:rPr lang="es-CL" sz="2400" b="1" dirty="0">
                <a:solidFill>
                  <a:srgbClr val="7030A0"/>
                </a:solidFill>
                <a:effectLst/>
              </a:rPr>
              <a:t>La semiótica tensiva y el cuerpo en marcha</a:t>
            </a:r>
            <a:endParaRPr lang="es-MX" sz="2400" b="1" dirty="0">
              <a:solidFill>
                <a:srgbClr val="7030A0"/>
              </a:solidFill>
              <a:effectLst/>
            </a:endParaRPr>
          </a:p>
        </p:txBody>
      </p:sp>
      <p:sp>
        <p:nvSpPr>
          <p:cNvPr id="3" name="2 Marcador de contenido"/>
          <p:cNvSpPr>
            <a:spLocks noGrp="1"/>
          </p:cNvSpPr>
          <p:nvPr>
            <p:ph idx="1"/>
          </p:nvPr>
        </p:nvSpPr>
        <p:spPr>
          <a:xfrm>
            <a:off x="457200" y="1196752"/>
            <a:ext cx="8229600" cy="5328592"/>
          </a:xfrm>
        </p:spPr>
        <p:txBody>
          <a:bodyPr/>
          <a:lstStyle/>
          <a:p>
            <a:r>
              <a:rPr lang="es-CL" sz="2400" dirty="0"/>
              <a:t>En la </a:t>
            </a:r>
            <a:r>
              <a:rPr lang="es-CL" sz="2400" i="1" dirty="0"/>
              <a:t>Sémiotique des </a:t>
            </a:r>
            <a:r>
              <a:rPr lang="es-CL" sz="2400" i="1" dirty="0" err="1"/>
              <a:t>passions</a:t>
            </a:r>
            <a:r>
              <a:rPr lang="es-CL" sz="2400" i="1" dirty="0"/>
              <a:t> </a:t>
            </a:r>
            <a:r>
              <a:rPr lang="es-CL" sz="2400" dirty="0"/>
              <a:t>[7]Greimas, A.J. y Fontanille, J. distinguen: (</a:t>
            </a:r>
            <a:r>
              <a:rPr lang="es-CL" sz="2400" i="1" dirty="0"/>
              <a:t>El Estado</a:t>
            </a:r>
            <a:r>
              <a:rPr lang="es-CL" sz="2400" dirty="0"/>
              <a:t> del Alma)/ (El Estado de las Cosas). El primero se daría “</a:t>
            </a:r>
            <a:r>
              <a:rPr lang="es-CL" sz="2400" i="1" dirty="0"/>
              <a:t>el afecto”, el regirse por la intensidad, en oposición al segundo que se regiría por la extensión, el dispositivo verbal, lo difuso.</a:t>
            </a:r>
          </a:p>
          <a:p>
            <a:r>
              <a:rPr lang="es-CL" sz="2400" i="1" dirty="0"/>
              <a:t>En este caso describiríamos nuestro objeto real, la marcha como formando parte del dominio de la intensidad, y si existiese un régimen de la extensión, sería sólo posible de aprehender a través de una encuesta que permitiera descubrir la racionalidad puesta en acto, en el acontecimiento por los actores mismos.</a:t>
            </a:r>
          </a:p>
          <a:p>
            <a:r>
              <a:rPr lang="es-CL" sz="1800" dirty="0"/>
              <a:t>[7] Greimas, A.J. y Fontanille, J. (1985) </a:t>
            </a:r>
            <a:r>
              <a:rPr lang="es-CL" sz="1800" i="1" dirty="0"/>
              <a:t>Sémiotique des </a:t>
            </a:r>
            <a:r>
              <a:rPr lang="es-CL" sz="1800" i="1" dirty="0" err="1"/>
              <a:t>passions</a:t>
            </a:r>
            <a:r>
              <a:rPr lang="es-CL" sz="1800" i="1" dirty="0"/>
              <a:t> . Paris: Du </a:t>
            </a:r>
            <a:r>
              <a:rPr lang="es-CL" sz="1800" i="1" dirty="0" err="1"/>
              <a:t>Seuil</a:t>
            </a:r>
            <a:r>
              <a:rPr lang="es-CL" sz="1800" i="1" dirty="0"/>
              <a:t>.</a:t>
            </a:r>
            <a:endParaRPr lang="es-CL" sz="1800" dirty="0"/>
          </a:p>
          <a:p>
            <a:endParaRPr lang="es-CL" sz="2400" dirty="0"/>
          </a:p>
          <a:p>
            <a:endParaRPr lang="es-CL" sz="2400" dirty="0"/>
          </a:p>
          <a:p>
            <a:endParaRPr lang="es-CL" sz="2400" dirty="0"/>
          </a:p>
          <a:p>
            <a:endParaRPr lang="es-CL" sz="2400" dirty="0"/>
          </a:p>
          <a:p>
            <a:endParaRPr lang="es-CL" sz="2400" dirty="0"/>
          </a:p>
          <a:p>
            <a:endParaRPr lang="es-CL" sz="2400" dirty="0"/>
          </a:p>
        </p:txBody>
      </p:sp>
    </p:spTree>
  </p:cSld>
  <p:clrMapOvr>
    <a:masterClrMapping/>
  </p:clrMapOvr>
</p:sld>
</file>

<file path=ppt/theme/theme1.xml><?xml version="1.0" encoding="utf-8"?>
<a:theme xmlns:a="http://schemas.openxmlformats.org/drawingml/2006/main" name="Cumbre">
  <a:themeElements>
    <a:clrScheme name="Cumbre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fontScheme name="Cumb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Arial" charset="0"/>
          </a:defRPr>
        </a:defPPr>
      </a:lstStyle>
    </a:lnDef>
  </a:objectDefaults>
  <a:extraClrSchemeLst>
    <a:extraClrScheme>
      <a:clrScheme name="Cumb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Cumbre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Cumbre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Cumbre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Cumb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Cumbre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Cumbre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Cumbre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Cumbre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mb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themeOverride>
</file>

<file path=ppt/theme/themeOverride2.xml><?xml version="1.0" encoding="utf-8"?>
<a:themeOverride xmlns:a="http://schemas.openxmlformats.org/drawingml/2006/main">
  <a:clrScheme name="Cumb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themeOverride>
</file>

<file path=ppt/theme/themeOverride3.xml><?xml version="1.0" encoding="utf-8"?>
<a:themeOverride xmlns:a="http://schemas.openxmlformats.org/drawingml/2006/main">
  <a:clrScheme name="Cumb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themeOverride>
</file>

<file path=ppt/theme/themeOverride4.xml><?xml version="1.0" encoding="utf-8"?>
<a:themeOverride xmlns:a="http://schemas.openxmlformats.org/drawingml/2006/main">
  <a:clrScheme name="Cumbre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themeOverride>
</file>

<file path=ppt/theme/themeOverride5.xml><?xml version="1.0" encoding="utf-8"?>
<a:themeOverride xmlns:a="http://schemas.openxmlformats.org/drawingml/2006/main">
  <a:clrScheme name="Cumbre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themeOverride>
</file>

<file path=ppt/theme/themeOverride6.xml><?xml version="1.0" encoding="utf-8"?>
<a:themeOverride xmlns:a="http://schemas.openxmlformats.org/drawingml/2006/main">
  <a:clrScheme name="Cumbre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themeOverride>
</file>

<file path=docProps/app.xml><?xml version="1.0" encoding="utf-8"?>
<Properties xmlns="http://schemas.openxmlformats.org/officeDocument/2006/extended-properties" xmlns:vt="http://schemas.openxmlformats.org/officeDocument/2006/docPropsVTypes">
  <Template>Mountain Top</Template>
  <TotalTime>1851</TotalTime>
  <Words>5798</Words>
  <Application>Microsoft Office PowerPoint</Application>
  <PresentationFormat>Presentación en pantalla (4:3)</PresentationFormat>
  <Paragraphs>184</Paragraphs>
  <Slides>77</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77</vt:i4>
      </vt:variant>
    </vt:vector>
  </HeadingPairs>
  <TitlesOfParts>
    <vt:vector size="80" baseType="lpstr">
      <vt:lpstr>Arial</vt:lpstr>
      <vt:lpstr>Calibri</vt:lpstr>
      <vt:lpstr>Cumbre</vt:lpstr>
      <vt:lpstr>Protestas sociales en Chile de hoy: identificación imaginaria e identidad</vt:lpstr>
      <vt:lpstr>Síntesis</vt:lpstr>
      <vt:lpstr>Presentación de PowerPoint</vt:lpstr>
      <vt:lpstr>1.- Las marchas como objeto real a estudiar</vt:lpstr>
      <vt:lpstr>Presentación de PowerPoint</vt:lpstr>
      <vt:lpstr>Presentación de PowerPoint</vt:lpstr>
      <vt:lpstr>2.-Cuerpo y Política: Consideraciones Teóricas </vt:lpstr>
      <vt:lpstr>Presentación de PowerPoint</vt:lpstr>
      <vt:lpstr>La semiótica tensiva y el cuerpo en marcha</vt:lpstr>
      <vt:lpstr>Presentación de PowerPoint</vt:lpstr>
      <vt:lpstr>Presentación de PowerPoint</vt:lpstr>
      <vt:lpstr>Presentación de PowerPoint</vt:lpstr>
      <vt:lpstr>Presentación de PowerPoint</vt:lpstr>
      <vt:lpstr>Presentación de PowerPoint</vt:lpstr>
      <vt:lpstr>Consideraciones sobre Nuestro Objeto Real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APORTE DE REICH</vt:lpstr>
      <vt:lpstr>Presentación de PowerPoint</vt:lpstr>
      <vt:lpstr>Presentación de PowerPoint</vt:lpstr>
      <vt:lpstr>3.-  Cuerpo- Identidad en la Guerra Fría: indicios a través de las marchas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Cuerpo- Identidad en el Movimiento Estudiantil Chileno 2011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Marchas Movimiento Feminista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7.- Protestas Sociedad Civil Octubre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Consideraciones</vt:lpstr>
      <vt:lpstr>Bibliografía citada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Animación, Imaginario, Cuerpo</dc:title>
  <dc:creator>Rafael del Villar</dc:creator>
  <cp:lastModifiedBy>rdvillar@gmail.com</cp:lastModifiedBy>
  <cp:revision>102</cp:revision>
  <dcterms:created xsi:type="dcterms:W3CDTF">2010-09-02T03:34:17Z</dcterms:created>
  <dcterms:modified xsi:type="dcterms:W3CDTF">2020-11-18T20:57:05Z</dcterms:modified>
</cp:coreProperties>
</file>