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slides/slide8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2" r:id="rId7"/>
    <p:sldId id="263" r:id="rId8"/>
    <p:sldId id="261" r:id="rId9"/>
    <p:sldId id="264" r:id="rId10"/>
    <p:sldId id="265" r:id="rId11"/>
    <p:sldId id="267" r:id="rId12"/>
    <p:sldId id="266" r:id="rId13"/>
    <p:sldId id="268" r:id="rId14"/>
    <p:sldId id="269" r:id="rId15"/>
    <p:sldId id="270" r:id="rId16"/>
    <p:sldId id="271" r:id="rId17"/>
    <p:sldId id="274" r:id="rId18"/>
    <p:sldId id="275" r:id="rId19"/>
    <p:sldId id="298" r:id="rId20"/>
    <p:sldId id="300" r:id="rId21"/>
    <p:sldId id="304" r:id="rId22"/>
    <p:sldId id="303" r:id="rId23"/>
    <p:sldId id="305" r:id="rId24"/>
    <p:sldId id="293" r:id="rId25"/>
    <p:sldId id="301" r:id="rId26"/>
    <p:sldId id="306" r:id="rId27"/>
    <p:sldId id="307" r:id="rId28"/>
    <p:sldId id="308" r:id="rId29"/>
    <p:sldId id="309" r:id="rId30"/>
    <p:sldId id="310" r:id="rId31"/>
    <p:sldId id="311" r:id="rId32"/>
    <p:sldId id="297" r:id="rId33"/>
    <p:sldId id="312" r:id="rId34"/>
    <p:sldId id="276" r:id="rId35"/>
    <p:sldId id="277" r:id="rId36"/>
    <p:sldId id="273" r:id="rId37"/>
    <p:sldId id="279" r:id="rId38"/>
    <p:sldId id="280" r:id="rId39"/>
    <p:sldId id="281" r:id="rId40"/>
    <p:sldId id="282" r:id="rId41"/>
    <p:sldId id="290" r:id="rId42"/>
    <p:sldId id="291" r:id="rId43"/>
    <p:sldId id="283" r:id="rId44"/>
    <p:sldId id="284" r:id="rId45"/>
    <p:sldId id="285" r:id="rId46"/>
    <p:sldId id="286" r:id="rId47"/>
    <p:sldId id="287" r:id="rId48"/>
    <p:sldId id="288" r:id="rId49"/>
    <p:sldId id="289" r:id="rId50"/>
    <p:sldId id="319" r:id="rId51"/>
    <p:sldId id="316" r:id="rId52"/>
    <p:sldId id="314" r:id="rId53"/>
    <p:sldId id="315" r:id="rId54"/>
    <p:sldId id="320" r:id="rId55"/>
    <p:sldId id="323" r:id="rId56"/>
    <p:sldId id="321" r:id="rId57"/>
    <p:sldId id="322" r:id="rId58"/>
    <p:sldId id="324" r:id="rId59"/>
    <p:sldId id="325" r:id="rId60"/>
    <p:sldId id="326" r:id="rId61"/>
    <p:sldId id="327" r:id="rId62"/>
    <p:sldId id="328" r:id="rId63"/>
    <p:sldId id="329" r:id="rId64"/>
    <p:sldId id="346" r:id="rId65"/>
    <p:sldId id="348" r:id="rId66"/>
    <p:sldId id="341" r:id="rId67"/>
    <p:sldId id="342" r:id="rId68"/>
    <p:sldId id="343" r:id="rId69"/>
    <p:sldId id="344" r:id="rId70"/>
    <p:sldId id="345" r:id="rId71"/>
    <p:sldId id="330" r:id="rId72"/>
    <p:sldId id="331" r:id="rId73"/>
    <p:sldId id="332" r:id="rId74"/>
    <p:sldId id="333" r:id="rId75"/>
    <p:sldId id="334" r:id="rId76"/>
    <p:sldId id="335" r:id="rId77"/>
    <p:sldId id="336" r:id="rId78"/>
    <p:sldId id="337" r:id="rId79"/>
    <p:sldId id="338" r:id="rId80"/>
    <p:sldId id="339" r:id="rId81"/>
    <p:sldId id="340" r:id="rId8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319F3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varScale="1">
        <p:scale>
          <a:sx n="64" d="100"/>
          <a:sy n="64" d="100"/>
        </p:scale>
        <p:origin x="-147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2"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CL"/>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s-CL"/>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s-CL"/>
          </a:p>
        </p:txBody>
      </p:sp>
      <p:grpSp>
        <p:nvGrpSpPr>
          <p:cNvPr id="3"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s-CL"/>
            </a:p>
          </p:txBody>
        </p:sp>
        <p:grpSp>
          <p:nvGrpSpPr>
            <p:cNvPr id="4"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s-CL"/>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s-CL"/>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s-CL"/>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s-CL"/>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s-CL"/>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s-CL"/>
            </a:p>
          </p:txBody>
        </p:sp>
      </p:grpSp>
      <p:grpSp>
        <p:nvGrpSpPr>
          <p:cNvPr id="8"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s-CL"/>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s-CL"/>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s-CL"/>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s-CL"/>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s-CL"/>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s-CL"/>
            </a:p>
          </p:txBody>
        </p:sp>
      </p:grpSp>
      <p:sp>
        <p:nvSpPr>
          <p:cNvPr id="209942" name="Rectangle 22"/>
          <p:cNvSpPr>
            <a:spLocks noGrp="1" noChangeArrowheads="1"/>
          </p:cNvSpPr>
          <p:nvPr>
            <p:ph type="ctrTitle" sz="quarter"/>
          </p:nvPr>
        </p:nvSpPr>
        <p:spPr>
          <a:xfrm>
            <a:off x="457200" y="1447800"/>
            <a:ext cx="8229600" cy="1736725"/>
          </a:xfrm>
        </p:spPr>
        <p:txBody>
          <a:bodyPr/>
          <a:lstStyle>
            <a:lvl1pPr>
              <a:defRPr sz="5400"/>
            </a:lvl1pPr>
          </a:lstStyle>
          <a:p>
            <a:r>
              <a:rPr lang="es-ES" smtClean="0"/>
              <a:t>Haga clic para modificar el estilo de título del patrón</a:t>
            </a:r>
            <a:endParaRPr lang="es-ES"/>
          </a:p>
        </p:txBody>
      </p:sp>
      <p:sp>
        <p:nvSpPr>
          <p:cNvPr id="2099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C0C0C0"/>
                  </a:outerShdw>
                </a:effectLst>
              </a:defRPr>
            </a:lvl1pPr>
          </a:lstStyle>
          <a:p>
            <a:r>
              <a:rPr lang="es-ES" smtClean="0"/>
              <a:t>Haga clic para modificar el estilo de subtítulo del patrón</a:t>
            </a:r>
            <a:endParaRPr lang="es-ES"/>
          </a:p>
        </p:txBody>
      </p:sp>
      <p:sp>
        <p:nvSpPr>
          <p:cNvPr id="24" name="Rectangle 24"/>
          <p:cNvSpPr>
            <a:spLocks noGrp="1" noChangeArrowheads="1"/>
          </p:cNvSpPr>
          <p:nvPr>
            <p:ph type="dt" sz="quarter" idx="10"/>
          </p:nvPr>
        </p:nvSpPr>
        <p:spPr/>
        <p:txBody>
          <a:bodyPr/>
          <a:lstStyle>
            <a:lvl1pPr>
              <a:defRPr/>
            </a:lvl1pPr>
          </a:lstStyle>
          <a:p>
            <a:fld id="{0F90913D-E4FC-4727-9A1C-C2FEE4ADE2B4}" type="datetimeFigureOut">
              <a:rPr lang="es-MX" smtClean="0"/>
              <a:pPr/>
              <a:t>08/05/2020</a:t>
            </a:fld>
            <a:endParaRPr lang="es-MX"/>
          </a:p>
        </p:txBody>
      </p:sp>
      <p:sp>
        <p:nvSpPr>
          <p:cNvPr id="25" name="Rectangle 25"/>
          <p:cNvSpPr>
            <a:spLocks noGrp="1" noChangeArrowheads="1"/>
          </p:cNvSpPr>
          <p:nvPr>
            <p:ph type="sldNum" sz="quarter" idx="11"/>
          </p:nvPr>
        </p:nvSpPr>
        <p:spPr/>
        <p:txBody>
          <a:bodyPr/>
          <a:lstStyle>
            <a:lvl1pPr>
              <a:defRPr/>
            </a:lvl1pPr>
          </a:lstStyle>
          <a:p>
            <a:fld id="{24F08080-B02E-44A9-91B3-12B8F8FD8A22}" type="slidenum">
              <a:rPr lang="es-MX" smtClean="0"/>
              <a:pPr/>
              <a:t>‹Nº›</a:t>
            </a:fld>
            <a:endParaRPr lang="es-MX"/>
          </a:p>
        </p:txBody>
      </p:sp>
      <p:sp>
        <p:nvSpPr>
          <p:cNvPr id="26" name="Rectangle 26"/>
          <p:cNvSpPr>
            <a:spLocks noGrp="1" noChangeArrowheads="1"/>
          </p:cNvSpPr>
          <p:nvPr>
            <p:ph type="ftr" sz="quarter" idx="12"/>
          </p:nvPr>
        </p:nvSpPr>
        <p:spPr/>
        <p:txBody>
          <a:bodyPr/>
          <a:lstStyle>
            <a:lvl1pPr>
              <a:defRPr/>
            </a:lvl1pPr>
          </a:lstStyle>
          <a:p>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24"/>
          <p:cNvSpPr>
            <a:spLocks noGrp="1" noChangeArrowheads="1"/>
          </p:cNvSpPr>
          <p:nvPr>
            <p:ph type="dt" sz="half" idx="10"/>
          </p:nvPr>
        </p:nvSpPr>
        <p:spPr>
          <a:ln/>
        </p:spPr>
        <p:txBody>
          <a:bodyPr/>
          <a:lstStyle>
            <a:lvl1pPr>
              <a:defRPr/>
            </a:lvl1pPr>
          </a:lstStyle>
          <a:p>
            <a:fld id="{0F90913D-E4FC-4727-9A1C-C2FEE4ADE2B4}" type="datetimeFigureOut">
              <a:rPr lang="es-MX" smtClean="0"/>
              <a:pPr/>
              <a:t>08/05/2020</a:t>
            </a:fld>
            <a:endParaRPr lang="es-MX"/>
          </a:p>
        </p:txBody>
      </p:sp>
      <p:sp>
        <p:nvSpPr>
          <p:cNvPr id="5" name="Rectangle 25"/>
          <p:cNvSpPr>
            <a:spLocks noGrp="1" noChangeArrowheads="1"/>
          </p:cNvSpPr>
          <p:nvPr>
            <p:ph type="ftr" sz="quarter" idx="11"/>
          </p:nvPr>
        </p:nvSpPr>
        <p:spPr>
          <a:ln/>
        </p:spPr>
        <p:txBody>
          <a:bodyPr/>
          <a:lstStyle>
            <a:lvl1pPr>
              <a:defRPr/>
            </a:lvl1pPr>
          </a:lstStyle>
          <a:p>
            <a:endParaRPr lang="es-MX"/>
          </a:p>
        </p:txBody>
      </p:sp>
      <p:sp>
        <p:nvSpPr>
          <p:cNvPr id="6" name="Rectangle 26"/>
          <p:cNvSpPr>
            <a:spLocks noGrp="1" noChangeArrowheads="1"/>
          </p:cNvSpPr>
          <p:nvPr>
            <p:ph type="sldNum" sz="quarter" idx="12"/>
          </p:nvPr>
        </p:nvSpPr>
        <p:spPr>
          <a:ln/>
        </p:spPr>
        <p:txBody>
          <a:bodyPr/>
          <a:lstStyle>
            <a:lvl1pPr>
              <a:defRPr/>
            </a:lvl1pPr>
          </a:lstStyle>
          <a:p>
            <a:fld id="{24F08080-B02E-44A9-91B3-12B8F8FD8A22}"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28600"/>
            <a:ext cx="2057400" cy="5867400"/>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28600"/>
            <a:ext cx="6019800" cy="5867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24"/>
          <p:cNvSpPr>
            <a:spLocks noGrp="1" noChangeArrowheads="1"/>
          </p:cNvSpPr>
          <p:nvPr>
            <p:ph type="dt" sz="half" idx="10"/>
          </p:nvPr>
        </p:nvSpPr>
        <p:spPr>
          <a:ln/>
        </p:spPr>
        <p:txBody>
          <a:bodyPr/>
          <a:lstStyle>
            <a:lvl1pPr>
              <a:defRPr/>
            </a:lvl1pPr>
          </a:lstStyle>
          <a:p>
            <a:fld id="{0F90913D-E4FC-4727-9A1C-C2FEE4ADE2B4}" type="datetimeFigureOut">
              <a:rPr lang="es-MX" smtClean="0"/>
              <a:pPr/>
              <a:t>08/05/2020</a:t>
            </a:fld>
            <a:endParaRPr lang="es-MX"/>
          </a:p>
        </p:txBody>
      </p:sp>
      <p:sp>
        <p:nvSpPr>
          <p:cNvPr id="5" name="Rectangle 25"/>
          <p:cNvSpPr>
            <a:spLocks noGrp="1" noChangeArrowheads="1"/>
          </p:cNvSpPr>
          <p:nvPr>
            <p:ph type="ftr" sz="quarter" idx="11"/>
          </p:nvPr>
        </p:nvSpPr>
        <p:spPr>
          <a:ln/>
        </p:spPr>
        <p:txBody>
          <a:bodyPr/>
          <a:lstStyle>
            <a:lvl1pPr>
              <a:defRPr/>
            </a:lvl1pPr>
          </a:lstStyle>
          <a:p>
            <a:endParaRPr lang="es-MX"/>
          </a:p>
        </p:txBody>
      </p:sp>
      <p:sp>
        <p:nvSpPr>
          <p:cNvPr id="6" name="Rectangle 26"/>
          <p:cNvSpPr>
            <a:spLocks noGrp="1" noChangeArrowheads="1"/>
          </p:cNvSpPr>
          <p:nvPr>
            <p:ph type="sldNum" sz="quarter" idx="12"/>
          </p:nvPr>
        </p:nvSpPr>
        <p:spPr>
          <a:ln/>
        </p:spPr>
        <p:txBody>
          <a:bodyPr/>
          <a:lstStyle>
            <a:lvl1pPr>
              <a:defRPr/>
            </a:lvl1pPr>
          </a:lstStyle>
          <a:p>
            <a:fld id="{24F08080-B02E-44A9-91B3-12B8F8FD8A22}"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Rectangle 24"/>
          <p:cNvSpPr>
            <a:spLocks noGrp="1" noChangeArrowheads="1"/>
          </p:cNvSpPr>
          <p:nvPr>
            <p:ph type="dt" sz="half" idx="10"/>
          </p:nvPr>
        </p:nvSpPr>
        <p:spPr>
          <a:ln/>
        </p:spPr>
        <p:txBody>
          <a:bodyPr/>
          <a:lstStyle>
            <a:lvl1pPr>
              <a:defRPr/>
            </a:lvl1pPr>
          </a:lstStyle>
          <a:p>
            <a:fld id="{0F90913D-E4FC-4727-9A1C-C2FEE4ADE2B4}" type="datetimeFigureOut">
              <a:rPr lang="es-MX" smtClean="0"/>
              <a:pPr/>
              <a:t>08/05/2020</a:t>
            </a:fld>
            <a:endParaRPr lang="es-MX"/>
          </a:p>
        </p:txBody>
      </p:sp>
      <p:sp>
        <p:nvSpPr>
          <p:cNvPr id="5" name="Rectangle 25"/>
          <p:cNvSpPr>
            <a:spLocks noGrp="1" noChangeArrowheads="1"/>
          </p:cNvSpPr>
          <p:nvPr>
            <p:ph type="ftr" sz="quarter" idx="11"/>
          </p:nvPr>
        </p:nvSpPr>
        <p:spPr>
          <a:ln/>
        </p:spPr>
        <p:txBody>
          <a:bodyPr/>
          <a:lstStyle>
            <a:lvl1pPr>
              <a:defRPr/>
            </a:lvl1pPr>
          </a:lstStyle>
          <a:p>
            <a:endParaRPr lang="es-MX"/>
          </a:p>
        </p:txBody>
      </p:sp>
      <p:sp>
        <p:nvSpPr>
          <p:cNvPr id="6" name="Rectangle 26"/>
          <p:cNvSpPr>
            <a:spLocks noGrp="1" noChangeArrowheads="1"/>
          </p:cNvSpPr>
          <p:nvPr>
            <p:ph type="sldNum" sz="quarter" idx="12"/>
          </p:nvPr>
        </p:nvSpPr>
        <p:spPr>
          <a:ln/>
        </p:spPr>
        <p:txBody>
          <a:bodyPr/>
          <a:lstStyle>
            <a:lvl1pPr>
              <a:defRPr/>
            </a:lvl1pPr>
          </a:lstStyle>
          <a:p>
            <a:fld id="{24F08080-B02E-44A9-91B3-12B8F8FD8A22}"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24"/>
          <p:cNvSpPr>
            <a:spLocks noGrp="1" noChangeArrowheads="1"/>
          </p:cNvSpPr>
          <p:nvPr>
            <p:ph type="dt" sz="half" idx="10"/>
          </p:nvPr>
        </p:nvSpPr>
        <p:spPr>
          <a:ln/>
        </p:spPr>
        <p:txBody>
          <a:bodyPr/>
          <a:lstStyle>
            <a:lvl1pPr>
              <a:defRPr/>
            </a:lvl1pPr>
          </a:lstStyle>
          <a:p>
            <a:fld id="{0F90913D-E4FC-4727-9A1C-C2FEE4ADE2B4}" type="datetimeFigureOut">
              <a:rPr lang="es-MX" smtClean="0"/>
              <a:pPr/>
              <a:t>08/05/2020</a:t>
            </a:fld>
            <a:endParaRPr lang="es-MX"/>
          </a:p>
        </p:txBody>
      </p:sp>
      <p:sp>
        <p:nvSpPr>
          <p:cNvPr id="5" name="Rectangle 25"/>
          <p:cNvSpPr>
            <a:spLocks noGrp="1" noChangeArrowheads="1"/>
          </p:cNvSpPr>
          <p:nvPr>
            <p:ph type="ftr" sz="quarter" idx="11"/>
          </p:nvPr>
        </p:nvSpPr>
        <p:spPr>
          <a:ln/>
        </p:spPr>
        <p:txBody>
          <a:bodyPr/>
          <a:lstStyle>
            <a:lvl1pPr>
              <a:defRPr/>
            </a:lvl1pPr>
          </a:lstStyle>
          <a:p>
            <a:endParaRPr lang="es-MX"/>
          </a:p>
        </p:txBody>
      </p:sp>
      <p:sp>
        <p:nvSpPr>
          <p:cNvPr id="6" name="Rectangle 26"/>
          <p:cNvSpPr>
            <a:spLocks noGrp="1" noChangeArrowheads="1"/>
          </p:cNvSpPr>
          <p:nvPr>
            <p:ph type="sldNum" sz="quarter" idx="12"/>
          </p:nvPr>
        </p:nvSpPr>
        <p:spPr>
          <a:ln/>
        </p:spPr>
        <p:txBody>
          <a:bodyPr/>
          <a:lstStyle>
            <a:lvl1pPr>
              <a:defRPr/>
            </a:lvl1pPr>
          </a:lstStyle>
          <a:p>
            <a:fld id="{24F08080-B02E-44A9-91B3-12B8F8FD8A22}"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Rectangle 24"/>
          <p:cNvSpPr>
            <a:spLocks noGrp="1" noChangeArrowheads="1"/>
          </p:cNvSpPr>
          <p:nvPr>
            <p:ph type="dt" sz="half" idx="10"/>
          </p:nvPr>
        </p:nvSpPr>
        <p:spPr>
          <a:ln/>
        </p:spPr>
        <p:txBody>
          <a:bodyPr/>
          <a:lstStyle>
            <a:lvl1pPr>
              <a:defRPr/>
            </a:lvl1pPr>
          </a:lstStyle>
          <a:p>
            <a:fld id="{0F90913D-E4FC-4727-9A1C-C2FEE4ADE2B4}" type="datetimeFigureOut">
              <a:rPr lang="es-MX" smtClean="0"/>
              <a:pPr/>
              <a:t>08/05/2020</a:t>
            </a:fld>
            <a:endParaRPr lang="es-MX"/>
          </a:p>
        </p:txBody>
      </p:sp>
      <p:sp>
        <p:nvSpPr>
          <p:cNvPr id="6" name="Rectangle 25"/>
          <p:cNvSpPr>
            <a:spLocks noGrp="1" noChangeArrowheads="1"/>
          </p:cNvSpPr>
          <p:nvPr>
            <p:ph type="ftr" sz="quarter" idx="11"/>
          </p:nvPr>
        </p:nvSpPr>
        <p:spPr>
          <a:ln/>
        </p:spPr>
        <p:txBody>
          <a:bodyPr/>
          <a:lstStyle>
            <a:lvl1pPr>
              <a:defRPr/>
            </a:lvl1pPr>
          </a:lstStyle>
          <a:p>
            <a:endParaRPr lang="es-MX"/>
          </a:p>
        </p:txBody>
      </p:sp>
      <p:sp>
        <p:nvSpPr>
          <p:cNvPr id="7" name="Rectangle 26"/>
          <p:cNvSpPr>
            <a:spLocks noGrp="1" noChangeArrowheads="1"/>
          </p:cNvSpPr>
          <p:nvPr>
            <p:ph type="sldNum" sz="quarter" idx="12"/>
          </p:nvPr>
        </p:nvSpPr>
        <p:spPr>
          <a:ln/>
        </p:spPr>
        <p:txBody>
          <a:bodyPr/>
          <a:lstStyle>
            <a:lvl1pPr>
              <a:defRPr/>
            </a:lvl1pPr>
          </a:lstStyle>
          <a:p>
            <a:fld id="{24F08080-B02E-44A9-91B3-12B8F8FD8A22}"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Rectangle 24"/>
          <p:cNvSpPr>
            <a:spLocks noGrp="1" noChangeArrowheads="1"/>
          </p:cNvSpPr>
          <p:nvPr>
            <p:ph type="dt" sz="half" idx="10"/>
          </p:nvPr>
        </p:nvSpPr>
        <p:spPr>
          <a:ln/>
        </p:spPr>
        <p:txBody>
          <a:bodyPr/>
          <a:lstStyle>
            <a:lvl1pPr>
              <a:defRPr/>
            </a:lvl1pPr>
          </a:lstStyle>
          <a:p>
            <a:fld id="{0F90913D-E4FC-4727-9A1C-C2FEE4ADE2B4}" type="datetimeFigureOut">
              <a:rPr lang="es-MX" smtClean="0"/>
              <a:pPr/>
              <a:t>08/05/2020</a:t>
            </a:fld>
            <a:endParaRPr lang="es-MX"/>
          </a:p>
        </p:txBody>
      </p:sp>
      <p:sp>
        <p:nvSpPr>
          <p:cNvPr id="8" name="Rectangle 25"/>
          <p:cNvSpPr>
            <a:spLocks noGrp="1" noChangeArrowheads="1"/>
          </p:cNvSpPr>
          <p:nvPr>
            <p:ph type="ftr" sz="quarter" idx="11"/>
          </p:nvPr>
        </p:nvSpPr>
        <p:spPr>
          <a:ln/>
        </p:spPr>
        <p:txBody>
          <a:bodyPr/>
          <a:lstStyle>
            <a:lvl1pPr>
              <a:defRPr/>
            </a:lvl1pPr>
          </a:lstStyle>
          <a:p>
            <a:endParaRPr lang="es-MX"/>
          </a:p>
        </p:txBody>
      </p:sp>
      <p:sp>
        <p:nvSpPr>
          <p:cNvPr id="9" name="Rectangle 26"/>
          <p:cNvSpPr>
            <a:spLocks noGrp="1" noChangeArrowheads="1"/>
          </p:cNvSpPr>
          <p:nvPr>
            <p:ph type="sldNum" sz="quarter" idx="12"/>
          </p:nvPr>
        </p:nvSpPr>
        <p:spPr>
          <a:ln/>
        </p:spPr>
        <p:txBody>
          <a:bodyPr/>
          <a:lstStyle>
            <a:lvl1pPr>
              <a:defRPr/>
            </a:lvl1pPr>
          </a:lstStyle>
          <a:p>
            <a:fld id="{24F08080-B02E-44A9-91B3-12B8F8FD8A22}"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Rectangle 24"/>
          <p:cNvSpPr>
            <a:spLocks noGrp="1" noChangeArrowheads="1"/>
          </p:cNvSpPr>
          <p:nvPr>
            <p:ph type="dt" sz="half" idx="10"/>
          </p:nvPr>
        </p:nvSpPr>
        <p:spPr>
          <a:ln/>
        </p:spPr>
        <p:txBody>
          <a:bodyPr/>
          <a:lstStyle>
            <a:lvl1pPr>
              <a:defRPr/>
            </a:lvl1pPr>
          </a:lstStyle>
          <a:p>
            <a:fld id="{0F90913D-E4FC-4727-9A1C-C2FEE4ADE2B4}" type="datetimeFigureOut">
              <a:rPr lang="es-MX" smtClean="0"/>
              <a:pPr/>
              <a:t>08/05/2020</a:t>
            </a:fld>
            <a:endParaRPr lang="es-MX"/>
          </a:p>
        </p:txBody>
      </p:sp>
      <p:sp>
        <p:nvSpPr>
          <p:cNvPr id="4" name="Rectangle 25"/>
          <p:cNvSpPr>
            <a:spLocks noGrp="1" noChangeArrowheads="1"/>
          </p:cNvSpPr>
          <p:nvPr>
            <p:ph type="ftr" sz="quarter" idx="11"/>
          </p:nvPr>
        </p:nvSpPr>
        <p:spPr>
          <a:ln/>
        </p:spPr>
        <p:txBody>
          <a:bodyPr/>
          <a:lstStyle>
            <a:lvl1pPr>
              <a:defRPr/>
            </a:lvl1pPr>
          </a:lstStyle>
          <a:p>
            <a:endParaRPr lang="es-MX"/>
          </a:p>
        </p:txBody>
      </p:sp>
      <p:sp>
        <p:nvSpPr>
          <p:cNvPr id="5" name="Rectangle 26"/>
          <p:cNvSpPr>
            <a:spLocks noGrp="1" noChangeArrowheads="1"/>
          </p:cNvSpPr>
          <p:nvPr>
            <p:ph type="sldNum" sz="quarter" idx="12"/>
          </p:nvPr>
        </p:nvSpPr>
        <p:spPr>
          <a:ln/>
        </p:spPr>
        <p:txBody>
          <a:bodyPr/>
          <a:lstStyle>
            <a:lvl1pPr>
              <a:defRPr/>
            </a:lvl1pPr>
          </a:lstStyle>
          <a:p>
            <a:fld id="{24F08080-B02E-44A9-91B3-12B8F8FD8A22}"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fld id="{0F90913D-E4FC-4727-9A1C-C2FEE4ADE2B4}" type="datetimeFigureOut">
              <a:rPr lang="es-MX" smtClean="0"/>
              <a:pPr/>
              <a:t>08/05/2020</a:t>
            </a:fld>
            <a:endParaRPr lang="es-MX"/>
          </a:p>
        </p:txBody>
      </p:sp>
      <p:sp>
        <p:nvSpPr>
          <p:cNvPr id="3" name="Rectangle 25"/>
          <p:cNvSpPr>
            <a:spLocks noGrp="1" noChangeArrowheads="1"/>
          </p:cNvSpPr>
          <p:nvPr>
            <p:ph type="ftr" sz="quarter" idx="11"/>
          </p:nvPr>
        </p:nvSpPr>
        <p:spPr>
          <a:ln/>
        </p:spPr>
        <p:txBody>
          <a:bodyPr/>
          <a:lstStyle>
            <a:lvl1pPr>
              <a:defRPr/>
            </a:lvl1pPr>
          </a:lstStyle>
          <a:p>
            <a:endParaRPr lang="es-MX"/>
          </a:p>
        </p:txBody>
      </p:sp>
      <p:sp>
        <p:nvSpPr>
          <p:cNvPr id="4" name="Rectangle 26"/>
          <p:cNvSpPr>
            <a:spLocks noGrp="1" noChangeArrowheads="1"/>
          </p:cNvSpPr>
          <p:nvPr>
            <p:ph type="sldNum" sz="quarter" idx="12"/>
          </p:nvPr>
        </p:nvSpPr>
        <p:spPr>
          <a:ln/>
        </p:spPr>
        <p:txBody>
          <a:bodyPr/>
          <a:lstStyle>
            <a:lvl1pPr>
              <a:defRPr/>
            </a:lvl1pPr>
          </a:lstStyle>
          <a:p>
            <a:fld id="{24F08080-B02E-44A9-91B3-12B8F8FD8A22}"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4"/>
          <p:cNvSpPr>
            <a:spLocks noGrp="1" noChangeArrowheads="1"/>
          </p:cNvSpPr>
          <p:nvPr>
            <p:ph type="dt" sz="half" idx="10"/>
          </p:nvPr>
        </p:nvSpPr>
        <p:spPr>
          <a:ln/>
        </p:spPr>
        <p:txBody>
          <a:bodyPr/>
          <a:lstStyle>
            <a:lvl1pPr>
              <a:defRPr/>
            </a:lvl1pPr>
          </a:lstStyle>
          <a:p>
            <a:fld id="{0F90913D-E4FC-4727-9A1C-C2FEE4ADE2B4}" type="datetimeFigureOut">
              <a:rPr lang="es-MX" smtClean="0"/>
              <a:pPr/>
              <a:t>08/05/2020</a:t>
            </a:fld>
            <a:endParaRPr lang="es-MX"/>
          </a:p>
        </p:txBody>
      </p:sp>
      <p:sp>
        <p:nvSpPr>
          <p:cNvPr id="6" name="Rectangle 25"/>
          <p:cNvSpPr>
            <a:spLocks noGrp="1" noChangeArrowheads="1"/>
          </p:cNvSpPr>
          <p:nvPr>
            <p:ph type="ftr" sz="quarter" idx="11"/>
          </p:nvPr>
        </p:nvSpPr>
        <p:spPr>
          <a:ln/>
        </p:spPr>
        <p:txBody>
          <a:bodyPr/>
          <a:lstStyle>
            <a:lvl1pPr>
              <a:defRPr/>
            </a:lvl1pPr>
          </a:lstStyle>
          <a:p>
            <a:endParaRPr lang="es-MX"/>
          </a:p>
        </p:txBody>
      </p:sp>
      <p:sp>
        <p:nvSpPr>
          <p:cNvPr id="7" name="Rectangle 26"/>
          <p:cNvSpPr>
            <a:spLocks noGrp="1" noChangeArrowheads="1"/>
          </p:cNvSpPr>
          <p:nvPr>
            <p:ph type="sldNum" sz="quarter" idx="12"/>
          </p:nvPr>
        </p:nvSpPr>
        <p:spPr>
          <a:ln/>
        </p:spPr>
        <p:txBody>
          <a:bodyPr/>
          <a:lstStyle>
            <a:lvl1pPr>
              <a:defRPr/>
            </a:lvl1pPr>
          </a:lstStyle>
          <a:p>
            <a:fld id="{24F08080-B02E-44A9-91B3-12B8F8FD8A22}"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24"/>
          <p:cNvSpPr>
            <a:spLocks noGrp="1" noChangeArrowheads="1"/>
          </p:cNvSpPr>
          <p:nvPr>
            <p:ph type="dt" sz="half" idx="10"/>
          </p:nvPr>
        </p:nvSpPr>
        <p:spPr>
          <a:ln/>
        </p:spPr>
        <p:txBody>
          <a:bodyPr/>
          <a:lstStyle>
            <a:lvl1pPr>
              <a:defRPr/>
            </a:lvl1pPr>
          </a:lstStyle>
          <a:p>
            <a:fld id="{0F90913D-E4FC-4727-9A1C-C2FEE4ADE2B4}" type="datetimeFigureOut">
              <a:rPr lang="es-MX" smtClean="0"/>
              <a:pPr/>
              <a:t>08/05/2020</a:t>
            </a:fld>
            <a:endParaRPr lang="es-MX"/>
          </a:p>
        </p:txBody>
      </p:sp>
      <p:sp>
        <p:nvSpPr>
          <p:cNvPr id="6" name="Rectangle 25"/>
          <p:cNvSpPr>
            <a:spLocks noGrp="1" noChangeArrowheads="1"/>
          </p:cNvSpPr>
          <p:nvPr>
            <p:ph type="ftr" sz="quarter" idx="11"/>
          </p:nvPr>
        </p:nvSpPr>
        <p:spPr>
          <a:ln/>
        </p:spPr>
        <p:txBody>
          <a:bodyPr/>
          <a:lstStyle>
            <a:lvl1pPr>
              <a:defRPr/>
            </a:lvl1pPr>
          </a:lstStyle>
          <a:p>
            <a:endParaRPr lang="es-MX"/>
          </a:p>
        </p:txBody>
      </p:sp>
      <p:sp>
        <p:nvSpPr>
          <p:cNvPr id="7" name="Rectangle 26"/>
          <p:cNvSpPr>
            <a:spLocks noGrp="1" noChangeArrowheads="1"/>
          </p:cNvSpPr>
          <p:nvPr>
            <p:ph type="sldNum" sz="quarter" idx="12"/>
          </p:nvPr>
        </p:nvSpPr>
        <p:spPr>
          <a:ln/>
        </p:spPr>
        <p:txBody>
          <a:bodyPr/>
          <a:lstStyle>
            <a:lvl1pPr>
              <a:defRPr/>
            </a:lvl1pPr>
          </a:lstStyle>
          <a:p>
            <a:fld id="{24F08080-B02E-44A9-91B3-12B8F8FD8A22}" type="slidenum">
              <a:rPr lang="es-MX" smtClean="0"/>
              <a:pPr/>
              <a:t>‹Nº›</a:t>
            </a:fld>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2088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s-CL"/>
            </a:p>
          </p:txBody>
        </p:sp>
        <p:sp>
          <p:nvSpPr>
            <p:cNvPr id="2089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s-CL"/>
            </a:p>
          </p:txBody>
        </p:sp>
      </p:grpSp>
      <p:sp>
        <p:nvSpPr>
          <p:cNvPr id="2089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s-CL"/>
          </a:p>
        </p:txBody>
      </p:sp>
      <p:grpSp>
        <p:nvGrpSpPr>
          <p:cNvPr id="3" name="Group 6"/>
          <p:cNvGrpSpPr>
            <a:grpSpLocks/>
          </p:cNvGrpSpPr>
          <p:nvPr/>
        </p:nvGrpSpPr>
        <p:grpSpPr bwMode="auto">
          <a:xfrm>
            <a:off x="0" y="6019800"/>
            <a:ext cx="7848600" cy="857250"/>
            <a:chOff x="0" y="3792"/>
            <a:chExt cx="4944" cy="540"/>
          </a:xfrm>
        </p:grpSpPr>
        <p:sp>
          <p:nvSpPr>
            <p:cNvPr id="2089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s-CL"/>
            </a:p>
          </p:txBody>
        </p:sp>
        <p:grpSp>
          <p:nvGrpSpPr>
            <p:cNvPr id="4" name="Group 8"/>
            <p:cNvGrpSpPr>
              <a:grpSpLocks/>
            </p:cNvGrpSpPr>
            <p:nvPr userDrawn="1"/>
          </p:nvGrpSpPr>
          <p:grpSpPr bwMode="auto">
            <a:xfrm>
              <a:off x="2486" y="3792"/>
              <a:ext cx="2458" cy="540"/>
              <a:chOff x="2486" y="3792"/>
              <a:chExt cx="2458" cy="540"/>
            </a:xfrm>
          </p:grpSpPr>
          <p:sp>
            <p:nvSpPr>
              <p:cNvPr id="2089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s-CL"/>
              </a:p>
            </p:txBody>
          </p:sp>
          <p:sp>
            <p:nvSpPr>
              <p:cNvPr id="2089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s-CL"/>
              </a:p>
            </p:txBody>
          </p:sp>
          <p:sp>
            <p:nvSpPr>
              <p:cNvPr id="2089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s-CL"/>
              </a:p>
            </p:txBody>
          </p:sp>
          <p:sp>
            <p:nvSpPr>
              <p:cNvPr id="2089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s-CL"/>
              </a:p>
            </p:txBody>
          </p:sp>
          <p:sp>
            <p:nvSpPr>
              <p:cNvPr id="2089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s-CL"/>
              </a:p>
            </p:txBody>
          </p:sp>
        </p:grpSp>
        <p:sp>
          <p:nvSpPr>
            <p:cNvPr id="2089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s-CL"/>
            </a:p>
          </p:txBody>
        </p:sp>
      </p:grpSp>
      <p:grpSp>
        <p:nvGrpSpPr>
          <p:cNvPr id="5" name="Group 15"/>
          <p:cNvGrpSpPr>
            <a:grpSpLocks/>
          </p:cNvGrpSpPr>
          <p:nvPr/>
        </p:nvGrpSpPr>
        <p:grpSpPr bwMode="auto">
          <a:xfrm>
            <a:off x="627063" y="6021388"/>
            <a:ext cx="5684837" cy="849312"/>
            <a:chOff x="395" y="3793"/>
            <a:chExt cx="3581" cy="535"/>
          </a:xfrm>
        </p:grpSpPr>
        <p:sp>
          <p:nvSpPr>
            <p:cNvPr id="2089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s-CL"/>
            </a:p>
          </p:txBody>
        </p:sp>
        <p:sp>
          <p:nvSpPr>
            <p:cNvPr id="2089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s-CL"/>
            </a:p>
          </p:txBody>
        </p:sp>
        <p:sp>
          <p:nvSpPr>
            <p:cNvPr id="2089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s-CL"/>
            </a:p>
          </p:txBody>
        </p:sp>
        <p:sp>
          <p:nvSpPr>
            <p:cNvPr id="2089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s-CL"/>
            </a:p>
          </p:txBody>
        </p:sp>
        <p:sp>
          <p:nvSpPr>
            <p:cNvPr id="2089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s-CL"/>
            </a:p>
          </p:txBody>
        </p:sp>
        <p:sp>
          <p:nvSpPr>
            <p:cNvPr id="2089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s-CL"/>
            </a:p>
          </p:txBody>
        </p:sp>
      </p:grpSp>
      <p:sp>
        <p:nvSpPr>
          <p:cNvPr id="2089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089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C0C0C0"/>
                  </a:outerShdw>
                </a:effectLst>
              </a:defRPr>
            </a:lvl1pPr>
          </a:lstStyle>
          <a:p>
            <a:fld id="{0F90913D-E4FC-4727-9A1C-C2FEE4ADE2B4}" type="datetimeFigureOut">
              <a:rPr lang="es-MX" smtClean="0"/>
              <a:pPr/>
              <a:t>08/05/2020</a:t>
            </a:fld>
            <a:endParaRPr lang="es-MX"/>
          </a:p>
        </p:txBody>
      </p:sp>
      <p:sp>
        <p:nvSpPr>
          <p:cNvPr id="2089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C0C0C0"/>
                  </a:outerShdw>
                </a:effectLst>
              </a:defRPr>
            </a:lvl1pPr>
          </a:lstStyle>
          <a:p>
            <a:endParaRPr lang="es-MX"/>
          </a:p>
        </p:txBody>
      </p:sp>
      <p:sp>
        <p:nvSpPr>
          <p:cNvPr id="2089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C0C0C0"/>
                  </a:outerShdw>
                </a:effectLst>
              </a:defRPr>
            </a:lvl1pPr>
          </a:lstStyle>
          <a:p>
            <a:fld id="{24F08080-B02E-44A9-91B3-12B8F8FD8A22}"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lr>
          <a:schemeClr val="tx2"/>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lr>
          <a:schemeClr val="tx2"/>
        </a:buClr>
        <a:buChar char="•"/>
        <a:defRPr sz="2000">
          <a:solidFill>
            <a:schemeClr val="tx1"/>
          </a:solidFill>
          <a:latin typeface="+mn-lt"/>
        </a:defRPr>
      </a:lvl5pPr>
      <a:lvl6pPr marL="2514600" indent="-228600" algn="l" rtl="0" eaLnBrk="1" fontAlgn="base" hangingPunct="1">
        <a:spcBef>
          <a:spcPct val="20000"/>
        </a:spcBef>
        <a:spcAft>
          <a:spcPct val="0"/>
        </a:spcAft>
        <a:buClr>
          <a:schemeClr val="tx2"/>
        </a:buClr>
        <a:buChar char="•"/>
        <a:defRPr sz="2000">
          <a:solidFill>
            <a:schemeClr val="tx1"/>
          </a:solidFill>
          <a:latin typeface="+mn-lt"/>
        </a:defRPr>
      </a:lvl6pPr>
      <a:lvl7pPr marL="2971800" indent="-228600" algn="l" rtl="0" eaLnBrk="1" fontAlgn="base" hangingPunct="1">
        <a:spcBef>
          <a:spcPct val="20000"/>
        </a:spcBef>
        <a:spcAft>
          <a:spcPct val="0"/>
        </a:spcAft>
        <a:buClr>
          <a:schemeClr val="tx2"/>
        </a:buClr>
        <a:buChar char="•"/>
        <a:defRPr sz="2000">
          <a:solidFill>
            <a:schemeClr val="tx1"/>
          </a:solidFill>
          <a:latin typeface="+mn-lt"/>
        </a:defRPr>
      </a:lvl7pPr>
      <a:lvl8pPr marL="3429000" indent="-228600" algn="l" rtl="0" eaLnBrk="1" fontAlgn="base" hangingPunct="1">
        <a:spcBef>
          <a:spcPct val="20000"/>
        </a:spcBef>
        <a:spcAft>
          <a:spcPct val="0"/>
        </a:spcAft>
        <a:buClr>
          <a:schemeClr val="tx2"/>
        </a:buClr>
        <a:buChar char="•"/>
        <a:defRPr sz="2000">
          <a:solidFill>
            <a:schemeClr val="tx1"/>
          </a:solidFill>
          <a:latin typeface="+mn-lt"/>
        </a:defRPr>
      </a:lvl8pPr>
      <a:lvl9pPr marL="3886200" indent="-228600" algn="l" rtl="0" eaLnBrk="1" fontAlgn="base" hangingPunct="1">
        <a:spcBef>
          <a:spcPct val="20000"/>
        </a:spcBef>
        <a:spcAft>
          <a:spcPct val="0"/>
        </a:spcAft>
        <a:buClr>
          <a:schemeClr val="tx2"/>
        </a:buClr>
        <a:buChar char="•"/>
        <a:defRPr sz="2000">
          <a:solidFill>
            <a:schemeClr val="tx1"/>
          </a:solidFill>
          <a:latin typeface="+mn-lt"/>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www.subtel.gob.cl/wp-content/uploads/2015/04/Presentacion_Final_Sexta_Encuesta_vers_16102015.pdf"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s://www.meganoticias.cl/nacional/298640-llamados-carabineros-violencia-fisica-mujeres-aumento-19.html" TargetMode="External"/><Relationship Id="rId2" Type="http://schemas.openxmlformats.org/officeDocument/2006/relationships/hyperlink" Target="https://www.france24.com/fr/20200409-violences-conjugales-pendant-le-confinement-maintenir-%C3%A0-tout-prix-le-dialogue-avec-les-victimes"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sz="quarter"/>
          </p:nvPr>
        </p:nvSpPr>
        <p:spPr>
          <a:xfrm>
            <a:off x="457200" y="548680"/>
            <a:ext cx="8229600" cy="2635845"/>
          </a:xfrm>
        </p:spPr>
        <p:txBody>
          <a:bodyPr/>
          <a:lstStyle/>
          <a:p>
            <a:r>
              <a:rPr lang="es-CL" b="1" dirty="0" smtClean="0">
                <a:solidFill>
                  <a:srgbClr val="C00000"/>
                </a:solidFill>
                <a:effectLst/>
              </a:rPr>
              <a:t>Construcción del Imaginario y Procesos Identificatorios</a:t>
            </a:r>
            <a:endParaRPr lang="es-MX" b="1" dirty="0">
              <a:solidFill>
                <a:srgbClr val="C00000"/>
              </a:solidFill>
              <a:effectLst/>
            </a:endParaRPr>
          </a:p>
        </p:txBody>
      </p:sp>
      <p:sp>
        <p:nvSpPr>
          <p:cNvPr id="3" name="2 Subtítulo"/>
          <p:cNvSpPr>
            <a:spLocks noGrp="1"/>
          </p:cNvSpPr>
          <p:nvPr>
            <p:ph type="subTitle" sz="quarter" idx="1"/>
          </p:nvPr>
        </p:nvSpPr>
        <p:spPr>
          <a:xfrm>
            <a:off x="1371600" y="3429000"/>
            <a:ext cx="6800800" cy="1584176"/>
          </a:xfrm>
        </p:spPr>
        <p:txBody>
          <a:bodyPr/>
          <a:lstStyle/>
          <a:p>
            <a:r>
              <a:rPr lang="es-CL" b="1" dirty="0" smtClean="0"/>
              <a:t>Rafael del Villar Muñoz </a:t>
            </a:r>
          </a:p>
          <a:p>
            <a:r>
              <a:rPr lang="es-CL" sz="2400" b="1" dirty="0" smtClean="0"/>
              <a:t>Instituto de la Comunicación e Imagen</a:t>
            </a:r>
          </a:p>
          <a:p>
            <a:r>
              <a:rPr lang="es-CL" sz="2800" b="1" dirty="0" smtClean="0"/>
              <a:t>Universidad de Chile</a:t>
            </a:r>
            <a:endParaRPr lang="es-MX" sz="2800" b="1" dirty="0"/>
          </a:p>
        </p:txBody>
      </p:sp>
      <p:pic>
        <p:nvPicPr>
          <p:cNvPr id="4" name="Picture 7" descr="LogoICEI"/>
          <p:cNvPicPr>
            <a:picLocks noChangeAspect="1" noChangeArrowheads="1"/>
          </p:cNvPicPr>
          <p:nvPr/>
        </p:nvPicPr>
        <p:blipFill>
          <a:blip r:embed="rId2" cstate="print">
            <a:lum bright="-20000" contrast="20000"/>
          </a:blip>
          <a:srcRect/>
          <a:stretch>
            <a:fillRect/>
          </a:stretch>
        </p:blipFill>
        <p:spPr bwMode="auto">
          <a:xfrm>
            <a:off x="323528" y="4653136"/>
            <a:ext cx="1741344" cy="1224136"/>
          </a:xfrm>
          <a:prstGeom prst="rect">
            <a:avLst/>
          </a:prstGeom>
          <a:noFill/>
          <a:ln w="9525">
            <a:noFill/>
            <a:miter lim="800000"/>
            <a:headEnd/>
            <a:tailEnd/>
          </a:ln>
        </p:spPr>
      </p:pic>
      <p:pic>
        <p:nvPicPr>
          <p:cNvPr id="5" name="Picture 6"/>
          <p:cNvPicPr>
            <a:picLocks noChangeAspect="1" noChangeArrowheads="1"/>
          </p:cNvPicPr>
          <p:nvPr/>
        </p:nvPicPr>
        <p:blipFill>
          <a:blip r:embed="rId3" cstate="print">
            <a:lum bright="-20000" contrast="30000"/>
          </a:blip>
          <a:srcRect/>
          <a:stretch>
            <a:fillRect/>
          </a:stretch>
        </p:blipFill>
        <p:spPr bwMode="auto">
          <a:xfrm>
            <a:off x="7236296" y="4869160"/>
            <a:ext cx="1500340" cy="1368152"/>
          </a:xfrm>
          <a:prstGeom prst="rect">
            <a:avLst/>
          </a:prstGeom>
          <a:noFill/>
          <a:ln w="9525">
            <a:noFill/>
            <a:miter lim="800000"/>
            <a:headEnd/>
            <a:tailEnd/>
          </a:ln>
        </p:spPr>
      </p:pic>
      <p:pic>
        <p:nvPicPr>
          <p:cNvPr id="6" name="14 Imagen" descr="LogoAIS.jpg"/>
          <p:cNvPicPr>
            <a:picLocks noChangeAspect="1"/>
          </p:cNvPicPr>
          <p:nvPr/>
        </p:nvPicPr>
        <p:blipFill>
          <a:blip r:embed="rId4" cstate="print">
            <a:duotone>
              <a:prstClr val="black"/>
              <a:schemeClr val="tx2">
                <a:tint val="45000"/>
                <a:satMod val="400000"/>
              </a:schemeClr>
            </a:duotone>
            <a:lum bright="-10000" contrast="10000"/>
          </a:blip>
          <a:srcRect/>
          <a:stretch>
            <a:fillRect/>
          </a:stretch>
        </p:blipFill>
        <p:spPr bwMode="auto">
          <a:xfrm>
            <a:off x="3203847" y="5013176"/>
            <a:ext cx="3812971" cy="1152128"/>
          </a:xfrm>
          <a:prstGeom prst="rect">
            <a:avLst/>
          </a:prstGeom>
          <a:noFill/>
          <a:ln w="9525">
            <a:noFill/>
            <a:miter lim="800000"/>
            <a:headEnd/>
            <a:tailEnd/>
          </a:ln>
        </p:spPr>
      </p:pic>
      <p:pic>
        <p:nvPicPr>
          <p:cNvPr id="7" name="Picture 15"/>
          <p:cNvPicPr>
            <a:picLocks noChangeAspect="1" noChangeArrowheads="1"/>
          </p:cNvPicPr>
          <p:nvPr/>
        </p:nvPicPr>
        <p:blipFill>
          <a:blip r:embed="rId5" cstate="print"/>
          <a:srcRect l="15281" t="13861"/>
          <a:stretch>
            <a:fillRect/>
          </a:stretch>
        </p:blipFill>
        <p:spPr bwMode="auto">
          <a:xfrm>
            <a:off x="2195736" y="5013176"/>
            <a:ext cx="720080" cy="376113"/>
          </a:xfrm>
          <a:prstGeom prst="rect">
            <a:avLst/>
          </a:prstGeom>
          <a:noFill/>
          <a:ln w="9525">
            <a:noFill/>
            <a:miter lim="800000"/>
            <a:headEnd/>
            <a:tailEnd/>
          </a:ln>
        </p:spPr>
      </p:pic>
      <p:pic>
        <p:nvPicPr>
          <p:cNvPr id="8" name="7 Imagen"/>
          <p:cNvPicPr/>
          <p:nvPr/>
        </p:nvPicPr>
        <p:blipFill>
          <a:blip r:embed="rId6" cstate="print"/>
          <a:srcRect l="29701" t="74199" r="63647" b="16390"/>
          <a:stretch>
            <a:fillRect/>
          </a:stretch>
        </p:blipFill>
        <p:spPr bwMode="auto">
          <a:xfrm>
            <a:off x="2195736" y="5517232"/>
            <a:ext cx="847974" cy="648072"/>
          </a:xfrm>
          <a:prstGeom prst="rect">
            <a:avLst/>
          </a:prstGeom>
          <a:noFill/>
          <a:ln w="9525">
            <a:noFill/>
            <a:miter lim="800000"/>
            <a:headEnd/>
            <a:tailEnd/>
          </a:ln>
        </p:spPr>
      </p:pic>
      <p:pic>
        <p:nvPicPr>
          <p:cNvPr id="9" name="8 Imagen"/>
          <p:cNvPicPr/>
          <p:nvPr/>
        </p:nvPicPr>
        <p:blipFill>
          <a:blip r:embed="rId7" cstate="print"/>
          <a:srcRect l="48540" t="35669" r="33469" b="25796"/>
          <a:stretch>
            <a:fillRect/>
          </a:stretch>
        </p:blipFill>
        <p:spPr bwMode="auto">
          <a:xfrm>
            <a:off x="323528" y="2996952"/>
            <a:ext cx="1224136" cy="100811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691336"/>
          </a:xfrm>
        </p:spPr>
        <p:txBody>
          <a:bodyPr/>
          <a:lstStyle/>
          <a:p>
            <a:r>
              <a:rPr lang="es-ES_tradnl" sz="2800" b="1" dirty="0" smtClean="0">
                <a:solidFill>
                  <a:srgbClr val="C00000"/>
                </a:solidFill>
                <a:latin typeface="+mn-lt"/>
                <a:ea typeface="+mn-ea"/>
                <a:cs typeface="+mn-cs"/>
              </a:rPr>
              <a:t>El Edipo </a:t>
            </a:r>
            <a:r>
              <a:rPr lang="es-ES_tradnl" sz="2800" dirty="0" smtClean="0">
                <a:solidFill>
                  <a:schemeClr val="tx1"/>
                </a:solidFill>
                <a:latin typeface="+mn-lt"/>
                <a:ea typeface="+mn-ea"/>
                <a:cs typeface="+mn-cs"/>
              </a:rPr>
              <a:t>está lejos de ser un concepto de psicología genética, o de psicología conductista, remite a las formas de funcionamiento social, es una problemática antropológica y sociológica: </a:t>
            </a:r>
            <a:r>
              <a:rPr lang="es-ES_tradnl" sz="2800" b="1" dirty="0" smtClean="0">
                <a:solidFill>
                  <a:srgbClr val="C00000"/>
                </a:solidFill>
                <a:latin typeface="+mn-lt"/>
                <a:ea typeface="+mn-ea"/>
                <a:cs typeface="+mn-cs"/>
              </a:rPr>
              <a:t>“es el drama inconsciente de un ser que debe llegar a ser sujeto y que no puede serlo más que interiorizando las reglas sociales</a:t>
            </a:r>
            <a:r>
              <a:rPr lang="es-ES_tradnl" sz="2800" dirty="0" smtClean="0">
                <a:solidFill>
                  <a:schemeClr val="tx1"/>
                </a:solidFill>
                <a:latin typeface="+mn-lt"/>
                <a:ea typeface="+mn-ea"/>
                <a:cs typeface="+mn-cs"/>
              </a:rPr>
              <a:t>, entrando de pleno en el registro de lo simbólico, de la cultura y del lenguaje” (</a:t>
            </a:r>
            <a:r>
              <a:rPr lang="es-ES_tradnl" sz="2800" dirty="0" err="1" smtClean="0">
                <a:solidFill>
                  <a:schemeClr val="tx1"/>
                </a:solidFill>
                <a:latin typeface="+mn-lt"/>
                <a:ea typeface="+mn-ea"/>
                <a:cs typeface="+mn-cs"/>
              </a:rPr>
              <a:t>Lemaire</a:t>
            </a:r>
            <a:r>
              <a:rPr lang="es-ES_tradnl" sz="2800" dirty="0" smtClean="0">
                <a:solidFill>
                  <a:schemeClr val="tx1"/>
                </a:solidFill>
                <a:latin typeface="+mn-lt"/>
                <a:ea typeface="+mn-ea"/>
                <a:cs typeface="+mn-cs"/>
              </a:rPr>
              <a:t>, 1977: 153). “El final del período </a:t>
            </a:r>
            <a:r>
              <a:rPr lang="es-ES_tradnl" sz="2800" dirty="0" err="1" smtClean="0">
                <a:solidFill>
                  <a:schemeClr val="tx1"/>
                </a:solidFill>
                <a:latin typeface="+mn-lt"/>
                <a:ea typeface="+mn-ea"/>
                <a:cs typeface="+mn-cs"/>
              </a:rPr>
              <a:t>edípico</a:t>
            </a:r>
            <a:r>
              <a:rPr lang="es-ES_tradnl" sz="2800" dirty="0" smtClean="0">
                <a:solidFill>
                  <a:schemeClr val="tx1"/>
                </a:solidFill>
                <a:latin typeface="+mn-lt"/>
                <a:ea typeface="+mn-ea"/>
                <a:cs typeface="+mn-cs"/>
              </a:rPr>
              <a:t>, la salida de la crisis se va a realizar, mejor o peor según los sujetos, por la vía de la identificación. </a:t>
            </a:r>
            <a:endParaRPr lang="es-MX"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691336"/>
          </a:xfrm>
        </p:spPr>
        <p:txBody>
          <a:bodyPr/>
          <a:lstStyle/>
          <a:p>
            <a:r>
              <a:rPr lang="es-ES_tradnl" sz="2800" dirty="0" smtClean="0">
                <a:solidFill>
                  <a:schemeClr val="tx1"/>
                </a:solidFill>
                <a:latin typeface="+mn-lt"/>
                <a:ea typeface="+mn-ea"/>
                <a:cs typeface="+mn-cs"/>
              </a:rPr>
              <a:t>Las búsquedas sobre los padres son abandonadas como tales, y se transforman en una serie de identificaciones llamadas secundarias, a través de las cuales se colocan en su lugar las diferentes instancias del yo, del superyó, del ideal del yo. El superyó, por tomar el ejemplo más desarrollado por </a:t>
            </a:r>
            <a:r>
              <a:rPr lang="es-ES_tradnl" sz="2800" dirty="0" err="1" smtClean="0">
                <a:solidFill>
                  <a:schemeClr val="tx1"/>
                </a:solidFill>
                <a:latin typeface="+mn-lt"/>
                <a:ea typeface="+mn-ea"/>
                <a:cs typeface="+mn-cs"/>
              </a:rPr>
              <a:t>Sigmund</a:t>
            </a:r>
            <a:r>
              <a:rPr lang="es-ES_tradnl" sz="2800" dirty="0" smtClean="0">
                <a:solidFill>
                  <a:schemeClr val="tx1"/>
                </a:solidFill>
                <a:latin typeface="+mn-lt"/>
                <a:ea typeface="+mn-ea"/>
                <a:cs typeface="+mn-cs"/>
              </a:rPr>
              <a:t> Freud, deriva directamente de la relación edípica con el padre como instancia </a:t>
            </a:r>
            <a:r>
              <a:rPr lang="es-ES_tradnl" sz="2800" dirty="0" err="1" smtClean="0">
                <a:solidFill>
                  <a:schemeClr val="tx1"/>
                </a:solidFill>
                <a:latin typeface="+mn-lt"/>
                <a:ea typeface="+mn-ea"/>
                <a:cs typeface="+mn-cs"/>
              </a:rPr>
              <a:t>prohibidora</a:t>
            </a:r>
            <a:r>
              <a:rPr lang="es-ES_tradnl" sz="2800" dirty="0" smtClean="0">
                <a:solidFill>
                  <a:schemeClr val="tx1"/>
                </a:solidFill>
                <a:latin typeface="+mn-lt"/>
                <a:ea typeface="+mn-ea"/>
                <a:cs typeface="+mn-cs"/>
              </a:rPr>
              <a:t>, como obstáculo para la realización de los deseos” (Aumont, Marie, 1985: 255).</a:t>
            </a:r>
            <a:endParaRPr lang="es-MX"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_tradnl" dirty="0" smtClean="0">
                <a:solidFill>
                  <a:schemeClr val="tx1"/>
                </a:solidFill>
                <a:latin typeface="+mn-lt"/>
                <a:ea typeface="+mn-ea"/>
                <a:cs typeface="+mn-cs"/>
              </a:rPr>
              <a:t>Kristeva ha estudiado más profundamente la posibilidad inversa: “el desfallecimiento ante lo otro, y/o una gran severidad de la ley remite </a:t>
            </a:r>
            <a:r>
              <a:rPr lang="es-ES_tradnl" b="1" dirty="0" smtClean="0">
                <a:solidFill>
                  <a:srgbClr val="C00000"/>
                </a:solidFill>
                <a:latin typeface="+mn-lt"/>
                <a:ea typeface="+mn-ea"/>
                <a:cs typeface="+mn-cs"/>
              </a:rPr>
              <a:t>a la negación del modelo parental, lo abyecto</a:t>
            </a:r>
            <a:r>
              <a:rPr lang="es-ES_tradnl" dirty="0" smtClean="0">
                <a:solidFill>
                  <a:schemeClr val="tx1"/>
                </a:solidFill>
                <a:latin typeface="+mn-lt"/>
                <a:ea typeface="+mn-ea"/>
                <a:cs typeface="+mn-cs"/>
              </a:rPr>
              <a:t>” (Kristeva, 1980: 23)</a:t>
            </a:r>
            <a:endParaRPr lang="es-MX"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5835352"/>
          </a:xfrm>
        </p:spPr>
        <p:txBody>
          <a:bodyPr/>
          <a:lstStyle/>
          <a:p>
            <a:r>
              <a:rPr lang="es-ES_tradnl" dirty="0" smtClean="0">
                <a:solidFill>
                  <a:schemeClr val="tx1"/>
                </a:solidFill>
                <a:latin typeface="+mn-lt"/>
                <a:ea typeface="+mn-ea"/>
                <a:cs typeface="+mn-cs"/>
              </a:rPr>
              <a:t>Esto es, la identificación imaginaria son trazas de condensación/ desplazamiento que remiten a la pulsionalidad, al propio cuerpo, al mundo interior. “</a:t>
            </a:r>
            <a:r>
              <a:rPr lang="es-ES_tradnl" b="1" dirty="0" smtClean="0">
                <a:solidFill>
                  <a:srgbClr val="C00000"/>
                </a:solidFill>
                <a:latin typeface="+mn-lt"/>
                <a:ea typeface="+mn-ea"/>
                <a:cs typeface="+mn-cs"/>
              </a:rPr>
              <a:t>El imaginario es aquella fase donde se expresa más el inconsciente, en tanto no hay reflujo de la pulsión, y en tanto ella es el lugar privilegiado de la pulsionalidad” </a:t>
            </a:r>
            <a:r>
              <a:rPr lang="es-ES_tradnl" dirty="0" smtClean="0">
                <a:solidFill>
                  <a:schemeClr val="tx1"/>
                </a:solidFill>
                <a:latin typeface="+mn-lt"/>
                <a:ea typeface="+mn-ea"/>
                <a:cs typeface="+mn-cs"/>
              </a:rPr>
              <a:t>(Del Villar, 1977: 50). </a:t>
            </a:r>
            <a:endParaRPr lang="es-MX"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408712"/>
          </a:xfrm>
        </p:spPr>
        <p:txBody>
          <a:bodyPr/>
          <a:lstStyle/>
          <a:p>
            <a:r>
              <a:rPr lang="es-ES_tradnl" dirty="0" smtClean="0">
                <a:solidFill>
                  <a:schemeClr val="tx1"/>
                </a:solidFill>
                <a:latin typeface="+mn-lt"/>
                <a:ea typeface="+mn-ea"/>
                <a:cs typeface="+mn-cs"/>
              </a:rPr>
              <a:t>El inconsciente  es </a:t>
            </a:r>
            <a:r>
              <a:rPr lang="es-ES_tradnl" b="1" dirty="0" smtClean="0">
                <a:solidFill>
                  <a:srgbClr val="C00000"/>
                </a:solidFill>
                <a:latin typeface="+mn-lt"/>
                <a:ea typeface="+mn-ea"/>
                <a:cs typeface="+mn-cs"/>
              </a:rPr>
              <a:t>la huella que se expresa en toda la vida del individuo, huella del desequilibrio energético, de la carencia, de la falta. </a:t>
            </a:r>
            <a:r>
              <a:rPr lang="es-ES_tradnl" dirty="0" smtClean="0">
                <a:solidFill>
                  <a:schemeClr val="tx1"/>
                </a:solidFill>
                <a:latin typeface="+mn-lt"/>
                <a:ea typeface="+mn-ea"/>
                <a:cs typeface="+mn-cs"/>
              </a:rPr>
              <a:t>Para Lacan no es la realidad sexual, o lo instintivo la expresión del inconsciente, </a:t>
            </a:r>
            <a:r>
              <a:rPr lang="es-ES_tradnl" b="1" dirty="0" smtClean="0">
                <a:solidFill>
                  <a:srgbClr val="C00000"/>
                </a:solidFill>
                <a:latin typeface="+mn-lt"/>
                <a:ea typeface="+mn-ea"/>
                <a:cs typeface="+mn-cs"/>
              </a:rPr>
              <a:t>el inconsciente se expresa en la pulsionalidad</a:t>
            </a:r>
            <a:r>
              <a:rPr lang="es-ES_tradnl" dirty="0" smtClean="0">
                <a:solidFill>
                  <a:schemeClr val="tx1"/>
                </a:solidFill>
                <a:latin typeface="+mn-lt"/>
                <a:ea typeface="+mn-ea"/>
                <a:cs typeface="+mn-cs"/>
              </a:rPr>
              <a:t>. “La pulsión  es del registro de lo orgánico (nosotros diríamos que de la física), no parte de una necesidad, no hay un órgano concreto de la pulsión ni un objetivo. </a:t>
            </a:r>
            <a:r>
              <a:rPr lang="es-ES_tradnl" sz="2800" dirty="0" smtClean="0">
                <a:solidFill>
                  <a:schemeClr val="tx1"/>
                </a:solidFill>
                <a:latin typeface="+mn-lt"/>
                <a:ea typeface="+mn-ea"/>
                <a:cs typeface="+mn-cs"/>
              </a:rPr>
              <a:t>Las pulsiones  son pulsiones parciales” (Del Villar, 1977: 50), </a:t>
            </a:r>
            <a:endParaRPr lang="es-MX"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408712"/>
          </a:xfrm>
        </p:spPr>
        <p:txBody>
          <a:bodyPr/>
          <a:lstStyle/>
          <a:p>
            <a:r>
              <a:rPr lang="es-ES_tradnl" sz="3100" dirty="0" smtClean="0">
                <a:solidFill>
                  <a:schemeClr val="tx1"/>
                </a:solidFill>
                <a:latin typeface="+mn-lt"/>
                <a:ea typeface="+mn-ea"/>
                <a:cs typeface="+mn-cs"/>
              </a:rPr>
              <a:t>Las pulsiones  </a:t>
            </a:r>
            <a:r>
              <a:rPr lang="es-ES_tradnl" sz="3100" b="1" dirty="0" smtClean="0">
                <a:solidFill>
                  <a:srgbClr val="C00000"/>
                </a:solidFill>
                <a:latin typeface="+mn-lt"/>
                <a:ea typeface="+mn-ea"/>
                <a:cs typeface="+mn-cs"/>
              </a:rPr>
              <a:t>son pulsiones parciales</a:t>
            </a:r>
            <a:r>
              <a:rPr lang="es-ES_tradnl" sz="3100" dirty="0" smtClean="0">
                <a:solidFill>
                  <a:schemeClr val="tx1"/>
                </a:solidFill>
                <a:latin typeface="+mn-lt"/>
                <a:ea typeface="+mn-ea"/>
                <a:cs typeface="+mn-cs"/>
              </a:rPr>
              <a:t>” (Del Villar, 1977: 50), “funcionan no como un sistema de relaciones, sino que como un sistema destinado a asegurar una cierta </a:t>
            </a:r>
            <a:r>
              <a:rPr lang="es-ES_tradnl" sz="3100" dirty="0" err="1" smtClean="0">
                <a:solidFill>
                  <a:schemeClr val="tx1"/>
                </a:solidFill>
                <a:latin typeface="+mn-lt"/>
                <a:ea typeface="+mn-ea"/>
                <a:cs typeface="+mn-cs"/>
              </a:rPr>
              <a:t>homeostásis</a:t>
            </a:r>
            <a:r>
              <a:rPr lang="es-ES_tradnl" sz="3100" dirty="0" smtClean="0">
                <a:solidFill>
                  <a:schemeClr val="tx1"/>
                </a:solidFill>
                <a:latin typeface="+mn-lt"/>
                <a:ea typeface="+mn-ea"/>
                <a:cs typeface="+mn-cs"/>
              </a:rPr>
              <a:t> de tensiones internas” (Lacan, 1973: 160). Hay </a:t>
            </a:r>
            <a:r>
              <a:rPr lang="es-ES_tradnl" sz="3100" b="1" dirty="0" smtClean="0">
                <a:solidFill>
                  <a:srgbClr val="C00000"/>
                </a:solidFill>
                <a:latin typeface="+mn-lt"/>
                <a:ea typeface="+mn-ea"/>
                <a:cs typeface="+mn-cs"/>
              </a:rPr>
              <a:t>tres tiempos en la pulsión</a:t>
            </a:r>
            <a:r>
              <a:rPr lang="es-ES_tradnl" sz="3100" dirty="0" smtClean="0">
                <a:solidFill>
                  <a:schemeClr val="tx1"/>
                </a:solidFill>
                <a:latin typeface="+mn-lt"/>
                <a:ea typeface="+mn-ea"/>
                <a:cs typeface="+mn-cs"/>
              </a:rPr>
              <a:t>: </a:t>
            </a:r>
            <a:r>
              <a:rPr lang="es-ES_tradnl" sz="3100" b="1" dirty="0" smtClean="0">
                <a:solidFill>
                  <a:srgbClr val="C00000"/>
                </a:solidFill>
                <a:latin typeface="+mn-lt"/>
                <a:ea typeface="+mn-ea"/>
                <a:cs typeface="+mn-cs"/>
              </a:rPr>
              <a:t>a)la sociedad delimita un trayecto</a:t>
            </a:r>
            <a:r>
              <a:rPr lang="es-ES_tradnl" sz="3100" dirty="0" smtClean="0">
                <a:solidFill>
                  <a:schemeClr val="tx1"/>
                </a:solidFill>
                <a:latin typeface="+mn-lt"/>
                <a:ea typeface="+mn-ea"/>
                <a:cs typeface="+mn-cs"/>
              </a:rPr>
              <a:t>, un camino por la cual ella deba pasar, </a:t>
            </a:r>
            <a:r>
              <a:rPr lang="es-ES_tradnl" sz="3100" b="1" dirty="0" smtClean="0">
                <a:solidFill>
                  <a:srgbClr val="C00000"/>
                </a:solidFill>
                <a:latin typeface="+mn-lt"/>
                <a:ea typeface="+mn-ea"/>
                <a:cs typeface="+mn-cs"/>
              </a:rPr>
              <a:t>b)su objetivo </a:t>
            </a:r>
            <a:r>
              <a:rPr lang="es-ES_tradnl" sz="3100" dirty="0" smtClean="0">
                <a:solidFill>
                  <a:schemeClr val="tx1"/>
                </a:solidFill>
                <a:latin typeface="+mn-lt"/>
                <a:ea typeface="+mn-ea"/>
                <a:cs typeface="+mn-cs"/>
              </a:rPr>
              <a:t>es siempre parcial, su retorno en circuito, y </a:t>
            </a:r>
            <a:r>
              <a:rPr lang="es-ES_tradnl" sz="3100" b="1" dirty="0" smtClean="0">
                <a:solidFill>
                  <a:srgbClr val="C00000"/>
                </a:solidFill>
                <a:latin typeface="+mn-lt"/>
                <a:ea typeface="+mn-ea"/>
                <a:cs typeface="+mn-cs"/>
              </a:rPr>
              <a:t>c)el sujeto de la pulsión no es más que lo otro</a:t>
            </a:r>
            <a:r>
              <a:rPr lang="es-ES_tradnl" sz="3100" dirty="0" smtClean="0">
                <a:solidFill>
                  <a:schemeClr val="tx1"/>
                </a:solidFill>
                <a:latin typeface="+mn-lt"/>
                <a:ea typeface="+mn-ea"/>
                <a:cs typeface="+mn-cs"/>
              </a:rPr>
              <a:t>, en tanto que la pulsión trata de cerrar su circuito entre condensación y desplazamiento. </a:t>
            </a:r>
            <a:endParaRPr lang="es-MX" sz="3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800" b="1" dirty="0" smtClean="0">
                <a:solidFill>
                  <a:srgbClr val="C00000"/>
                </a:solidFill>
                <a:effectLst/>
              </a:rPr>
              <a:t>Tipos de Procesos </a:t>
            </a:r>
            <a:r>
              <a:rPr lang="es-CL" sz="2800" b="1" dirty="0" smtClean="0">
                <a:solidFill>
                  <a:schemeClr val="tx2">
                    <a:lumMod val="75000"/>
                  </a:schemeClr>
                </a:solidFill>
                <a:effectLst/>
              </a:rPr>
              <a:t>Identificatorios según El Desarrollo de la </a:t>
            </a:r>
            <a:r>
              <a:rPr lang="es-CL" sz="2800" b="1" dirty="0" smtClean="0">
                <a:solidFill>
                  <a:srgbClr val="C00000"/>
                </a:solidFill>
                <a:effectLst/>
              </a:rPr>
              <a:t>Contradicción Heterogénea</a:t>
            </a:r>
            <a:endParaRPr lang="es-MX" sz="2800" b="1" dirty="0">
              <a:solidFill>
                <a:srgbClr val="C00000"/>
              </a:solidFill>
              <a:effectLst/>
            </a:endParaRPr>
          </a:p>
        </p:txBody>
      </p:sp>
      <p:sp>
        <p:nvSpPr>
          <p:cNvPr id="3" name="2 Marcador de contenido"/>
          <p:cNvSpPr>
            <a:spLocks noGrp="1"/>
          </p:cNvSpPr>
          <p:nvPr>
            <p:ph idx="1"/>
          </p:nvPr>
        </p:nvSpPr>
        <p:spPr/>
        <p:txBody>
          <a:bodyPr/>
          <a:lstStyle/>
          <a:p>
            <a:r>
              <a:rPr lang="es-ES" sz="2000" dirty="0" smtClean="0"/>
              <a:t>Dos</a:t>
            </a:r>
            <a:r>
              <a:rPr lang="es-ES" sz="2000" dirty="0" smtClean="0">
                <a:solidFill>
                  <a:schemeClr val="tx1"/>
                </a:solidFill>
                <a:latin typeface="+mn-lt"/>
                <a:ea typeface="+mn-ea"/>
                <a:cs typeface="+mn-cs"/>
              </a:rPr>
              <a:t> tipos clásicos de procesos identificatorios en la bibliografía sobre el tema: </a:t>
            </a:r>
          </a:p>
          <a:p>
            <a:endParaRPr lang="es-ES" sz="2000" dirty="0" smtClean="0"/>
          </a:p>
          <a:p>
            <a:r>
              <a:rPr lang="es-ES" sz="2000" b="1" dirty="0" smtClean="0">
                <a:solidFill>
                  <a:srgbClr val="C00000"/>
                </a:solidFill>
                <a:latin typeface="+mn-lt"/>
                <a:ea typeface="+mn-ea"/>
                <a:cs typeface="+mn-cs"/>
              </a:rPr>
              <a:t>-Aceptación </a:t>
            </a:r>
            <a:r>
              <a:rPr lang="es-ES" sz="2000" dirty="0" smtClean="0">
                <a:solidFill>
                  <a:schemeClr val="tx1"/>
                </a:solidFill>
                <a:latin typeface="+mn-lt"/>
                <a:ea typeface="+mn-ea"/>
                <a:cs typeface="+mn-cs"/>
              </a:rPr>
              <a:t>: descripción de Lacan (“</a:t>
            </a:r>
            <a:r>
              <a:rPr lang="es-ES" sz="2000" dirty="0" err="1" smtClean="0">
                <a:solidFill>
                  <a:schemeClr val="tx1"/>
                </a:solidFill>
                <a:latin typeface="+mn-lt"/>
                <a:ea typeface="+mn-ea"/>
                <a:cs typeface="+mn-cs"/>
              </a:rPr>
              <a:t>Ecrits</a:t>
            </a:r>
            <a:r>
              <a:rPr lang="es-ES" sz="2000" dirty="0" smtClean="0">
                <a:solidFill>
                  <a:schemeClr val="tx1"/>
                </a:solidFill>
                <a:latin typeface="+mn-lt"/>
                <a:ea typeface="+mn-ea"/>
                <a:cs typeface="+mn-cs"/>
              </a:rPr>
              <a:t>”, París, Ed. Du </a:t>
            </a:r>
            <a:r>
              <a:rPr lang="es-ES" sz="2000" dirty="0" err="1" smtClean="0">
                <a:solidFill>
                  <a:schemeClr val="tx1"/>
                </a:solidFill>
                <a:latin typeface="+mn-lt"/>
                <a:ea typeface="+mn-ea"/>
                <a:cs typeface="+mn-cs"/>
              </a:rPr>
              <a:t>Seuil</a:t>
            </a:r>
            <a:r>
              <a:rPr lang="es-ES" sz="2000" dirty="0" smtClean="0">
                <a:solidFill>
                  <a:schemeClr val="tx1"/>
                </a:solidFill>
                <a:latin typeface="+mn-lt"/>
                <a:ea typeface="+mn-ea"/>
                <a:cs typeface="+mn-cs"/>
              </a:rPr>
              <a:t>, 1966), </a:t>
            </a:r>
            <a:endParaRPr lang="es-ES" sz="2000" dirty="0" smtClean="0"/>
          </a:p>
          <a:p>
            <a:endParaRPr lang="es-ES" sz="2000" dirty="0" smtClean="0">
              <a:solidFill>
                <a:schemeClr val="tx1"/>
              </a:solidFill>
              <a:latin typeface="+mn-lt"/>
              <a:ea typeface="+mn-ea"/>
              <a:cs typeface="+mn-cs"/>
            </a:endParaRPr>
          </a:p>
          <a:p>
            <a:r>
              <a:rPr lang="es-ES" sz="2000" dirty="0" smtClean="0"/>
              <a:t>-</a:t>
            </a:r>
            <a:r>
              <a:rPr lang="es-ES" sz="2000" b="1" dirty="0" smtClean="0">
                <a:solidFill>
                  <a:srgbClr val="C00000"/>
                </a:solidFill>
                <a:latin typeface="+mn-lt"/>
                <a:ea typeface="+mn-ea"/>
                <a:cs typeface="+mn-cs"/>
              </a:rPr>
              <a:t>Rechazo o Negatividad: </a:t>
            </a:r>
            <a:r>
              <a:rPr lang="es-ES" sz="2000" dirty="0" smtClean="0">
                <a:solidFill>
                  <a:schemeClr val="tx1"/>
                </a:solidFill>
                <a:latin typeface="+mn-lt"/>
                <a:ea typeface="+mn-ea"/>
                <a:cs typeface="+mn-cs"/>
              </a:rPr>
              <a:t>descripción de Julia Kristeva como negatividad al orden social y alucinación contrafóvica (“</a:t>
            </a:r>
            <a:r>
              <a:rPr lang="es-ES" sz="2000" dirty="0" err="1" smtClean="0">
                <a:solidFill>
                  <a:schemeClr val="tx1"/>
                </a:solidFill>
                <a:latin typeface="+mn-lt"/>
                <a:ea typeface="+mn-ea"/>
                <a:cs typeface="+mn-cs"/>
              </a:rPr>
              <a:t>Pouvoirs</a:t>
            </a:r>
            <a:r>
              <a:rPr lang="es-ES" sz="2000" dirty="0" smtClean="0">
                <a:solidFill>
                  <a:schemeClr val="tx1"/>
                </a:solidFill>
                <a:latin typeface="+mn-lt"/>
                <a:ea typeface="+mn-ea"/>
                <a:cs typeface="+mn-cs"/>
              </a:rPr>
              <a:t> de </a:t>
            </a:r>
            <a:r>
              <a:rPr lang="es-ES" sz="2000" dirty="0" err="1" smtClean="0">
                <a:solidFill>
                  <a:schemeClr val="tx1"/>
                </a:solidFill>
                <a:latin typeface="+mn-lt"/>
                <a:ea typeface="+mn-ea"/>
                <a:cs typeface="+mn-cs"/>
              </a:rPr>
              <a:t>l’horreur</a:t>
            </a:r>
            <a:r>
              <a:rPr lang="es-ES" sz="2000" dirty="0" smtClean="0">
                <a:solidFill>
                  <a:schemeClr val="tx1"/>
                </a:solidFill>
                <a:latin typeface="+mn-lt"/>
                <a:ea typeface="+mn-ea"/>
                <a:cs typeface="+mn-cs"/>
              </a:rPr>
              <a:t>”, Ed. Du </a:t>
            </a:r>
            <a:r>
              <a:rPr lang="es-ES" sz="2000" dirty="0" err="1" smtClean="0">
                <a:solidFill>
                  <a:schemeClr val="tx1"/>
                </a:solidFill>
                <a:latin typeface="+mn-lt"/>
                <a:ea typeface="+mn-ea"/>
                <a:cs typeface="+mn-cs"/>
              </a:rPr>
              <a:t>Seuil</a:t>
            </a:r>
            <a:r>
              <a:rPr lang="es-ES" sz="2000" dirty="0" smtClean="0">
                <a:solidFill>
                  <a:schemeClr val="tx1"/>
                </a:solidFill>
                <a:latin typeface="+mn-lt"/>
                <a:ea typeface="+mn-ea"/>
                <a:cs typeface="+mn-cs"/>
              </a:rPr>
              <a:t>, París, 1980). </a:t>
            </a:r>
            <a:endParaRPr lang="es-MX"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229600" cy="6120680"/>
          </a:xfrm>
        </p:spPr>
        <p:txBody>
          <a:bodyPr/>
          <a:lstStyle/>
          <a:p>
            <a:r>
              <a:rPr lang="es-ES" sz="2400" b="1" dirty="0" smtClean="0">
                <a:solidFill>
                  <a:srgbClr val="C00000"/>
                </a:solidFill>
                <a:latin typeface="+mn-lt"/>
                <a:ea typeface="+mn-ea"/>
                <a:cs typeface="+mn-cs"/>
              </a:rPr>
              <a:t>-Transaccional: </a:t>
            </a:r>
            <a:r>
              <a:rPr lang="es-ES" sz="2400" dirty="0" smtClean="0">
                <a:solidFill>
                  <a:schemeClr val="tx1"/>
                </a:solidFill>
                <a:latin typeface="+mn-lt"/>
                <a:ea typeface="+mn-ea"/>
                <a:cs typeface="+mn-cs"/>
              </a:rPr>
              <a:t>Detectamos la presencia de una tercera categoría, que denominamos Modelo Transaccional, la cual había sido elaborada a partir de los datos (Del Villar, Perillán, Fajnzylber: Fondecyt No 1000951, años 2000- 2001), y que remitía a la descripción de Varela, Thompson, </a:t>
            </a:r>
            <a:r>
              <a:rPr lang="es-ES" sz="2400" dirty="0" err="1" smtClean="0">
                <a:solidFill>
                  <a:schemeClr val="tx1"/>
                </a:solidFill>
                <a:latin typeface="+mn-lt"/>
                <a:ea typeface="+mn-ea"/>
                <a:cs typeface="+mn-cs"/>
              </a:rPr>
              <a:t>Rosch</a:t>
            </a:r>
            <a:r>
              <a:rPr lang="es-ES" sz="2400" dirty="0" smtClean="0">
                <a:solidFill>
                  <a:schemeClr val="tx1"/>
                </a:solidFill>
                <a:latin typeface="+mn-lt"/>
                <a:ea typeface="+mn-ea"/>
                <a:cs typeface="+mn-cs"/>
              </a:rPr>
              <a:t> (“De cuerpo presente”, Ed. Gedisa, Barcelona, 1992) </a:t>
            </a:r>
            <a:r>
              <a:rPr lang="es-ES" sz="2400" b="1" dirty="0" smtClean="0">
                <a:solidFill>
                  <a:srgbClr val="C00000"/>
                </a:solidFill>
                <a:latin typeface="+mn-lt"/>
                <a:ea typeface="+mn-ea"/>
                <a:cs typeface="+mn-cs"/>
              </a:rPr>
              <a:t>respecto a la construcciones yoisticas budistas de construir una identidad fluctuante, cuya definición y </a:t>
            </a:r>
            <a:r>
              <a:rPr lang="es-ES" sz="2400" b="1" dirty="0" err="1" smtClean="0">
                <a:solidFill>
                  <a:srgbClr val="C00000"/>
                </a:solidFill>
                <a:latin typeface="+mn-lt"/>
                <a:ea typeface="+mn-ea"/>
                <a:cs typeface="+mn-cs"/>
              </a:rPr>
              <a:t>super</a:t>
            </a:r>
            <a:r>
              <a:rPr lang="es-ES" sz="2400" b="1" dirty="0" smtClean="0">
                <a:solidFill>
                  <a:srgbClr val="C00000"/>
                </a:solidFill>
                <a:latin typeface="+mn-lt"/>
                <a:ea typeface="+mn-ea"/>
                <a:cs typeface="+mn-cs"/>
              </a:rPr>
              <a:t> yo emerge más de la coyuntura que de una identificación previa</a:t>
            </a:r>
            <a:r>
              <a:rPr lang="es-ES" sz="2400" dirty="0" smtClean="0">
                <a:solidFill>
                  <a:schemeClr val="tx1"/>
                </a:solidFill>
                <a:latin typeface="+mn-lt"/>
                <a:ea typeface="+mn-ea"/>
                <a:cs typeface="+mn-cs"/>
              </a:rPr>
              <a:t>, son la conexión de secuencias y espacios de lo real quienes la definen y redefinen</a:t>
            </a:r>
            <a:r>
              <a:rPr lang="es-ES" sz="2000" dirty="0" smtClean="0">
                <a:solidFill>
                  <a:schemeClr val="tx1"/>
                </a:solidFill>
                <a:latin typeface="+mn-lt"/>
                <a:ea typeface="+mn-ea"/>
                <a:cs typeface="+mn-cs"/>
              </a:rPr>
              <a:t>. Y se complejizó las categorías con la inserción de la teoría del caos; esto es la detectación de situaciones de contradicción o coherencia estructural (René Thom: “Estabilidad estructural y morfogénesis”, Ed. </a:t>
            </a:r>
            <a:r>
              <a:rPr lang="fr-FR" sz="2000" dirty="0" smtClean="0">
                <a:solidFill>
                  <a:schemeClr val="tx1"/>
                </a:solidFill>
                <a:latin typeface="+mn-lt"/>
                <a:ea typeface="+mn-ea"/>
                <a:cs typeface="+mn-cs"/>
              </a:rPr>
              <a:t>Gedisa, Barcelona, 1987; Jean Petitot- Cocorda “Physique du sens”, Ed. CNRS, </a:t>
            </a:r>
            <a:r>
              <a:rPr lang="fr-FR" sz="2000" dirty="0" err="1" smtClean="0">
                <a:solidFill>
                  <a:schemeClr val="tx1"/>
                </a:solidFill>
                <a:latin typeface="+mn-lt"/>
                <a:ea typeface="+mn-ea"/>
                <a:cs typeface="+mn-cs"/>
              </a:rPr>
              <a:t>París</a:t>
            </a:r>
            <a:r>
              <a:rPr lang="fr-FR" sz="2000" dirty="0" smtClean="0">
                <a:solidFill>
                  <a:schemeClr val="tx1"/>
                </a:solidFill>
                <a:latin typeface="+mn-lt"/>
                <a:ea typeface="+mn-ea"/>
                <a:cs typeface="+mn-cs"/>
              </a:rPr>
              <a:t>, 2000).</a:t>
            </a:r>
            <a:endParaRPr lang="es-MX" sz="2400" dirty="0" smtClean="0"/>
          </a:p>
          <a:p>
            <a:endParaRPr lang="es-MX"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1328192"/>
          </a:xfrm>
        </p:spPr>
        <p:txBody>
          <a:bodyPr/>
          <a:lstStyle/>
          <a:p>
            <a:r>
              <a:rPr lang="es-CL" sz="2800" b="1" dirty="0" smtClean="0">
                <a:solidFill>
                  <a:srgbClr val="C00000"/>
                </a:solidFill>
                <a:effectLst/>
              </a:rPr>
              <a:t>Datos Empíricos Tercer Modelo de Identificación Transaccional inferidos a través de 2 Proyectos Fondecyt y uno Ecos- Conicyt</a:t>
            </a:r>
            <a:endParaRPr lang="es-MX" sz="2800" b="1" dirty="0">
              <a:solidFill>
                <a:srgbClr val="C00000"/>
              </a:solidFill>
              <a:effectLst/>
            </a:endParaRPr>
          </a:p>
        </p:txBody>
      </p:sp>
      <p:sp>
        <p:nvSpPr>
          <p:cNvPr id="3" name="2 Marcador de contenido"/>
          <p:cNvSpPr>
            <a:spLocks noGrp="1"/>
          </p:cNvSpPr>
          <p:nvPr>
            <p:ph idx="1"/>
          </p:nvPr>
        </p:nvSpPr>
        <p:spPr/>
        <p:txBody>
          <a:bodyPr/>
          <a:lstStyle/>
          <a:p>
            <a:r>
              <a:rPr lang="es-CL" sz="1800" dirty="0" smtClean="0"/>
              <a:t>Proyecto Fondecyt -(1999- 2001) “</a:t>
            </a:r>
            <a:r>
              <a:rPr lang="es-CL" sz="1800" b="1" dirty="0" smtClean="0">
                <a:solidFill>
                  <a:srgbClr val="C00000"/>
                </a:solidFill>
              </a:rPr>
              <a:t>El dibujo animado en Chile: </a:t>
            </a:r>
            <a:r>
              <a:rPr lang="es-CL" sz="1800" dirty="0" smtClean="0"/>
              <a:t>sintaxis, circulación y recepción”, Proyecto </a:t>
            </a:r>
            <a:r>
              <a:rPr lang="es-CL" sz="1800" b="1" dirty="0" smtClean="0"/>
              <a:t>Fondecyt  No 1000954.</a:t>
            </a:r>
            <a:r>
              <a:rPr lang="es-CL" sz="1800" dirty="0" smtClean="0"/>
              <a:t> </a:t>
            </a:r>
            <a:r>
              <a:rPr lang="es-CL" sz="1800" b="1" dirty="0" smtClean="0"/>
              <a:t>Investigador Responsable Rafael del Villar. </a:t>
            </a:r>
            <a:r>
              <a:rPr lang="es-CL" sz="1800" dirty="0" smtClean="0"/>
              <a:t> Departamento de  Investigaciones Mediáticas y de la Comunicación, Universidad de Chile. Co- Investigadores: Víctor Fajnzylber, Luis Perillán.</a:t>
            </a:r>
            <a:r>
              <a:rPr lang="es-MX" sz="1800" dirty="0" smtClean="0"/>
              <a:t/>
            </a:r>
            <a:br>
              <a:rPr lang="es-MX" sz="1800" dirty="0" smtClean="0"/>
            </a:br>
            <a:r>
              <a:rPr lang="es-ES_tradnl" sz="1800" dirty="0" smtClean="0"/>
              <a:t> </a:t>
            </a:r>
            <a:r>
              <a:rPr lang="es-MX" sz="1800" dirty="0" smtClean="0"/>
              <a:t/>
            </a:r>
            <a:br>
              <a:rPr lang="es-MX" sz="1800" dirty="0" smtClean="0"/>
            </a:br>
            <a:r>
              <a:rPr lang="es-CL" sz="1800" dirty="0" smtClean="0"/>
              <a:t>-(2000-2003), “</a:t>
            </a:r>
            <a:r>
              <a:rPr lang="es-CL" sz="1800" b="1" dirty="0" smtClean="0">
                <a:solidFill>
                  <a:srgbClr val="C00000"/>
                </a:solidFill>
              </a:rPr>
              <a:t>Filmes de animación, micro- culturas </a:t>
            </a:r>
            <a:r>
              <a:rPr lang="es-CL" sz="1800" dirty="0" smtClean="0"/>
              <a:t>y globalización”;  Proyecto Ecos-Sud/Conicyt No C00H01, Université de Paris III et Université du Chili, Proyecto </a:t>
            </a:r>
            <a:r>
              <a:rPr lang="es-CL" sz="1800" b="1" dirty="0" smtClean="0"/>
              <a:t>Ecos- Sud/ Conicyt No C00H01</a:t>
            </a:r>
            <a:r>
              <a:rPr lang="es-CL" sz="1800" dirty="0" smtClean="0"/>
              <a:t>, </a:t>
            </a:r>
            <a:r>
              <a:rPr lang="es-CL" sz="1800" b="1" dirty="0" smtClean="0"/>
              <a:t>Investigador Responsable Parte Chilena Rafael del Villar; François Jost, Investigador Responsable Parte Francesa.</a:t>
            </a:r>
            <a:r>
              <a:rPr lang="es-MX" sz="1800" dirty="0" smtClean="0"/>
              <a:t/>
            </a:r>
            <a:br>
              <a:rPr lang="es-MX" sz="1800" dirty="0" smtClean="0"/>
            </a:br>
            <a:r>
              <a:rPr lang="es-CL" sz="1800" dirty="0" smtClean="0"/>
              <a:t> </a:t>
            </a:r>
            <a:r>
              <a:rPr lang="es-MX" sz="1800" dirty="0" smtClean="0"/>
              <a:t/>
            </a:r>
            <a:br>
              <a:rPr lang="es-MX" sz="1800" dirty="0" smtClean="0"/>
            </a:br>
            <a:r>
              <a:rPr lang="es-CL" sz="1800" dirty="0" smtClean="0"/>
              <a:t>-(2003- 2004),  “</a:t>
            </a:r>
            <a:r>
              <a:rPr lang="es-CL" sz="1800" b="1" dirty="0" smtClean="0">
                <a:solidFill>
                  <a:srgbClr val="C00000"/>
                </a:solidFill>
              </a:rPr>
              <a:t>Video- Animación y construcción de identidades</a:t>
            </a:r>
            <a:r>
              <a:rPr lang="es-CL" sz="1800" dirty="0" smtClean="0"/>
              <a:t>”, Proyecto </a:t>
            </a:r>
            <a:r>
              <a:rPr lang="es-CL" sz="1800" b="1" dirty="0" smtClean="0"/>
              <a:t>Fondecyt No 1030561</a:t>
            </a:r>
            <a:r>
              <a:rPr lang="es-CL" sz="1800" dirty="0" smtClean="0"/>
              <a:t>  </a:t>
            </a:r>
            <a:r>
              <a:rPr lang="es-CL" sz="1800" b="1" dirty="0" smtClean="0"/>
              <a:t>Investigador Responsable Rafael del Villar</a:t>
            </a:r>
            <a:r>
              <a:rPr lang="es-CL" sz="1800" dirty="0" smtClean="0"/>
              <a:t>, Instituto de la Comunicación e Imagen, Universidad de Chile. Co- Investigadores: Luis Perillán, Macarena Orroño, Ricardo Casas, </a:t>
            </a:r>
            <a:r>
              <a:rPr lang="es-MX" sz="2400" dirty="0" smtClean="0"/>
              <a:t/>
            </a:r>
            <a:br>
              <a:rPr lang="es-MX" sz="2400" dirty="0" smtClean="0"/>
            </a:br>
            <a:endParaRPr lang="es-MX"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0"/>
            <a:ext cx="8229600" cy="1052513"/>
          </a:xfrm>
        </p:spPr>
        <p:txBody>
          <a:bodyPr/>
          <a:lstStyle/>
          <a:p>
            <a:pPr>
              <a:defRPr/>
            </a:pPr>
            <a:r>
              <a:rPr lang="fr-FR" sz="2400" b="1" dirty="0" smtClean="0">
                <a:solidFill>
                  <a:srgbClr val="FF0000"/>
                </a:solidFill>
                <a:effectLst/>
              </a:rPr>
              <a:t>Analyse comparative des pôles d’audience entre les chaînes de télévision chiliennes :</a:t>
            </a:r>
            <a:r>
              <a:rPr lang="es-MX" sz="2400" dirty="0" smtClean="0"/>
              <a:t/>
            </a:r>
            <a:br>
              <a:rPr lang="es-MX" sz="2400" dirty="0" smtClean="0"/>
            </a:br>
            <a:endParaRPr lang="es-MX" sz="2400" dirty="0"/>
          </a:p>
        </p:txBody>
      </p:sp>
      <p:pic>
        <p:nvPicPr>
          <p:cNvPr id="47107" name="Picture 2"/>
          <p:cNvPicPr>
            <a:picLocks noGrp="1" noChangeAspect="1" noChangeArrowheads="1"/>
          </p:cNvPicPr>
          <p:nvPr>
            <p:ph idx="1"/>
          </p:nvPr>
        </p:nvPicPr>
        <p:blipFill>
          <a:blip r:embed="rId2" cstate="print"/>
          <a:srcRect l="28125" t="19614" r="31625" b="36810"/>
          <a:stretch>
            <a:fillRect/>
          </a:stretch>
        </p:blipFill>
        <p:spPr>
          <a:xfrm>
            <a:off x="1258888" y="981075"/>
            <a:ext cx="6626225" cy="4032250"/>
          </a:xfr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504056"/>
          </a:xfrm>
        </p:spPr>
        <p:txBody>
          <a:bodyPr/>
          <a:lstStyle/>
          <a:p>
            <a:r>
              <a:rPr lang="es-CL" sz="3200" b="1" dirty="0" smtClean="0">
                <a:solidFill>
                  <a:srgbClr val="C00000"/>
                </a:solidFill>
                <a:effectLst/>
              </a:rPr>
              <a:t>Contradicción Heterogénea </a:t>
            </a:r>
            <a:endParaRPr lang="es-MX" sz="3200" b="1" dirty="0">
              <a:solidFill>
                <a:srgbClr val="C00000"/>
              </a:solidFill>
              <a:effectLst/>
            </a:endParaRPr>
          </a:p>
        </p:txBody>
      </p:sp>
      <p:sp>
        <p:nvSpPr>
          <p:cNvPr id="3" name="2 Marcador de contenido"/>
          <p:cNvSpPr>
            <a:spLocks noGrp="1"/>
          </p:cNvSpPr>
          <p:nvPr>
            <p:ph idx="1"/>
          </p:nvPr>
        </p:nvSpPr>
        <p:spPr>
          <a:xfrm>
            <a:off x="179512" y="764704"/>
            <a:ext cx="8712968" cy="5904656"/>
          </a:xfrm>
        </p:spPr>
        <p:txBody>
          <a:bodyPr/>
          <a:lstStyle/>
          <a:p>
            <a:pPr>
              <a:buNone/>
            </a:pPr>
            <a:r>
              <a:rPr lang="es-CL" b="1" dirty="0" smtClean="0"/>
              <a:t>  </a:t>
            </a:r>
            <a:r>
              <a:rPr lang="es-CL" b="1" dirty="0" smtClean="0">
                <a:solidFill>
                  <a:srgbClr val="C00000"/>
                </a:solidFill>
              </a:rPr>
              <a:t>[Cuerpo]</a:t>
            </a:r>
            <a:r>
              <a:rPr lang="es-CL" b="1" dirty="0" smtClean="0"/>
              <a:t>		       [Orden Social] </a:t>
            </a:r>
          </a:p>
          <a:p>
            <a:pPr>
              <a:buNone/>
            </a:pPr>
            <a:endParaRPr lang="es-CL" b="1" dirty="0" smtClean="0"/>
          </a:p>
          <a:p>
            <a:pPr>
              <a:buNone/>
            </a:pPr>
            <a:r>
              <a:rPr lang="es-CL" sz="2000" b="1" dirty="0" smtClean="0"/>
              <a:t>[Físico- Biológico-Psíquico]		[ Desequilibrios Producción 					Circulación- Consumo]</a:t>
            </a:r>
          </a:p>
          <a:p>
            <a:pPr>
              <a:buNone/>
            </a:pPr>
            <a:endParaRPr lang="es-CL" sz="2000" b="1" dirty="0" smtClean="0"/>
          </a:p>
          <a:p>
            <a:pPr>
              <a:buNone/>
            </a:pPr>
            <a:r>
              <a:rPr lang="es-CL" sz="2000" b="1" dirty="0" smtClean="0"/>
              <a:t>[Relaciones de Reproducción]	        [ Relaciones de Producción]</a:t>
            </a:r>
          </a:p>
          <a:p>
            <a:pPr>
              <a:buNone/>
            </a:pPr>
            <a:r>
              <a:rPr lang="es-CL" sz="2000" b="1" dirty="0" smtClean="0"/>
              <a:t>					          </a:t>
            </a:r>
            <a:r>
              <a:rPr lang="es-CL" sz="1600" b="1" dirty="0" smtClean="0"/>
              <a:t>Relaciones Estatuidas de Reproducción</a:t>
            </a:r>
            <a:endParaRPr lang="es-CL" sz="2000" b="1" dirty="0" smtClean="0"/>
          </a:p>
          <a:p>
            <a:pPr>
              <a:buNone/>
            </a:pPr>
            <a:r>
              <a:rPr lang="es-CL" sz="2000" b="1" dirty="0" smtClean="0"/>
              <a:t>  {Mundo Interior}			{Mundo Exterior}</a:t>
            </a:r>
          </a:p>
          <a:p>
            <a:pPr>
              <a:buNone/>
            </a:pPr>
            <a:r>
              <a:rPr lang="es-CL" sz="2000" b="1" dirty="0" smtClean="0"/>
              <a:t>           		      					Introyección </a:t>
            </a:r>
          </a:p>
          <a:p>
            <a:pPr>
              <a:buNone/>
            </a:pPr>
            <a:r>
              <a:rPr lang="es-CL" sz="2000" b="1" dirty="0" smtClean="0"/>
              <a:t>								EDIPO</a:t>
            </a:r>
          </a:p>
          <a:p>
            <a:pPr>
              <a:buNone/>
            </a:pPr>
            <a:r>
              <a:rPr lang="es-CL" sz="2000" b="1" dirty="0" smtClean="0">
                <a:solidFill>
                  <a:srgbClr val="C00000"/>
                </a:solidFill>
              </a:rPr>
              <a:t>						       DESEO DE OBJETO (a)</a:t>
            </a:r>
            <a:endParaRPr lang="es-CL" sz="2000" b="1" dirty="0" smtClean="0"/>
          </a:p>
          <a:p>
            <a:pPr>
              <a:buNone/>
            </a:pPr>
            <a:r>
              <a:rPr lang="es-CL" sz="2000" b="1" dirty="0" smtClean="0"/>
              <a:t>				</a:t>
            </a:r>
            <a:r>
              <a:rPr lang="es-CL" sz="2000" b="1" dirty="0" smtClean="0">
                <a:solidFill>
                  <a:srgbClr val="C00000"/>
                </a:solidFill>
              </a:rPr>
              <a:t>DESEO DE LO OTRO    </a:t>
            </a:r>
            <a:r>
              <a:rPr lang="es-CL" sz="1800" b="1" dirty="0" smtClean="0">
                <a:solidFill>
                  <a:srgbClr val="7030A0"/>
                </a:solidFill>
              </a:rPr>
              <a:t>Procesos de 		</a:t>
            </a:r>
            <a:r>
              <a:rPr lang="es-CL" sz="2400" b="1" dirty="0" smtClean="0">
                <a:solidFill>
                  <a:srgbClr val="C00000"/>
                </a:solidFill>
              </a:rPr>
              <a:t>IMAGINARIO</a:t>
            </a:r>
            <a:r>
              <a:rPr lang="es-CL" sz="1800" b="1" dirty="0" smtClean="0">
                <a:solidFill>
                  <a:srgbClr val="7030A0"/>
                </a:solidFill>
              </a:rPr>
              <a:t>			Sustitución del Deseo 					                     </a:t>
            </a:r>
            <a:r>
              <a:rPr lang="es-CL" sz="1600" b="1" dirty="0" smtClean="0"/>
              <a:t>Descentramiento del Sujeto</a:t>
            </a:r>
            <a:r>
              <a:rPr lang="es-CL" sz="2000" b="1" dirty="0" smtClean="0"/>
              <a:t>	</a:t>
            </a:r>
            <a:endParaRPr lang="es-CL" b="1" dirty="0" smtClean="0">
              <a:solidFill>
                <a:srgbClr val="C00000"/>
              </a:solidFill>
            </a:endParaRPr>
          </a:p>
          <a:p>
            <a:pPr>
              <a:buNone/>
            </a:pPr>
            <a:r>
              <a:rPr lang="es-CL" sz="2800" b="1" dirty="0" smtClean="0"/>
              <a:t>Procesos Identificatorios</a:t>
            </a:r>
          </a:p>
          <a:p>
            <a:pPr>
              <a:buNone/>
            </a:pPr>
            <a:endParaRPr lang="es-MX" b="1" dirty="0"/>
          </a:p>
        </p:txBody>
      </p:sp>
      <p:sp>
        <p:nvSpPr>
          <p:cNvPr id="4" name="3 Franja diagonal"/>
          <p:cNvSpPr/>
          <p:nvPr/>
        </p:nvSpPr>
        <p:spPr>
          <a:xfrm>
            <a:off x="4355976" y="1196752"/>
            <a:ext cx="288032" cy="6480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8 Franja diagonal"/>
          <p:cNvSpPr/>
          <p:nvPr/>
        </p:nvSpPr>
        <p:spPr>
          <a:xfrm>
            <a:off x="1547664" y="1340768"/>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9 Franja diagonal"/>
          <p:cNvSpPr/>
          <p:nvPr/>
        </p:nvSpPr>
        <p:spPr>
          <a:xfrm>
            <a:off x="6228184" y="1340768"/>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10 Franja diagonal"/>
          <p:cNvSpPr/>
          <p:nvPr/>
        </p:nvSpPr>
        <p:spPr>
          <a:xfrm>
            <a:off x="5508104" y="1268760"/>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11 Franja diagonal"/>
          <p:cNvSpPr/>
          <p:nvPr/>
        </p:nvSpPr>
        <p:spPr>
          <a:xfrm>
            <a:off x="5868144" y="1268760"/>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12 Franja diagonal"/>
          <p:cNvSpPr/>
          <p:nvPr/>
        </p:nvSpPr>
        <p:spPr>
          <a:xfrm>
            <a:off x="6660232" y="2420888"/>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13 Franja diagonal"/>
          <p:cNvSpPr/>
          <p:nvPr/>
        </p:nvSpPr>
        <p:spPr>
          <a:xfrm>
            <a:off x="6012160" y="2564904"/>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14 Franja diagonal"/>
          <p:cNvSpPr/>
          <p:nvPr/>
        </p:nvSpPr>
        <p:spPr>
          <a:xfrm>
            <a:off x="6300192" y="2492896"/>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15 Franja diagonal"/>
          <p:cNvSpPr/>
          <p:nvPr/>
        </p:nvSpPr>
        <p:spPr>
          <a:xfrm>
            <a:off x="1259632" y="2276872"/>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7" name="16 Franja diagonal"/>
          <p:cNvSpPr/>
          <p:nvPr/>
        </p:nvSpPr>
        <p:spPr>
          <a:xfrm>
            <a:off x="1619672" y="2276872"/>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8" name="17 Franja diagonal"/>
          <p:cNvSpPr/>
          <p:nvPr/>
        </p:nvSpPr>
        <p:spPr>
          <a:xfrm>
            <a:off x="1907704" y="2276872"/>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18 Franja diagonal"/>
          <p:cNvSpPr/>
          <p:nvPr/>
        </p:nvSpPr>
        <p:spPr>
          <a:xfrm>
            <a:off x="4355976" y="3068960"/>
            <a:ext cx="288032" cy="6480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0" name="19 Flecha abajo"/>
          <p:cNvSpPr/>
          <p:nvPr/>
        </p:nvSpPr>
        <p:spPr>
          <a:xfrm>
            <a:off x="1475656" y="3284984"/>
            <a:ext cx="50405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Flecha abajo"/>
          <p:cNvSpPr/>
          <p:nvPr/>
        </p:nvSpPr>
        <p:spPr>
          <a:xfrm>
            <a:off x="6012160" y="3356992"/>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Flecha abajo"/>
          <p:cNvSpPr/>
          <p:nvPr/>
        </p:nvSpPr>
        <p:spPr>
          <a:xfrm>
            <a:off x="4139952" y="3861048"/>
            <a:ext cx="648072"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Flecha abajo"/>
          <p:cNvSpPr/>
          <p:nvPr/>
        </p:nvSpPr>
        <p:spPr>
          <a:xfrm>
            <a:off x="6156176" y="4005064"/>
            <a:ext cx="14401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23 Franja diagonal"/>
          <p:cNvSpPr/>
          <p:nvPr/>
        </p:nvSpPr>
        <p:spPr>
          <a:xfrm>
            <a:off x="1187624" y="1340768"/>
            <a:ext cx="288032"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5" name="24 Franja diagonal"/>
          <p:cNvSpPr/>
          <p:nvPr/>
        </p:nvSpPr>
        <p:spPr>
          <a:xfrm>
            <a:off x="1763688" y="1340768"/>
            <a:ext cx="207640" cy="72008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cxnSp>
        <p:nvCxnSpPr>
          <p:cNvPr id="29" name="28 Conector recto"/>
          <p:cNvCxnSpPr/>
          <p:nvPr/>
        </p:nvCxnSpPr>
        <p:spPr>
          <a:xfrm>
            <a:off x="323528" y="1124744"/>
            <a:ext cx="0" cy="504056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323528" y="6165304"/>
            <a:ext cx="432048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8604448" y="1196752"/>
            <a:ext cx="0" cy="540060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4427984" y="6525344"/>
            <a:ext cx="4176464" cy="72008"/>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Grp="1" noChangeAspect="1" noChangeArrowheads="1"/>
          </p:cNvPicPr>
          <p:nvPr>
            <p:ph idx="1"/>
          </p:nvPr>
        </p:nvPicPr>
        <p:blipFill>
          <a:blip r:embed="rId2" cstate="print"/>
          <a:srcRect l="29875" t="18849" r="33376" b="46912"/>
          <a:stretch>
            <a:fillRect/>
          </a:stretch>
        </p:blipFill>
        <p:spPr>
          <a:xfrm>
            <a:off x="1042988" y="692150"/>
            <a:ext cx="7699375" cy="4032250"/>
          </a:xfr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Título"/>
          <p:cNvSpPr>
            <a:spLocks noGrp="1"/>
          </p:cNvSpPr>
          <p:nvPr>
            <p:ph type="title"/>
          </p:nvPr>
        </p:nvSpPr>
        <p:spPr/>
        <p:txBody>
          <a:bodyPr/>
          <a:lstStyle/>
          <a:p>
            <a:r>
              <a:rPr lang="fr-FR" sz="3200" b="1" smtClean="0">
                <a:solidFill>
                  <a:srgbClr val="FF0000"/>
                </a:solidFill>
                <a:effectLst/>
              </a:rPr>
              <a:t>Circuits de circulation d’anime : grands magasins et magasins spécialisés</a:t>
            </a:r>
            <a:endParaRPr lang="es-MX" sz="3200" b="1" smtClean="0">
              <a:solidFill>
                <a:srgbClr val="FF0000"/>
              </a:solidFill>
              <a:effectLst/>
            </a:endParaRPr>
          </a:p>
        </p:txBody>
      </p:sp>
      <p:sp>
        <p:nvSpPr>
          <p:cNvPr id="54275" name="2 Marcador de contenido"/>
          <p:cNvSpPr>
            <a:spLocks noGrp="1"/>
          </p:cNvSpPr>
          <p:nvPr>
            <p:ph idx="1"/>
          </p:nvPr>
        </p:nvSpPr>
        <p:spPr/>
        <p:txBody>
          <a:bodyPr/>
          <a:lstStyle/>
          <a:p>
            <a:r>
              <a:rPr lang="fr-FR" sz="2000" smtClean="0"/>
              <a:t>La question précédente ouvre aussi des possibilités analytiques. Il faut tenir compte que «</a:t>
            </a:r>
            <a:r>
              <a:rPr lang="fr-FR" sz="2000" b="1" smtClean="0">
                <a:solidFill>
                  <a:srgbClr val="C00000"/>
                </a:solidFill>
              </a:rPr>
              <a:t> les conséquences concrètes des actes des personnages » sont un problème cognitif (30% à Santiago, 37,3% à Antofagasta, 55,7% à Temuco). </a:t>
            </a:r>
            <a:r>
              <a:rPr lang="fr-FR" sz="2000" smtClean="0"/>
              <a:t>L’implication est liée au processus analytique qui connaît le développement des actions. Cela implique un contexte, en respectant  les données de l’enquête et de l’observation ethnographiques, à savoir que </a:t>
            </a:r>
            <a:r>
              <a:rPr lang="fr-FR" sz="2000" b="1" smtClean="0"/>
              <a:t>l’anime est catégorisé comme quelque chose qu’il faut comprendre à partir d'autres textes pour bien le saisir </a:t>
            </a:r>
            <a:r>
              <a:rPr lang="fr-FR" sz="2000" smtClean="0"/>
              <a:t>(l’enquête dit qu’il faut connaître la culture japonaise), car comprendre le développement des actions n’est pas un simple récit, </a:t>
            </a:r>
            <a:r>
              <a:rPr lang="fr-FR" sz="2000" b="1" smtClean="0"/>
              <a:t>il y a le besoin d’un au-delà du texte :</a:t>
            </a:r>
            <a:r>
              <a:rPr lang="fr-FR" sz="2000" smtClean="0"/>
              <a:t> </a:t>
            </a:r>
            <a:r>
              <a:rPr lang="fr-FR" sz="2000" b="1" smtClean="0">
                <a:solidFill>
                  <a:srgbClr val="C00000"/>
                </a:solidFill>
              </a:rPr>
              <a:t>la compétence analytique, la connaissance d'Internet, et, dans les magasins spécialisés, les rapports sociaux établis autour de l’anime. </a:t>
            </a:r>
            <a:endParaRPr lang="es-MX" sz="2000" b="1" smtClean="0">
              <a:solidFill>
                <a:srgbClr val="C00000"/>
              </a:solidFill>
            </a:endParaRPr>
          </a:p>
          <a:p>
            <a:endParaRPr lang="es-MX" sz="20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2800" b="1" dirty="0" smtClean="0">
                <a:solidFill>
                  <a:srgbClr val="C00000"/>
                </a:solidFill>
                <a:effectLst/>
              </a:rPr>
              <a:t>Tiendas Especializadas/ Grandes Tiendas</a:t>
            </a:r>
            <a:endParaRPr lang="es-MX" sz="2800" b="1" dirty="0">
              <a:solidFill>
                <a:srgbClr val="C00000"/>
              </a:solidFill>
              <a:effectLst/>
            </a:endParaRPr>
          </a:p>
        </p:txBody>
      </p:sp>
      <p:sp>
        <p:nvSpPr>
          <p:cNvPr id="3" name="2 Marcador de contenido"/>
          <p:cNvSpPr>
            <a:spLocks noGrp="1"/>
          </p:cNvSpPr>
          <p:nvPr>
            <p:ph idx="1"/>
          </p:nvPr>
        </p:nvSpPr>
        <p:spPr/>
        <p:txBody>
          <a:bodyPr/>
          <a:lstStyle/>
          <a:p>
            <a:r>
              <a:rPr lang="fr-FR" dirty="0" smtClean="0"/>
              <a:t>La recherche ethnographique à Santiago nous a permis de comprendre que les magasins spécialisés ne sont pas seulement des magasins, mais qu'il s’agit aussi de centres d’interaction d'enfants et de jeunes dans lequel on échange des informations, des produits, et où l'on parle. Nous l’avons appelé espace d’interaction.</a:t>
            </a:r>
            <a:endParaRPr lang="es-MX"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19328"/>
          </a:xfrm>
        </p:spPr>
        <p:txBody>
          <a:bodyPr/>
          <a:lstStyle/>
          <a:p>
            <a:r>
              <a:rPr lang="fr-FR" dirty="0" smtClean="0"/>
              <a:t>Nous avons étudié la totalité des magasins spécialisés à Santiago :</a:t>
            </a:r>
            <a:endParaRPr lang="es-MX" dirty="0" smtClean="0"/>
          </a:p>
          <a:p>
            <a:r>
              <a:rPr lang="fr-FR" dirty="0" smtClean="0"/>
              <a:t>Portal Lyon:</a:t>
            </a:r>
            <a:r>
              <a:rPr lang="es-MX" dirty="0" smtClean="0"/>
              <a:t> </a:t>
            </a:r>
            <a:r>
              <a:rPr lang="fr-FR" dirty="0" smtClean="0"/>
              <a:t>11</a:t>
            </a:r>
            <a:endParaRPr lang="es-MX" dirty="0" smtClean="0"/>
          </a:p>
          <a:p>
            <a:r>
              <a:rPr lang="fr-FR" dirty="0" err="1" smtClean="0"/>
              <a:t>Eurocentro</a:t>
            </a:r>
            <a:r>
              <a:rPr lang="fr-FR" dirty="0" smtClean="0"/>
              <a:t>:	12</a:t>
            </a:r>
            <a:endParaRPr lang="es-MX" dirty="0" smtClean="0"/>
          </a:p>
          <a:p>
            <a:r>
              <a:rPr lang="fr-FR" dirty="0" err="1" smtClean="0"/>
              <a:t>Persa</a:t>
            </a:r>
            <a:r>
              <a:rPr lang="fr-FR" dirty="0" smtClean="0"/>
              <a:t> Bío </a:t>
            </a:r>
            <a:r>
              <a:rPr lang="fr-FR" dirty="0" err="1" smtClean="0"/>
              <a:t>Bío</a:t>
            </a:r>
            <a:r>
              <a:rPr lang="fr-FR" dirty="0" smtClean="0"/>
              <a:t>:15</a:t>
            </a:r>
            <a:endParaRPr lang="es-MX" dirty="0" smtClean="0"/>
          </a:p>
          <a:p>
            <a:r>
              <a:rPr lang="fr-FR" dirty="0" err="1" smtClean="0"/>
              <a:t>Estación</a:t>
            </a:r>
            <a:r>
              <a:rPr lang="fr-FR" dirty="0" smtClean="0"/>
              <a:t> Central:</a:t>
            </a:r>
            <a:r>
              <a:rPr lang="es-MX" dirty="0" smtClean="0"/>
              <a:t> </a:t>
            </a:r>
            <a:r>
              <a:rPr lang="fr-FR" dirty="0" smtClean="0"/>
              <a:t>1</a:t>
            </a:r>
            <a:endParaRPr lang="es-MX" dirty="0" smtClean="0"/>
          </a:p>
          <a:p>
            <a:r>
              <a:rPr lang="fr-FR" dirty="0" smtClean="0"/>
              <a:t>Centro:</a:t>
            </a:r>
            <a:r>
              <a:rPr lang="es-MX" dirty="0" smtClean="0"/>
              <a:t> </a:t>
            </a:r>
            <a:r>
              <a:rPr lang="fr-FR" dirty="0" smtClean="0"/>
              <a:t>2</a:t>
            </a:r>
            <a:endParaRPr lang="es-MX" dirty="0" smtClean="0"/>
          </a:p>
          <a:p>
            <a:r>
              <a:rPr lang="fr-FR" i="1" dirty="0" smtClean="0"/>
              <a:t> </a:t>
            </a:r>
            <a:endParaRPr lang="es-MX" dirty="0" smtClean="0"/>
          </a:p>
          <a:p>
            <a:endParaRPr lang="es-MX"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3"/>
          <p:cNvPicPr>
            <a:picLocks noGrp="1" noChangeAspect="1" noChangeArrowheads="1"/>
          </p:cNvPicPr>
          <p:nvPr>
            <p:ph idx="1"/>
          </p:nvPr>
        </p:nvPicPr>
        <p:blipFill>
          <a:blip r:embed="rId2" cstate="print"/>
          <a:srcRect l="29288" t="42218" r="27489" b="19279"/>
          <a:stretch>
            <a:fillRect/>
          </a:stretch>
        </p:blipFill>
        <p:spPr>
          <a:xfrm>
            <a:off x="395288" y="549275"/>
            <a:ext cx="8051800" cy="4535488"/>
          </a:xfrm>
          <a:noFill/>
        </p:spPr>
      </p:pic>
      <p:sp>
        <p:nvSpPr>
          <p:cNvPr id="60419" name="6 Rectángulo"/>
          <p:cNvSpPr>
            <a:spLocks noChangeArrowheads="1"/>
          </p:cNvSpPr>
          <p:nvPr/>
        </p:nvSpPr>
        <p:spPr bwMode="auto">
          <a:xfrm>
            <a:off x="1908175" y="5157788"/>
            <a:ext cx="3870325" cy="830262"/>
          </a:xfrm>
          <a:prstGeom prst="rect">
            <a:avLst/>
          </a:prstGeom>
          <a:noFill/>
          <a:ln w="9525">
            <a:noFill/>
            <a:miter lim="800000"/>
            <a:headEnd/>
            <a:tailEnd/>
          </a:ln>
        </p:spPr>
        <p:txBody>
          <a:bodyPr>
            <a:spAutoFit/>
          </a:bodyPr>
          <a:lstStyle/>
          <a:p>
            <a:pPr algn="just" eaLnBrk="0" hangingPunct="0"/>
            <a:r>
              <a:rPr lang="fr-FR">
                <a:latin typeface="Times New Roman" pitchFamily="18" charset="0"/>
                <a:ea typeface="Calibri" pitchFamily="34" charset="0"/>
                <a:cs typeface="Times New Roman" pitchFamily="18" charset="0"/>
              </a:rPr>
              <a:t>Concernant les probl</a:t>
            </a:r>
            <a:r>
              <a:rPr lang="fr-FR">
                <a:ea typeface="Calibri" pitchFamily="34" charset="0"/>
                <a:cs typeface="Times New Roman" pitchFamily="18" charset="0"/>
              </a:rPr>
              <a:t>è</a:t>
            </a:r>
            <a:r>
              <a:rPr lang="fr-FR">
                <a:latin typeface="Times New Roman" pitchFamily="18" charset="0"/>
                <a:ea typeface="Calibri" pitchFamily="34" charset="0"/>
                <a:cs typeface="Times New Roman" pitchFamily="18" charset="0"/>
              </a:rPr>
              <a:t>mes plus significatifs comme encourager les relations avec les amis ou le faible pourcentage de rapport de l</a:t>
            </a:r>
            <a:r>
              <a:rPr lang="fr-FR">
                <a:ea typeface="Calibri" pitchFamily="34" charset="0"/>
                <a:cs typeface="Times New Roman" pitchFamily="18" charset="0"/>
              </a:rPr>
              <a:t>’</a:t>
            </a:r>
            <a:r>
              <a:rPr lang="fr-FR">
                <a:latin typeface="Times New Roman" pitchFamily="18" charset="0"/>
                <a:ea typeface="Calibri" pitchFamily="34" charset="0"/>
                <a:cs typeface="Times New Roman" pitchFamily="18" charset="0"/>
              </a:rPr>
              <a:t>anime avec les parents, il n</a:t>
            </a:r>
            <a:r>
              <a:rPr lang="fr-FR">
                <a:ea typeface="Calibri" pitchFamily="34" charset="0"/>
                <a:cs typeface="Times New Roman" pitchFamily="18" charset="0"/>
              </a:rPr>
              <a:t>’</a:t>
            </a:r>
            <a:r>
              <a:rPr lang="fr-FR">
                <a:latin typeface="Times New Roman" pitchFamily="18" charset="0"/>
                <a:ea typeface="Calibri" pitchFamily="34" charset="0"/>
                <a:cs typeface="Times New Roman" pitchFamily="18" charset="0"/>
              </a:rPr>
              <a:t>y a pas de diff</a:t>
            </a:r>
            <a:r>
              <a:rPr lang="fr-FR">
                <a:ea typeface="Calibri" pitchFamily="34" charset="0"/>
                <a:cs typeface="Times New Roman" pitchFamily="18" charset="0"/>
              </a:rPr>
              <a:t>é</a:t>
            </a:r>
            <a:r>
              <a:rPr lang="fr-FR">
                <a:latin typeface="Times New Roman" pitchFamily="18" charset="0"/>
                <a:ea typeface="Calibri" pitchFamily="34" charset="0"/>
                <a:cs typeface="Times New Roman" pitchFamily="18" charset="0"/>
              </a:rPr>
              <a:t>rences significatives pour la strate sociale. </a:t>
            </a:r>
            <a:endParaRPr lang="fr-FR">
              <a:ea typeface="Calibri" pitchFamily="34" charset="0"/>
              <a:cs typeface="Times New Roman"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5835352"/>
          </a:xfrm>
        </p:spPr>
        <p:txBody>
          <a:bodyPr/>
          <a:lstStyle/>
          <a:p>
            <a:endParaRPr lang="es-MX" dirty="0"/>
          </a:p>
        </p:txBody>
      </p:sp>
      <p:pic>
        <p:nvPicPr>
          <p:cNvPr id="4" name="Gráfico 9"/>
          <p:cNvPicPr/>
          <p:nvPr/>
        </p:nvPicPr>
        <p:blipFill>
          <a:blip r:embed="rId2" cstate="print"/>
          <a:srcRect b="-23"/>
          <a:stretch>
            <a:fillRect/>
          </a:stretch>
        </p:blipFill>
        <p:spPr bwMode="auto">
          <a:xfrm>
            <a:off x="827584" y="404664"/>
            <a:ext cx="7488832" cy="583264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cstate="print"/>
          <a:srcRect/>
          <a:stretch>
            <a:fillRect/>
          </a:stretch>
        </p:blipFill>
        <p:spPr bwMode="auto">
          <a:xfrm>
            <a:off x="827584" y="476672"/>
            <a:ext cx="7920880" cy="5400600"/>
          </a:xfrm>
          <a:prstGeom prst="rect">
            <a:avLst/>
          </a:prstGeom>
          <a:solidFill>
            <a:srgbClr val="FFFFFF"/>
          </a:solid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1"/>
          <p:cNvPicPr>
            <a:picLocks noGrp="1"/>
          </p:cNvPicPr>
          <p:nvPr>
            <p:ph idx="1"/>
          </p:nvPr>
        </p:nvPicPr>
        <p:blipFill>
          <a:blip r:embed="rId2" cstate="print"/>
          <a:srcRect b="-46"/>
          <a:stretch>
            <a:fillRect/>
          </a:stretch>
        </p:blipFill>
        <p:spPr bwMode="auto">
          <a:xfrm>
            <a:off x="899592" y="692696"/>
            <a:ext cx="7128791" cy="489654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3"/>
          <p:cNvPicPr>
            <a:picLocks noGrp="1"/>
          </p:cNvPicPr>
          <p:nvPr>
            <p:ph idx="1"/>
          </p:nvPr>
        </p:nvPicPr>
        <p:blipFill>
          <a:blip r:embed="rId2" cstate="print"/>
          <a:srcRect/>
          <a:stretch>
            <a:fillRect/>
          </a:stretch>
        </p:blipFill>
        <p:spPr bwMode="auto">
          <a:xfrm>
            <a:off x="683568" y="332656"/>
            <a:ext cx="7560840" cy="5328592"/>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539552" y="548680"/>
          <a:ext cx="7920881" cy="4536504"/>
        </p:xfrm>
        <a:graphic>
          <a:graphicData uri="http://schemas.openxmlformats.org/drawingml/2006/table">
            <a:tbl>
              <a:tblPr/>
              <a:tblGrid>
                <a:gridCol w="1028653"/>
                <a:gridCol w="1647883"/>
                <a:gridCol w="973440"/>
                <a:gridCol w="1567188"/>
                <a:gridCol w="955602"/>
                <a:gridCol w="923324"/>
                <a:gridCol w="824791"/>
              </a:tblGrid>
              <a:tr h="1355060">
                <a:tc gridSpan="7">
                  <a:txBody>
                    <a:bodyPr/>
                    <a:lstStyle/>
                    <a:p>
                      <a:pPr algn="just">
                        <a:lnSpc>
                          <a:spcPct val="115000"/>
                        </a:lnSpc>
                        <a:spcAft>
                          <a:spcPts val="0"/>
                        </a:spcAft>
                      </a:pPr>
                      <a:r>
                        <a:rPr lang="fr-FR" sz="1800" b="1" dirty="0">
                          <a:latin typeface="Times New Roman"/>
                          <a:ea typeface="Calibri"/>
                          <a:cs typeface="Calibri"/>
                        </a:rPr>
                        <a:t>L'intérêt pour l'animé permet de faire connaissance avec des personnes d'âge, de sexe ou de condition sociale différente? Selon les strates sociales. Réponse OUI</a:t>
                      </a:r>
                      <a:endParaRPr lang="es-MX" sz="2400" dirty="0">
                        <a:latin typeface="Calibri"/>
                        <a:ea typeface="Calibri"/>
                        <a:cs typeface="Calibri"/>
                      </a:endParaRPr>
                    </a:p>
                  </a:txBody>
                  <a:tcPr marL="44450" marR="44450" marT="0" marB="0" anchor="b">
                    <a:lnL>
                      <a:noFill/>
                    </a:lnL>
                    <a:lnR>
                      <a:noFill/>
                    </a:lnR>
                    <a:lnT>
                      <a:noFill/>
                    </a:lnT>
                    <a:lnB>
                      <a:noFill/>
                    </a:lnB>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c hMerge="1">
                  <a:txBody>
                    <a:bodyPr/>
                    <a:lstStyle/>
                    <a:p>
                      <a:endParaRPr lang="es-MX"/>
                    </a:p>
                  </a:txBody>
                  <a:tcPr/>
                </a:tc>
              </a:tr>
              <a:tr h="795361">
                <a:tc>
                  <a:txBody>
                    <a:bodyPr/>
                    <a:lstStyle/>
                    <a:p>
                      <a:pPr algn="just">
                        <a:lnSpc>
                          <a:spcPct val="115000"/>
                        </a:lnSpc>
                        <a:spcAft>
                          <a:spcPts val="0"/>
                        </a:spcAft>
                      </a:pPr>
                      <a:endParaRPr lang="fr-FR" sz="1800">
                        <a:latin typeface="Times New Roman"/>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b="1">
                          <a:latin typeface="Times New Roman"/>
                          <a:ea typeface="Calibri"/>
                          <a:cs typeface="Calibri"/>
                        </a:rPr>
                        <a:t>Moyenne supérieure</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b="1">
                          <a:latin typeface="Times New Roman"/>
                          <a:ea typeface="Calibri"/>
                          <a:cs typeface="Calibri"/>
                        </a:rPr>
                        <a:t>Supérieure</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b="1" dirty="0">
                          <a:latin typeface="Times New Roman"/>
                          <a:ea typeface="Calibri"/>
                          <a:cs typeface="Calibri"/>
                        </a:rPr>
                        <a:t>Moyenne inférieure</a:t>
                      </a:r>
                      <a:endParaRPr lang="es-MX" sz="2400" dirty="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b="1">
                          <a:latin typeface="Times New Roman"/>
                          <a:ea typeface="Calibri"/>
                          <a:cs typeface="Calibri"/>
                        </a:rPr>
                        <a:t>Inférieure</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b="1">
                          <a:latin typeface="Times New Roman"/>
                          <a:ea typeface="Calibri"/>
                          <a:cs typeface="Calibri"/>
                        </a:rPr>
                        <a:t>Moyenne</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b="1">
                          <a:latin typeface="Times New Roman"/>
                          <a:ea typeface="Calibri"/>
                          <a:cs typeface="Calibri"/>
                        </a:rPr>
                        <a:t>Total</a:t>
                      </a:r>
                      <a:endParaRPr lang="es-MX" sz="2400">
                        <a:latin typeface="Calibri"/>
                        <a:ea typeface="Calibri"/>
                        <a:cs typeface="Calibri"/>
                      </a:endParaRPr>
                    </a:p>
                  </a:txBody>
                  <a:tcPr marL="44450" marR="44450" marT="0" marB="0" anchor="b">
                    <a:lnL>
                      <a:noFill/>
                    </a:lnL>
                    <a:lnR>
                      <a:noFill/>
                    </a:lnR>
                    <a:lnT>
                      <a:noFill/>
                    </a:lnT>
                    <a:lnB>
                      <a:noFill/>
                    </a:lnB>
                  </a:tcPr>
                </a:tc>
              </a:tr>
              <a:tr h="795361">
                <a:tc>
                  <a:txBody>
                    <a:bodyPr/>
                    <a:lstStyle/>
                    <a:p>
                      <a:pPr algn="just">
                        <a:lnSpc>
                          <a:spcPct val="115000"/>
                        </a:lnSpc>
                        <a:spcAft>
                          <a:spcPts val="0"/>
                        </a:spcAft>
                      </a:pPr>
                      <a:r>
                        <a:rPr lang="fr-FR" sz="1800" b="1">
                          <a:latin typeface="Times New Roman"/>
                          <a:ea typeface="Calibri"/>
                          <a:cs typeface="Calibri"/>
                        </a:rPr>
                        <a:t>Santiago</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a:latin typeface="Times New Roman"/>
                          <a:ea typeface="Calibri"/>
                          <a:cs typeface="Calibri"/>
                        </a:rPr>
                        <a:t>60,00%</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a:latin typeface="Times New Roman"/>
                          <a:ea typeface="Calibri"/>
                          <a:cs typeface="Calibri"/>
                        </a:rPr>
                        <a:t>86,40%</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a:latin typeface="Times New Roman"/>
                          <a:ea typeface="Calibri"/>
                          <a:cs typeface="Calibri"/>
                        </a:rPr>
                        <a:t>68,40%</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a:latin typeface="Times New Roman"/>
                          <a:ea typeface="Calibri"/>
                          <a:cs typeface="Calibri"/>
                        </a:rPr>
                        <a:t>68,40%</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endParaRPr lang="fr-FR" sz="1800">
                        <a:latin typeface="Times New Roman"/>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a:latin typeface="Times New Roman"/>
                          <a:ea typeface="Calibri"/>
                          <a:cs typeface="Calibri"/>
                        </a:rPr>
                        <a:t>71,30%</a:t>
                      </a:r>
                      <a:endParaRPr lang="es-MX" sz="2400">
                        <a:latin typeface="Calibri"/>
                        <a:ea typeface="Calibri"/>
                        <a:cs typeface="Calibri"/>
                      </a:endParaRPr>
                    </a:p>
                  </a:txBody>
                  <a:tcPr marL="44450" marR="44450" marT="0" marB="0" anchor="b">
                    <a:lnL>
                      <a:noFill/>
                    </a:lnL>
                    <a:lnR>
                      <a:noFill/>
                    </a:lnR>
                    <a:lnT>
                      <a:noFill/>
                    </a:lnT>
                    <a:lnB>
                      <a:noFill/>
                    </a:lnB>
                  </a:tcPr>
                </a:tc>
              </a:tr>
              <a:tr h="795361">
                <a:tc gridSpan="2">
                  <a:txBody>
                    <a:bodyPr/>
                    <a:lstStyle/>
                    <a:p>
                      <a:pPr algn="just">
                        <a:lnSpc>
                          <a:spcPct val="115000"/>
                        </a:lnSpc>
                        <a:spcAft>
                          <a:spcPts val="0"/>
                        </a:spcAft>
                      </a:pPr>
                      <a:r>
                        <a:rPr lang="fr-FR" sz="1800" b="1">
                          <a:latin typeface="Times New Roman"/>
                          <a:ea typeface="Calibri"/>
                          <a:cs typeface="Calibri"/>
                        </a:rPr>
                        <a:t>Antofagasta</a:t>
                      </a:r>
                      <a:endParaRPr lang="es-MX" sz="2400">
                        <a:latin typeface="Calibri"/>
                        <a:ea typeface="Calibri"/>
                        <a:cs typeface="Calibri"/>
                      </a:endParaRPr>
                    </a:p>
                  </a:txBody>
                  <a:tcPr marL="44450" marR="44450" marT="0" marB="0" anchor="b">
                    <a:lnL>
                      <a:noFill/>
                    </a:lnL>
                    <a:lnR>
                      <a:noFill/>
                    </a:lnR>
                    <a:lnT>
                      <a:noFill/>
                    </a:lnT>
                    <a:lnB>
                      <a:noFill/>
                    </a:lnB>
                  </a:tcPr>
                </a:tc>
                <a:tc hMerge="1">
                  <a:txBody>
                    <a:bodyPr/>
                    <a:lstStyle/>
                    <a:p>
                      <a:endParaRPr lang="es-MX"/>
                    </a:p>
                  </a:txBody>
                  <a:tcPr/>
                </a:tc>
                <a:tc>
                  <a:txBody>
                    <a:bodyPr/>
                    <a:lstStyle/>
                    <a:p>
                      <a:pPr algn="just">
                        <a:lnSpc>
                          <a:spcPct val="115000"/>
                        </a:lnSpc>
                        <a:spcAft>
                          <a:spcPts val="0"/>
                        </a:spcAft>
                      </a:pPr>
                      <a:r>
                        <a:rPr lang="fr-FR" sz="1800">
                          <a:latin typeface="Times New Roman"/>
                          <a:ea typeface="Calibri"/>
                          <a:cs typeface="Calibri"/>
                        </a:rPr>
                        <a:t>76,00%</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endParaRPr lang="fr-FR" sz="1800">
                        <a:latin typeface="Times New Roman"/>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a:latin typeface="Times New Roman"/>
                          <a:ea typeface="Calibri"/>
                          <a:cs typeface="Calibri"/>
                        </a:rPr>
                        <a:t>71,40%</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a:latin typeface="Times New Roman"/>
                          <a:ea typeface="Calibri"/>
                          <a:cs typeface="Calibri"/>
                        </a:rPr>
                        <a:t>69,60%</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a:latin typeface="Times New Roman"/>
                          <a:ea typeface="Calibri"/>
                          <a:cs typeface="Calibri"/>
                        </a:rPr>
                        <a:t>72,50%</a:t>
                      </a:r>
                      <a:endParaRPr lang="es-MX" sz="2400">
                        <a:latin typeface="Calibri"/>
                        <a:ea typeface="Calibri"/>
                        <a:cs typeface="Calibri"/>
                      </a:endParaRPr>
                    </a:p>
                  </a:txBody>
                  <a:tcPr marL="44450" marR="44450" marT="0" marB="0" anchor="b">
                    <a:lnL>
                      <a:noFill/>
                    </a:lnL>
                    <a:lnR>
                      <a:noFill/>
                    </a:lnR>
                    <a:lnT>
                      <a:noFill/>
                    </a:lnT>
                    <a:lnB>
                      <a:noFill/>
                    </a:lnB>
                  </a:tcPr>
                </a:tc>
              </a:tr>
              <a:tr h="795361">
                <a:tc>
                  <a:txBody>
                    <a:bodyPr/>
                    <a:lstStyle/>
                    <a:p>
                      <a:pPr algn="just">
                        <a:lnSpc>
                          <a:spcPct val="115000"/>
                        </a:lnSpc>
                        <a:spcAft>
                          <a:spcPts val="0"/>
                        </a:spcAft>
                      </a:pPr>
                      <a:r>
                        <a:rPr lang="fr-FR" sz="1800" b="1">
                          <a:latin typeface="Times New Roman"/>
                          <a:ea typeface="Calibri"/>
                          <a:cs typeface="Calibri"/>
                        </a:rPr>
                        <a:t>Temuco</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endParaRPr lang="fr-FR" sz="1800">
                        <a:latin typeface="Times New Roman"/>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a:latin typeface="Times New Roman"/>
                          <a:ea typeface="Calibri"/>
                          <a:cs typeface="Calibri"/>
                        </a:rPr>
                        <a:t>46,20%</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endParaRPr lang="fr-FR" sz="1800">
                        <a:latin typeface="Times New Roman"/>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a:latin typeface="Times New Roman"/>
                          <a:ea typeface="Calibri"/>
                          <a:cs typeface="Calibri"/>
                        </a:rPr>
                        <a:t>50,00%</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a:latin typeface="Times New Roman"/>
                          <a:ea typeface="Calibri"/>
                          <a:cs typeface="Calibri"/>
                        </a:rPr>
                        <a:t>61,50%</a:t>
                      </a:r>
                      <a:endParaRPr lang="es-MX" sz="2400">
                        <a:latin typeface="Calibri"/>
                        <a:ea typeface="Calibri"/>
                        <a:cs typeface="Calibri"/>
                      </a:endParaRPr>
                    </a:p>
                  </a:txBody>
                  <a:tcPr marL="44450" marR="44450" marT="0" marB="0" anchor="b">
                    <a:lnL>
                      <a:noFill/>
                    </a:lnL>
                    <a:lnR>
                      <a:noFill/>
                    </a:lnR>
                    <a:lnT>
                      <a:noFill/>
                    </a:lnT>
                    <a:lnB>
                      <a:noFill/>
                    </a:lnB>
                  </a:tcPr>
                </a:tc>
                <a:tc>
                  <a:txBody>
                    <a:bodyPr/>
                    <a:lstStyle/>
                    <a:p>
                      <a:pPr algn="just">
                        <a:lnSpc>
                          <a:spcPct val="115000"/>
                        </a:lnSpc>
                        <a:spcAft>
                          <a:spcPts val="0"/>
                        </a:spcAft>
                      </a:pPr>
                      <a:r>
                        <a:rPr lang="fr-FR" sz="1800" dirty="0">
                          <a:latin typeface="Times New Roman"/>
                          <a:ea typeface="Calibri"/>
                          <a:cs typeface="Calibri"/>
                        </a:rPr>
                        <a:t>54,20%</a:t>
                      </a:r>
                      <a:endParaRPr lang="es-MX" sz="2400" dirty="0">
                        <a:latin typeface="Calibri"/>
                        <a:ea typeface="Calibri"/>
                        <a:cs typeface="Calibri"/>
                      </a:endParaRPr>
                    </a:p>
                  </a:txBody>
                  <a:tcPr marL="44450" marR="44450" marT="0" marB="0" anchor="b">
                    <a:lnL>
                      <a:noFill/>
                    </a:lnL>
                    <a:lnR>
                      <a:noFill/>
                    </a:lnR>
                    <a:lnT>
                      <a:noFill/>
                    </a:lnT>
                    <a:lnB>
                      <a:noFill/>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148064" y="692696"/>
            <a:ext cx="3744416" cy="966936"/>
          </a:xfrm>
        </p:spPr>
        <p:txBody>
          <a:bodyPr/>
          <a:lstStyle/>
          <a:p>
            <a:r>
              <a:rPr lang="es-CL" sz="3200" b="1" dirty="0" smtClean="0">
                <a:solidFill>
                  <a:srgbClr val="C00000"/>
                </a:solidFill>
                <a:effectLst/>
              </a:rPr>
              <a:t>Física Cuerpo</a:t>
            </a:r>
            <a:endParaRPr lang="es-MX" sz="3200" b="1" dirty="0">
              <a:solidFill>
                <a:srgbClr val="C00000"/>
              </a:solidFill>
              <a:effectLst/>
            </a:endParaRPr>
          </a:p>
        </p:txBody>
      </p:sp>
      <p:pic>
        <p:nvPicPr>
          <p:cNvPr id="4" name="3 Marcador de contenido" descr="FisicaPlacerCuerpoREICH.jpg"/>
          <p:cNvPicPr>
            <a:picLocks noGrp="1" noChangeAspect="1"/>
          </p:cNvPicPr>
          <p:nvPr>
            <p:ph idx="1"/>
          </p:nvPr>
        </p:nvPicPr>
        <p:blipFill>
          <a:blip r:embed="rId2" cstate="print">
            <a:lum bright="-10000" contrast="20000"/>
          </a:blip>
          <a:stretch>
            <a:fillRect/>
          </a:stretch>
        </p:blipFill>
        <p:spPr>
          <a:xfrm>
            <a:off x="395536" y="188639"/>
            <a:ext cx="4824536" cy="6573849"/>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5"/>
          <p:cNvPicPr/>
          <p:nvPr/>
        </p:nvPicPr>
        <p:blipFill>
          <a:blip r:embed="rId2" cstate="print"/>
          <a:srcRect/>
          <a:stretch>
            <a:fillRect/>
          </a:stretch>
        </p:blipFill>
        <p:spPr bwMode="auto">
          <a:xfrm>
            <a:off x="899592" y="620688"/>
            <a:ext cx="7272808" cy="5256584"/>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6"/>
          <p:cNvPicPr/>
          <p:nvPr/>
        </p:nvPicPr>
        <p:blipFill>
          <a:blip r:embed="rId2" cstate="print"/>
          <a:srcRect b="-46"/>
          <a:stretch>
            <a:fillRect/>
          </a:stretch>
        </p:blipFill>
        <p:spPr bwMode="auto">
          <a:xfrm>
            <a:off x="611560" y="476672"/>
            <a:ext cx="7704855" cy="504056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Grp="1" noChangeAspect="1" noChangeArrowheads="1"/>
          </p:cNvPicPr>
          <p:nvPr>
            <p:ph idx="1"/>
          </p:nvPr>
        </p:nvPicPr>
        <p:blipFill>
          <a:blip r:embed="rId2" cstate="print"/>
          <a:srcRect l="29875" t="33627" r="28125" b="36803"/>
          <a:stretch>
            <a:fillRect/>
          </a:stretch>
        </p:blipFill>
        <p:spPr>
          <a:xfrm>
            <a:off x="317470" y="1628800"/>
            <a:ext cx="8728001" cy="4104456"/>
          </a:xfrm>
          <a:noFill/>
        </p:spPr>
      </p:pic>
      <p:sp>
        <p:nvSpPr>
          <p:cNvPr id="61443" name="Rectangle 4"/>
          <p:cNvSpPr>
            <a:spLocks noChangeArrowheads="1"/>
          </p:cNvSpPr>
          <p:nvPr/>
        </p:nvSpPr>
        <p:spPr bwMode="auto">
          <a:xfrm>
            <a:off x="900113" y="338138"/>
            <a:ext cx="7704137" cy="923925"/>
          </a:xfrm>
          <a:prstGeom prst="rect">
            <a:avLst/>
          </a:prstGeom>
          <a:noFill/>
          <a:ln w="9525">
            <a:noFill/>
            <a:miter lim="800000"/>
            <a:headEnd/>
            <a:tailEnd/>
          </a:ln>
        </p:spPr>
        <p:txBody>
          <a:bodyPr anchor="ctr">
            <a:spAutoFit/>
          </a:bodyPr>
          <a:lstStyle/>
          <a:p>
            <a:pPr algn="just" eaLnBrk="0" hangingPunct="0"/>
            <a:r>
              <a:rPr lang="fr-FR" sz="1800">
                <a:latin typeface="Times New Roman" pitchFamily="18" charset="0"/>
                <a:ea typeface="Calibri" pitchFamily="34" charset="0"/>
                <a:cs typeface="Times New Roman" pitchFamily="18" charset="0"/>
              </a:rPr>
              <a:t>Les amis sont tr</a:t>
            </a:r>
            <a:r>
              <a:rPr lang="fr-FR" sz="1800">
                <a:ea typeface="Calibri" pitchFamily="34" charset="0"/>
                <a:cs typeface="Times New Roman" pitchFamily="18" charset="0"/>
              </a:rPr>
              <a:t>è</a:t>
            </a:r>
            <a:r>
              <a:rPr lang="fr-FR" sz="1800">
                <a:latin typeface="Times New Roman" pitchFamily="18" charset="0"/>
                <a:ea typeface="Calibri" pitchFamily="34" charset="0"/>
                <a:cs typeface="Times New Roman" pitchFamily="18" charset="0"/>
              </a:rPr>
              <a:t>s importants pour les plus ou moins 11 ans </a:t>
            </a:r>
            <a:r>
              <a:rPr lang="fr-FR" sz="1800">
                <a:ea typeface="Calibri" pitchFamily="34" charset="0"/>
                <a:cs typeface="Times New Roman" pitchFamily="18" charset="0"/>
              </a:rPr>
              <a:t>à</a:t>
            </a:r>
            <a:r>
              <a:rPr lang="fr-FR" sz="1800">
                <a:latin typeface="Times New Roman" pitchFamily="18" charset="0"/>
                <a:ea typeface="Calibri" pitchFamily="34" charset="0"/>
                <a:cs typeface="Times New Roman" pitchFamily="18" charset="0"/>
              </a:rPr>
              <a:t> Temuco, plus importants pour les 16-19 ans et 12-15 ans </a:t>
            </a:r>
            <a:r>
              <a:rPr lang="fr-FR" sz="1800">
                <a:ea typeface="Calibri" pitchFamily="34" charset="0"/>
                <a:cs typeface="Times New Roman" pitchFamily="18" charset="0"/>
              </a:rPr>
              <a:t>à</a:t>
            </a:r>
            <a:r>
              <a:rPr lang="fr-FR" sz="1800">
                <a:latin typeface="Times New Roman" pitchFamily="18" charset="0"/>
                <a:ea typeface="Calibri" pitchFamily="34" charset="0"/>
                <a:cs typeface="Times New Roman" pitchFamily="18" charset="0"/>
              </a:rPr>
              <a:t> Santiago.  Il n</a:t>
            </a:r>
            <a:r>
              <a:rPr lang="fr-FR" sz="1800">
                <a:ea typeface="Calibri" pitchFamily="34" charset="0"/>
                <a:cs typeface="Times New Roman" pitchFamily="18" charset="0"/>
              </a:rPr>
              <a:t>’</a:t>
            </a:r>
            <a:r>
              <a:rPr lang="fr-FR" sz="1800">
                <a:latin typeface="Times New Roman" pitchFamily="18" charset="0"/>
                <a:ea typeface="Calibri" pitchFamily="34" charset="0"/>
                <a:cs typeface="Times New Roman" pitchFamily="18" charset="0"/>
              </a:rPr>
              <a:t>y a pas de diff</a:t>
            </a:r>
            <a:r>
              <a:rPr lang="fr-FR" sz="1800">
                <a:ea typeface="Calibri" pitchFamily="34" charset="0"/>
                <a:cs typeface="Times New Roman" pitchFamily="18" charset="0"/>
              </a:rPr>
              <a:t>é</a:t>
            </a:r>
            <a:r>
              <a:rPr lang="fr-FR" sz="1800">
                <a:latin typeface="Times New Roman" pitchFamily="18" charset="0"/>
                <a:ea typeface="Calibri" pitchFamily="34" charset="0"/>
                <a:cs typeface="Times New Roman" pitchFamily="18" charset="0"/>
              </a:rPr>
              <a:t>rence </a:t>
            </a:r>
            <a:r>
              <a:rPr lang="fr-FR" sz="1800">
                <a:ea typeface="Calibri" pitchFamily="34" charset="0"/>
                <a:cs typeface="Times New Roman" pitchFamily="18" charset="0"/>
              </a:rPr>
              <a:t>à</a:t>
            </a:r>
            <a:r>
              <a:rPr lang="fr-FR" sz="1800">
                <a:latin typeface="Times New Roman" pitchFamily="18" charset="0"/>
                <a:ea typeface="Calibri" pitchFamily="34" charset="0"/>
                <a:cs typeface="Times New Roman" pitchFamily="18" charset="0"/>
              </a:rPr>
              <a:t> Antofagasta.</a:t>
            </a:r>
            <a:endParaRPr lang="fr-FR" sz="1800">
              <a:ea typeface="Calibri" pitchFamily="34" charset="0"/>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áfico 12"/>
          <p:cNvPicPr>
            <a:picLocks noGrp="1"/>
          </p:cNvPicPr>
          <p:nvPr>
            <p:ph idx="1"/>
          </p:nvPr>
        </p:nvPicPr>
        <p:blipFill>
          <a:blip r:embed="rId2" cstate="print"/>
          <a:srcRect/>
          <a:stretch>
            <a:fillRect/>
          </a:stretch>
        </p:blipFill>
        <p:spPr bwMode="auto">
          <a:xfrm>
            <a:off x="1259632" y="836712"/>
            <a:ext cx="6624736" cy="504056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691336"/>
          </a:xfrm>
        </p:spPr>
        <p:txBody>
          <a:bodyPr/>
          <a:lstStyle/>
          <a:p>
            <a:r>
              <a:rPr lang="es-ES" sz="2000" b="1" i="1" dirty="0" smtClean="0">
                <a:solidFill>
                  <a:schemeClr val="tx1"/>
                </a:solidFill>
                <a:latin typeface="+mn-lt"/>
                <a:ea typeface="+mn-ea"/>
                <a:cs typeface="+mn-cs"/>
              </a:rPr>
              <a:t>Nudos de Conflicto </a:t>
            </a:r>
            <a:r>
              <a:rPr lang="es-ES" sz="2000" i="1" dirty="0" smtClean="0">
                <a:solidFill>
                  <a:schemeClr val="tx1"/>
                </a:solidFill>
                <a:latin typeface="+mn-lt"/>
                <a:ea typeface="+mn-ea"/>
                <a:cs typeface="+mn-cs"/>
              </a:rPr>
              <a:t>(Datos Estrato Bajo):</a:t>
            </a:r>
            <a:endParaRPr lang="es-MX" sz="2000" dirty="0" smtClean="0">
              <a:solidFill>
                <a:schemeClr val="tx1"/>
              </a:solidFill>
              <a:latin typeface="+mn-lt"/>
              <a:ea typeface="+mn-ea"/>
              <a:cs typeface="+mn-cs"/>
            </a:endParaRPr>
          </a:p>
          <a:p>
            <a:r>
              <a:rPr lang="es-ES" sz="2000" b="1" dirty="0" smtClean="0">
                <a:solidFill>
                  <a:schemeClr val="tx1"/>
                </a:solidFill>
                <a:latin typeface="+mn-lt"/>
                <a:ea typeface="+mn-ea"/>
                <a:cs typeface="+mn-cs"/>
              </a:rPr>
              <a:t> </a:t>
            </a:r>
            <a:r>
              <a:rPr lang="es-MX" sz="2000" dirty="0" smtClean="0"/>
              <a:t>			</a:t>
            </a:r>
            <a:r>
              <a:rPr lang="es-ES" sz="2000" b="1" dirty="0" smtClean="0">
                <a:solidFill>
                  <a:schemeClr val="tx1"/>
                </a:solidFill>
                <a:latin typeface="+mn-lt"/>
                <a:ea typeface="+mn-ea"/>
                <a:cs typeface="+mn-cs"/>
              </a:rPr>
              <a:t>	Consigo Mismo</a:t>
            </a:r>
            <a:r>
              <a:rPr lang="es-MX" sz="2000" dirty="0" smtClean="0"/>
              <a:t> </a:t>
            </a:r>
            <a:r>
              <a:rPr lang="es-ES" sz="2000" b="1" dirty="0" smtClean="0">
                <a:solidFill>
                  <a:schemeClr val="tx1"/>
                </a:solidFill>
                <a:latin typeface="+mn-lt"/>
                <a:ea typeface="+mn-ea"/>
                <a:cs typeface="+mn-cs"/>
              </a:rPr>
              <a:t>14,8%</a:t>
            </a:r>
            <a:endParaRPr lang="es-MX" sz="2000" dirty="0" smtClean="0">
              <a:solidFill>
                <a:schemeClr val="tx1"/>
              </a:solidFill>
              <a:latin typeface="+mn-lt"/>
              <a:ea typeface="+mn-ea"/>
              <a:cs typeface="+mn-cs"/>
            </a:endParaRPr>
          </a:p>
          <a:p>
            <a:r>
              <a:rPr lang="es-ES" sz="2000" b="1" dirty="0" smtClean="0">
                <a:solidFill>
                  <a:schemeClr val="tx1"/>
                </a:solidFill>
                <a:latin typeface="+mn-lt"/>
                <a:ea typeface="+mn-ea"/>
                <a:cs typeface="+mn-cs"/>
              </a:rPr>
              <a:t>Padres 	25,9%			/	Yo</a:t>
            </a:r>
            <a:endParaRPr lang="es-MX" sz="2000" b="1" dirty="0" smtClean="0">
              <a:solidFill>
                <a:schemeClr val="tx1"/>
              </a:solidFill>
              <a:latin typeface="+mn-lt"/>
              <a:ea typeface="+mn-ea"/>
              <a:cs typeface="+mn-cs"/>
            </a:endParaRPr>
          </a:p>
          <a:p>
            <a:r>
              <a:rPr lang="es-ES" sz="2000" b="1" dirty="0" smtClean="0">
                <a:solidFill>
                  <a:schemeClr val="tx1"/>
                </a:solidFill>
                <a:latin typeface="+mn-lt"/>
                <a:ea typeface="+mn-ea"/>
                <a:cs typeface="+mn-cs"/>
              </a:rPr>
              <a:t>Profesores 	7,4%			/			</a:t>
            </a:r>
            <a:endParaRPr lang="es-MX" sz="2000" dirty="0" smtClean="0">
              <a:solidFill>
                <a:schemeClr val="tx1"/>
              </a:solidFill>
              <a:latin typeface="+mn-lt"/>
              <a:ea typeface="+mn-ea"/>
              <a:cs typeface="+mn-cs"/>
            </a:endParaRPr>
          </a:p>
          <a:p>
            <a:r>
              <a:rPr lang="es-ES" sz="2000" b="1" dirty="0" smtClean="0">
                <a:solidFill>
                  <a:schemeClr val="tx1"/>
                </a:solidFill>
                <a:latin typeface="+mn-lt"/>
                <a:ea typeface="+mn-ea"/>
                <a:cs typeface="+mn-cs"/>
              </a:rPr>
              <a:t>		III				</a:t>
            </a:r>
            <a:r>
              <a:rPr lang="es-ES" sz="2000" b="1" dirty="0" err="1" smtClean="0">
                <a:solidFill>
                  <a:schemeClr val="tx1"/>
                </a:solidFill>
                <a:latin typeface="+mn-lt"/>
                <a:ea typeface="+mn-ea"/>
                <a:cs typeface="+mn-cs"/>
              </a:rPr>
              <a:t>III</a:t>
            </a:r>
            <a:endParaRPr lang="es-MX" sz="2000" dirty="0" smtClean="0">
              <a:solidFill>
                <a:schemeClr val="tx1"/>
              </a:solidFill>
              <a:latin typeface="+mn-lt"/>
              <a:ea typeface="+mn-ea"/>
              <a:cs typeface="+mn-cs"/>
            </a:endParaRPr>
          </a:p>
          <a:p>
            <a:r>
              <a:rPr lang="es-ES" sz="2000" b="1" dirty="0" smtClean="0">
                <a:solidFill>
                  <a:schemeClr val="tx1"/>
                </a:solidFill>
                <a:latin typeface="+mn-lt"/>
                <a:ea typeface="+mn-ea"/>
                <a:cs typeface="+mn-cs"/>
              </a:rPr>
              <a:t>Mundo Exterior		           /    Mundo Interior</a:t>
            </a:r>
            <a:endParaRPr lang="es-MX" sz="2000" dirty="0" smtClean="0">
              <a:solidFill>
                <a:schemeClr val="tx1"/>
              </a:solidFill>
              <a:latin typeface="+mn-lt"/>
              <a:ea typeface="+mn-ea"/>
              <a:cs typeface="+mn-cs"/>
            </a:endParaRPr>
          </a:p>
          <a:p>
            <a:r>
              <a:rPr lang="es-ES" sz="2000" b="1" dirty="0" smtClean="0">
                <a:solidFill>
                  <a:schemeClr val="tx1"/>
                </a:solidFill>
                <a:latin typeface="+mn-lt"/>
                <a:ea typeface="+mn-ea"/>
                <a:cs typeface="+mn-cs"/>
              </a:rPr>
              <a:t>	III</a:t>
            </a:r>
            <a:endParaRPr lang="es-MX" sz="2000" dirty="0" smtClean="0">
              <a:solidFill>
                <a:schemeClr val="tx1"/>
              </a:solidFill>
              <a:latin typeface="+mn-lt"/>
              <a:ea typeface="+mn-ea"/>
              <a:cs typeface="+mn-cs"/>
            </a:endParaRPr>
          </a:p>
          <a:p>
            <a:r>
              <a:rPr lang="es-ES" sz="2000" b="1" dirty="0" smtClean="0">
                <a:solidFill>
                  <a:schemeClr val="tx1"/>
                </a:solidFill>
                <a:latin typeface="+mn-lt"/>
                <a:ea typeface="+mn-ea"/>
                <a:cs typeface="+mn-cs"/>
              </a:rPr>
              <a:t>Autoridad</a:t>
            </a:r>
            <a:endParaRPr lang="es-MX" sz="2000" dirty="0" smtClean="0">
              <a:solidFill>
                <a:schemeClr val="tx1"/>
              </a:solidFill>
              <a:latin typeface="+mn-lt"/>
              <a:ea typeface="+mn-ea"/>
              <a:cs typeface="+mn-cs"/>
            </a:endParaRPr>
          </a:p>
          <a:p>
            <a:endParaRPr lang="es-MX" sz="2000" dirty="0" smtClean="0">
              <a:solidFill>
                <a:schemeClr val="tx1"/>
              </a:solidFill>
              <a:latin typeface="+mn-lt"/>
              <a:ea typeface="+mn-ea"/>
              <a:cs typeface="+mn-cs"/>
            </a:endParaRPr>
          </a:p>
          <a:p>
            <a:endParaRPr lang="es-MX"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476672"/>
            <a:ext cx="8424936" cy="6120680"/>
          </a:xfrm>
        </p:spPr>
        <p:txBody>
          <a:bodyPr/>
          <a:lstStyle/>
          <a:p>
            <a:r>
              <a:rPr lang="es-ES" sz="2400" i="1" dirty="0" smtClean="0">
                <a:solidFill>
                  <a:schemeClr val="tx1"/>
                </a:solidFill>
                <a:latin typeface="+mn-lt"/>
                <a:ea typeface="+mn-ea"/>
                <a:cs typeface="+mn-cs"/>
              </a:rPr>
              <a:t>Ahora bien, el conflicto con los padres se inserta dentro de las siguientes manifestaciones:</a:t>
            </a:r>
            <a:endParaRPr lang="es-MX" sz="2400" dirty="0" smtClean="0">
              <a:solidFill>
                <a:schemeClr val="tx1"/>
              </a:solidFill>
              <a:latin typeface="+mn-lt"/>
              <a:ea typeface="+mn-ea"/>
              <a:cs typeface="+mn-cs"/>
            </a:endParaRPr>
          </a:p>
          <a:p>
            <a:r>
              <a:rPr lang="es-ES" sz="2400" b="1" dirty="0" smtClean="0">
                <a:solidFill>
                  <a:schemeClr val="tx1"/>
                </a:solidFill>
                <a:latin typeface="+mn-lt"/>
                <a:ea typeface="+mn-ea"/>
                <a:cs typeface="+mn-cs"/>
              </a:rPr>
              <a:t>Padres				/	         Yo</a:t>
            </a:r>
            <a:endParaRPr lang="es-MX" sz="2400" b="1" dirty="0" smtClean="0">
              <a:solidFill>
                <a:schemeClr val="tx1"/>
              </a:solidFill>
              <a:latin typeface="+mn-lt"/>
              <a:ea typeface="+mn-ea"/>
              <a:cs typeface="+mn-cs"/>
            </a:endParaRPr>
          </a:p>
          <a:p>
            <a:r>
              <a:rPr lang="es-ES" sz="2400" dirty="0" smtClean="0">
                <a:solidFill>
                  <a:schemeClr val="tx1"/>
                </a:solidFill>
                <a:latin typeface="+mn-lt"/>
                <a:ea typeface="+mn-ea"/>
                <a:cs typeface="+mn-cs"/>
              </a:rPr>
              <a:t>        </a:t>
            </a:r>
            <a:r>
              <a:rPr lang="es-ES" sz="2400" b="1" dirty="0" smtClean="0">
                <a:solidFill>
                  <a:schemeClr val="tx1"/>
                </a:solidFill>
                <a:latin typeface="+mn-lt"/>
                <a:ea typeface="+mn-ea"/>
                <a:cs typeface="+mn-cs"/>
              </a:rPr>
              <a:t>III						</a:t>
            </a:r>
            <a:r>
              <a:rPr lang="es-ES" sz="2400" b="1" dirty="0" err="1" smtClean="0">
                <a:solidFill>
                  <a:schemeClr val="tx1"/>
                </a:solidFill>
                <a:latin typeface="+mn-lt"/>
                <a:ea typeface="+mn-ea"/>
                <a:cs typeface="+mn-cs"/>
              </a:rPr>
              <a:t>III</a:t>
            </a:r>
            <a:endParaRPr lang="es-MX" sz="2400" dirty="0" smtClean="0">
              <a:solidFill>
                <a:schemeClr val="tx1"/>
              </a:solidFill>
              <a:latin typeface="+mn-lt"/>
              <a:ea typeface="+mn-ea"/>
              <a:cs typeface="+mn-cs"/>
            </a:endParaRPr>
          </a:p>
          <a:p>
            <a:r>
              <a:rPr lang="es-ES" sz="2400" b="1" dirty="0" smtClean="0">
                <a:solidFill>
                  <a:schemeClr val="tx1"/>
                </a:solidFill>
                <a:latin typeface="+mn-lt"/>
                <a:ea typeface="+mn-ea"/>
                <a:cs typeface="+mn-cs"/>
              </a:rPr>
              <a:t>-Poder Económico		/ </a:t>
            </a:r>
            <a:r>
              <a:rPr lang="es-ES" sz="1800" b="1" dirty="0" smtClean="0">
                <a:solidFill>
                  <a:schemeClr val="tx1"/>
                </a:solidFill>
                <a:latin typeface="+mn-lt"/>
                <a:ea typeface="+mn-ea"/>
                <a:cs typeface="+mn-cs"/>
              </a:rPr>
              <a:t>Ausencia poder económico</a:t>
            </a:r>
            <a:endParaRPr lang="es-MX" sz="2400" dirty="0" smtClean="0">
              <a:solidFill>
                <a:schemeClr val="tx1"/>
              </a:solidFill>
              <a:latin typeface="+mn-lt"/>
              <a:ea typeface="+mn-ea"/>
              <a:cs typeface="+mn-cs"/>
            </a:endParaRPr>
          </a:p>
          <a:p>
            <a:r>
              <a:rPr lang="es-ES" sz="2000" b="1" dirty="0" smtClean="0">
                <a:solidFill>
                  <a:schemeClr val="tx1"/>
                </a:solidFill>
                <a:latin typeface="+mn-lt"/>
                <a:ea typeface="+mn-ea"/>
                <a:cs typeface="+mn-cs"/>
              </a:rPr>
              <a:t>-Saber:				/Saber:</a:t>
            </a:r>
            <a:endParaRPr lang="es-MX" sz="2000" dirty="0" smtClean="0">
              <a:solidFill>
                <a:schemeClr val="tx1"/>
              </a:solidFill>
              <a:latin typeface="+mn-lt"/>
              <a:ea typeface="+mn-ea"/>
              <a:cs typeface="+mn-cs"/>
            </a:endParaRPr>
          </a:p>
          <a:p>
            <a:r>
              <a:rPr lang="es-ES" sz="1800" b="1" dirty="0" smtClean="0">
                <a:solidFill>
                  <a:schemeClr val="tx1"/>
                </a:solidFill>
                <a:latin typeface="+mn-lt"/>
                <a:ea typeface="+mn-ea"/>
                <a:cs typeface="+mn-cs"/>
              </a:rPr>
              <a:t>-Computacional Padre: 7,4%		/-Computacional Yo: 25,9%</a:t>
            </a:r>
            <a:endParaRPr lang="es-MX" sz="1800" dirty="0" smtClean="0">
              <a:solidFill>
                <a:schemeClr val="tx1"/>
              </a:solidFill>
              <a:latin typeface="+mn-lt"/>
              <a:ea typeface="+mn-ea"/>
              <a:cs typeface="+mn-cs"/>
            </a:endParaRPr>
          </a:p>
          <a:p>
            <a:r>
              <a:rPr lang="es-ES" sz="1800" b="1" dirty="0" smtClean="0">
                <a:solidFill>
                  <a:schemeClr val="tx1"/>
                </a:solidFill>
                <a:latin typeface="+mn-lt"/>
                <a:ea typeface="+mn-ea"/>
                <a:cs typeface="+mn-cs"/>
              </a:rPr>
              <a:t>-Computacional Madre: 11,1%%	/-Computacional Hermanos</a:t>
            </a:r>
            <a:r>
              <a:rPr lang="es-ES" sz="1800" b="1" dirty="0" smtClean="0"/>
              <a:t> </a:t>
            </a:r>
            <a:r>
              <a:rPr lang="es-ES" sz="1800" b="1" dirty="0" smtClean="0">
                <a:solidFill>
                  <a:schemeClr val="tx1"/>
                </a:solidFill>
                <a:latin typeface="+mn-lt"/>
                <a:ea typeface="+mn-ea"/>
                <a:cs typeface="+mn-cs"/>
              </a:rPr>
              <a:t>39%</a:t>
            </a:r>
            <a:endParaRPr lang="es-MX" sz="1800" dirty="0" smtClean="0">
              <a:solidFill>
                <a:schemeClr val="tx1"/>
              </a:solidFill>
              <a:latin typeface="+mn-lt"/>
              <a:ea typeface="+mn-ea"/>
              <a:cs typeface="+mn-cs"/>
            </a:endParaRPr>
          </a:p>
          <a:p>
            <a:r>
              <a:rPr lang="es-ES" sz="2000" b="1" dirty="0" smtClean="0">
                <a:solidFill>
                  <a:schemeClr val="tx1"/>
                </a:solidFill>
                <a:latin typeface="+mn-lt"/>
                <a:ea typeface="+mn-ea"/>
                <a:cs typeface="+mn-cs"/>
              </a:rPr>
              <a:t>-Manejo Tecnología Padre:3,4%	/-</a:t>
            </a:r>
            <a:r>
              <a:rPr lang="es-ES" sz="1800" b="1" dirty="0" smtClean="0">
                <a:solidFill>
                  <a:schemeClr val="tx1"/>
                </a:solidFill>
                <a:latin typeface="+mn-lt"/>
                <a:ea typeface="+mn-ea"/>
                <a:cs typeface="+mn-cs"/>
              </a:rPr>
              <a:t>Manejo de Máquinas </a:t>
            </a:r>
            <a:r>
              <a:rPr lang="es-ES" sz="2000" b="1" dirty="0" smtClean="0">
                <a:solidFill>
                  <a:schemeClr val="tx1"/>
                </a:solidFill>
                <a:latin typeface="+mn-lt"/>
                <a:ea typeface="+mn-ea"/>
                <a:cs typeface="+mn-cs"/>
              </a:rPr>
              <a:t>Yo:</a:t>
            </a:r>
            <a:r>
              <a:rPr lang="es-ES" sz="1800" b="1" dirty="0" smtClean="0">
                <a:solidFill>
                  <a:schemeClr val="tx1"/>
                </a:solidFill>
                <a:latin typeface="+mn-lt"/>
                <a:ea typeface="+mn-ea"/>
                <a:cs typeface="+mn-cs"/>
              </a:rPr>
              <a:t>41,4%</a:t>
            </a:r>
            <a:endParaRPr lang="es-MX" sz="2000" dirty="0" smtClean="0">
              <a:solidFill>
                <a:schemeClr val="tx1"/>
              </a:solidFill>
              <a:latin typeface="+mn-lt"/>
              <a:ea typeface="+mn-ea"/>
              <a:cs typeface="+mn-cs"/>
            </a:endParaRPr>
          </a:p>
          <a:p>
            <a:r>
              <a:rPr lang="es-ES" sz="1800" b="1" dirty="0" smtClean="0">
                <a:solidFill>
                  <a:schemeClr val="tx1"/>
                </a:solidFill>
                <a:latin typeface="+mn-lt"/>
                <a:ea typeface="+mn-ea"/>
                <a:cs typeface="+mn-cs"/>
              </a:rPr>
              <a:t>-Manejo Tecnología Madre: 13,8%</a:t>
            </a:r>
            <a:r>
              <a:rPr lang="es-ES" sz="2000" b="1" dirty="0" smtClean="0"/>
              <a:t>       </a:t>
            </a:r>
            <a:r>
              <a:rPr lang="es-ES" sz="2000" b="1" dirty="0" smtClean="0">
                <a:solidFill>
                  <a:schemeClr val="tx1"/>
                </a:solidFill>
                <a:latin typeface="+mn-lt"/>
                <a:ea typeface="+mn-ea"/>
                <a:cs typeface="+mn-cs"/>
              </a:rPr>
              <a:t>/-</a:t>
            </a:r>
            <a:r>
              <a:rPr lang="es-ES" sz="1600" b="1" dirty="0" smtClean="0">
                <a:solidFill>
                  <a:schemeClr val="tx1"/>
                </a:solidFill>
                <a:latin typeface="+mn-lt"/>
                <a:ea typeface="+mn-ea"/>
                <a:cs typeface="+mn-cs"/>
              </a:rPr>
              <a:t>Manejo Máquinas Hermanos 27,6%</a:t>
            </a:r>
          </a:p>
          <a:p>
            <a:endParaRPr lang="es-ES" sz="1600" b="1" dirty="0" smtClean="0"/>
          </a:p>
          <a:p>
            <a:endParaRPr lang="es-ES" sz="1600" b="1" dirty="0" smtClean="0"/>
          </a:p>
          <a:p>
            <a:r>
              <a:rPr lang="es-ES" sz="2000" dirty="0" smtClean="0">
                <a:solidFill>
                  <a:schemeClr val="tx1"/>
                </a:solidFill>
                <a:latin typeface="+mn-lt"/>
                <a:ea typeface="+mn-ea"/>
                <a:cs typeface="+mn-cs"/>
              </a:rPr>
              <a:t>Esto transgrede el esquema clásico del asumir/ negar el Modelo Parental estudiado por Lacan, Kristeva, y toda la Escuela Neo- Freudiana.</a:t>
            </a:r>
            <a:endParaRPr lang="es-MX" sz="20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691336"/>
          </a:xfrm>
        </p:spPr>
        <p:txBody>
          <a:bodyPr/>
          <a:lstStyle/>
          <a:p>
            <a:r>
              <a:rPr lang="es-ES" sz="1800" b="1" dirty="0" smtClean="0">
                <a:solidFill>
                  <a:schemeClr val="tx1"/>
                </a:solidFill>
                <a:latin typeface="+mn-lt"/>
                <a:ea typeface="+mn-ea"/>
                <a:cs typeface="+mn-cs"/>
              </a:rPr>
              <a:t>Pero hay un punto modal que diferencia al Estrato Precedente  de los otros estratos:</a:t>
            </a:r>
            <a:endParaRPr lang="es-MX" sz="1800" dirty="0" smtClean="0">
              <a:solidFill>
                <a:schemeClr val="tx1"/>
              </a:solidFill>
              <a:latin typeface="+mn-lt"/>
              <a:ea typeface="+mn-ea"/>
              <a:cs typeface="+mn-cs"/>
            </a:endParaRPr>
          </a:p>
          <a:p>
            <a:r>
              <a:rPr lang="es-ES" sz="1800" b="1" dirty="0" smtClean="0">
                <a:solidFill>
                  <a:schemeClr val="tx1"/>
                </a:solidFill>
                <a:latin typeface="+mn-lt"/>
                <a:ea typeface="+mn-ea"/>
                <a:cs typeface="+mn-cs"/>
              </a:rPr>
              <a:t>El Conflicto Mundo Interior (Yo) / Mundo Externo es una realidad de funcionamiento de la realidad sociocultural, digamos que es un dato de la historia.</a:t>
            </a:r>
            <a:endParaRPr lang="es-MX" sz="1800" dirty="0" smtClean="0">
              <a:solidFill>
                <a:schemeClr val="tx1"/>
              </a:solidFill>
              <a:latin typeface="+mn-lt"/>
              <a:ea typeface="+mn-ea"/>
              <a:cs typeface="+mn-cs"/>
            </a:endParaRPr>
          </a:p>
          <a:p>
            <a:r>
              <a:rPr lang="es-ES" sz="1800" b="1" dirty="0" smtClean="0">
                <a:solidFill>
                  <a:schemeClr val="tx1"/>
                </a:solidFill>
                <a:latin typeface="+mn-lt"/>
                <a:ea typeface="+mn-ea"/>
                <a:cs typeface="+mn-cs"/>
              </a:rPr>
              <a:t>Pero este dato de la historia el estrato alto y el medio alto lo hacen partícipe de su realidad concreta: en ese espacio se define (el espacio del conflicto, de la dualidad) la aceptación / rechazo; y este Otro Modelo Emergente de Una Construcción de identidades Transaccionales que se constituyen en la transacción recíproca del espacio de los dos polos. </a:t>
            </a:r>
            <a:endParaRPr lang="es-MX" sz="1800" dirty="0" smtClean="0">
              <a:solidFill>
                <a:schemeClr val="tx1"/>
              </a:solidFill>
              <a:latin typeface="+mn-lt"/>
              <a:ea typeface="+mn-ea"/>
              <a:cs typeface="+mn-cs"/>
            </a:endParaRPr>
          </a:p>
          <a:p>
            <a:r>
              <a:rPr lang="es-ES" sz="1800" b="1" dirty="0" smtClean="0">
                <a:solidFill>
                  <a:schemeClr val="tx1"/>
                </a:solidFill>
                <a:latin typeface="+mn-lt"/>
                <a:ea typeface="+mn-ea"/>
                <a:cs typeface="+mn-cs"/>
              </a:rPr>
              <a:t>Sin embargo, el Estrato Bajo, al igual que el Medio Bajo, lo que hace es </a:t>
            </a:r>
            <a:r>
              <a:rPr lang="es-ES" sz="1800" b="1" dirty="0" err="1" smtClean="0">
                <a:solidFill>
                  <a:schemeClr val="tx1"/>
                </a:solidFill>
                <a:latin typeface="+mn-lt"/>
                <a:ea typeface="+mn-ea"/>
                <a:cs typeface="+mn-cs"/>
              </a:rPr>
              <a:t>Forcluir</a:t>
            </a:r>
            <a:r>
              <a:rPr lang="es-ES" sz="1800" b="1" dirty="0" smtClean="0">
                <a:solidFill>
                  <a:schemeClr val="tx1"/>
                </a:solidFill>
                <a:latin typeface="+mn-lt"/>
                <a:ea typeface="+mn-ea"/>
                <a:cs typeface="+mn-cs"/>
              </a:rPr>
              <a:t> el nudo del conflicto, la antítesis entre Mundo Interior y Mundo Exterior, y desplazarlo hacia otro espacio, el espacio de los amigos, de su grupo de pares.</a:t>
            </a:r>
            <a:endParaRPr lang="es-MX" sz="1800" dirty="0" smtClean="0">
              <a:solidFill>
                <a:schemeClr val="tx1"/>
              </a:solidFill>
              <a:latin typeface="+mn-lt"/>
              <a:ea typeface="+mn-ea"/>
              <a:cs typeface="+mn-cs"/>
            </a:endParaRPr>
          </a:p>
          <a:p>
            <a:endParaRPr lang="es-MX" sz="18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332656"/>
            <a:ext cx="8229600" cy="5040560"/>
          </a:xfrm>
        </p:spPr>
        <p:txBody>
          <a:bodyPr/>
          <a:lstStyle/>
          <a:p>
            <a:r>
              <a:rPr lang="es-ES" sz="2000" b="1" dirty="0" smtClean="0">
                <a:solidFill>
                  <a:schemeClr val="tx1"/>
                </a:solidFill>
                <a:latin typeface="+mn-lt"/>
                <a:ea typeface="+mn-ea"/>
                <a:cs typeface="+mn-cs"/>
              </a:rPr>
              <a:t>Eso explica, que el conflicto real con padres y profesores descienda a una percepción de 25,9%, frente al 51,9% del Medio Alto respecto a los padres; y que  descienda el porcentaje de conflicto con los profesores de 14,8 en el medio alto a un 7,4% en el estrato bajo. Respecto a que el conflicto con los padres sea percibido sólo en un 29,2% en el alto dice relación que un porcentaje elevado de este estrato asume el modelo parental, lo que no ocurre en los otros, lo que también está ligado a que en el estrato alto los padres </a:t>
            </a:r>
            <a:r>
              <a:rPr lang="es-ES" sz="2000" b="1" dirty="0" err="1" smtClean="0">
                <a:solidFill>
                  <a:schemeClr val="tx1"/>
                </a:solidFill>
                <a:latin typeface="+mn-lt"/>
                <a:ea typeface="+mn-ea"/>
                <a:cs typeface="+mn-cs"/>
              </a:rPr>
              <a:t>prohiban</a:t>
            </a:r>
            <a:r>
              <a:rPr lang="es-ES" sz="2000" b="1" dirty="0" smtClean="0">
                <a:solidFill>
                  <a:schemeClr val="tx1"/>
                </a:solidFill>
                <a:latin typeface="+mn-lt"/>
                <a:ea typeface="+mn-ea"/>
                <a:cs typeface="+mn-cs"/>
              </a:rPr>
              <a:t> la japoanimación en un 25%. Esto es, tanto el alto como el medio alto viven en torno a este espacio de catástrofe.</a:t>
            </a:r>
            <a:endParaRPr lang="es-MX" sz="2000" dirty="0" smtClean="0">
              <a:solidFill>
                <a:schemeClr val="tx1"/>
              </a:solidFill>
              <a:latin typeface="+mn-lt"/>
              <a:ea typeface="+mn-ea"/>
              <a:cs typeface="+mn-c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332656"/>
            <a:ext cx="8229600" cy="4495800"/>
          </a:xfrm>
        </p:spPr>
        <p:txBody>
          <a:bodyPr/>
          <a:lstStyle/>
          <a:p>
            <a:r>
              <a:rPr lang="es-ES" sz="2000" b="1" dirty="0" smtClean="0">
                <a:solidFill>
                  <a:schemeClr val="tx1"/>
                </a:solidFill>
                <a:latin typeface="+mn-lt"/>
                <a:ea typeface="+mn-ea"/>
                <a:cs typeface="+mn-cs"/>
              </a:rPr>
              <a:t>No ocurre así, con el  Estrato Bajo y el Medio Bajo, lo que él estrato bajo hace es desplazarse del espacio de catástrofe para definir otro espacio “aquél de los amigos”, y es por ello que se cruza con el espacio del colegio, de allí que suba el porcentaje de conflicto, y es allí donde se juega la identidad.</a:t>
            </a:r>
            <a:endParaRPr lang="es-MX" sz="2000" dirty="0" smtClean="0">
              <a:solidFill>
                <a:schemeClr val="tx1"/>
              </a:solidFill>
              <a:latin typeface="+mn-lt"/>
              <a:ea typeface="+mn-ea"/>
              <a:cs typeface="+mn-c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60648"/>
            <a:ext cx="8229600" cy="5832648"/>
          </a:xfrm>
        </p:spPr>
        <p:txBody>
          <a:bodyPr/>
          <a:lstStyle/>
          <a:p>
            <a:r>
              <a:rPr lang="es-ES" sz="2000" b="1" dirty="0" smtClean="0">
                <a:solidFill>
                  <a:schemeClr val="tx1"/>
                </a:solidFill>
                <a:latin typeface="+mn-lt"/>
                <a:ea typeface="+mn-ea"/>
                <a:cs typeface="+mn-cs"/>
              </a:rPr>
              <a:t>Sin embargo </a:t>
            </a:r>
            <a:r>
              <a:rPr lang="es-ES" sz="2000" i="1" dirty="0" smtClean="0">
                <a:solidFill>
                  <a:schemeClr val="tx1"/>
                </a:solidFill>
                <a:latin typeface="+mn-lt"/>
                <a:ea typeface="+mn-ea"/>
                <a:cs typeface="+mn-cs"/>
              </a:rPr>
              <a:t>hay una especificidad en el estrato bajo. El estrato Medio Bajo incluye un gusto por Video- Juegos de Estrategia, de índole más analíticos, les gusta el dispositivo audiovisual (22,2%) pero también la trama y el personaje 22,2%, y la Entretención 22,2%; en cambio en el Estrato bajo, los juegos de Estrategia no gustan, lo que interesa es el Personaje 26,7%, y el dispositivo audiovisual 33,3%; Dispositivo audiovisual que cabría preguntarse sí es el mismo que el del estrato medio bajo, la respuesta es negativa, lo que más valora el estrato bajo de la japoanimación es el código narrativo (personajes) 33,4%, la entretención 20% , y la “violencia” 13,3%; esto es, la violencia es más valorada en el estrato bajo que en el medio, lo mismo hemos señalado anteriormente a la valoración de los video juegos de combate que es mayor en el bajo que en el medio bajo. Luego, el espacio constituido por el grupo de amigos es diferente: en el bajo hay mayor violencia, y con ello el grupo de amigos es el espacio donde los sujetos de este estrato se identificarán, pero dicho espacio, que es un desplazamiento de los desequilibrios del modelo parental, es un espacio conflictivo.</a:t>
            </a:r>
            <a:endParaRPr lang="es-MX"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2160240" cy="504056"/>
          </a:xfrm>
        </p:spPr>
        <p:txBody>
          <a:bodyPr/>
          <a:lstStyle/>
          <a:p>
            <a:r>
              <a:rPr lang="es-CL" sz="1800" b="1" dirty="0" smtClean="0">
                <a:solidFill>
                  <a:srgbClr val="C00000"/>
                </a:solidFill>
                <a:effectLst/>
              </a:rPr>
              <a:t>Biología CUERPO</a:t>
            </a:r>
            <a:endParaRPr lang="es-MX" sz="1800" b="1" dirty="0">
              <a:solidFill>
                <a:srgbClr val="C00000"/>
              </a:solidFill>
              <a:effectLst/>
            </a:endParaRPr>
          </a:p>
        </p:txBody>
      </p:sp>
      <p:pic>
        <p:nvPicPr>
          <p:cNvPr id="4" name="3 Marcador de contenido" descr="BiologiaPlacerCuerpoREICH.jpg"/>
          <p:cNvPicPr>
            <a:picLocks noGrp="1" noChangeAspect="1"/>
          </p:cNvPicPr>
          <p:nvPr>
            <p:ph idx="1"/>
          </p:nvPr>
        </p:nvPicPr>
        <p:blipFill>
          <a:blip r:embed="rId2" cstate="print"/>
          <a:srcRect l="2817" t="2228" r="2817" b="43182"/>
          <a:stretch>
            <a:fillRect/>
          </a:stretch>
        </p:blipFill>
        <p:spPr>
          <a:xfrm>
            <a:off x="323528" y="764704"/>
            <a:ext cx="7975253" cy="5832648"/>
          </a:xfrm>
        </p:spPr>
      </p:pic>
      <p:sp>
        <p:nvSpPr>
          <p:cNvPr id="5" name="4 Flecha izquierda"/>
          <p:cNvSpPr/>
          <p:nvPr/>
        </p:nvSpPr>
        <p:spPr>
          <a:xfrm>
            <a:off x="5796136" y="6165304"/>
            <a:ext cx="3024336" cy="4320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Grp="1" noChangeAspect="1" noChangeArrowheads="1"/>
          </p:cNvPicPr>
          <p:nvPr>
            <p:ph idx="1"/>
          </p:nvPr>
        </p:nvPicPr>
        <p:blipFill>
          <a:blip r:embed="rId2" cstate="print">
            <a:lum bright="-30000" contrast="20000"/>
          </a:blip>
          <a:srcRect l="29000" t="23518" r="30750" b="6448"/>
          <a:stretch>
            <a:fillRect/>
          </a:stretch>
        </p:blipFill>
        <p:spPr bwMode="auto">
          <a:xfrm>
            <a:off x="683568" y="548680"/>
            <a:ext cx="6120680" cy="598762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basica1\Katerine Alvarez\1730a veces hacen que apague la tele, a mi mama no le gustan los monitos.jpg"/>
          <p:cNvPicPr>
            <a:picLocks noGrp="1"/>
          </p:cNvPicPr>
          <p:nvPr>
            <p:ph idx="1"/>
          </p:nvPr>
        </p:nvPicPr>
        <p:blipFill>
          <a:blip r:embed="rId2" cstate="print"/>
          <a:srcRect/>
          <a:stretch>
            <a:fillRect/>
          </a:stretch>
        </p:blipFill>
        <p:spPr bwMode="auto">
          <a:xfrm>
            <a:off x="899592" y="836712"/>
            <a:ext cx="2714105" cy="648393"/>
          </a:xfrm>
          <a:prstGeom prst="rect">
            <a:avLst/>
          </a:prstGeom>
          <a:noFill/>
          <a:ln w="9525">
            <a:noFill/>
            <a:miter lim="800000"/>
            <a:headEnd/>
            <a:tailEnd/>
          </a:ln>
        </p:spPr>
      </p:pic>
      <p:sp>
        <p:nvSpPr>
          <p:cNvPr id="1025" name="Rectangle 1"/>
          <p:cNvSpPr>
            <a:spLocks noChangeArrowheads="1"/>
          </p:cNvSpPr>
          <p:nvPr/>
        </p:nvSpPr>
        <p:spPr bwMode="auto">
          <a:xfrm>
            <a:off x="3995936" y="764704"/>
            <a:ext cx="4860032"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veces hacen que apague la tele, a mi mama no le gustan los monitos.</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(17:30</a:t>
            </a:r>
            <a:r>
              <a:rPr kumimoji="0" lang="es-MX"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s-MX" sz="800" b="0" i="0" u="none" strike="noStrike" cap="none" normalizeH="0" baseline="0" dirty="0" smtClean="0">
                <a:ln>
                  <a:noFill/>
                </a:ln>
                <a:solidFill>
                  <a:schemeClr val="tx1"/>
                </a:solidFill>
                <a:effectLst/>
                <a:latin typeface="Arial" pitchFamily="34" charset="0"/>
                <a:cs typeface="Arial" pitchFamily="34" charset="0"/>
              </a:rPr>
              <a:t> </a:t>
            </a:r>
            <a:endParaRPr kumimoji="0" lang="es-MX"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5 Imagen" descr="C:\Dibujos Santiago\Jardin Pequeño Mundo\H1S.JPG"/>
          <p:cNvPicPr/>
          <p:nvPr/>
        </p:nvPicPr>
        <p:blipFill>
          <a:blip r:embed="rId3" cstate="print">
            <a:lum bright="-18000" contrast="30000"/>
          </a:blip>
          <a:srcRect/>
          <a:stretch>
            <a:fillRect/>
          </a:stretch>
        </p:blipFill>
        <p:spPr bwMode="auto">
          <a:xfrm>
            <a:off x="971600" y="2492896"/>
            <a:ext cx="2793678" cy="2097212"/>
          </a:xfrm>
          <a:prstGeom prst="rect">
            <a:avLst/>
          </a:prstGeom>
          <a:noFill/>
          <a:ln w="9525">
            <a:noFill/>
            <a:miter lim="800000"/>
            <a:headEnd/>
            <a:tailEnd/>
          </a:ln>
        </p:spPr>
      </p:pic>
      <p:sp>
        <p:nvSpPr>
          <p:cNvPr id="7" name="6 Rectángulo"/>
          <p:cNvSpPr/>
          <p:nvPr/>
        </p:nvSpPr>
        <p:spPr>
          <a:xfrm>
            <a:off x="3923928" y="2708920"/>
            <a:ext cx="4572000" cy="1200329"/>
          </a:xfrm>
          <a:prstGeom prst="rect">
            <a:avLst/>
          </a:prstGeom>
        </p:spPr>
        <p:txBody>
          <a:bodyPr>
            <a:spAutoFit/>
          </a:bodyPr>
          <a:lstStyle/>
          <a:p>
            <a:r>
              <a:rPr lang="es-ES" dirty="0" smtClean="0"/>
              <a:t>Dispositivo Catártico; peor al mismo tiempo se descubre que tras la catarsis está la fobia de algo envolvente que al mismo tiempo le gustaría expulsar. </a:t>
            </a:r>
            <a:endParaRPr lang="es-MX"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Dibujos Santiago\Jardin Pequeño Mundo\H2S.JPG"/>
          <p:cNvPicPr>
            <a:picLocks noGrp="1"/>
          </p:cNvPicPr>
          <p:nvPr>
            <p:ph idx="1"/>
          </p:nvPr>
        </p:nvPicPr>
        <p:blipFill>
          <a:blip r:embed="rId2" cstate="print"/>
          <a:srcRect/>
          <a:stretch>
            <a:fillRect/>
          </a:stretch>
        </p:blipFill>
        <p:spPr bwMode="auto">
          <a:xfrm>
            <a:off x="1115616" y="836712"/>
            <a:ext cx="4405745" cy="3433156"/>
          </a:xfrm>
          <a:prstGeom prst="rect">
            <a:avLst/>
          </a:prstGeom>
          <a:noFill/>
          <a:ln w="9525">
            <a:noFill/>
            <a:miter lim="800000"/>
            <a:headEnd/>
            <a:tailEnd/>
          </a:ln>
        </p:spPr>
      </p:pic>
      <p:sp>
        <p:nvSpPr>
          <p:cNvPr id="5" name="4 Rectángulo"/>
          <p:cNvSpPr/>
          <p:nvPr/>
        </p:nvSpPr>
        <p:spPr>
          <a:xfrm>
            <a:off x="1619672" y="4509120"/>
            <a:ext cx="4572000" cy="923330"/>
          </a:xfrm>
          <a:prstGeom prst="rect">
            <a:avLst/>
          </a:prstGeom>
        </p:spPr>
        <p:txBody>
          <a:bodyPr>
            <a:spAutoFit/>
          </a:bodyPr>
          <a:lstStyle/>
          <a:p>
            <a:r>
              <a:rPr lang="es-ES" dirty="0" smtClean="0"/>
              <a:t>Ahora sus amigos lo ayudan a poner un límite al espacio externo, asociado a tener el poder para hacerlo.</a:t>
            </a:r>
            <a:endParaRPr lang="es-MX"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88640"/>
            <a:ext cx="8229600" cy="720080"/>
          </a:xfrm>
        </p:spPr>
        <p:txBody>
          <a:bodyPr/>
          <a:lstStyle/>
          <a:p>
            <a:r>
              <a:rPr lang="es-CL" sz="2800" b="1" dirty="0" smtClean="0">
                <a:solidFill>
                  <a:srgbClr val="C00000"/>
                </a:solidFill>
                <a:effectLst/>
              </a:rPr>
              <a:t>Fondecyt </a:t>
            </a:r>
            <a:r>
              <a:rPr lang="es-ES" sz="2800" b="1" dirty="0" smtClean="0">
                <a:solidFill>
                  <a:srgbClr val="C00000"/>
                </a:solidFill>
                <a:effectLst/>
              </a:rPr>
              <a:t>10305061</a:t>
            </a:r>
            <a:r>
              <a:rPr lang="es-CL" sz="2800" b="1" dirty="0" smtClean="0">
                <a:solidFill>
                  <a:srgbClr val="C00000"/>
                </a:solidFill>
                <a:effectLst/>
              </a:rPr>
              <a:t>Conclusiones 2003- 2004</a:t>
            </a:r>
            <a:endParaRPr lang="es-MX" sz="2800" b="1" dirty="0">
              <a:solidFill>
                <a:srgbClr val="C00000"/>
              </a:solidFill>
              <a:effectLst/>
            </a:endParaRPr>
          </a:p>
        </p:txBody>
      </p:sp>
      <p:sp>
        <p:nvSpPr>
          <p:cNvPr id="3" name="2 Marcador de contenido"/>
          <p:cNvSpPr>
            <a:spLocks noGrp="1"/>
          </p:cNvSpPr>
          <p:nvPr>
            <p:ph idx="1"/>
          </p:nvPr>
        </p:nvSpPr>
        <p:spPr>
          <a:xfrm>
            <a:off x="457200" y="908720"/>
            <a:ext cx="8229600" cy="4680520"/>
          </a:xfrm>
        </p:spPr>
        <p:txBody>
          <a:bodyPr/>
          <a:lstStyle/>
          <a:p>
            <a:r>
              <a:rPr lang="es-ES" sz="2800" i="1" dirty="0" smtClean="0"/>
              <a:t>La investigación descubrió que</a:t>
            </a:r>
            <a:r>
              <a:rPr lang="es-ES" sz="2800" b="1" dirty="0" smtClean="0"/>
              <a:t> en el segmento </a:t>
            </a:r>
            <a:r>
              <a:rPr lang="es-ES" sz="2800" b="1" dirty="0" err="1" smtClean="0"/>
              <a:t>etareo</a:t>
            </a:r>
            <a:r>
              <a:rPr lang="es-ES" sz="2800" b="1" dirty="0" smtClean="0"/>
              <a:t> 11 –12 y 16 –19 años opera un esquema mental común entre los guiones analizados, la forma de jugar videojuego, su comportamiento corporal y la vida cotidiana,</a:t>
            </a:r>
            <a:r>
              <a:rPr lang="es-ES" sz="2800" dirty="0" smtClean="0"/>
              <a:t> luego la acción tal como lo postula teóricamente Varela (2004) depende de la percepción del sujeto previa a la realidad misma, percepción que va asociada a la construcción de un esquema cognitivo.</a:t>
            </a:r>
            <a:endParaRPr lang="es-MX" sz="2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760640"/>
          </a:xfrm>
        </p:spPr>
        <p:txBody>
          <a:bodyPr/>
          <a:lstStyle/>
          <a:p>
            <a:r>
              <a:rPr lang="es-ES" sz="2000" b="1" dirty="0" smtClean="0"/>
              <a:t>Respecto al segmento </a:t>
            </a:r>
            <a:r>
              <a:rPr lang="es-ES" sz="2000" b="1" dirty="0" err="1" smtClean="0"/>
              <a:t>etáreo</a:t>
            </a:r>
            <a:r>
              <a:rPr lang="es-ES" sz="2000" b="1" dirty="0" smtClean="0"/>
              <a:t> 5 –7 años, descubrimos que en la descripción de ellos lo más significativo son sus propios dibujos</a:t>
            </a:r>
            <a:r>
              <a:rPr lang="es-ES" sz="2000" dirty="0" smtClean="0"/>
              <a:t> pues dicha manifestación opera con códigos que saben manejar y que son un reflejo de su mundo interior. Además, </a:t>
            </a:r>
            <a:r>
              <a:rPr lang="es-ES" sz="2000" b="1" dirty="0" smtClean="0"/>
              <a:t>descubre que existe una correlación entre tipos de procesos identificatorios y consumo de videojuegos</a:t>
            </a:r>
            <a:r>
              <a:rPr lang="es-ES" sz="2000" i="1" dirty="0" smtClean="0"/>
              <a:t>.</a:t>
            </a:r>
            <a:r>
              <a:rPr lang="es-ES" sz="2000" dirty="0" smtClean="0"/>
              <a:t> Nuestro marco teórico describe tres tipos de procesos identificatorios: dos clásicos de la bibliografía sobre el tema, Aceptación del Modelo Parental y Rechazo, e incluíamos una tercera categoría, que denominábamos Modelo Transaccional, descrita como construcción de una identidad fluctuante, cuya definición y </a:t>
            </a:r>
            <a:r>
              <a:rPr lang="es-ES" sz="2000" dirty="0" err="1" smtClean="0"/>
              <a:t>super</a:t>
            </a:r>
            <a:r>
              <a:rPr lang="es-ES" sz="2000" dirty="0" smtClean="0"/>
              <a:t> yo emerge más de la coyuntura que de una identificación previa, son la conexión de secuencias y espacios de lo real quienes la definen y redefinen, se complejizó las categorías con la inserción de la teoría del caos (Thom). </a:t>
            </a:r>
            <a:endParaRPr lang="es-MX" sz="20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691336"/>
          </a:xfrm>
        </p:spPr>
        <p:txBody>
          <a:bodyPr/>
          <a:lstStyle/>
          <a:p>
            <a:r>
              <a:rPr lang="es-ES" sz="2800" b="1" dirty="0" smtClean="0"/>
              <a:t>Detectamos que el </a:t>
            </a:r>
            <a:r>
              <a:rPr lang="es-ES" sz="2800" b="1" dirty="0" smtClean="0">
                <a:solidFill>
                  <a:srgbClr val="C00000"/>
                </a:solidFill>
              </a:rPr>
              <a:t>modelo transaccional </a:t>
            </a:r>
            <a:r>
              <a:rPr lang="es-ES" sz="2800" b="1" dirty="0" smtClean="0"/>
              <a:t>se encuentra correlacionado al consumo de videojuego de </a:t>
            </a:r>
            <a:r>
              <a:rPr lang="es-ES" sz="2800" b="1" dirty="0" smtClean="0">
                <a:solidFill>
                  <a:srgbClr val="C00000"/>
                </a:solidFill>
              </a:rPr>
              <a:t>estrategia </a:t>
            </a:r>
            <a:r>
              <a:rPr lang="es-ES" sz="2800" b="1" dirty="0" smtClean="0"/>
              <a:t>en un 50% en Santiago, un 67% en Antofagasta y un 33% en Temuco</a:t>
            </a:r>
            <a:r>
              <a:rPr lang="es-ES" sz="2800" i="1" dirty="0" smtClean="0"/>
              <a:t>.</a:t>
            </a:r>
            <a:r>
              <a:rPr lang="es-ES" sz="2800" dirty="0" smtClean="0"/>
              <a:t> Dicho modelo transaccional corresponde a la emergencia de un nuevo tipo de sujeto que no es interpretable con el asumir o negar el modelo parental. </a:t>
            </a:r>
            <a:r>
              <a:rPr lang="es-ES" sz="2800" i="1" dirty="0" smtClean="0"/>
              <a:t>Modelo que no se encuentra ni en los jugadores de combate , ni de aventura gráfica.</a:t>
            </a:r>
            <a:endParaRPr lang="es-MX" sz="2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904656"/>
          </a:xfrm>
        </p:spPr>
        <p:txBody>
          <a:bodyPr/>
          <a:lstStyle/>
          <a:p>
            <a:r>
              <a:rPr lang="es-ES" sz="2400" b="1" dirty="0" smtClean="0"/>
              <a:t>El </a:t>
            </a:r>
            <a:r>
              <a:rPr lang="es-ES" sz="2400" b="1" dirty="0" smtClean="0">
                <a:solidFill>
                  <a:srgbClr val="C00000"/>
                </a:solidFill>
              </a:rPr>
              <a:t>modelo de negación </a:t>
            </a:r>
            <a:r>
              <a:rPr lang="es-ES" sz="2400" b="1" dirty="0" smtClean="0"/>
              <a:t>al modelo parental se encuentra fundamentalmente correlacionado al uso de videojuego de </a:t>
            </a:r>
            <a:r>
              <a:rPr lang="es-ES" sz="2400" b="1" dirty="0" smtClean="0">
                <a:solidFill>
                  <a:srgbClr val="C00000"/>
                </a:solidFill>
              </a:rPr>
              <a:t>combate</a:t>
            </a:r>
            <a:r>
              <a:rPr lang="es-ES" sz="2400" b="1" dirty="0" smtClean="0"/>
              <a:t>, lo que se refleja además en el tipo de guión elaborado y cómo enfrentan la vida cotidiana</a:t>
            </a:r>
            <a:r>
              <a:rPr lang="es-ES" sz="2400" i="1" dirty="0" smtClean="0"/>
              <a:t>.</a:t>
            </a:r>
            <a:r>
              <a:rPr lang="es-ES" sz="2400" dirty="0" smtClean="0"/>
              <a:t> Al mismo tiempo </a:t>
            </a:r>
            <a:r>
              <a:rPr lang="es-ES" sz="2400" i="1" dirty="0" smtClean="0"/>
              <a:t>se detecta que no existe una correlación directa; gusto por videojuego de combate y construcciones de guiones de combate con procesos identificatorios de negatividad, pues el gusto por este tipo de videojuego puede ir ligado a la aceptación del modelo parental,</a:t>
            </a:r>
            <a:r>
              <a:rPr lang="es-ES" sz="2400" dirty="0" smtClean="0"/>
              <a:t> constituyéndose este (y los guiones realizados) </a:t>
            </a:r>
            <a:r>
              <a:rPr lang="es-ES" sz="2400" b="1" dirty="0" smtClean="0">
                <a:solidFill>
                  <a:srgbClr val="C00000"/>
                </a:solidFill>
              </a:rPr>
              <a:t>en un principio de fuga de los conflictos entre el mundo interior y exterior dentro de un marco donde prima la aceptación.</a:t>
            </a:r>
            <a:endParaRPr lang="es-MX" sz="2400" b="1" dirty="0">
              <a:solidFill>
                <a:srgbClr val="C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47320"/>
          </a:xfrm>
        </p:spPr>
        <p:txBody>
          <a:bodyPr/>
          <a:lstStyle/>
          <a:p>
            <a:r>
              <a:rPr lang="es-ES" b="1" dirty="0" smtClean="0"/>
              <a:t>Por otra parte el modelo </a:t>
            </a:r>
            <a:r>
              <a:rPr lang="es-ES" b="1" dirty="0" smtClean="0">
                <a:solidFill>
                  <a:srgbClr val="C00000"/>
                </a:solidFill>
              </a:rPr>
              <a:t>de aceptación del modelo parental </a:t>
            </a:r>
            <a:r>
              <a:rPr lang="es-ES" b="1" dirty="0" smtClean="0"/>
              <a:t>es mayoritariamente vinculado al uso de videojuego de </a:t>
            </a:r>
            <a:r>
              <a:rPr lang="es-ES" b="1" dirty="0" smtClean="0">
                <a:solidFill>
                  <a:srgbClr val="C00000"/>
                </a:solidFill>
              </a:rPr>
              <a:t>aventura gráfica</a:t>
            </a:r>
            <a:r>
              <a:rPr lang="es-ES" dirty="0" smtClean="0">
                <a:solidFill>
                  <a:srgbClr val="C00000"/>
                </a:solidFill>
              </a:rPr>
              <a:t> </a:t>
            </a:r>
            <a:endParaRPr lang="es-MX" dirty="0" smtClean="0">
              <a:solidFill>
                <a:srgbClr val="C00000"/>
              </a:solidFill>
            </a:endParaRPr>
          </a:p>
          <a:p>
            <a:endParaRPr lang="es-MX"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620688"/>
            <a:ext cx="8229600" cy="5400600"/>
          </a:xfrm>
        </p:spPr>
        <p:txBody>
          <a:bodyPr/>
          <a:lstStyle/>
          <a:p>
            <a:r>
              <a:rPr lang="es-ES" sz="2000" b="1" dirty="0" smtClean="0"/>
              <a:t>Otro resultado importante es que los procesos de construcción de identidades están directamente ligados a una forma de percibir y a una manera de constitución de procesos cognitivos</a:t>
            </a:r>
            <a:r>
              <a:rPr lang="es-ES" sz="2000" dirty="0" smtClean="0"/>
              <a:t> y a una forma de implicación corporal. Dichos formas de funcionamiento perceptivo y cognitivo fueron ampliamente descrito a través de las categorías analíticas de Varela, Petitot, </a:t>
            </a:r>
            <a:r>
              <a:rPr lang="es-ES" sz="2000" dirty="0" err="1" smtClean="0"/>
              <a:t>Pachoud</a:t>
            </a:r>
            <a:r>
              <a:rPr lang="es-ES" sz="2000" dirty="0" smtClean="0"/>
              <a:t>, y Roy (“</a:t>
            </a:r>
            <a:r>
              <a:rPr lang="es-ES" sz="2000" dirty="0" err="1" smtClean="0"/>
              <a:t>Naturaliser</a:t>
            </a:r>
            <a:r>
              <a:rPr lang="es-ES" sz="2000" dirty="0" smtClean="0"/>
              <a:t> la </a:t>
            </a:r>
            <a:r>
              <a:rPr lang="es-ES" sz="2000" dirty="0" err="1" smtClean="0"/>
              <a:t>phénoménologie</a:t>
            </a:r>
            <a:r>
              <a:rPr lang="es-ES" sz="2000" dirty="0" smtClean="0"/>
              <a:t>”, Ed. CNRS, París, 2002), lo que implicó detectar formas de </a:t>
            </a:r>
            <a:r>
              <a:rPr lang="es-ES" sz="2000" b="1" dirty="0" smtClean="0">
                <a:solidFill>
                  <a:srgbClr val="C00000"/>
                </a:solidFill>
              </a:rPr>
              <a:t>funcionamiento cognitivo simples, sin tratamiento paralelo de la información</a:t>
            </a:r>
            <a:r>
              <a:rPr lang="es-ES" sz="2000" dirty="0" smtClean="0"/>
              <a:t>, focalizando a los personajes y su acción como objeto de mirada (vinculado a la negatividad y el uso de video-juego de combate), frente a los dispositivos antagónicos (detectado en los usuarios de video- juego de estrategia, y a las construcciones transaccionales) </a:t>
            </a:r>
            <a:r>
              <a:rPr lang="es-ES" sz="2000" b="1" dirty="0" smtClean="0">
                <a:solidFill>
                  <a:srgbClr val="C00000"/>
                </a:solidFill>
              </a:rPr>
              <a:t>de detectación de múltiples espacios y tratamiento paralelo de la información, y de focalización del todo, donde cualquier subconjunto es posible de adquirir sentido</a:t>
            </a:r>
            <a:r>
              <a:rPr lang="es-ES" sz="2000" dirty="0" smtClean="0"/>
              <a:t>.</a:t>
            </a:r>
            <a:endParaRPr lang="es-MX" sz="20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8229600" cy="792088"/>
          </a:xfrm>
        </p:spPr>
        <p:txBody>
          <a:bodyPr/>
          <a:lstStyle/>
          <a:p>
            <a:r>
              <a:rPr lang="es-CL" sz="3600" b="1" dirty="0" smtClean="0">
                <a:solidFill>
                  <a:schemeClr val="tx2">
                    <a:lumMod val="75000"/>
                  </a:schemeClr>
                </a:solidFill>
                <a:effectLst/>
              </a:rPr>
              <a:t>Equipamiento Tecnológico 2005</a:t>
            </a:r>
            <a:endParaRPr lang="es-MX" sz="3600" b="1" dirty="0">
              <a:solidFill>
                <a:schemeClr val="tx2">
                  <a:lumMod val="75000"/>
                </a:schemeClr>
              </a:solidFill>
              <a:effectLst/>
            </a:endParaRPr>
          </a:p>
        </p:txBody>
      </p:sp>
      <p:sp>
        <p:nvSpPr>
          <p:cNvPr id="3" name="2 Marcador de contenido"/>
          <p:cNvSpPr>
            <a:spLocks noGrp="1"/>
          </p:cNvSpPr>
          <p:nvPr>
            <p:ph idx="1"/>
          </p:nvPr>
        </p:nvSpPr>
        <p:spPr>
          <a:xfrm>
            <a:off x="539552" y="1052736"/>
            <a:ext cx="8229600" cy="5328592"/>
          </a:xfrm>
        </p:spPr>
        <p:txBody>
          <a:bodyPr/>
          <a:lstStyle/>
          <a:p>
            <a:r>
              <a:rPr lang="fr-FR" sz="2000" dirty="0" smtClean="0"/>
              <a:t>La cinquième Enquête Nationale de Télévision 2005 avec un échantillon intentionnel de 2770 cas, avec une erreur de +/- 1,86% pour le total de la population, vérifie que </a:t>
            </a:r>
            <a:r>
              <a:rPr lang="fr-FR" sz="2000" b="1" dirty="0" smtClean="0"/>
              <a:t>la totalité des maisons avec ordinateur est de 43,1% par rapport à 24% en 1999;  ces pourcentages sont distribués avec 88,9% dans l'ABC1;  70% dans le C2;  45,7% dans le C3;  22,8% dans le D;  et 5,3% dans la E.</a:t>
            </a:r>
            <a:endParaRPr lang="es-MX" sz="2000" b="1" dirty="0" smtClean="0"/>
          </a:p>
          <a:p>
            <a:r>
              <a:rPr lang="fr-FR" sz="2000" dirty="0" smtClean="0"/>
              <a:t>	</a:t>
            </a:r>
            <a:r>
              <a:rPr lang="fr-FR" sz="2000" b="1" dirty="0" smtClean="0"/>
              <a:t>Les consoles de jeux-vidéo reliées à un téléviseur font augmenter la consommation des nouvelles technologies dans la strate plus pauvre à 24%, fait qui lie les plus jeunes aux nouvelles technologies; ce qui n'est pas tellement éloigné des 36,9% d'équipement de consoles dans la strate haute (ABC1);  et de 29,7% de la strate moyenne (C2C3). </a:t>
            </a:r>
            <a:endParaRPr lang="es-MX" sz="2000" b="1" dirty="0" smtClean="0"/>
          </a:p>
          <a:p>
            <a:r>
              <a:rPr lang="es-CL" sz="2000" dirty="0" smtClean="0"/>
              <a:t>	 Consejo Nacional de Televisión </a:t>
            </a:r>
            <a:r>
              <a:rPr lang="es-CL" sz="2000" i="1" dirty="0" smtClean="0"/>
              <a:t>V </a:t>
            </a:r>
            <a:r>
              <a:rPr lang="es-CL" sz="2000" u="sng" dirty="0" smtClean="0"/>
              <a:t>Encuesta Nacional de Televisión</a:t>
            </a:r>
            <a:r>
              <a:rPr lang="es-CL" sz="2000" i="1" dirty="0" smtClean="0"/>
              <a:t>, </a:t>
            </a:r>
            <a:r>
              <a:rPr lang="es-CL" sz="2000" dirty="0" smtClean="0"/>
              <a:t>Ed. </a:t>
            </a:r>
            <a:r>
              <a:rPr lang="fr-FR" sz="2000" dirty="0" smtClean="0"/>
              <a:t>CNTV, Santiago, 2005.</a:t>
            </a:r>
            <a:endParaRPr lang="es-MX" sz="2000" dirty="0" smtClean="0"/>
          </a:p>
          <a:p>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188640"/>
            <a:ext cx="5832648" cy="648072"/>
          </a:xfrm>
        </p:spPr>
        <p:txBody>
          <a:bodyPr/>
          <a:lstStyle/>
          <a:p>
            <a:r>
              <a:rPr lang="es-CL" sz="2400" b="1" dirty="0" smtClean="0">
                <a:solidFill>
                  <a:srgbClr val="C00000"/>
                </a:solidFill>
                <a:effectLst/>
              </a:rPr>
              <a:t>Física- Biología- Psíquica  CUERPO</a:t>
            </a:r>
            <a:endParaRPr lang="es-MX" sz="2400" b="1" dirty="0">
              <a:solidFill>
                <a:srgbClr val="C00000"/>
              </a:solidFill>
              <a:effectLst/>
            </a:endParaRPr>
          </a:p>
        </p:txBody>
      </p:sp>
      <p:pic>
        <p:nvPicPr>
          <p:cNvPr id="4" name="3 Marcador de contenido" descr="BiologiaPlacerCuerpoREICH.jpg"/>
          <p:cNvPicPr>
            <a:picLocks noGrp="1" noChangeAspect="1"/>
          </p:cNvPicPr>
          <p:nvPr>
            <p:ph idx="1"/>
          </p:nvPr>
        </p:nvPicPr>
        <p:blipFill>
          <a:blip r:embed="rId2" cstate="print"/>
          <a:srcRect l="5168" t="52845"/>
          <a:stretch>
            <a:fillRect/>
          </a:stretch>
        </p:blipFill>
        <p:spPr>
          <a:xfrm>
            <a:off x="467544" y="1052736"/>
            <a:ext cx="8247215" cy="5184576"/>
          </a:xfrm>
        </p:spPr>
      </p:pic>
      <p:sp>
        <p:nvSpPr>
          <p:cNvPr id="5" name="4 Flecha derecha"/>
          <p:cNvSpPr/>
          <p:nvPr/>
        </p:nvSpPr>
        <p:spPr>
          <a:xfrm>
            <a:off x="323528" y="980728"/>
            <a:ext cx="5400600"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691336"/>
          </a:xfrm>
        </p:spPr>
        <p:txBody>
          <a:bodyPr/>
          <a:lstStyle/>
          <a:p>
            <a:pPr>
              <a:defRPr/>
            </a:pPr>
            <a:r>
              <a:rPr lang="fr-FR" sz="2000" dirty="0" smtClean="0"/>
              <a:t>Cette enquête permet de comprendre aussi que l'accès à Internet varie selon les strates sociales et les âges:  73,6% chez les 16-25 ans;  40,3% chez les 25-45;  25,5%  chez les 46-65, et 10% chez les 66 ans; seulement 10,2% est placé dans la strate la plus basse (E);  24,2% dans le D;  45,3% dans le C3;  64,3% dans le C2;  77,5% dans l'ABC1.</a:t>
            </a:r>
            <a:endParaRPr lang="es-MX" sz="2000" dirty="0" smtClean="0"/>
          </a:p>
          <a:p>
            <a:pPr>
              <a:defRPr/>
            </a:pPr>
            <a:r>
              <a:rPr lang="fr-FR" sz="2000" dirty="0" smtClean="0"/>
              <a:t>Les lieux où l'on accède à Internet, ceux sur lesquels on navigue sont : le lieu d'étude et/ou du travail pour 56,6%;  </a:t>
            </a:r>
            <a:r>
              <a:rPr lang="fr-FR" sz="2000" strike="sngStrike" dirty="0" smtClean="0"/>
              <a:t>à</a:t>
            </a:r>
            <a:r>
              <a:rPr lang="fr-FR" sz="2000" dirty="0" smtClean="0"/>
              <a:t> la maison pour 49%;  les cybercafés pour 39%;  la famille ou des lieux amicaux pour 25,1%;  d'autres lieux pour 7%.</a:t>
            </a:r>
            <a:endParaRPr lang="es-MX" sz="2000" dirty="0" smtClean="0"/>
          </a:p>
          <a:p>
            <a:pPr>
              <a:defRPr/>
            </a:pPr>
            <a:r>
              <a:rPr lang="fr-FR" sz="2000" dirty="0" smtClean="0"/>
              <a:t>Selon la même enquête (CNTV, 2005:40) la navigation sur internet toute la journée a lieu  dans 36,9% des cas.  Par rapport à l'utilisation d'Internet, ceux qui naviguent le font pour s'informer (74,4%); pour communiquer par l'intermédiaire du courrier électronique (57,5%);  pour le chat (23,6%);  par divertissement (22,6%);  pour des informations (15,9%);  et pour des achats (0,9%).</a:t>
            </a:r>
            <a:endParaRPr lang="es-MX" sz="2000" dirty="0" smtClean="0"/>
          </a:p>
          <a:p>
            <a:pPr>
              <a:defRPr/>
            </a:pPr>
            <a:r>
              <a:rPr lang="fr-FR" sz="1800" dirty="0" smtClean="0"/>
              <a:t>	</a:t>
            </a:r>
            <a:endParaRPr lang="es-MX" sz="1800" dirty="0" smtClean="0"/>
          </a:p>
          <a:p>
            <a:pPr>
              <a:defRPr/>
            </a:pPr>
            <a:endParaRPr lang="es-MX"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504056"/>
          </a:xfrm>
        </p:spPr>
        <p:txBody>
          <a:bodyPr/>
          <a:lstStyle/>
          <a:p>
            <a:r>
              <a:rPr lang="es-CL" sz="3200" b="1" dirty="0" smtClean="0">
                <a:solidFill>
                  <a:srgbClr val="C00000"/>
                </a:solidFill>
                <a:effectLst/>
              </a:rPr>
              <a:t>Contradicción Heterogénea </a:t>
            </a:r>
            <a:endParaRPr lang="es-MX" sz="3200" b="1" dirty="0">
              <a:solidFill>
                <a:srgbClr val="C00000"/>
              </a:solidFill>
              <a:effectLst/>
            </a:endParaRPr>
          </a:p>
        </p:txBody>
      </p:sp>
      <p:sp>
        <p:nvSpPr>
          <p:cNvPr id="3" name="2 Marcador de contenido"/>
          <p:cNvSpPr>
            <a:spLocks noGrp="1"/>
          </p:cNvSpPr>
          <p:nvPr>
            <p:ph idx="1"/>
          </p:nvPr>
        </p:nvSpPr>
        <p:spPr>
          <a:xfrm>
            <a:off x="179512" y="764704"/>
            <a:ext cx="8712968" cy="5904656"/>
          </a:xfrm>
        </p:spPr>
        <p:txBody>
          <a:bodyPr/>
          <a:lstStyle/>
          <a:p>
            <a:pPr>
              <a:buNone/>
            </a:pPr>
            <a:r>
              <a:rPr lang="es-CL" b="1" dirty="0" smtClean="0"/>
              <a:t>  </a:t>
            </a:r>
            <a:r>
              <a:rPr lang="es-CL" b="1" dirty="0" smtClean="0">
                <a:solidFill>
                  <a:srgbClr val="C00000"/>
                </a:solidFill>
              </a:rPr>
              <a:t>[Cuerpo]</a:t>
            </a:r>
            <a:r>
              <a:rPr lang="es-CL" b="1" dirty="0" smtClean="0"/>
              <a:t>		       [Orden Social] </a:t>
            </a:r>
          </a:p>
          <a:p>
            <a:pPr>
              <a:buNone/>
            </a:pPr>
            <a:endParaRPr lang="es-CL" b="1" dirty="0" smtClean="0"/>
          </a:p>
          <a:p>
            <a:pPr>
              <a:buNone/>
            </a:pPr>
            <a:r>
              <a:rPr lang="es-CL" sz="2000" b="1" dirty="0" smtClean="0"/>
              <a:t>[Físico- Biológico-Psíquico]		[ Desequilibrios Producción 					Circulación- Consumo]</a:t>
            </a:r>
          </a:p>
          <a:p>
            <a:pPr>
              <a:buNone/>
            </a:pPr>
            <a:endParaRPr lang="es-CL" sz="2000" b="1" dirty="0" smtClean="0"/>
          </a:p>
          <a:p>
            <a:pPr>
              <a:buNone/>
            </a:pPr>
            <a:r>
              <a:rPr lang="es-CL" sz="2000" b="1" dirty="0" smtClean="0"/>
              <a:t>[Relaciones de Reproducción]	       </a:t>
            </a:r>
            <a:r>
              <a:rPr lang="es-CL" sz="2000" b="1" dirty="0" smtClean="0"/>
              <a:t>  [Relaciones </a:t>
            </a:r>
            <a:r>
              <a:rPr lang="es-CL" sz="2000" b="1" dirty="0" smtClean="0"/>
              <a:t>de Producción]</a:t>
            </a:r>
          </a:p>
          <a:p>
            <a:pPr algn="r">
              <a:buNone/>
            </a:pPr>
            <a:r>
              <a:rPr lang="es-CL" sz="2000" b="1" dirty="0" smtClean="0"/>
              <a:t>                                                        </a:t>
            </a:r>
            <a:r>
              <a:rPr lang="es-CL" sz="1800" b="1" dirty="0" smtClean="0"/>
              <a:t>{</a:t>
            </a:r>
            <a:r>
              <a:rPr lang="es-CL" sz="1400" b="1" dirty="0" smtClean="0"/>
              <a:t>Relaciones </a:t>
            </a:r>
            <a:r>
              <a:rPr lang="es-CL" sz="1600" b="1" dirty="0" smtClean="0"/>
              <a:t>de Reproducción Estatuidas}</a:t>
            </a:r>
          </a:p>
          <a:p>
            <a:pPr algn="r">
              <a:buNone/>
            </a:pPr>
            <a:r>
              <a:rPr lang="es-CL" sz="2400" b="1" dirty="0" smtClean="0"/>
              <a:t>Mundo Interior</a:t>
            </a:r>
            <a:r>
              <a:rPr lang="es-CL" sz="2000" b="1" dirty="0" smtClean="0"/>
              <a:t>		      	</a:t>
            </a:r>
            <a:r>
              <a:rPr lang="es-CL" sz="2000" b="1" dirty="0" smtClean="0"/>
              <a:t>MUNDO</a:t>
            </a:r>
            <a:r>
              <a:rPr lang="es-CL" sz="2000" b="1" dirty="0" smtClean="0"/>
              <a:t>         Exterior</a:t>
            </a:r>
            <a:r>
              <a:rPr lang="es-CL" sz="2000" b="1" dirty="0" smtClean="0"/>
              <a:t>		</a:t>
            </a:r>
            <a:endParaRPr lang="es-CL" sz="2000" b="1" dirty="0" smtClean="0"/>
          </a:p>
          <a:p>
            <a:pPr algn="r">
              <a:buNone/>
            </a:pPr>
            <a:r>
              <a:rPr lang="es-CL" sz="2000" b="1" dirty="0" smtClean="0"/>
              <a:t>Introyección </a:t>
            </a:r>
          </a:p>
          <a:p>
            <a:pPr>
              <a:buNone/>
            </a:pPr>
            <a:r>
              <a:rPr lang="es-CL" sz="2000" b="1" dirty="0" smtClean="0"/>
              <a:t>								EDIPO</a:t>
            </a:r>
          </a:p>
          <a:p>
            <a:pPr>
              <a:buNone/>
            </a:pPr>
            <a:r>
              <a:rPr lang="es-CL" sz="2000" b="1" dirty="0" smtClean="0">
                <a:solidFill>
                  <a:srgbClr val="C00000"/>
                </a:solidFill>
              </a:rPr>
              <a:t>						       DESEO DE OBJETO (a)</a:t>
            </a:r>
            <a:endParaRPr lang="es-CL" sz="2000" b="1" dirty="0" smtClean="0"/>
          </a:p>
          <a:p>
            <a:pPr>
              <a:buNone/>
            </a:pPr>
            <a:r>
              <a:rPr lang="es-CL" sz="2000" b="1" dirty="0" smtClean="0"/>
              <a:t>				</a:t>
            </a:r>
            <a:r>
              <a:rPr lang="es-CL" sz="2000" b="1" dirty="0" smtClean="0">
                <a:solidFill>
                  <a:srgbClr val="C00000"/>
                </a:solidFill>
              </a:rPr>
              <a:t>DESEO DE LO OTRO    </a:t>
            </a:r>
            <a:r>
              <a:rPr lang="es-CL" sz="1800" b="1" dirty="0" smtClean="0">
                <a:solidFill>
                  <a:srgbClr val="7030A0"/>
                </a:solidFill>
              </a:rPr>
              <a:t>Procesos de 		</a:t>
            </a:r>
            <a:r>
              <a:rPr lang="es-CL" sz="2400" b="1" dirty="0" smtClean="0">
                <a:solidFill>
                  <a:srgbClr val="C00000"/>
                </a:solidFill>
              </a:rPr>
              <a:t>IMAGINARIO</a:t>
            </a:r>
            <a:r>
              <a:rPr lang="es-CL" sz="1800" b="1" dirty="0" smtClean="0">
                <a:solidFill>
                  <a:srgbClr val="7030A0"/>
                </a:solidFill>
              </a:rPr>
              <a:t>			Sustitución del Deseo 					                     </a:t>
            </a:r>
            <a:r>
              <a:rPr lang="es-CL" sz="1600" b="1" dirty="0" smtClean="0"/>
              <a:t>Descentramiento del Sujeto</a:t>
            </a:r>
            <a:r>
              <a:rPr lang="es-CL" sz="2000" b="1" dirty="0" smtClean="0"/>
              <a:t>	</a:t>
            </a:r>
            <a:endParaRPr lang="es-CL" b="1" dirty="0" smtClean="0">
              <a:solidFill>
                <a:srgbClr val="C00000"/>
              </a:solidFill>
            </a:endParaRPr>
          </a:p>
          <a:p>
            <a:pPr>
              <a:buNone/>
            </a:pPr>
            <a:r>
              <a:rPr lang="es-CL" sz="2800" b="1" dirty="0" smtClean="0"/>
              <a:t>Procesos Identificatorios</a:t>
            </a:r>
          </a:p>
          <a:p>
            <a:pPr>
              <a:buNone/>
            </a:pPr>
            <a:endParaRPr lang="es-MX" b="1" dirty="0"/>
          </a:p>
        </p:txBody>
      </p:sp>
      <p:sp>
        <p:nvSpPr>
          <p:cNvPr id="4" name="3 Franja diagonal"/>
          <p:cNvSpPr/>
          <p:nvPr/>
        </p:nvSpPr>
        <p:spPr>
          <a:xfrm>
            <a:off x="4355976" y="1196752"/>
            <a:ext cx="288032" cy="6480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8 Franja diagonal"/>
          <p:cNvSpPr/>
          <p:nvPr/>
        </p:nvSpPr>
        <p:spPr>
          <a:xfrm>
            <a:off x="1547664" y="1340768"/>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9 Franja diagonal"/>
          <p:cNvSpPr/>
          <p:nvPr/>
        </p:nvSpPr>
        <p:spPr>
          <a:xfrm>
            <a:off x="6228184" y="1340768"/>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1" name="10 Franja diagonal"/>
          <p:cNvSpPr/>
          <p:nvPr/>
        </p:nvSpPr>
        <p:spPr>
          <a:xfrm>
            <a:off x="5508104" y="1268760"/>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11 Franja diagonal"/>
          <p:cNvSpPr/>
          <p:nvPr/>
        </p:nvSpPr>
        <p:spPr>
          <a:xfrm>
            <a:off x="5868144" y="1268760"/>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3" name="12 Franja diagonal"/>
          <p:cNvSpPr/>
          <p:nvPr/>
        </p:nvSpPr>
        <p:spPr>
          <a:xfrm>
            <a:off x="6660232" y="2420888"/>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4" name="13 Franja diagonal"/>
          <p:cNvSpPr/>
          <p:nvPr/>
        </p:nvSpPr>
        <p:spPr>
          <a:xfrm>
            <a:off x="6012160" y="2564904"/>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5" name="14 Franja diagonal"/>
          <p:cNvSpPr/>
          <p:nvPr/>
        </p:nvSpPr>
        <p:spPr>
          <a:xfrm>
            <a:off x="6300192" y="2492896"/>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6" name="15 Franja diagonal"/>
          <p:cNvSpPr/>
          <p:nvPr/>
        </p:nvSpPr>
        <p:spPr>
          <a:xfrm>
            <a:off x="1259632" y="2276872"/>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7" name="16 Franja diagonal"/>
          <p:cNvSpPr/>
          <p:nvPr/>
        </p:nvSpPr>
        <p:spPr>
          <a:xfrm>
            <a:off x="1619672" y="2276872"/>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8" name="17 Franja diagonal"/>
          <p:cNvSpPr/>
          <p:nvPr/>
        </p:nvSpPr>
        <p:spPr>
          <a:xfrm>
            <a:off x="1907704" y="2276872"/>
            <a:ext cx="216024"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18 Franja diagonal"/>
          <p:cNvSpPr/>
          <p:nvPr/>
        </p:nvSpPr>
        <p:spPr>
          <a:xfrm>
            <a:off x="4211960" y="3068960"/>
            <a:ext cx="288032" cy="6480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0" name="19 Flecha abajo"/>
          <p:cNvSpPr/>
          <p:nvPr/>
        </p:nvSpPr>
        <p:spPr>
          <a:xfrm>
            <a:off x="1475656" y="3284984"/>
            <a:ext cx="504056"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20 Flecha abajo"/>
          <p:cNvSpPr/>
          <p:nvPr/>
        </p:nvSpPr>
        <p:spPr>
          <a:xfrm>
            <a:off x="6012160" y="3717032"/>
            <a:ext cx="504056"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2" name="21 Flecha abajo"/>
          <p:cNvSpPr/>
          <p:nvPr/>
        </p:nvSpPr>
        <p:spPr>
          <a:xfrm>
            <a:off x="4139952" y="3861048"/>
            <a:ext cx="648072" cy="13681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Flecha abajo"/>
          <p:cNvSpPr/>
          <p:nvPr/>
        </p:nvSpPr>
        <p:spPr>
          <a:xfrm>
            <a:off x="6156176" y="4365104"/>
            <a:ext cx="144016" cy="7920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4" name="23 Franja diagonal"/>
          <p:cNvSpPr/>
          <p:nvPr/>
        </p:nvSpPr>
        <p:spPr>
          <a:xfrm>
            <a:off x="1187624" y="1340768"/>
            <a:ext cx="288032" cy="576064"/>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5" name="24 Franja diagonal"/>
          <p:cNvSpPr/>
          <p:nvPr/>
        </p:nvSpPr>
        <p:spPr>
          <a:xfrm>
            <a:off x="1763688" y="1340768"/>
            <a:ext cx="207640" cy="720080"/>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cxnSp>
        <p:nvCxnSpPr>
          <p:cNvPr id="29" name="28 Conector recto"/>
          <p:cNvCxnSpPr/>
          <p:nvPr/>
        </p:nvCxnSpPr>
        <p:spPr>
          <a:xfrm>
            <a:off x="323528" y="1124744"/>
            <a:ext cx="0" cy="504056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p:nvPr/>
        </p:nvCxnSpPr>
        <p:spPr>
          <a:xfrm>
            <a:off x="323528" y="6165304"/>
            <a:ext cx="432048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5" name="34 Conector recto"/>
          <p:cNvCxnSpPr/>
          <p:nvPr/>
        </p:nvCxnSpPr>
        <p:spPr>
          <a:xfrm>
            <a:off x="8604448" y="1196752"/>
            <a:ext cx="0" cy="540060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8" name="37 Conector recto"/>
          <p:cNvCxnSpPr/>
          <p:nvPr/>
        </p:nvCxnSpPr>
        <p:spPr>
          <a:xfrm>
            <a:off x="4427984" y="6525344"/>
            <a:ext cx="4176464" cy="72008"/>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25 CuadroTexto"/>
          <p:cNvSpPr txBox="1"/>
          <p:nvPr/>
        </p:nvSpPr>
        <p:spPr>
          <a:xfrm>
            <a:off x="5652120" y="6237312"/>
            <a:ext cx="2160240" cy="369332"/>
          </a:xfrm>
          <a:prstGeom prst="rect">
            <a:avLst/>
          </a:prstGeom>
          <a:noFill/>
        </p:spPr>
        <p:txBody>
          <a:bodyPr wrap="square" rtlCol="0">
            <a:spAutoFit/>
          </a:bodyPr>
          <a:lstStyle/>
          <a:p>
            <a:r>
              <a:rPr lang="es-CL" b="1" dirty="0" smtClean="0">
                <a:solidFill>
                  <a:srgbClr val="C00000"/>
                </a:solidFill>
              </a:rPr>
              <a:t>SIMBOLICO</a:t>
            </a:r>
            <a:endParaRPr lang="es-MX" b="1" dirty="0">
              <a:solidFill>
                <a:srgbClr val="C0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229600" cy="720080"/>
          </a:xfrm>
        </p:spPr>
        <p:txBody>
          <a:bodyPr/>
          <a:lstStyle/>
          <a:p>
            <a:r>
              <a:rPr lang="es-CL" sz="3600" b="1" dirty="0" smtClean="0">
                <a:solidFill>
                  <a:schemeClr val="tx2">
                    <a:lumMod val="75000"/>
                  </a:schemeClr>
                </a:solidFill>
                <a:effectLst/>
              </a:rPr>
              <a:t>Espacios de Interacción</a:t>
            </a:r>
            <a:endParaRPr lang="es-MX" sz="3600" b="1" dirty="0">
              <a:solidFill>
                <a:schemeClr val="tx2">
                  <a:lumMod val="75000"/>
                </a:schemeClr>
              </a:solidFill>
              <a:effectLst/>
            </a:endParaRPr>
          </a:p>
        </p:txBody>
      </p:sp>
      <p:sp>
        <p:nvSpPr>
          <p:cNvPr id="3" name="2 Marcador de contenido"/>
          <p:cNvSpPr>
            <a:spLocks noGrp="1"/>
          </p:cNvSpPr>
          <p:nvPr>
            <p:ph idx="1"/>
          </p:nvPr>
        </p:nvSpPr>
        <p:spPr>
          <a:xfrm>
            <a:off x="457200" y="908720"/>
            <a:ext cx="8229600" cy="5544616"/>
          </a:xfrm>
        </p:spPr>
        <p:txBody>
          <a:bodyPr/>
          <a:lstStyle/>
          <a:p>
            <a:r>
              <a:rPr lang="es-CL" sz="2400" dirty="0" smtClean="0"/>
              <a:t>  </a:t>
            </a:r>
            <a:endParaRPr lang="es-MX" sz="2400" dirty="0"/>
          </a:p>
        </p:txBody>
      </p:sp>
      <p:sp>
        <p:nvSpPr>
          <p:cNvPr id="7" name="6 Corchetes"/>
          <p:cNvSpPr/>
          <p:nvPr/>
        </p:nvSpPr>
        <p:spPr>
          <a:xfrm>
            <a:off x="6732240" y="1340768"/>
            <a:ext cx="1512168" cy="1080120"/>
          </a:xfrm>
          <a:prstGeom prst="bracketPair">
            <a:avLst>
              <a:gd name="adj" fmla="val 1666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0" name="9 CuadroTexto"/>
          <p:cNvSpPr txBox="1"/>
          <p:nvPr/>
        </p:nvSpPr>
        <p:spPr>
          <a:xfrm>
            <a:off x="755576" y="1484784"/>
            <a:ext cx="864096" cy="369332"/>
          </a:xfrm>
          <a:prstGeom prst="rect">
            <a:avLst/>
          </a:prstGeom>
          <a:noFill/>
        </p:spPr>
        <p:txBody>
          <a:bodyPr wrap="square" rtlCol="0">
            <a:spAutoFit/>
          </a:bodyPr>
          <a:lstStyle/>
          <a:p>
            <a:r>
              <a:rPr lang="es-CL" b="1" dirty="0" smtClean="0"/>
              <a:t>Casa</a:t>
            </a:r>
            <a:endParaRPr lang="es-MX" b="1" dirty="0"/>
          </a:p>
        </p:txBody>
      </p:sp>
      <p:sp>
        <p:nvSpPr>
          <p:cNvPr id="11" name="10 Corchetes"/>
          <p:cNvSpPr/>
          <p:nvPr/>
        </p:nvSpPr>
        <p:spPr>
          <a:xfrm>
            <a:off x="755576" y="2420888"/>
            <a:ext cx="864096" cy="648072"/>
          </a:xfrm>
          <a:prstGeom prst="bracketPair">
            <a:avLst>
              <a:gd name="adj" fmla="val 1666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3" name="12 CuadroTexto"/>
          <p:cNvSpPr txBox="1"/>
          <p:nvPr/>
        </p:nvSpPr>
        <p:spPr>
          <a:xfrm>
            <a:off x="755576" y="2492896"/>
            <a:ext cx="1008112" cy="523220"/>
          </a:xfrm>
          <a:prstGeom prst="rect">
            <a:avLst/>
          </a:prstGeom>
          <a:noFill/>
        </p:spPr>
        <p:txBody>
          <a:bodyPr wrap="square" rtlCol="0">
            <a:spAutoFit/>
          </a:bodyPr>
          <a:lstStyle/>
          <a:p>
            <a:r>
              <a:rPr lang="es-CL" sz="1400" dirty="0" smtClean="0"/>
              <a:t>Grandes </a:t>
            </a:r>
          </a:p>
          <a:p>
            <a:r>
              <a:rPr lang="es-CL" sz="1400" dirty="0" smtClean="0"/>
              <a:t>Tiendas</a:t>
            </a:r>
            <a:endParaRPr lang="es-MX" sz="1400" dirty="0"/>
          </a:p>
        </p:txBody>
      </p:sp>
      <p:sp>
        <p:nvSpPr>
          <p:cNvPr id="14" name="13 Corchetes"/>
          <p:cNvSpPr/>
          <p:nvPr/>
        </p:nvSpPr>
        <p:spPr>
          <a:xfrm>
            <a:off x="611560" y="3573016"/>
            <a:ext cx="1296144" cy="936104"/>
          </a:xfrm>
          <a:prstGeom prst="bracketPair">
            <a:avLst>
              <a:gd name="adj" fmla="val 1666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16" name="15 CuadroTexto"/>
          <p:cNvSpPr txBox="1"/>
          <p:nvPr/>
        </p:nvSpPr>
        <p:spPr>
          <a:xfrm>
            <a:off x="755576" y="3789040"/>
            <a:ext cx="1008112" cy="492443"/>
          </a:xfrm>
          <a:prstGeom prst="rect">
            <a:avLst/>
          </a:prstGeom>
          <a:noFill/>
        </p:spPr>
        <p:txBody>
          <a:bodyPr wrap="square" rtlCol="0">
            <a:spAutoFit/>
          </a:bodyPr>
          <a:lstStyle/>
          <a:p>
            <a:r>
              <a:rPr lang="es-CL" sz="1400" b="1" dirty="0" smtClean="0"/>
              <a:t>Escuela</a:t>
            </a:r>
          </a:p>
          <a:p>
            <a:r>
              <a:rPr lang="es-CL" sz="1200" b="1" dirty="0" smtClean="0"/>
              <a:t>TRABAJO</a:t>
            </a:r>
            <a:endParaRPr lang="es-MX" sz="1200" b="1" dirty="0"/>
          </a:p>
        </p:txBody>
      </p:sp>
      <p:sp>
        <p:nvSpPr>
          <p:cNvPr id="17" name="16 CuadroTexto"/>
          <p:cNvSpPr txBox="1"/>
          <p:nvPr/>
        </p:nvSpPr>
        <p:spPr>
          <a:xfrm>
            <a:off x="539552" y="4797152"/>
            <a:ext cx="1872208" cy="646331"/>
          </a:xfrm>
          <a:prstGeom prst="rect">
            <a:avLst/>
          </a:prstGeom>
          <a:noFill/>
        </p:spPr>
        <p:txBody>
          <a:bodyPr wrap="square" rtlCol="0">
            <a:spAutoFit/>
          </a:bodyPr>
          <a:lstStyle/>
          <a:p>
            <a:r>
              <a:rPr lang="es-CL" b="1" dirty="0" smtClean="0">
                <a:solidFill>
                  <a:srgbClr val="C00000"/>
                </a:solidFill>
              </a:rPr>
              <a:t>Contradicción Heterogénea</a:t>
            </a:r>
            <a:endParaRPr lang="es-MX" b="1" dirty="0">
              <a:solidFill>
                <a:srgbClr val="C00000"/>
              </a:solidFill>
            </a:endParaRPr>
          </a:p>
        </p:txBody>
      </p:sp>
      <p:sp>
        <p:nvSpPr>
          <p:cNvPr id="18" name="17 Flecha curvada hacia la izquierda"/>
          <p:cNvSpPr/>
          <p:nvPr/>
        </p:nvSpPr>
        <p:spPr>
          <a:xfrm>
            <a:off x="1979712" y="1124744"/>
            <a:ext cx="792088" cy="432048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9" name="18 Flecha circular"/>
          <p:cNvSpPr/>
          <p:nvPr/>
        </p:nvSpPr>
        <p:spPr>
          <a:xfrm>
            <a:off x="2123728" y="2348880"/>
            <a:ext cx="1512168" cy="1296144"/>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0" name="19 Corchetes"/>
          <p:cNvSpPr/>
          <p:nvPr/>
        </p:nvSpPr>
        <p:spPr>
          <a:xfrm>
            <a:off x="691952" y="1349152"/>
            <a:ext cx="1296144" cy="936104"/>
          </a:xfrm>
          <a:prstGeom prst="bracketPair">
            <a:avLst>
              <a:gd name="adj" fmla="val 1666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1" name="20 CuadroTexto"/>
          <p:cNvSpPr txBox="1"/>
          <p:nvPr/>
        </p:nvSpPr>
        <p:spPr>
          <a:xfrm>
            <a:off x="3995936" y="1484784"/>
            <a:ext cx="1512168" cy="523220"/>
          </a:xfrm>
          <a:prstGeom prst="rect">
            <a:avLst/>
          </a:prstGeom>
          <a:noFill/>
        </p:spPr>
        <p:txBody>
          <a:bodyPr wrap="square" rtlCol="0">
            <a:spAutoFit/>
          </a:bodyPr>
          <a:lstStyle/>
          <a:p>
            <a:r>
              <a:rPr lang="es-CL" sz="1400" b="1" dirty="0" smtClean="0"/>
              <a:t>Tiendas Especializadas</a:t>
            </a:r>
            <a:endParaRPr lang="es-MX" sz="1400" b="1" dirty="0"/>
          </a:p>
        </p:txBody>
      </p:sp>
      <p:sp>
        <p:nvSpPr>
          <p:cNvPr id="22" name="21 Franja diagonal"/>
          <p:cNvSpPr/>
          <p:nvPr/>
        </p:nvSpPr>
        <p:spPr>
          <a:xfrm>
            <a:off x="4067944" y="2420888"/>
            <a:ext cx="216024" cy="6480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3" name="22 Franja diagonal"/>
          <p:cNvSpPr/>
          <p:nvPr/>
        </p:nvSpPr>
        <p:spPr>
          <a:xfrm>
            <a:off x="4355976" y="2492896"/>
            <a:ext cx="216024" cy="6480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4" name="23 Franja diagonal"/>
          <p:cNvSpPr/>
          <p:nvPr/>
        </p:nvSpPr>
        <p:spPr>
          <a:xfrm>
            <a:off x="4644008" y="2492896"/>
            <a:ext cx="216024" cy="648072"/>
          </a:xfrm>
          <a:prstGeom prst="diagStri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25" name="24 Corchetes"/>
          <p:cNvSpPr/>
          <p:nvPr/>
        </p:nvSpPr>
        <p:spPr>
          <a:xfrm>
            <a:off x="3851920" y="3284984"/>
            <a:ext cx="1584176" cy="936104"/>
          </a:xfrm>
          <a:prstGeom prst="bracketPair">
            <a:avLst>
              <a:gd name="adj" fmla="val 1666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6" name="25 CuadroTexto"/>
          <p:cNvSpPr txBox="1"/>
          <p:nvPr/>
        </p:nvSpPr>
        <p:spPr>
          <a:xfrm>
            <a:off x="3995936" y="3429000"/>
            <a:ext cx="1296144" cy="276999"/>
          </a:xfrm>
          <a:prstGeom prst="rect">
            <a:avLst/>
          </a:prstGeom>
          <a:noFill/>
        </p:spPr>
        <p:txBody>
          <a:bodyPr wrap="square" rtlCol="0">
            <a:spAutoFit/>
          </a:bodyPr>
          <a:lstStyle/>
          <a:p>
            <a:r>
              <a:rPr lang="es-CL" sz="1200" b="1" dirty="0" smtClean="0"/>
              <a:t>INTERACCIÓN</a:t>
            </a:r>
            <a:endParaRPr lang="es-MX" sz="1200" b="1" dirty="0"/>
          </a:p>
        </p:txBody>
      </p:sp>
      <p:sp>
        <p:nvSpPr>
          <p:cNvPr id="28" name="27 Corchetes"/>
          <p:cNvSpPr/>
          <p:nvPr/>
        </p:nvSpPr>
        <p:spPr>
          <a:xfrm>
            <a:off x="3860304" y="1277144"/>
            <a:ext cx="1800200" cy="1224136"/>
          </a:xfrm>
          <a:prstGeom prst="bracketPair">
            <a:avLst>
              <a:gd name="adj" fmla="val 16667"/>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29" name="28 CuadroTexto"/>
          <p:cNvSpPr txBox="1"/>
          <p:nvPr/>
        </p:nvSpPr>
        <p:spPr>
          <a:xfrm>
            <a:off x="6876256" y="1700808"/>
            <a:ext cx="1296144" cy="307777"/>
          </a:xfrm>
          <a:prstGeom prst="rect">
            <a:avLst/>
          </a:prstGeom>
          <a:noFill/>
        </p:spPr>
        <p:txBody>
          <a:bodyPr wrap="square" rtlCol="0">
            <a:spAutoFit/>
          </a:bodyPr>
          <a:lstStyle/>
          <a:p>
            <a:r>
              <a:rPr lang="es-CL" sz="1400" b="1" dirty="0" smtClean="0"/>
              <a:t>Cyber Café</a:t>
            </a:r>
            <a:endParaRPr lang="es-MX" sz="1400" b="1" dirty="0"/>
          </a:p>
        </p:txBody>
      </p:sp>
      <p:sp>
        <p:nvSpPr>
          <p:cNvPr id="31" name="30 Cerrar corchete"/>
          <p:cNvSpPr/>
          <p:nvPr/>
        </p:nvSpPr>
        <p:spPr>
          <a:xfrm>
            <a:off x="3491880" y="1052736"/>
            <a:ext cx="5112568" cy="3312368"/>
          </a:xfrm>
          <a:prstGeom prst="rightBracket">
            <a:avLst/>
          </a:prstGeom>
          <a:ln w="571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s-MX">
              <a:ln w="57150">
                <a:solidFill>
                  <a:schemeClr val="tx1"/>
                </a:solidFill>
              </a:ln>
            </a:endParaRPr>
          </a:p>
        </p:txBody>
      </p:sp>
      <p:sp>
        <p:nvSpPr>
          <p:cNvPr id="32" name="31 CuadroTexto"/>
          <p:cNvSpPr txBox="1"/>
          <p:nvPr/>
        </p:nvSpPr>
        <p:spPr>
          <a:xfrm>
            <a:off x="4355976" y="4797152"/>
            <a:ext cx="2880320" cy="400110"/>
          </a:xfrm>
          <a:prstGeom prst="rect">
            <a:avLst/>
          </a:prstGeom>
          <a:noFill/>
        </p:spPr>
        <p:txBody>
          <a:bodyPr wrap="square" rtlCol="0">
            <a:spAutoFit/>
          </a:bodyPr>
          <a:lstStyle/>
          <a:p>
            <a:r>
              <a:rPr lang="es-CL" sz="2000" b="1" dirty="0" smtClean="0">
                <a:solidFill>
                  <a:srgbClr val="C00000"/>
                </a:solidFill>
              </a:rPr>
              <a:t>Mundo Propio</a:t>
            </a:r>
            <a:endParaRPr lang="es-MX" sz="2000" b="1" dirty="0">
              <a:solidFill>
                <a:srgbClr val="C00000"/>
              </a:solidFill>
            </a:endParaRPr>
          </a:p>
        </p:txBody>
      </p:sp>
      <p:sp>
        <p:nvSpPr>
          <p:cNvPr id="35" name="34 Flecha curvada hacia arriba"/>
          <p:cNvSpPr/>
          <p:nvPr/>
        </p:nvSpPr>
        <p:spPr>
          <a:xfrm>
            <a:off x="2123728" y="5157192"/>
            <a:ext cx="2520280" cy="648072"/>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36" name="35 CuadroTexto"/>
          <p:cNvSpPr txBox="1"/>
          <p:nvPr/>
        </p:nvSpPr>
        <p:spPr>
          <a:xfrm>
            <a:off x="1979712" y="5877272"/>
            <a:ext cx="4968552" cy="400110"/>
          </a:xfrm>
          <a:prstGeom prst="rect">
            <a:avLst/>
          </a:prstGeom>
          <a:noFill/>
        </p:spPr>
        <p:txBody>
          <a:bodyPr wrap="square" rtlCol="0">
            <a:spAutoFit/>
          </a:bodyPr>
          <a:lstStyle/>
          <a:p>
            <a:r>
              <a:rPr lang="es-CL" sz="2000" b="1" dirty="0" smtClean="0"/>
              <a:t>Desplazamiento de la Contradicción</a:t>
            </a:r>
            <a:endParaRPr lang="es-MX" sz="2000" b="1"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4000" b="1" dirty="0" smtClean="0">
                <a:solidFill>
                  <a:schemeClr val="tx2">
                    <a:lumMod val="75000"/>
                  </a:schemeClr>
                </a:solidFill>
                <a:effectLst/>
              </a:rPr>
              <a:t>Equipamiento y Tecnología 2018</a:t>
            </a:r>
            <a:endParaRPr lang="es-MX" sz="4000" b="1" dirty="0">
              <a:solidFill>
                <a:schemeClr val="tx2">
                  <a:lumMod val="75000"/>
                </a:schemeClr>
              </a:solidFill>
              <a:effectLst/>
            </a:endParaRPr>
          </a:p>
        </p:txBody>
      </p:sp>
      <p:sp>
        <p:nvSpPr>
          <p:cNvPr id="4" name="2 Marcador de contenido"/>
          <p:cNvSpPr>
            <a:spLocks noGrp="1"/>
          </p:cNvSpPr>
          <p:nvPr>
            <p:ph idx="1"/>
          </p:nvPr>
        </p:nvSpPr>
        <p:spPr/>
        <p:txBody>
          <a:bodyPr/>
          <a:lstStyle/>
          <a:p>
            <a:r>
              <a:rPr lang="fr-FR" sz="1800" b="1" dirty="0" smtClean="0"/>
              <a:t>La société chilienne de l’année 2015 – 2018 est qualitativement différente</a:t>
            </a:r>
            <a:r>
              <a:rPr lang="fr-FR" sz="2000" dirty="0" smtClean="0"/>
              <a:t>. </a:t>
            </a:r>
            <a:endParaRPr lang="es-MX" sz="2000" dirty="0" smtClean="0"/>
          </a:p>
          <a:p>
            <a:r>
              <a:rPr lang="fr-FR" sz="2000" dirty="0" smtClean="0"/>
              <a:t>	Aujourd’hui les citoyens communiquent à travers des réseaux sociaux et des mouvements sociaux. Déjà, en 2006, de nouvelles formes de participation des citoyens prennent source: le mouvement des étudiants chiliens a cristallisé de nouvelles formes de fonctionnement du point de vue politique. Grâce aux réseaux sociaux, les mouvements ont été organisés par l'intermédiaire de Facebook, Twitter, Chat et même du cellulaire, WhatsApp, en produisant une forme d'organisation holistique au-delà de la direction verticale du partisan classique (avec un système d'autorité hiérarchisée) ce qui lui a donné une efficience opérationnelle, en obtenant à son tour un spectre plus élargi de soutien.</a:t>
            </a:r>
          </a:p>
          <a:p>
            <a:endParaRPr lang="es-MX" sz="2000" dirty="0"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476250"/>
            <a:ext cx="7467600" cy="5997575"/>
          </a:xfrm>
        </p:spPr>
        <p:txBody>
          <a:bodyPr/>
          <a:lstStyle/>
          <a:p>
            <a:pPr eaLnBrk="1" hangingPunct="1">
              <a:defRPr/>
            </a:pPr>
            <a:r>
              <a:rPr lang="es-CL" sz="2400" dirty="0" smtClean="0"/>
              <a:t>La </a:t>
            </a:r>
            <a:r>
              <a:rPr lang="es-CL" sz="2400" b="1" dirty="0" smtClean="0">
                <a:solidFill>
                  <a:srgbClr val="FFFF00"/>
                </a:solidFill>
              </a:rPr>
              <a:t>penetración en Chile de Internet es el año 2016 de 72,4%</a:t>
            </a:r>
            <a:r>
              <a:rPr lang="es-CL" sz="2400" dirty="0" smtClean="0"/>
              <a:t> en, el año 2015 era de un 70% a nivel nacional, luego es un proceso de continuo aumento, siendo en los países más desarrollados de un 78%, según estadísticas actuales </a:t>
            </a:r>
            <a:r>
              <a:rPr lang="es-CL" sz="1400" dirty="0" smtClean="0"/>
              <a:t>(</a:t>
            </a:r>
            <a:r>
              <a:rPr lang="es-CL" sz="1400" dirty="0" smtClean="0">
                <a:solidFill>
                  <a:schemeClr val="tx1">
                    <a:lumMod val="95000"/>
                    <a:lumOff val="5000"/>
                  </a:schemeClr>
                </a:solidFill>
                <a:hlinkClick r:id="rId2"/>
              </a:rPr>
              <a:t>http://www.subtel.gob.cl/wp-content/uploads/2015/04/Presentacion_Final_Sexta_Encuesta_vers_16102015.pdf</a:t>
            </a:r>
            <a:r>
              <a:rPr lang="es-CL" sz="2400" dirty="0" smtClean="0"/>
              <a:t>), por lo que Internet es una referencia clara. </a:t>
            </a:r>
          </a:p>
          <a:p>
            <a:pPr eaLnBrk="1" hangingPunct="1">
              <a:defRPr/>
            </a:pPr>
            <a:r>
              <a:rPr lang="es-CL" sz="2400" dirty="0" smtClean="0"/>
              <a:t>Hoy en Chile, según las mismas estadísticas un </a:t>
            </a:r>
            <a:r>
              <a:rPr lang="es-CL" sz="2400" b="1" dirty="0" smtClean="0">
                <a:solidFill>
                  <a:srgbClr val="C00000"/>
                </a:solidFill>
              </a:rPr>
              <a:t>79,2% de los accesos a Internet son a través del celular</a:t>
            </a:r>
            <a:r>
              <a:rPr lang="es-CL" sz="2400" dirty="0" smtClean="0"/>
              <a:t>, “en España es de 70%, en Reino Unido 74%,  en Francia un 62%, en Finlandia un 67%, y en la Unión Europea (28 países) 57%”</a:t>
            </a:r>
            <a:r>
              <a:rPr lang="es-CL" sz="1600" dirty="0" smtClean="0"/>
              <a:t> (Rodríguez, </a:t>
            </a:r>
            <a:r>
              <a:rPr lang="es-CL" sz="1600" dirty="0" err="1" smtClean="0"/>
              <a:t>Inma</a:t>
            </a:r>
            <a:r>
              <a:rPr lang="es-CL" sz="1600" dirty="0" smtClean="0"/>
              <a:t> “</a:t>
            </a:r>
            <a:r>
              <a:rPr lang="es-CL" sz="1600" i="1" dirty="0" smtClean="0"/>
              <a:t>Marketing digital y comercio electrónico”. </a:t>
            </a:r>
            <a:r>
              <a:rPr lang="es-CL" sz="1600" dirty="0" smtClean="0"/>
              <a:t>Madrid: Pirámide, 2016: 45)</a:t>
            </a:r>
            <a:r>
              <a:rPr lang="es-CL" sz="2400" dirty="0" smtClean="0"/>
              <a:t>.</a:t>
            </a:r>
            <a:endParaRPr lang="es-MX"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28600"/>
            <a:ext cx="8568952" cy="1143000"/>
          </a:xfrm>
        </p:spPr>
        <p:txBody>
          <a:bodyPr/>
          <a:lstStyle/>
          <a:p>
            <a:r>
              <a:rPr lang="es-CL" sz="2800" b="1" dirty="0" smtClean="0">
                <a:solidFill>
                  <a:schemeClr val="tx2">
                    <a:lumMod val="75000"/>
                  </a:schemeClr>
                </a:solidFill>
                <a:effectLst/>
              </a:rPr>
              <a:t>Algunas Descripciones Empíricas de la Situación de Confinamiento en Alumnos Universitarios</a:t>
            </a:r>
            <a:endParaRPr lang="es-MX" sz="2800" b="1" dirty="0">
              <a:solidFill>
                <a:schemeClr val="tx2">
                  <a:lumMod val="75000"/>
                </a:schemeClr>
              </a:solidFill>
              <a:effectLst/>
            </a:endParaRPr>
          </a:p>
        </p:txBody>
      </p:sp>
      <p:pic>
        <p:nvPicPr>
          <p:cNvPr id="61442" name="Picture 2"/>
          <p:cNvPicPr>
            <a:picLocks noGrp="1" noChangeAspect="1" noChangeArrowheads="1"/>
          </p:cNvPicPr>
          <p:nvPr>
            <p:ph idx="1"/>
          </p:nvPr>
        </p:nvPicPr>
        <p:blipFill>
          <a:blip r:embed="rId2" cstate="print">
            <a:lum bright="-10000" contrast="40000"/>
          </a:blip>
          <a:srcRect l="26246" t="21273" r="29130" b="-79"/>
          <a:stretch>
            <a:fillRect/>
          </a:stretch>
        </p:blipFill>
        <p:spPr bwMode="auto">
          <a:xfrm>
            <a:off x="683568" y="1340767"/>
            <a:ext cx="5616624" cy="5286235"/>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p:cNvPicPr>
            <a:picLocks noGrp="1" noChangeAspect="1" noChangeArrowheads="1"/>
          </p:cNvPicPr>
          <p:nvPr>
            <p:ph idx="1"/>
          </p:nvPr>
        </p:nvPicPr>
        <p:blipFill>
          <a:blip r:embed="rId2" cstate="print">
            <a:lum contrast="30000"/>
          </a:blip>
          <a:srcRect l="26375" t="21231" r="29000" b="-1679"/>
          <a:stretch>
            <a:fillRect/>
          </a:stretch>
        </p:blipFill>
        <p:spPr bwMode="auto">
          <a:xfrm>
            <a:off x="611560" y="260648"/>
            <a:ext cx="6552728" cy="6295758"/>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1" name="Picture 3"/>
          <p:cNvPicPr>
            <a:picLocks noGrp="1" noChangeAspect="1" noChangeArrowheads="1"/>
          </p:cNvPicPr>
          <p:nvPr>
            <p:ph idx="1"/>
          </p:nvPr>
        </p:nvPicPr>
        <p:blipFill>
          <a:blip r:embed="rId2" cstate="print">
            <a:lum contrast="30000"/>
          </a:blip>
          <a:srcRect l="28125" t="19594" r="30750" b="1599"/>
          <a:stretch>
            <a:fillRect/>
          </a:stretch>
        </p:blipFill>
        <p:spPr bwMode="auto">
          <a:xfrm>
            <a:off x="467544" y="332656"/>
            <a:ext cx="5976664" cy="6103827"/>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Grp="1" noChangeAspect="1" noChangeArrowheads="1"/>
          </p:cNvPicPr>
          <p:nvPr>
            <p:ph idx="1"/>
          </p:nvPr>
        </p:nvPicPr>
        <p:blipFill>
          <a:blip r:embed="rId2" cstate="print">
            <a:lum bright="-10000" contrast="40000"/>
          </a:blip>
          <a:srcRect l="29875" t="20705" r="31625" b="4237"/>
          <a:stretch>
            <a:fillRect/>
          </a:stretch>
        </p:blipFill>
        <p:spPr bwMode="auto">
          <a:xfrm>
            <a:off x="467544" y="332656"/>
            <a:ext cx="5544616" cy="6264696"/>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Grp="1" noChangeAspect="1" noChangeArrowheads="1"/>
          </p:cNvPicPr>
          <p:nvPr>
            <p:ph idx="1"/>
          </p:nvPr>
        </p:nvPicPr>
        <p:blipFill>
          <a:blip r:embed="rId2" cstate="print">
            <a:lum contrast="40000"/>
          </a:blip>
          <a:srcRect l="29875" t="26161" r="34250" b="-1684"/>
          <a:stretch>
            <a:fillRect/>
          </a:stretch>
        </p:blipFill>
        <p:spPr bwMode="auto">
          <a:xfrm>
            <a:off x="827584" y="476671"/>
            <a:ext cx="5760640" cy="622078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04664"/>
            <a:ext cx="8229600" cy="432048"/>
          </a:xfrm>
        </p:spPr>
        <p:txBody>
          <a:bodyPr/>
          <a:lstStyle/>
          <a:p>
            <a:r>
              <a:rPr lang="es-CL" sz="3600" b="1" dirty="0" smtClean="0">
                <a:solidFill>
                  <a:schemeClr val="tx1"/>
                </a:solidFill>
                <a:effectLst/>
              </a:rPr>
              <a:t/>
            </a:r>
            <a:br>
              <a:rPr lang="es-CL" sz="3600" b="1" dirty="0" smtClean="0">
                <a:solidFill>
                  <a:schemeClr val="tx1"/>
                </a:solidFill>
                <a:effectLst/>
              </a:rPr>
            </a:br>
            <a:r>
              <a:rPr lang="es-CL" sz="3600" b="1" dirty="0" smtClean="0">
                <a:solidFill>
                  <a:schemeClr val="tx1"/>
                </a:solidFill>
                <a:effectLst/>
              </a:rPr>
              <a:t>Procesos Identificatorios</a:t>
            </a:r>
            <a:r>
              <a:rPr lang="es-CL" b="1" dirty="0" smtClean="0"/>
              <a:t/>
            </a:r>
            <a:br>
              <a:rPr lang="es-CL" b="1" dirty="0" smtClean="0"/>
            </a:br>
            <a:endParaRPr lang="es-MX" dirty="0"/>
          </a:p>
        </p:txBody>
      </p:sp>
      <p:sp>
        <p:nvSpPr>
          <p:cNvPr id="3" name="2 Marcador de contenido"/>
          <p:cNvSpPr>
            <a:spLocks noGrp="1"/>
          </p:cNvSpPr>
          <p:nvPr>
            <p:ph idx="1"/>
          </p:nvPr>
        </p:nvSpPr>
        <p:spPr>
          <a:xfrm>
            <a:off x="457200" y="980728"/>
            <a:ext cx="8229600" cy="5400600"/>
          </a:xfrm>
        </p:spPr>
        <p:txBody>
          <a:bodyPr/>
          <a:lstStyle/>
          <a:p>
            <a:r>
              <a:rPr lang="es-ES_tradnl" sz="2000" b="1" dirty="0" smtClean="0">
                <a:latin typeface="+mn-lt"/>
                <a:ea typeface="+mn-ea"/>
                <a:cs typeface="+mn-cs"/>
              </a:rPr>
              <a:t>La identificación primaria </a:t>
            </a:r>
            <a:r>
              <a:rPr lang="es-ES_tradnl" sz="2000" dirty="0" smtClean="0">
                <a:solidFill>
                  <a:schemeClr val="tx1"/>
                </a:solidFill>
                <a:latin typeface="+mn-lt"/>
                <a:ea typeface="+mn-ea"/>
                <a:cs typeface="+mn-cs"/>
              </a:rPr>
              <a:t>se daría en los primeros tiempos de la existencia (6 a 18 meses) y constituye una fase que procede al complejo de Edipo: el sujeto “estaría en un estado relativamente indiferenciado en que el objeto y el sujeto, el yo y el otro, aún no se habrían situado en forma independiente” (Aumont, Marie, 1985: 248).  </a:t>
            </a:r>
            <a:r>
              <a:rPr lang="es-ES_tradnl" sz="2000" b="1" dirty="0" smtClean="0">
                <a:solidFill>
                  <a:schemeClr val="tx1"/>
                </a:solidFill>
                <a:latin typeface="+mn-lt"/>
                <a:ea typeface="+mn-ea"/>
                <a:cs typeface="+mn-cs"/>
              </a:rPr>
              <a:t>Lacan</a:t>
            </a:r>
            <a:r>
              <a:rPr lang="es-ES_tradnl" sz="2000" dirty="0" smtClean="0">
                <a:solidFill>
                  <a:schemeClr val="tx1"/>
                </a:solidFill>
                <a:latin typeface="+mn-lt"/>
                <a:ea typeface="+mn-ea"/>
                <a:cs typeface="+mn-cs"/>
              </a:rPr>
              <a:t> situará acá la fase del espejo, donde el bebé estando en una impotencia motriz relativa, por la poca coordinación de sus movimientos, va descubriendo en el espejo su propia imagen y la imagen de lo semejante a través de la mirada, constituyendo imaginariamente su unidad corporal: se identifica así mismo como unidad mientras percibe lo semejante como otro, “lo que yo he llamado la fase del espejo tiene el interés de manifestar el dinamismo afectivo por donde el sujeto se identifica primordialmente a la totalidad visual de su propio cuerpo” (Lacan, 1966: 113</a:t>
            </a:r>
            <a:r>
              <a:rPr lang="es-ES_tradnl" sz="2000" b="1" dirty="0" smtClean="0">
                <a:solidFill>
                  <a:schemeClr val="tx1"/>
                </a:solidFill>
                <a:latin typeface="+mn-lt"/>
                <a:ea typeface="+mn-ea"/>
                <a:cs typeface="+mn-cs"/>
              </a:rPr>
              <a:t>), por lo que se originará un narcisismo primario que pondrá fin al fantasma del cuerpo fragmentado, ligándose el narcisismo a la identificación</a:t>
            </a:r>
            <a:r>
              <a:rPr lang="es-ES_tradnl" sz="2000" dirty="0" smtClean="0">
                <a:solidFill>
                  <a:schemeClr val="tx1"/>
                </a:solidFill>
                <a:latin typeface="+mn-lt"/>
                <a:ea typeface="+mn-ea"/>
                <a:cs typeface="+mn-cs"/>
              </a:rPr>
              <a:t>. </a:t>
            </a:r>
            <a:endParaRPr lang="es-MX"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Grp="1" noChangeAspect="1" noChangeArrowheads="1"/>
          </p:cNvPicPr>
          <p:nvPr>
            <p:ph idx="1"/>
          </p:nvPr>
        </p:nvPicPr>
        <p:blipFill>
          <a:blip r:embed="rId2" cstate="print">
            <a:lum contrast="30000"/>
          </a:blip>
          <a:srcRect l="27250" t="20408" r="29875" b="785"/>
          <a:stretch>
            <a:fillRect/>
          </a:stretch>
        </p:blipFill>
        <p:spPr bwMode="auto">
          <a:xfrm>
            <a:off x="683568" y="548680"/>
            <a:ext cx="6120680" cy="5995768"/>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3" name="Picture 9"/>
          <p:cNvPicPr>
            <a:picLocks noGrp="1" noChangeAspect="1" noChangeArrowheads="1"/>
          </p:cNvPicPr>
          <p:nvPr>
            <p:ph idx="1"/>
          </p:nvPr>
        </p:nvPicPr>
        <p:blipFill>
          <a:blip r:embed="rId2" cstate="print">
            <a:lum bright="-10000" contrast="30000"/>
          </a:blip>
          <a:srcRect l="28125" t="24520" r="31625" b="-1684"/>
          <a:stretch>
            <a:fillRect/>
          </a:stretch>
        </p:blipFill>
        <p:spPr bwMode="auto">
          <a:xfrm>
            <a:off x="467544" y="404664"/>
            <a:ext cx="6408712" cy="6548032"/>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p:cNvPicPr>
            <a:picLocks noGrp="1" noChangeAspect="1" noChangeArrowheads="1"/>
          </p:cNvPicPr>
          <p:nvPr>
            <p:ph idx="1"/>
          </p:nvPr>
        </p:nvPicPr>
        <p:blipFill>
          <a:blip r:embed="rId2" cstate="print">
            <a:lum contrast="20000"/>
          </a:blip>
          <a:srcRect l="26375" t="22385" r="29875" b="-1191"/>
          <a:stretch>
            <a:fillRect/>
          </a:stretch>
        </p:blipFill>
        <p:spPr bwMode="auto">
          <a:xfrm>
            <a:off x="683568" y="332655"/>
            <a:ext cx="6912768" cy="6636257"/>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p:cNvPicPr>
            <a:picLocks noGrp="1" noChangeAspect="1" noChangeArrowheads="1"/>
          </p:cNvPicPr>
          <p:nvPr>
            <p:ph idx="1"/>
          </p:nvPr>
        </p:nvPicPr>
        <p:blipFill>
          <a:blip r:embed="rId2" cstate="print">
            <a:lum contrast="30000"/>
          </a:blip>
          <a:srcRect l="31625" t="22385" r="36000" b="7018"/>
          <a:stretch>
            <a:fillRect/>
          </a:stretch>
        </p:blipFill>
        <p:spPr bwMode="auto">
          <a:xfrm>
            <a:off x="755576" y="548679"/>
            <a:ext cx="5256584" cy="6109003"/>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a:blip r:embed="rId2" cstate="print">
            <a:lum contrast="30000"/>
          </a:blip>
          <a:srcRect l="27309" t="13579" r="36164" b="10625"/>
          <a:stretch>
            <a:fillRect/>
          </a:stretch>
        </p:blipFill>
        <p:spPr bwMode="auto">
          <a:xfrm>
            <a:off x="467544" y="260647"/>
            <a:ext cx="5544616" cy="6468719"/>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lum contrast="30000"/>
          </a:blip>
          <a:srcRect l="31625" t="15942" r="36000" b="365"/>
          <a:stretch>
            <a:fillRect/>
          </a:stretch>
        </p:blipFill>
        <p:spPr bwMode="auto">
          <a:xfrm>
            <a:off x="755576" y="404663"/>
            <a:ext cx="3744416" cy="6375627"/>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sz="3600" b="1" dirty="0" smtClean="0">
                <a:solidFill>
                  <a:schemeClr val="tx2">
                    <a:lumMod val="75000"/>
                  </a:schemeClr>
                </a:solidFill>
                <a:effectLst/>
              </a:rPr>
              <a:t>Sobre las Interfaces Puestas en Acto</a:t>
            </a:r>
            <a:endParaRPr lang="es-MX" sz="3600" b="1" dirty="0">
              <a:solidFill>
                <a:schemeClr val="tx2">
                  <a:lumMod val="75000"/>
                </a:schemeClr>
              </a:solidFill>
              <a:effectLst/>
            </a:endParaRPr>
          </a:p>
        </p:txBody>
      </p:sp>
      <p:sp>
        <p:nvSpPr>
          <p:cNvPr id="3" name="2 Marcador de contenido"/>
          <p:cNvSpPr>
            <a:spLocks noGrp="1"/>
          </p:cNvSpPr>
          <p:nvPr>
            <p:ph idx="1"/>
          </p:nvPr>
        </p:nvSpPr>
        <p:spPr>
          <a:xfrm>
            <a:off x="467544" y="1052736"/>
            <a:ext cx="8229600" cy="5472608"/>
          </a:xfrm>
        </p:spPr>
        <p:txBody>
          <a:bodyPr/>
          <a:lstStyle/>
          <a:p>
            <a:r>
              <a:rPr lang="es-MX" sz="1800" b="1" dirty="0" smtClean="0"/>
              <a:t>Consideraciones sobre las Interfaces</a:t>
            </a:r>
            <a:r>
              <a:rPr lang="es-MX" sz="1800" dirty="0" smtClean="0"/>
              <a:t> estructuras cerebrales cognitivas socioculturales (memoria socio histórica) puestas en acto; esto es, desde donde se percibe</a:t>
            </a:r>
          </a:p>
          <a:p>
            <a:r>
              <a:rPr lang="es-MX" sz="1800" b="1" dirty="0" smtClean="0">
                <a:solidFill>
                  <a:srgbClr val="C00000"/>
                </a:solidFill>
              </a:rPr>
              <a:t>Parte A Ligazones de Espacios Cognitivos:</a:t>
            </a:r>
          </a:p>
          <a:p>
            <a:r>
              <a:rPr lang="es-MX" sz="1800" dirty="0" smtClean="0"/>
              <a:t>Teniendo en cuenta que:</a:t>
            </a:r>
          </a:p>
          <a:p>
            <a:r>
              <a:rPr lang="es-MX" sz="1800" dirty="0" smtClean="0"/>
              <a:t>	-24% no usa el Espacio Perceptivo Musical al mismo tiempo que el Espacio de Trabajo</a:t>
            </a:r>
          </a:p>
          <a:p>
            <a:r>
              <a:rPr lang="es-MX" sz="1800" dirty="0" smtClean="0"/>
              <a:t>	-6,9% no usa el Espacio de Trabajo junto con el Espacio WhatsApp</a:t>
            </a:r>
          </a:p>
          <a:p>
            <a:r>
              <a:rPr lang="es-MX" sz="1800" dirty="0" smtClean="0"/>
              <a:t>	-6,9% Habla con solo una persona en Espacio WhatsApp</a:t>
            </a:r>
          </a:p>
          <a:p>
            <a:r>
              <a:rPr lang="es-MX" sz="1800" dirty="0" smtClean="0"/>
              <a:t>	-17,2% No puede darse cuenta del Espacio de la Realidad al mismo tiempo que Espacio WhatsApp</a:t>
            </a:r>
          </a:p>
          <a:p>
            <a:r>
              <a:rPr lang="es-MX" sz="1800" dirty="0" smtClean="0"/>
              <a:t>Es posible deducir que No Existe la Hegemonía de aprehender fundamentalmente un espacio cognitivo; esto es, una secuencialidad argumentativa simple lineal, pues la cuantía de sujetos que operan en un solo espacio va de un 6,9% a un 17%, llegando al 24% en caso del Espacio Musical.</a:t>
            </a:r>
          </a:p>
          <a:p>
            <a:r>
              <a:rPr lang="es-MX" sz="1800" b="1" dirty="0" smtClean="0"/>
              <a:t>Luego, Una Interface Cognitiva Simple No Es Hegemónica, e incluso puede generar incomprensión de un texto o realidad en un 17,2%. </a:t>
            </a:r>
            <a:endParaRPr lang="es-MX" sz="1800" dirty="0" smtClean="0"/>
          </a:p>
          <a:p>
            <a:endParaRPr lang="es-MX"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6192688"/>
          </a:xfrm>
        </p:spPr>
        <p:txBody>
          <a:bodyPr/>
          <a:lstStyle/>
          <a:p>
            <a:r>
              <a:rPr lang="es-MX" dirty="0" smtClean="0"/>
              <a:t>Por otra parte,</a:t>
            </a:r>
            <a:r>
              <a:rPr lang="es-MX" b="1" dirty="0" smtClean="0"/>
              <a:t> Una Presencia Hegemónica de la Complejidad Cognitiva no existe como mayoritaria, sino que corresponde a un porcentaje que va entre el 13,8% y el 17,2%.</a:t>
            </a:r>
            <a:endParaRPr lang="es-MX" dirty="0" smtClean="0"/>
          </a:p>
          <a:p>
            <a:r>
              <a:rPr lang="es-MX" dirty="0" smtClean="0"/>
              <a:t>-13,8% puede interactuar  con más de cinco sujetos en Espacio WhatsApp</a:t>
            </a:r>
          </a:p>
          <a:p>
            <a:r>
              <a:rPr lang="es-MX" dirty="0" smtClean="0"/>
              <a:t>-17,2% puede estar en Espacio Trabajo al mismo tiempo que en Espacio WhatsApp, que en Espacio Música, y que en Espacio Noticias.</a:t>
            </a:r>
          </a:p>
          <a:p>
            <a:endParaRPr lang="es-MX"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6336704"/>
          </a:xfrm>
        </p:spPr>
        <p:txBody>
          <a:bodyPr/>
          <a:lstStyle/>
          <a:p>
            <a:r>
              <a:rPr lang="es-MX" sz="2400" b="1" dirty="0" smtClean="0"/>
              <a:t>La inmensa mayoría tiene puesta en acto una Interface Cognitiva Media:</a:t>
            </a:r>
            <a:endParaRPr lang="es-MX" sz="2400" dirty="0" smtClean="0"/>
          </a:p>
          <a:p>
            <a:r>
              <a:rPr lang="es-MX" sz="2400" dirty="0" smtClean="0"/>
              <a:t>-62% Tiene percepción simultánea del Espacio de lo Real y el Espacio Virtual (WhatsApp, Navegación Internet)</a:t>
            </a:r>
          </a:p>
          <a:p>
            <a:r>
              <a:rPr lang="es-MX" sz="2400" dirty="0" smtClean="0"/>
              <a:t>-37,9% A veces puede Interactuar en Espacio Trabajo al mismo tiempo que en Espacio WhatsApp, que en Espacio Música, y que en Espacio Noticias.</a:t>
            </a:r>
          </a:p>
          <a:p>
            <a:r>
              <a:rPr lang="es-MX" sz="2400" dirty="0" smtClean="0"/>
              <a:t>-41,4% Interactúa en WhatsApp con 4 personas a la vez</a:t>
            </a:r>
          </a:p>
          <a:p>
            <a:r>
              <a:rPr lang="es-MX" sz="2400" dirty="0" smtClean="0"/>
              <a:t>-58,6% Participa Espacio Trabajo y Espacio Musical</a:t>
            </a:r>
          </a:p>
          <a:p>
            <a:r>
              <a:rPr lang="es-MX" sz="2400" dirty="0" smtClean="0"/>
              <a:t>-62,2% Participa Espacio Trabajo y al Mismo Tiempo Espacio WhatsApp</a:t>
            </a:r>
          </a:p>
          <a:p>
            <a:r>
              <a:rPr lang="es-MX" sz="2400" b="1" dirty="0" smtClean="0"/>
              <a:t>Luego, es posible deducir la presencia hegemónica de una Interface Cognitiva de Complejidad Media.</a:t>
            </a:r>
            <a:endParaRPr lang="es-MX" sz="2400" dirty="0" smtClean="0"/>
          </a:p>
          <a:p>
            <a:endParaRPr lang="es-MX"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8229600" cy="5547320"/>
          </a:xfrm>
        </p:spPr>
        <p:txBody>
          <a:bodyPr/>
          <a:lstStyle/>
          <a:p>
            <a:r>
              <a:rPr lang="es-MX" b="1" dirty="0" smtClean="0"/>
              <a:t>Ello implica implementar una Estrategia de Enseñanza No Simple, de Complejidad Media, esto significa implementar argumentaciones complejas, no necesariamente secuenciales de simplicidad argumentativa, además que ver que no es antitético que los estudiantes sigan la clase y al mismo tiempo escuchen música y/o interactúen Espacio WhatsApp. </a:t>
            </a:r>
            <a:endParaRPr lang="es-MX" dirty="0" smtClean="0"/>
          </a:p>
          <a:p>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88640"/>
            <a:ext cx="8229600" cy="6480720"/>
          </a:xfrm>
        </p:spPr>
        <p:txBody>
          <a:bodyPr/>
          <a:lstStyle/>
          <a:p>
            <a:r>
              <a:rPr lang="es-ES_tradnl" sz="2800" dirty="0" smtClean="0">
                <a:solidFill>
                  <a:schemeClr val="tx1"/>
                </a:solidFill>
                <a:latin typeface="+mn-lt"/>
                <a:ea typeface="+mn-ea"/>
                <a:cs typeface="+mn-cs"/>
              </a:rPr>
              <a:t>La primera problemática del niño (interior/ exterior; equivalente a yo/ no- yo) ; esto es </a:t>
            </a:r>
            <a:r>
              <a:rPr lang="es-ES_tradnl" sz="2800" b="1" dirty="0" smtClean="0">
                <a:solidFill>
                  <a:schemeClr val="tx1"/>
                </a:solidFill>
                <a:latin typeface="+mn-lt"/>
                <a:ea typeface="+mn-ea"/>
                <a:cs typeface="+mn-cs"/>
              </a:rPr>
              <a:t>“¿soy yo? </a:t>
            </a:r>
            <a:r>
              <a:rPr lang="es-ES_tradnl" sz="2800" dirty="0" smtClean="0">
                <a:solidFill>
                  <a:schemeClr val="tx1"/>
                </a:solidFill>
                <a:latin typeface="+mn-lt"/>
                <a:ea typeface="+mn-ea"/>
                <a:cs typeface="+mn-cs"/>
              </a:rPr>
              <a:t>irá gradualmente mutándose a la problemática ¿qué tengo yo? “ (</a:t>
            </a:r>
            <a:r>
              <a:rPr lang="es-ES_tradnl" sz="2800" b="1" dirty="0" smtClean="0">
                <a:solidFill>
                  <a:schemeClr val="tx1"/>
                </a:solidFill>
                <a:latin typeface="+mn-lt"/>
                <a:ea typeface="+mn-ea"/>
                <a:cs typeface="+mn-cs"/>
              </a:rPr>
              <a:t>Kristeva</a:t>
            </a:r>
            <a:r>
              <a:rPr lang="es-ES_tradnl" sz="2800" dirty="0" smtClean="0">
                <a:solidFill>
                  <a:schemeClr val="tx1"/>
                </a:solidFill>
                <a:latin typeface="+mn-lt"/>
                <a:ea typeface="+mn-ea"/>
                <a:cs typeface="+mn-cs"/>
              </a:rPr>
              <a:t>, 1983: 35), a través de la introyección del modelo parental. Son los padres quienes construyen el </a:t>
            </a:r>
            <a:r>
              <a:rPr lang="es-ES_tradnl" sz="2800" dirty="0" err="1" smtClean="0">
                <a:solidFill>
                  <a:schemeClr val="tx1"/>
                </a:solidFill>
                <a:latin typeface="+mn-lt"/>
                <a:ea typeface="+mn-ea"/>
                <a:cs typeface="+mn-cs"/>
              </a:rPr>
              <a:t>edipo</a:t>
            </a:r>
            <a:r>
              <a:rPr lang="es-ES_tradnl" sz="2800" dirty="0" smtClean="0">
                <a:solidFill>
                  <a:schemeClr val="tx1"/>
                </a:solidFill>
                <a:latin typeface="+mn-lt"/>
                <a:ea typeface="+mn-ea"/>
                <a:cs typeface="+mn-cs"/>
              </a:rPr>
              <a:t> en el niño: “la identificación con el conglomerado padre/ madre no le cae del cielo al niño, pues </a:t>
            </a:r>
            <a:r>
              <a:rPr lang="es-ES_tradnl" sz="2800" b="1" dirty="0" smtClean="0">
                <a:solidFill>
                  <a:schemeClr val="tx1"/>
                </a:solidFill>
                <a:latin typeface="+mn-lt"/>
                <a:ea typeface="+mn-ea"/>
                <a:cs typeface="+mn-cs"/>
              </a:rPr>
              <a:t>es la madre la que se lo </a:t>
            </a:r>
            <a:r>
              <a:rPr lang="es-ES_tradnl" sz="2800" b="1" dirty="0" err="1" smtClean="0">
                <a:solidFill>
                  <a:schemeClr val="tx1"/>
                </a:solidFill>
                <a:latin typeface="+mn-lt"/>
                <a:ea typeface="+mn-ea"/>
                <a:cs typeface="+mn-cs"/>
              </a:rPr>
              <a:t>introyecta</a:t>
            </a:r>
            <a:r>
              <a:rPr lang="es-ES_tradnl" sz="2800" b="1" dirty="0" smtClean="0">
                <a:solidFill>
                  <a:schemeClr val="tx1"/>
                </a:solidFill>
                <a:latin typeface="+mn-lt"/>
                <a:ea typeface="+mn-ea"/>
                <a:cs typeface="+mn-cs"/>
              </a:rPr>
              <a:t> por un doble proceso de inversión de la culpa y de su deseo mismo de autoridad</a:t>
            </a:r>
            <a:r>
              <a:rPr lang="es-ES_tradnl" sz="2800" dirty="0" smtClean="0">
                <a:solidFill>
                  <a:schemeClr val="tx1"/>
                </a:solidFill>
                <a:latin typeface="+mn-lt"/>
                <a:ea typeface="+mn-ea"/>
                <a:cs typeface="+mn-cs"/>
              </a:rPr>
              <a:t>, la ley es su deseo imaginario” (Kristeva, 1980: 35). Para el niño “ya no se trata de liberarse de la dependencia (castración) sino que de ser como ellos” (Kristeva, 1974: 45). </a:t>
            </a:r>
            <a:endParaRPr lang="es-MX" sz="28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32656"/>
            <a:ext cx="8686800" cy="864096"/>
          </a:xfrm>
        </p:spPr>
        <p:txBody>
          <a:bodyPr/>
          <a:lstStyle/>
          <a:p>
            <a:r>
              <a:rPr lang="es-CL" sz="2800" b="1" dirty="0" smtClean="0">
                <a:solidFill>
                  <a:srgbClr val="C00000"/>
                </a:solidFill>
              </a:rPr>
              <a:t>Parte B: </a:t>
            </a:r>
            <a:r>
              <a:rPr lang="es-CL" sz="2800" b="1" dirty="0" smtClean="0">
                <a:solidFill>
                  <a:srgbClr val="C00000"/>
                </a:solidFill>
                <a:effectLst/>
              </a:rPr>
              <a:t>Focalización</a:t>
            </a:r>
            <a:r>
              <a:rPr lang="es-CL" sz="2800" b="1" dirty="0" smtClean="0">
                <a:solidFill>
                  <a:srgbClr val="C00000"/>
                </a:solidFill>
              </a:rPr>
              <a:t> de Espacios Cognitivos</a:t>
            </a:r>
            <a:endParaRPr lang="es-MX" sz="2800" b="1" dirty="0">
              <a:solidFill>
                <a:srgbClr val="C00000"/>
              </a:solidFill>
            </a:endParaRPr>
          </a:p>
        </p:txBody>
      </p:sp>
      <p:sp>
        <p:nvSpPr>
          <p:cNvPr id="3" name="2 Marcador de contenido"/>
          <p:cNvSpPr>
            <a:spLocks noGrp="1"/>
          </p:cNvSpPr>
          <p:nvPr>
            <p:ph idx="1"/>
          </p:nvPr>
        </p:nvSpPr>
        <p:spPr>
          <a:xfrm>
            <a:off x="611560" y="980728"/>
            <a:ext cx="8229600" cy="5472608"/>
          </a:xfrm>
        </p:spPr>
        <p:txBody>
          <a:bodyPr/>
          <a:lstStyle/>
          <a:p>
            <a:pPr lvl="0"/>
            <a:r>
              <a:rPr lang="es-MX" i="1" dirty="0" smtClean="0"/>
              <a:t>Lo que más se focaliza es a) los </a:t>
            </a:r>
            <a:r>
              <a:rPr lang="es-MX" b="1" dirty="0" smtClean="0">
                <a:solidFill>
                  <a:srgbClr val="C00000"/>
                </a:solidFill>
              </a:rPr>
              <a:t>Títulos</a:t>
            </a:r>
            <a:r>
              <a:rPr lang="es-MX" i="1" dirty="0" smtClean="0"/>
              <a:t> (38,3%), después b) </a:t>
            </a:r>
            <a:r>
              <a:rPr lang="es-MX" b="1" i="1" dirty="0" smtClean="0">
                <a:solidFill>
                  <a:srgbClr val="C00000"/>
                </a:solidFill>
              </a:rPr>
              <a:t>Fotos</a:t>
            </a:r>
            <a:r>
              <a:rPr lang="es-MX" i="1" dirty="0" smtClean="0"/>
              <a:t> (31%) y Finalmente c) </a:t>
            </a:r>
            <a:r>
              <a:rPr lang="es-MX" b="1" dirty="0" smtClean="0">
                <a:solidFill>
                  <a:srgbClr val="C00000"/>
                </a:solidFill>
              </a:rPr>
              <a:t>Texto Escrito </a:t>
            </a:r>
            <a:r>
              <a:rPr lang="es-MX" i="1" dirty="0" smtClean="0"/>
              <a:t>(17,2%)</a:t>
            </a:r>
            <a:endParaRPr lang="es-MX" dirty="0" smtClean="0"/>
          </a:p>
          <a:p>
            <a:pPr lvl="0"/>
            <a:r>
              <a:rPr lang="es-MX" i="1" dirty="0" smtClean="0"/>
              <a:t>El 68% valora Todos los Componentes Visuales de la Pantalla: Composición imágenes, Tema, Cromatismo, Música, Personajes</a:t>
            </a:r>
            <a:r>
              <a:rPr lang="es-MX" dirty="0" smtClean="0"/>
              <a:t> </a:t>
            </a:r>
            <a:r>
              <a:rPr lang="es-MX" i="1" dirty="0" smtClean="0"/>
              <a:t>. No es menor que los únicos elementos aislados que se valora es </a:t>
            </a:r>
            <a:r>
              <a:rPr lang="es-MX" b="1" i="1" dirty="0" smtClean="0">
                <a:solidFill>
                  <a:srgbClr val="C00000"/>
                </a:solidFill>
              </a:rPr>
              <a:t>Personajes 17,2% y Temas 10,3%. </a:t>
            </a:r>
            <a:r>
              <a:rPr lang="es-MX" i="1" dirty="0" smtClean="0"/>
              <a:t>Luego ni el tema ni los personajes son lo más valorable.</a:t>
            </a:r>
            <a:endParaRPr lang="es-MX" dirty="0" smtClean="0"/>
          </a:p>
          <a:p>
            <a:r>
              <a:rPr lang="es-MX" dirty="0" smtClean="0"/>
              <a:t> </a:t>
            </a:r>
          </a:p>
          <a:p>
            <a:endParaRPr lang="es-MX"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20688"/>
            <a:ext cx="8229600" cy="5475312"/>
          </a:xfrm>
        </p:spPr>
        <p:txBody>
          <a:bodyPr/>
          <a:lstStyle/>
          <a:p>
            <a:r>
              <a:rPr lang="es-MX" sz="2000" dirty="0" smtClean="0"/>
              <a:t>El 90 % son de Periodismo y el 10% Cine.</a:t>
            </a:r>
          </a:p>
          <a:p>
            <a:r>
              <a:rPr lang="es-MX" sz="2000" dirty="0" smtClean="0"/>
              <a:t> </a:t>
            </a:r>
          </a:p>
          <a:p>
            <a:r>
              <a:rPr lang="es-MX" sz="2000" dirty="0" smtClean="0"/>
              <a:t>Respecto a </a:t>
            </a:r>
            <a:r>
              <a:rPr lang="es-MX" sz="2000" b="1" dirty="0" smtClean="0"/>
              <a:t>equipamiento y conectividad, tenemos un 3%  que no tiene acceso a un computador en su casa, pero si todos pueden navegar con su celular. </a:t>
            </a:r>
            <a:r>
              <a:rPr lang="es-MX" sz="2000" dirty="0" smtClean="0"/>
              <a:t>Solo </a:t>
            </a:r>
            <a:r>
              <a:rPr lang="es-MX" sz="2000" b="1" dirty="0" smtClean="0">
                <a:solidFill>
                  <a:srgbClr val="C00000"/>
                </a:solidFill>
              </a:rPr>
              <a:t>un 6,9% tiene problemas de mala conectividad</a:t>
            </a:r>
            <a:r>
              <a:rPr lang="es-MX" sz="2000" dirty="0" smtClean="0"/>
              <a:t>, pero en el 55,2% es óptima y en un 37,9%  regular. Podría pensarse que  el porcentaje de ausencia total de equipamiento y/o de conectividad podría ser de un 33% teniendo en cuenta que hubo 15 personas que no  respondieron la encuesta. Es necesario tener en cuenta, también de que la encuesta fue tomada en tiempos de huelga de los alumnos, y había un proceso paralelo de entrega de equipos de la Universidad (lo que era lento por confinamiento total en 7 comunas de Santiago en ése momento) lo que puede haberse ya solucionado, pero también puede haber otros problemas como cuidado de adultos mayores o de niños, problemas de trabajo o de naturaleza económica severa</a:t>
            </a:r>
            <a:endParaRPr lang="es-MX" sz="20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60648"/>
            <a:ext cx="8229600" cy="5835352"/>
          </a:xfrm>
        </p:spPr>
        <p:txBody>
          <a:bodyPr/>
          <a:lstStyle/>
          <a:p>
            <a:r>
              <a:rPr lang="es-MX" sz="2000" dirty="0" smtClean="0"/>
              <a:t>Llama la atención respecto a las preguntas sobre</a:t>
            </a:r>
            <a:r>
              <a:rPr lang="es-MX" sz="2000" b="1" dirty="0" smtClean="0">
                <a:solidFill>
                  <a:srgbClr val="C00000"/>
                </a:solidFill>
              </a:rPr>
              <a:t> espacio propio que solo un 62,1% dispone de un espacio privado, desde donde se puede descontextualizar de los otros y vivir "Su Mundo Propio", luego le sería factible "estudiar"</a:t>
            </a:r>
            <a:r>
              <a:rPr lang="es-MX" sz="2000" dirty="0" smtClean="0"/>
              <a:t>, y </a:t>
            </a:r>
            <a:r>
              <a:rPr lang="es-MX" sz="2000" b="1" dirty="0" smtClean="0"/>
              <a:t>un 6,9% no tiene ningún espacio</a:t>
            </a:r>
            <a:r>
              <a:rPr lang="es-MX" sz="2000" dirty="0" smtClean="0"/>
              <a:t>, lo que significa decir que no está en situación de descontextualizarse de los demás , luego vive directamente los conflictos de su entorno: sea con Los Padres y/ Autoridad, sea con Los Hermanos Chicos que Juegan, sea Con Los Problemas Familiares Económicos Más Profundos; es decir, sea a nivel psicoanalítico, sea a nivel económico, el sujeto está inmerso en los conflictos que la vida le plantea. </a:t>
            </a:r>
            <a:r>
              <a:rPr lang="es-MX" sz="2000" b="1" dirty="0" smtClean="0"/>
              <a:t>De otra parte, un 31% dispone de un espacio compartido</a:t>
            </a:r>
            <a:r>
              <a:rPr lang="es-MX" sz="2000" dirty="0" smtClean="0"/>
              <a:t>, por lo que este grupo es susceptible de no descontextualizarse del entorno, lo que puede también tomar los parámetros extremos del polo sin espacio, pues el espacio compartido en un entorno familístico no puede abstraerse de las relaciones de poder, y de la ética protestante clásica, él está en situación similar al 6,9 %., o con bastantes probabilidades, por lo que se puede deducir conflictos virtuales con alta probabilidad de ocurrencia.   </a:t>
            </a:r>
          </a:p>
          <a:p>
            <a:endParaRPr lang="es-MX"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19328"/>
          </a:xfrm>
        </p:spPr>
        <p:txBody>
          <a:bodyPr/>
          <a:lstStyle/>
          <a:p>
            <a:r>
              <a:rPr lang="es-MX" sz="2000" b="1" dirty="0" smtClean="0">
                <a:solidFill>
                  <a:srgbClr val="C00000"/>
                </a:solidFill>
              </a:rPr>
              <a:t>El 62 % está en Cuarentena Total y el 34,5% parcial</a:t>
            </a:r>
            <a:r>
              <a:rPr lang="es-MX" sz="2000" dirty="0" smtClean="0"/>
              <a:t>, eso significa que un 34, 5 % puede virarse a otro espacio, y no estar en la condición extrema que los otros que  o tienen un espacio propio (66%) y pueden abstraerse y ser o no lo tienen y/o lo comparten, luego  la huella del conflicto. Lo que puede eventualmente estar correlacionado  al ánimo decaído del 37,9%.</a:t>
            </a:r>
          </a:p>
          <a:p>
            <a:r>
              <a:rPr lang="es-MX" sz="2000" dirty="0" smtClean="0"/>
              <a:t> Me parece buena la correlación. Qué alto el nº de estudiantes que reflejan desánimo, una consecuencia del estrés…acá el desarrollo requeriría preguntas polares que permitan ver cómo se abre el árbol de los casos reales. </a:t>
            </a:r>
            <a:r>
              <a:rPr lang="es-MX" sz="2000" b="1" dirty="0" smtClean="0"/>
              <a:t>Seguro, pero es una Encuesta Primera. Creo que desde allí emergen Alternativas Analíticas: a) estudio de Polos a Nivel Etnográfico, y establecimiento de Entrevistas Semi- Dirigidas  analizadas semióticamente o b)construir una encuesta que permita detectar alternativas. La primera vía da cuenta a nivel profundo del fenómeno, la otra a nivel de superficie (manifestación).</a:t>
            </a:r>
            <a:endParaRPr lang="es-MX" sz="2000" dirty="0" smtClean="0"/>
          </a:p>
          <a:p>
            <a:endParaRPr lang="es-MX"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63344"/>
          </a:xfrm>
        </p:spPr>
        <p:txBody>
          <a:bodyPr/>
          <a:lstStyle/>
          <a:p>
            <a:r>
              <a:rPr lang="es-MX" sz="2000" dirty="0" smtClean="0"/>
              <a:t>Si tomamos la </a:t>
            </a:r>
            <a:r>
              <a:rPr lang="es-MX" sz="2000" b="1" dirty="0" smtClean="0">
                <a:solidFill>
                  <a:srgbClr val="C00000"/>
                </a:solidFill>
              </a:rPr>
              <a:t>variable sexualidad y las estructuraciones del afecto</a:t>
            </a:r>
            <a:r>
              <a:rPr lang="es-MX" sz="2000" dirty="0" smtClean="0"/>
              <a:t>, que no está en la encuesta, pero que si estamos en vías de estudiar en un Seminario de Investigación Paralelo, se complejiza bastante la descripción, pues en confinamiento total: </a:t>
            </a:r>
          </a:p>
          <a:p>
            <a:r>
              <a:rPr lang="es-MX" sz="2000" dirty="0" smtClean="0"/>
              <a:t>a) o las parejas se relacionan empíricamente pues viven juntas (en dos condicionantes posibles: </a:t>
            </a:r>
          </a:p>
          <a:p>
            <a:pPr lvl="1"/>
            <a:r>
              <a:rPr lang="es-MX" sz="2000" dirty="0" smtClean="0"/>
              <a:t>a)a)una situación de sustitución de las contradicciones de la vida real (mundo interior/ mundo exterior) a través del desplazamiento del deseo en lo otro vinculado al proyecto político y/o religioso, descentrándose el deseo en otro espacio, desplazando así el conflicto o contradicción constitutiva, </a:t>
            </a:r>
            <a:r>
              <a:rPr lang="es-MX" sz="2000" b="1" dirty="0" smtClean="0">
                <a:solidFill>
                  <a:schemeClr val="tx1">
                    <a:lumMod val="95000"/>
                    <a:lumOff val="5000"/>
                  </a:schemeClr>
                </a:solidFill>
              </a:rPr>
              <a:t>Con respecto al deseo, sería el objeto </a:t>
            </a:r>
            <a:r>
              <a:rPr lang="es-MX" sz="2000" b="1" dirty="0" err="1" smtClean="0">
                <a:solidFill>
                  <a:schemeClr val="tx1">
                    <a:lumMod val="95000"/>
                    <a:lumOff val="5000"/>
                  </a:schemeClr>
                </a:solidFill>
              </a:rPr>
              <a:t>petit</a:t>
            </a:r>
            <a:r>
              <a:rPr lang="es-MX" sz="2000" b="1" dirty="0" smtClean="0">
                <a:solidFill>
                  <a:schemeClr val="tx1">
                    <a:lumMod val="95000"/>
                    <a:lumOff val="5000"/>
                  </a:schemeClr>
                </a:solidFill>
              </a:rPr>
              <a:t> a lacaniano.</a:t>
            </a:r>
            <a:r>
              <a:rPr lang="es-MX" sz="2000" dirty="0" smtClean="0"/>
              <a:t> La actividad que constituye dicha subjetividad es “</a:t>
            </a:r>
            <a:r>
              <a:rPr lang="es-MX" sz="2000" b="1" dirty="0" smtClean="0">
                <a:solidFill>
                  <a:schemeClr val="tx1">
                    <a:lumMod val="95000"/>
                    <a:lumOff val="5000"/>
                  </a:schemeClr>
                </a:solidFill>
              </a:rPr>
              <a:t>no soy un agente autónomo que hace, sino que cuando otro lo hace por mi</a:t>
            </a:r>
            <a:r>
              <a:rPr lang="es-MX" sz="2000" dirty="0" smtClean="0"/>
              <a:t>, lo hago yo mismo por medio de él: “cuando sitúo la identidad directa entre el Otro y mi actividad, es decir, como el que lo hace está haciendo a través del Otro” (ZIZEK, </a:t>
            </a:r>
            <a:r>
              <a:rPr lang="es-MX" sz="2000" dirty="0" err="1" smtClean="0"/>
              <a:t>Slavoj</a:t>
            </a:r>
            <a:r>
              <a:rPr lang="es-MX" sz="2000" dirty="0" smtClean="0"/>
              <a:t> 2007</a:t>
            </a:r>
            <a:r>
              <a:rPr lang="es-MX" sz="2000" i="1" dirty="0" smtClean="0"/>
              <a:t>El acoso de las fantasías. </a:t>
            </a:r>
            <a:r>
              <a:rPr lang="es-MX" sz="2000" dirty="0" smtClean="0"/>
              <a:t>México: Siglo XXI.</a:t>
            </a:r>
          </a:p>
          <a:p>
            <a:endParaRPr lang="es-MX"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229600" cy="5763344"/>
          </a:xfrm>
        </p:spPr>
        <p:txBody>
          <a:bodyPr/>
          <a:lstStyle/>
          <a:p>
            <a:r>
              <a:rPr lang="es-MX" dirty="0" smtClean="0"/>
              <a:t>s</a:t>
            </a:r>
            <a:r>
              <a:rPr lang="es-MX" sz="2400" dirty="0" smtClean="0"/>
              <a:t>ea a) b) </a:t>
            </a:r>
            <a:r>
              <a:rPr lang="es-MX" sz="2400" b="1" dirty="0" smtClean="0">
                <a:solidFill>
                  <a:srgbClr val="C00000"/>
                </a:solidFill>
              </a:rPr>
              <a:t>en el desequilibrio constitutivo que pudiese haber tenido un principio de fuga en otro espacio como el laboral y/ estudiantil</a:t>
            </a:r>
            <a:r>
              <a:rPr lang="es-MX" sz="2400" dirty="0" smtClean="0"/>
              <a:t>, y que ahora se torna </a:t>
            </a:r>
            <a:r>
              <a:rPr lang="es-MX" sz="2400" b="1" dirty="0" smtClean="0">
                <a:solidFill>
                  <a:schemeClr val="tx1">
                    <a:lumMod val="95000"/>
                    <a:lumOff val="5000"/>
                  </a:schemeClr>
                </a:solidFill>
              </a:rPr>
              <a:t>bloqueado a nivel de la interacción </a:t>
            </a:r>
            <a:r>
              <a:rPr lang="es-MX" sz="2400" dirty="0" smtClean="0"/>
              <a:t>en tanto que prohibida por el confinamiento, y en ese caso se parece al que se describe a continuación), </a:t>
            </a:r>
            <a:endParaRPr lang="es-MX" sz="24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19328"/>
          </a:xfrm>
        </p:spPr>
        <p:txBody>
          <a:bodyPr/>
          <a:lstStyle/>
          <a:p>
            <a:r>
              <a:rPr lang="es-MX" sz="2400" dirty="0" smtClean="0"/>
              <a:t>o b) las parejas ya no tienen la posibilidad de interactuar, pues ambos (cualquiera sea la adscripción de género) no pueden desplazarse en la ciudad, solo queda el No Lugar Empírico, La Virtualidad como principio de manifestación</a:t>
            </a:r>
            <a:r>
              <a:rPr lang="es-MX" sz="2400" b="1" dirty="0" smtClean="0"/>
              <a:t>. Ahora bien, si los sujetos no tienen un espacio propio ello se complica por las prohibiciones estatuidas</a:t>
            </a:r>
            <a:r>
              <a:rPr lang="es-MX" sz="2400" dirty="0" smtClean="0"/>
              <a:t> (con más razón si son del mismo sexo). El otro espacio, el No Lugar solo está en la ensoñación.  </a:t>
            </a:r>
          </a:p>
          <a:p>
            <a:r>
              <a:rPr lang="es-MX" sz="2400" dirty="0" smtClean="0"/>
              <a:t>Si no tienes pareja  es más complicado aún, pues la interacción es </a:t>
            </a:r>
            <a:r>
              <a:rPr lang="es-MX" sz="2400" dirty="0" err="1" smtClean="0"/>
              <a:t>forcluída</a:t>
            </a:r>
            <a:r>
              <a:rPr lang="es-MX" sz="2400" dirty="0" smtClean="0"/>
              <a:t>, y con ello el cuerpo y el orgasmo, solo puede existir en lo virtual si se corresponde con ese 66%  que tiene la posibilidad de tener un espacio propio.    </a:t>
            </a:r>
          </a:p>
          <a:p>
            <a:endParaRPr lang="es-MX"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03304"/>
          </a:xfrm>
        </p:spPr>
        <p:txBody>
          <a:bodyPr/>
          <a:lstStyle/>
          <a:p>
            <a:r>
              <a:rPr lang="es-MX" sz="2000" dirty="0" smtClean="0"/>
              <a:t>Esta realidad de funcionamiento desde el punto de vista de las contradicciones descritas nos permiten un camino analítico para entender la huella de un conflicto que se deja ver en la Gran Cantidad de Denuncias por Acoso y/o Violencia Sexual, en un 32% de aumento en las </a:t>
            </a:r>
            <a:r>
              <a:rPr lang="es-MX" sz="2000" u="sng" dirty="0" smtClean="0"/>
              <a:t>Estadísticas Francesas</a:t>
            </a:r>
            <a:r>
              <a:rPr lang="es-MX" sz="2000" dirty="0" smtClean="0"/>
              <a:t>  desde el 17 de Marzo 2020, según Informe de </a:t>
            </a:r>
            <a:r>
              <a:rPr lang="es-MX" sz="2000" dirty="0" err="1" smtClean="0"/>
              <a:t>Marlène</a:t>
            </a:r>
            <a:r>
              <a:rPr lang="es-MX" sz="2000" dirty="0" smtClean="0"/>
              <a:t> </a:t>
            </a:r>
            <a:r>
              <a:rPr lang="es-MX" sz="2000" dirty="0" err="1" smtClean="0"/>
              <a:t>Schiappa</a:t>
            </a:r>
            <a:r>
              <a:rPr lang="es-MX" sz="2000" dirty="0" smtClean="0"/>
              <a:t>,  </a:t>
            </a:r>
            <a:r>
              <a:rPr lang="es-MX" sz="2000" dirty="0" err="1" smtClean="0"/>
              <a:t>Secrétaire</a:t>
            </a:r>
            <a:r>
              <a:rPr lang="es-MX" sz="2000" dirty="0" smtClean="0"/>
              <a:t> </a:t>
            </a:r>
            <a:r>
              <a:rPr lang="es-MX" sz="2000" dirty="0" err="1" smtClean="0"/>
              <a:t>d’État</a:t>
            </a:r>
            <a:r>
              <a:rPr lang="es-MX" sz="2000" dirty="0" smtClean="0"/>
              <a:t> à </a:t>
            </a:r>
            <a:r>
              <a:rPr lang="es-MX" sz="2000" dirty="0" err="1" smtClean="0"/>
              <a:t>l’Égalité</a:t>
            </a:r>
            <a:r>
              <a:rPr lang="es-MX" sz="2000" dirty="0" smtClean="0"/>
              <a:t> </a:t>
            </a:r>
            <a:r>
              <a:rPr lang="es-MX" sz="2000" dirty="0" err="1" smtClean="0"/>
              <a:t>femmes-hommes</a:t>
            </a:r>
            <a:r>
              <a:rPr lang="es-MX" sz="2000" dirty="0" smtClean="0"/>
              <a:t>, situación similar en Chile, donde la Directora Servicio Nacional de la Mujer del Gobierno Chileno Carolina Plaza Guzmán señala que hay un aumento de casi un 50% en las llamadas de mujeres agredidas al interior de sus hogares </a:t>
            </a:r>
            <a:r>
              <a:rPr lang="es-MX" sz="1400" dirty="0" smtClean="0"/>
              <a:t>(Fono Orientación 1455), además,  en Fono Familia de Carabineros de Chile ha habido un alza de llamados por violencia física contra las mujeres durante los últimos tres meses de 19,5%.</a:t>
            </a:r>
          </a:p>
          <a:p>
            <a:r>
              <a:rPr lang="fr-FR" sz="1400" dirty="0" smtClean="0"/>
              <a:t>SCHIAPPA,  Marlène :Secrétaire d’État à l’Égalité femmes-hommes </a:t>
            </a:r>
            <a:r>
              <a:rPr lang="fr-FR" sz="1400" u="sng" dirty="0" smtClean="0">
                <a:hlinkClick r:id="rId2"/>
              </a:rPr>
              <a:t>https://www.france24.com/fr/20200409-violences-conjugales-pendant-le-confinement-maintenir-%C3%A0-tout-prix-le-dialogue-avec-les-victimes</a:t>
            </a:r>
            <a:endParaRPr lang="es-MX" sz="1400" dirty="0" smtClean="0"/>
          </a:p>
          <a:p>
            <a:r>
              <a:rPr lang="es-MX" sz="1400" dirty="0" smtClean="0"/>
              <a:t>PLAZA, Carolina Directora del Servicio Nacional de la Mujer y la Equidad de Género, Gobierno Chileno, </a:t>
            </a:r>
            <a:r>
              <a:rPr lang="es-MX" sz="1400" u="sng" dirty="0" smtClean="0">
                <a:hlinkClick r:id="rId3"/>
              </a:rPr>
              <a:t>https://www.meganoticias.cl/nacional/298640-llamados-carabineros-violencia-fisica-mujeres-aumento-19.html</a:t>
            </a:r>
            <a:endParaRPr lang="es-MX" sz="1400" dirty="0" smtClean="0"/>
          </a:p>
          <a:p>
            <a:endParaRPr lang="es-MX"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692696"/>
            <a:ext cx="8229600" cy="5904656"/>
          </a:xfrm>
        </p:spPr>
        <p:txBody>
          <a:bodyPr/>
          <a:lstStyle/>
          <a:p>
            <a:r>
              <a:rPr lang="es-MX" dirty="0" smtClean="0"/>
              <a:t>El modelo interpretativo  descrito respecto a las vías de enfrentar  los conflictos de construcción del espacio del deseo en situación de confinamiento tiene un trayecto de escape en situaciones de confinamiento parcial, pero debe tenerse en cuenta que el principio de fuga está en las Redes, él 96,6% se informa allí, No en las Noticias TV, un 3,4%, según Encuesta, ni tampoco en el Partido Político, ni en  Movimientos Políticos de la Sociedad Civil.</a:t>
            </a:r>
          </a:p>
          <a:p>
            <a:endParaRPr lang="es-MX"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MX" dirty="0" smtClean="0"/>
              <a:t>Y allí, es necesario insertar la memoria histórica: el movimiento social de la sociedad civil de octubre 2019, para muchos jóvenes era Una Identidad de los Desplazados, Sin Territorio, y se construía en el hacer, que era para ellos la protesta, la barricada, no es el partido ni la organización política.</a:t>
            </a:r>
          </a:p>
          <a:p>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04664"/>
            <a:ext cx="8229600" cy="5691336"/>
          </a:xfrm>
        </p:spPr>
        <p:txBody>
          <a:bodyPr/>
          <a:lstStyle/>
          <a:p>
            <a:r>
              <a:rPr lang="es-ES_tradnl" sz="2800" dirty="0" smtClean="0">
                <a:solidFill>
                  <a:schemeClr val="tx1"/>
                </a:solidFill>
                <a:latin typeface="+mn-lt"/>
                <a:ea typeface="+mn-ea"/>
                <a:cs typeface="+mn-cs"/>
              </a:rPr>
              <a:t>Así, </a:t>
            </a:r>
            <a:r>
              <a:rPr lang="es-ES_tradnl" sz="2800" b="1" dirty="0" smtClean="0">
                <a:solidFill>
                  <a:srgbClr val="C00000"/>
                </a:solidFill>
                <a:latin typeface="+mn-lt"/>
                <a:ea typeface="+mn-ea"/>
                <a:cs typeface="+mn-cs"/>
              </a:rPr>
              <a:t>a través del Edipo el niño llega al simbólico</a:t>
            </a:r>
            <a:r>
              <a:rPr lang="es-ES_tradnl" sz="2800" dirty="0" smtClean="0">
                <a:solidFill>
                  <a:schemeClr val="tx1"/>
                </a:solidFill>
                <a:latin typeface="+mn-lt"/>
                <a:ea typeface="+mn-ea"/>
                <a:cs typeface="+mn-cs"/>
              </a:rPr>
              <a:t>, pues su dependencia del mundo de los grandes, y el rechazo de la reproducción de la forma de funcionamiento social a que él se guíe por su propio cuerpo, esto es, por su propio imaginario hecho de trazas de condensación y desplazamiento, conducirá que se desplace del espacio constituido por su propio cuerpo al espacio social u orden externo, y él creerá que allí tendrá un lugar, para lo que debe idealizar ser como los grandes</a:t>
            </a:r>
            <a:r>
              <a:rPr lang="es-ES_tradnl" dirty="0" smtClean="0">
                <a:solidFill>
                  <a:schemeClr val="tx1"/>
                </a:solidFill>
                <a:latin typeface="+mn-lt"/>
                <a:ea typeface="+mn-ea"/>
                <a:cs typeface="+mn-cs"/>
              </a:rPr>
              <a:t>. </a:t>
            </a:r>
            <a:endParaRPr lang="es-MX"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19328"/>
          </a:xfrm>
        </p:spPr>
        <p:txBody>
          <a:bodyPr/>
          <a:lstStyle/>
          <a:p>
            <a:r>
              <a:rPr lang="es-MX" sz="1800" dirty="0" smtClean="0"/>
              <a:t>Pero en Las Situaciones Graves de Pandemia ese espacio de fuga no existe: hay toque de queda, prohibiciones de salidas entre barrios, entre ciudades, etc. Y como el dispositivo de Fuga Era ESE, el Movimiento Social No Capta Ni La Pandemia, Ni que habrá Plebiscito, y si se lo gana, en un futuro muy próximo ellos serán gobierno o lo pierden, pero eso significaría Planes de Gobiernos, Estrategias Políticas, etc.</a:t>
            </a:r>
          </a:p>
          <a:p>
            <a:r>
              <a:rPr lang="es-MX" sz="1800" dirty="0" smtClean="0"/>
              <a:t>Ello es claro en el gráfico respuesta a la pregunta Cuando tienes un conflicto y no toman en cuenta tu opinión…?, “Insistes con mucha Fuerza y Convicción”, un 27,6%, y "Analizas la situación y elaboras un plan estratégico para cambiar la situación", un 51,7% : esto es, un tercio se refugia en el Rechazo, frente, además, a un 20% que solo se vira y no dice nada, por las implicancias de lo real mismo.</a:t>
            </a:r>
          </a:p>
          <a:p>
            <a:r>
              <a:rPr lang="es-MX" dirty="0" smtClean="0"/>
              <a:t> </a:t>
            </a:r>
          </a:p>
          <a:p>
            <a:endParaRPr lang="es-MX"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980728"/>
            <a:ext cx="8229600" cy="4968552"/>
          </a:xfrm>
        </p:spPr>
        <p:txBody>
          <a:bodyPr/>
          <a:lstStyle/>
          <a:p>
            <a:r>
              <a:rPr lang="es-MX" dirty="0" smtClean="0"/>
              <a:t>No es menor que el Gusto por los Video Juegos de Combate sea un 33,3%, muy similar a nuestro 27,6%., frente a los video juegos de Estrategia (analíticos) que son preferidos por un 29,6%, y a los Intermedios de un punto analíticos centrados en la persona (25,9%). Debe tenerse en cuenta que un 68% consume video juegos siempre o a veces, según esta misma encuesta. </a:t>
            </a:r>
          </a:p>
          <a:p>
            <a:endParaRPr lang="es-MX"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619328"/>
          </a:xfrm>
        </p:spPr>
        <p:txBody>
          <a:bodyPr/>
          <a:lstStyle/>
          <a:p>
            <a:r>
              <a:rPr lang="es-ES_tradnl" sz="2400" dirty="0" smtClean="0">
                <a:solidFill>
                  <a:schemeClr val="tx1"/>
                </a:solidFill>
                <a:latin typeface="+mn-lt"/>
                <a:ea typeface="+mn-ea"/>
                <a:cs typeface="+mn-cs"/>
              </a:rPr>
              <a:t>“Hay </a:t>
            </a:r>
            <a:r>
              <a:rPr lang="es-ES_tradnl" sz="2400" b="1" dirty="0" smtClean="0">
                <a:solidFill>
                  <a:srgbClr val="C00000"/>
                </a:solidFill>
                <a:latin typeface="+mn-lt"/>
                <a:ea typeface="+mn-ea"/>
                <a:cs typeface="+mn-cs"/>
              </a:rPr>
              <a:t>tres problemáticas </a:t>
            </a:r>
            <a:r>
              <a:rPr lang="es-ES_tradnl" sz="2400" dirty="0" smtClean="0">
                <a:solidFill>
                  <a:schemeClr val="tx1"/>
                </a:solidFill>
                <a:latin typeface="+mn-lt"/>
                <a:ea typeface="+mn-ea"/>
                <a:cs typeface="+mn-cs"/>
              </a:rPr>
              <a:t>infantiles que en su interconexión retroalimentan el paso</a:t>
            </a:r>
            <a:r>
              <a:rPr lang="es-ES_tradnl" sz="2400" b="1" dirty="0" smtClean="0">
                <a:solidFill>
                  <a:srgbClr val="C00000"/>
                </a:solidFill>
                <a:latin typeface="+mn-lt"/>
                <a:ea typeface="+mn-ea"/>
                <a:cs typeface="+mn-cs"/>
              </a:rPr>
              <a:t>: la castración </a:t>
            </a:r>
            <a:r>
              <a:rPr lang="es-ES_tradnl" sz="2400" dirty="0" smtClean="0">
                <a:solidFill>
                  <a:schemeClr val="tx1"/>
                </a:solidFill>
                <a:latin typeface="+mn-lt"/>
                <a:ea typeface="+mn-ea"/>
                <a:cs typeface="+mn-cs"/>
              </a:rPr>
              <a:t>o dependencia del poder del mundo adulto, </a:t>
            </a:r>
            <a:r>
              <a:rPr lang="es-ES_tradnl" sz="2400" b="1" dirty="0" smtClean="0">
                <a:solidFill>
                  <a:srgbClr val="C00000"/>
                </a:solidFill>
                <a:latin typeface="+mn-lt"/>
                <a:ea typeface="+mn-ea"/>
                <a:cs typeface="+mn-cs"/>
              </a:rPr>
              <a:t>la fobia </a:t>
            </a:r>
            <a:r>
              <a:rPr lang="es-ES_tradnl" sz="2400" dirty="0" smtClean="0">
                <a:solidFill>
                  <a:schemeClr val="tx1"/>
                </a:solidFill>
                <a:latin typeface="+mn-lt"/>
                <a:ea typeface="+mn-ea"/>
                <a:cs typeface="+mn-cs"/>
              </a:rPr>
              <a:t>de no saber como opera el mundo, y la </a:t>
            </a:r>
            <a:r>
              <a:rPr lang="es-ES_tradnl" sz="2400" b="1" dirty="0" smtClean="0">
                <a:solidFill>
                  <a:srgbClr val="C00000"/>
                </a:solidFill>
                <a:latin typeface="+mn-lt"/>
                <a:ea typeface="+mn-ea"/>
                <a:cs typeface="+mn-cs"/>
              </a:rPr>
              <a:t>satisfacción emotiva </a:t>
            </a:r>
            <a:r>
              <a:rPr lang="es-ES_tradnl" sz="2400" dirty="0" smtClean="0">
                <a:solidFill>
                  <a:schemeClr val="tx1"/>
                </a:solidFill>
                <a:latin typeface="+mn-lt"/>
                <a:ea typeface="+mn-ea"/>
                <a:cs typeface="+mn-cs"/>
              </a:rPr>
              <a:t>e infraestructural que entregan los padres” (</a:t>
            </a:r>
            <a:r>
              <a:rPr lang="es-ES_tradnl" sz="2400" b="1" dirty="0" smtClean="0">
                <a:solidFill>
                  <a:schemeClr val="tx1"/>
                </a:solidFill>
                <a:latin typeface="+mn-lt"/>
                <a:ea typeface="+mn-ea"/>
                <a:cs typeface="+mn-cs"/>
              </a:rPr>
              <a:t>Del Villar</a:t>
            </a:r>
            <a:r>
              <a:rPr lang="es-ES_tradnl" sz="2400" dirty="0" smtClean="0">
                <a:solidFill>
                  <a:schemeClr val="tx1"/>
                </a:solidFill>
                <a:latin typeface="+mn-lt"/>
                <a:ea typeface="+mn-ea"/>
                <a:cs typeface="+mn-cs"/>
              </a:rPr>
              <a:t>, 1977: 51). El niño “asumiendo la ley simbólica pasará del registro del ser al del tener, y buscará objetos cada vez más alejados del objeto inicial de su deseo... y paralelamente va construyendo una dialéctica de identificación que </a:t>
            </a:r>
            <a:r>
              <a:rPr lang="es-ES_tradnl" sz="2400" dirty="0" err="1" smtClean="0">
                <a:solidFill>
                  <a:schemeClr val="tx1"/>
                </a:solidFill>
                <a:latin typeface="+mn-lt"/>
                <a:ea typeface="+mn-ea"/>
                <a:cs typeface="+mn-cs"/>
              </a:rPr>
              <a:t>consituirán</a:t>
            </a:r>
            <a:r>
              <a:rPr lang="es-ES_tradnl" sz="2400" dirty="0" smtClean="0">
                <a:solidFill>
                  <a:schemeClr val="tx1"/>
                </a:solidFill>
                <a:latin typeface="+mn-lt"/>
                <a:ea typeface="+mn-ea"/>
                <a:cs typeface="+mn-cs"/>
              </a:rPr>
              <a:t> su yo, donde tomará forma  el ideal de su ser” (</a:t>
            </a:r>
            <a:r>
              <a:rPr lang="es-ES_tradnl" sz="2400" b="1" dirty="0" err="1" smtClean="0">
                <a:solidFill>
                  <a:schemeClr val="tx1"/>
                </a:solidFill>
                <a:latin typeface="+mn-lt"/>
                <a:ea typeface="+mn-ea"/>
                <a:cs typeface="+mn-cs"/>
              </a:rPr>
              <a:t>Lemaire</a:t>
            </a:r>
            <a:r>
              <a:rPr lang="es-ES_tradnl" sz="2400" dirty="0" smtClean="0">
                <a:solidFill>
                  <a:schemeClr val="tx1"/>
                </a:solidFill>
                <a:latin typeface="+mn-lt"/>
                <a:ea typeface="+mn-ea"/>
                <a:cs typeface="+mn-cs"/>
              </a:rPr>
              <a:t>, 1977: 147). </a:t>
            </a:r>
            <a:r>
              <a:rPr lang="es-ES_tradnl" sz="2400" b="1" dirty="0" smtClean="0">
                <a:solidFill>
                  <a:srgbClr val="C00000"/>
                </a:solidFill>
                <a:latin typeface="+mn-lt"/>
                <a:ea typeface="+mn-ea"/>
                <a:cs typeface="+mn-cs"/>
              </a:rPr>
              <a:t>“El Edipo, como paso al simbólico no se puede datar, sin embargo podemos decir que es un proceso gradual que comenzaría a una edad anterior a los cuatro años” </a:t>
            </a:r>
            <a:r>
              <a:rPr lang="es-ES_tradnl" sz="2400" dirty="0" smtClean="0">
                <a:solidFill>
                  <a:schemeClr val="tx1"/>
                </a:solidFill>
                <a:latin typeface="+mn-lt"/>
                <a:ea typeface="+mn-ea"/>
                <a:cs typeface="+mn-cs"/>
              </a:rPr>
              <a:t>(</a:t>
            </a:r>
            <a:r>
              <a:rPr lang="es-ES_tradnl" sz="2400" dirty="0" err="1" smtClean="0">
                <a:solidFill>
                  <a:schemeClr val="tx1"/>
                </a:solidFill>
                <a:latin typeface="+mn-lt"/>
                <a:ea typeface="+mn-ea"/>
                <a:cs typeface="+mn-cs"/>
              </a:rPr>
              <a:t>Lemaire</a:t>
            </a:r>
            <a:r>
              <a:rPr lang="es-ES_tradnl" sz="2400" dirty="0" smtClean="0">
                <a:solidFill>
                  <a:schemeClr val="tx1"/>
                </a:solidFill>
                <a:latin typeface="+mn-lt"/>
                <a:ea typeface="+mn-ea"/>
                <a:cs typeface="+mn-cs"/>
              </a:rPr>
              <a:t>, 1977: 149).</a:t>
            </a:r>
            <a:endParaRPr lang="es-MX" sz="2400" dirty="0"/>
          </a:p>
        </p:txBody>
      </p:sp>
    </p:spTree>
  </p:cSld>
  <p:clrMapOvr>
    <a:masterClrMapping/>
  </p:clrMapOvr>
</p:sld>
</file>

<file path=ppt/theme/theme1.xml><?xml version="1.0" encoding="utf-8"?>
<a:theme xmlns:a="http://schemas.openxmlformats.org/drawingml/2006/main" name="Cumbre">
  <a:themeElements>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fontScheme name="Cumb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mbre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Cumbre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Cumbre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Cumbre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Cumbre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Cumbre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Cumbre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Cumbre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Cumbre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PonenciaIASS2014RdelVillar</Template>
  <TotalTime>798</TotalTime>
  <Words>4330</Words>
  <Application>Microsoft Office PowerPoint</Application>
  <PresentationFormat>Presentación en pantalla (4:3)</PresentationFormat>
  <Paragraphs>202</Paragraphs>
  <Slides>81</Slides>
  <Notes>0</Notes>
  <HiddenSlides>0</HiddenSlides>
  <MMClips>0</MMClips>
  <ScaleCrop>false</ScaleCrop>
  <HeadingPairs>
    <vt:vector size="4" baseType="variant">
      <vt:variant>
        <vt:lpstr>Tema</vt:lpstr>
      </vt:variant>
      <vt:variant>
        <vt:i4>1</vt:i4>
      </vt:variant>
      <vt:variant>
        <vt:lpstr>Títulos de diapositiva</vt:lpstr>
      </vt:variant>
      <vt:variant>
        <vt:i4>81</vt:i4>
      </vt:variant>
    </vt:vector>
  </HeadingPairs>
  <TitlesOfParts>
    <vt:vector size="82" baseType="lpstr">
      <vt:lpstr>Cumbre</vt:lpstr>
      <vt:lpstr>Construcción del Imaginario y Procesos Identificatorios</vt:lpstr>
      <vt:lpstr>Contradicción Heterogénea </vt:lpstr>
      <vt:lpstr>Física Cuerpo</vt:lpstr>
      <vt:lpstr>Biología CUERPO</vt:lpstr>
      <vt:lpstr>Física- Biología- Psíquica  CUERPO</vt:lpstr>
      <vt:lpstr> Procesos Identificatorios </vt:lpstr>
      <vt:lpstr>Diapositiva 7</vt:lpstr>
      <vt:lpstr>Diapositiva 8</vt:lpstr>
      <vt:lpstr>Diapositiva 9</vt:lpstr>
      <vt:lpstr>Diapositiva 10</vt:lpstr>
      <vt:lpstr>Diapositiva 11</vt:lpstr>
      <vt:lpstr>Diapositiva 12</vt:lpstr>
      <vt:lpstr>Diapositiva 13</vt:lpstr>
      <vt:lpstr>Diapositiva 14</vt:lpstr>
      <vt:lpstr>Diapositiva 15</vt:lpstr>
      <vt:lpstr>Tipos de Procesos Identificatorios según El Desarrollo de la Contradicción Heterogénea</vt:lpstr>
      <vt:lpstr>Diapositiva 17</vt:lpstr>
      <vt:lpstr>Datos Empíricos Tercer Modelo de Identificación Transaccional inferidos a través de 2 Proyectos Fondecyt y uno Ecos- Conicyt</vt:lpstr>
      <vt:lpstr>Analyse comparative des pôles d’audience entre les chaînes de télévision chiliennes : </vt:lpstr>
      <vt:lpstr>Diapositiva 20</vt:lpstr>
      <vt:lpstr>Circuits de circulation d’anime : grands magasins et magasins spécialisés</vt:lpstr>
      <vt:lpstr>Tiendas Especializadas/ Grandes Tiendas</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Fondecyt 10305061Conclusiones 2003- 2004</vt:lpstr>
      <vt:lpstr>Diapositiva 44</vt:lpstr>
      <vt:lpstr>Diapositiva 45</vt:lpstr>
      <vt:lpstr>Diapositiva 46</vt:lpstr>
      <vt:lpstr>Diapositiva 47</vt:lpstr>
      <vt:lpstr>Diapositiva 48</vt:lpstr>
      <vt:lpstr>Equipamiento Tecnológico 2005</vt:lpstr>
      <vt:lpstr>Diapositiva 50</vt:lpstr>
      <vt:lpstr>Contradicción Heterogénea </vt:lpstr>
      <vt:lpstr>Espacios de Interacción</vt:lpstr>
      <vt:lpstr>Equipamiento y Tecnología 2018</vt:lpstr>
      <vt:lpstr>Diapositiva 54</vt:lpstr>
      <vt:lpstr>Algunas Descripciones Empíricas de la Situación de Confinamiento en Alumnos Universitarios</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Sobre las Interfaces Puestas en Acto</vt:lpstr>
      <vt:lpstr>Diapositiva 67</vt:lpstr>
      <vt:lpstr>Diapositiva 68</vt:lpstr>
      <vt:lpstr>Diapositiva 69</vt:lpstr>
      <vt:lpstr>Parte B: Focalización de Espacios Cognitivos</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Procesos Identificatorios</dc:title>
  <dc:creator>Usuario</dc:creator>
  <cp:lastModifiedBy>Usuario</cp:lastModifiedBy>
  <cp:revision>67</cp:revision>
  <dcterms:created xsi:type="dcterms:W3CDTF">2020-04-29T15:08:34Z</dcterms:created>
  <dcterms:modified xsi:type="dcterms:W3CDTF">2020-05-08T20:39:39Z</dcterms:modified>
</cp:coreProperties>
</file>