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Override17.xml" ContentType="application/vnd.openxmlformats-officedocument.themeOverride+xml"/>
  <Override PartName="/ppt/theme/themeOverride18.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6" r:id="rId21"/>
    <p:sldId id="279" r:id="rId22"/>
    <p:sldId id="280" r:id="rId23"/>
    <p:sldId id="281" r:id="rId24"/>
    <p:sldId id="257" r:id="rId25"/>
  </p:sldIdLst>
  <p:sldSz cx="9144000" cy="6858000" type="screen4x3"/>
  <p:notesSz cx="6858000" cy="9144000"/>
  <p:defaultTextStyle>
    <a:defPPr>
      <a:defRPr lang="es-E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3300"/>
    <a:srgbClr val="000000"/>
    <a:srgbClr val="00FF00"/>
    <a:srgbClr val="33CC33"/>
    <a:srgbClr val="006600"/>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146" name="Group 2"/>
          <p:cNvGrpSpPr>
            <a:grpSpLocks/>
          </p:cNvGrpSpPr>
          <p:nvPr/>
        </p:nvGrpSpPr>
        <p:grpSpPr bwMode="auto">
          <a:xfrm>
            <a:off x="-6350" y="20638"/>
            <a:ext cx="9144000" cy="6858000"/>
            <a:chOff x="0" y="0"/>
            <a:chExt cx="5760" cy="4320"/>
          </a:xfrm>
        </p:grpSpPr>
        <p:sp>
          <p:nvSpPr>
            <p:cNvPr id="61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MX"/>
            </a:p>
          </p:txBody>
        </p:sp>
        <p:sp>
          <p:nvSpPr>
            <p:cNvPr id="61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s-MX"/>
            </a:p>
          </p:txBody>
        </p:sp>
      </p:grpSp>
      <p:sp>
        <p:nvSpPr>
          <p:cNvPr id="6149"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s-MX"/>
          </a:p>
        </p:txBody>
      </p:sp>
      <p:grpSp>
        <p:nvGrpSpPr>
          <p:cNvPr id="6150" name="Group 6"/>
          <p:cNvGrpSpPr>
            <a:grpSpLocks/>
          </p:cNvGrpSpPr>
          <p:nvPr/>
        </p:nvGrpSpPr>
        <p:grpSpPr bwMode="auto">
          <a:xfrm>
            <a:off x="-1588" y="6034088"/>
            <a:ext cx="7845426" cy="850900"/>
            <a:chOff x="0" y="3792"/>
            <a:chExt cx="4942" cy="536"/>
          </a:xfrm>
        </p:grpSpPr>
        <p:sp>
          <p:nvSpPr>
            <p:cNvPr id="61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s-MX"/>
            </a:p>
          </p:txBody>
        </p:sp>
        <p:grpSp>
          <p:nvGrpSpPr>
            <p:cNvPr id="6152" name="Group 8"/>
            <p:cNvGrpSpPr>
              <a:grpSpLocks/>
            </p:cNvGrpSpPr>
            <p:nvPr userDrawn="1"/>
          </p:nvGrpSpPr>
          <p:grpSpPr bwMode="auto">
            <a:xfrm>
              <a:off x="2486" y="3792"/>
              <a:ext cx="2456" cy="536"/>
              <a:chOff x="2486" y="3792"/>
              <a:chExt cx="2456" cy="536"/>
            </a:xfrm>
          </p:grpSpPr>
          <p:sp>
            <p:nvSpPr>
              <p:cNvPr id="6153"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s-MX"/>
              </a:p>
            </p:txBody>
          </p:sp>
          <p:sp>
            <p:nvSpPr>
              <p:cNvPr id="61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s-MX"/>
              </a:p>
            </p:txBody>
          </p:sp>
          <p:sp>
            <p:nvSpPr>
              <p:cNvPr id="61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s-MX"/>
              </a:p>
            </p:txBody>
          </p:sp>
          <p:sp>
            <p:nvSpPr>
              <p:cNvPr id="61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s-MX"/>
              </a:p>
            </p:txBody>
          </p:sp>
          <p:sp>
            <p:nvSpPr>
              <p:cNvPr id="61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s-MX"/>
              </a:p>
            </p:txBody>
          </p:sp>
        </p:grpSp>
        <p:sp>
          <p:nvSpPr>
            <p:cNvPr id="61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s-MX"/>
            </a:p>
          </p:txBody>
        </p:sp>
      </p:grpSp>
      <p:grpSp>
        <p:nvGrpSpPr>
          <p:cNvPr id="6159" name="Group 15"/>
          <p:cNvGrpSpPr>
            <a:grpSpLocks/>
          </p:cNvGrpSpPr>
          <p:nvPr/>
        </p:nvGrpSpPr>
        <p:grpSpPr bwMode="auto">
          <a:xfrm>
            <a:off x="627063" y="6021388"/>
            <a:ext cx="5684837" cy="849312"/>
            <a:chOff x="395" y="3793"/>
            <a:chExt cx="3581" cy="535"/>
          </a:xfrm>
        </p:grpSpPr>
        <p:sp>
          <p:nvSpPr>
            <p:cNvPr id="6160"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s-MX"/>
            </a:p>
          </p:txBody>
        </p:sp>
        <p:sp>
          <p:nvSpPr>
            <p:cNvPr id="6161"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s-MX"/>
            </a:p>
          </p:txBody>
        </p:sp>
        <p:sp>
          <p:nvSpPr>
            <p:cNvPr id="6162"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s-MX"/>
            </a:p>
          </p:txBody>
        </p:sp>
        <p:sp>
          <p:nvSpPr>
            <p:cNvPr id="6163"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s-MX"/>
            </a:p>
          </p:txBody>
        </p:sp>
        <p:sp>
          <p:nvSpPr>
            <p:cNvPr id="6164"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s-MX"/>
            </a:p>
          </p:txBody>
        </p:sp>
        <p:sp>
          <p:nvSpPr>
            <p:cNvPr id="6165"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s-MX"/>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r>
              <a:rPr lang="es-ES"/>
              <a:t>Haga clic para cambiar el estilo de título	</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s-ES"/>
              <a:t>Haga clic para modificar el estilo de subtítulo del patrón</a:t>
            </a:r>
          </a:p>
        </p:txBody>
      </p:sp>
      <p:sp>
        <p:nvSpPr>
          <p:cNvPr id="6168" name="Rectangle 24"/>
          <p:cNvSpPr>
            <a:spLocks noGrp="1" noChangeArrowheads="1"/>
          </p:cNvSpPr>
          <p:nvPr>
            <p:ph type="dt" sz="quarter" idx="2"/>
          </p:nvPr>
        </p:nvSpPr>
        <p:spPr/>
        <p:txBody>
          <a:bodyPr/>
          <a:lstStyle>
            <a:lvl1pPr>
              <a:defRPr/>
            </a:lvl1pPr>
          </a:lstStyle>
          <a:p>
            <a:endParaRPr lang="es-ES"/>
          </a:p>
        </p:txBody>
      </p:sp>
      <p:sp>
        <p:nvSpPr>
          <p:cNvPr id="6169" name="Rectangle 25"/>
          <p:cNvSpPr>
            <a:spLocks noGrp="1" noChangeArrowheads="1"/>
          </p:cNvSpPr>
          <p:nvPr>
            <p:ph type="sldNum" sz="quarter" idx="4"/>
          </p:nvPr>
        </p:nvSpPr>
        <p:spPr/>
        <p:txBody>
          <a:bodyPr/>
          <a:lstStyle>
            <a:lvl1pPr>
              <a:defRPr/>
            </a:lvl1pPr>
          </a:lstStyle>
          <a:p>
            <a:fld id="{DC8E590A-D28D-459A-9401-97F925741170}" type="slidenum">
              <a:rPr lang="es-ES"/>
              <a:pPr/>
              <a:t>‹Nº›</a:t>
            </a:fld>
            <a:endParaRPr lang="es-ES"/>
          </a:p>
        </p:txBody>
      </p:sp>
      <p:sp>
        <p:nvSpPr>
          <p:cNvPr id="6170" name="Rectangle 26"/>
          <p:cNvSpPr>
            <a:spLocks noGrp="1" noChangeArrowheads="1"/>
          </p:cNvSpPr>
          <p:nvPr>
            <p:ph type="ftr" sz="quarter" idx="3"/>
          </p:nvPr>
        </p:nvSpPr>
        <p:spPr/>
        <p:txBody>
          <a:bodyPr/>
          <a:lstStyle>
            <a:lvl1pPr>
              <a:defRPr/>
            </a:lvl1pPr>
          </a:lstStyle>
          <a:p>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33EBA3B-79C3-420C-89DC-4A73C384C186}"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5867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28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6AABFD5-5586-4BC5-A707-B67A68154E0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5FFC946-8F2D-4657-980C-F5C5E850721F}"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C5F376A-76B5-425C-A4C6-43868583302A}"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C2502CC-34F6-44FB-A56B-4E68EB3930A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2F96A77-B2DC-4A29-8858-4C00C4244AA6}"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1B877A18-3359-406A-A66B-DF86A48CA90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F90960E5-B4E6-493E-BCD6-5E2643E03F32}"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67F7B86-E0CF-4BBC-AA1E-8188932814D4}"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03A6521-B124-4FF1-913E-89591E05D32E}"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MX"/>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s-MX"/>
            </a:p>
          </p:txBody>
        </p:sp>
      </p:grpSp>
      <p:sp>
        <p:nvSpPr>
          <p:cNvPr id="5125"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s-MX"/>
          </a:p>
        </p:txBody>
      </p:sp>
      <p:grpSp>
        <p:nvGrpSpPr>
          <p:cNvPr id="5126"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s-MX"/>
            </a:p>
          </p:txBody>
        </p:sp>
        <p:grpSp>
          <p:nvGrpSpPr>
            <p:cNvPr id="5128" name="Group 8"/>
            <p:cNvGrpSpPr>
              <a:grpSpLocks/>
            </p:cNvGrpSpPr>
            <p:nvPr userDrawn="1"/>
          </p:nvGrpSpPr>
          <p:grpSpPr bwMode="auto">
            <a:xfrm>
              <a:off x="2486" y="3792"/>
              <a:ext cx="2458" cy="540"/>
              <a:chOff x="2486" y="3792"/>
              <a:chExt cx="2458" cy="540"/>
            </a:xfrm>
          </p:grpSpPr>
          <p:sp>
            <p:nvSpPr>
              <p:cNvPr id="5129"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s-MX"/>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s-MX"/>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s-MX"/>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s-MX"/>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s-MX"/>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s-MX"/>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s-MX"/>
            </a:p>
          </p:txBody>
        </p:sp>
        <p:sp>
          <p:nvSpPr>
            <p:cNvPr id="5137"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s-MX"/>
            </a:p>
          </p:txBody>
        </p:sp>
        <p:sp>
          <p:nvSpPr>
            <p:cNvPr id="5138"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s-MX"/>
            </a:p>
          </p:txBody>
        </p:sp>
        <p:sp>
          <p:nvSpPr>
            <p:cNvPr id="5139"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s-MX"/>
            </a:p>
          </p:txBody>
        </p:sp>
        <p:sp>
          <p:nvSpPr>
            <p:cNvPr id="5140"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s-MX"/>
            </a:p>
          </p:txBody>
        </p:sp>
        <p:sp>
          <p:nvSpPr>
            <p:cNvPr id="5141"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s-MX"/>
            </a:p>
          </p:txBody>
        </p:sp>
      </p:grpSp>
      <p:sp>
        <p:nvSpPr>
          <p:cNvPr id="514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4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outerShdw blurRad="38100" dist="38100" dir="2700000" algn="tl">
                    <a:srgbClr val="000000"/>
                  </a:outerShdw>
                </a:effectLst>
              </a:defRPr>
            </a:lvl1pPr>
          </a:lstStyle>
          <a:p>
            <a:endParaRPr lang="es-ES"/>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effectLst>
                  <a:outerShdw blurRad="38100" dist="38100" dir="2700000" algn="tl">
                    <a:srgbClr val="000000"/>
                  </a:outerShdw>
                </a:effectLst>
              </a:defRPr>
            </a:lvl1pPr>
          </a:lstStyle>
          <a:p>
            <a:endParaRPr lang="es-ES"/>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000000"/>
                  </a:outerShdw>
                </a:effectLst>
              </a:defRPr>
            </a:lvl1pPr>
          </a:lstStyle>
          <a:p>
            <a:fld id="{BEDCCC13-46F2-45CF-952F-A8C652CBBD3C}"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s-ES"/>
              <a:t>Animación, Imaginario, Cuerpo</a:t>
            </a:r>
          </a:p>
        </p:txBody>
      </p:sp>
      <p:sp>
        <p:nvSpPr>
          <p:cNvPr id="2051" name="Rectangle 3"/>
          <p:cNvSpPr>
            <a:spLocks noGrp="1" noChangeArrowheads="1"/>
          </p:cNvSpPr>
          <p:nvPr>
            <p:ph type="subTitle" idx="1"/>
          </p:nvPr>
        </p:nvSpPr>
        <p:spPr>
          <a:xfrm>
            <a:off x="3851275" y="4076700"/>
            <a:ext cx="4679950" cy="1295400"/>
          </a:xfrm>
        </p:spPr>
        <p:txBody>
          <a:bodyPr/>
          <a:lstStyle/>
          <a:p>
            <a:r>
              <a:rPr lang="es-ES" sz="2400" b="1"/>
              <a:t>Rafael del Villar Muñoz</a:t>
            </a:r>
          </a:p>
          <a:p>
            <a:r>
              <a:rPr lang="es-ES" sz="1600"/>
              <a:t>Instituto Comunicación e Imagen</a:t>
            </a:r>
          </a:p>
          <a:p>
            <a:r>
              <a:rPr lang="es-ES" sz="1600"/>
              <a:t>Universidad de Chile</a:t>
            </a:r>
          </a:p>
        </p:txBody>
      </p:sp>
      <p:sp>
        <p:nvSpPr>
          <p:cNvPr id="2052" name="Text Box 4"/>
          <p:cNvSpPr txBox="1">
            <a:spLocks noChangeArrowheads="1"/>
          </p:cNvSpPr>
          <p:nvPr/>
        </p:nvSpPr>
        <p:spPr bwMode="auto">
          <a:xfrm>
            <a:off x="684213" y="333375"/>
            <a:ext cx="1439862" cy="898525"/>
          </a:xfrm>
          <a:prstGeom prst="rect">
            <a:avLst/>
          </a:prstGeom>
          <a:noFill/>
          <a:ln w="9525">
            <a:noFill/>
            <a:miter lim="800000"/>
            <a:headEnd/>
            <a:tailEnd/>
          </a:ln>
          <a:effectLst/>
        </p:spPr>
        <p:txBody>
          <a:bodyPr>
            <a:spAutoFit/>
          </a:bodyPr>
          <a:lstStyle/>
          <a:p>
            <a:pPr>
              <a:spcBef>
                <a:spcPct val="50000"/>
              </a:spcBef>
            </a:pPr>
            <a:r>
              <a:rPr lang="es-ES"/>
              <a:t>FIDA 2010</a:t>
            </a:r>
          </a:p>
          <a:p>
            <a:pPr>
              <a:spcBef>
                <a:spcPct val="50000"/>
              </a:spcBef>
            </a:pPr>
            <a:r>
              <a:rPr lang="es-ES" sz="1400"/>
              <a:t>Universidad de Valparaíso</a:t>
            </a:r>
          </a:p>
        </p:txBody>
      </p:sp>
      <p:sp>
        <p:nvSpPr>
          <p:cNvPr id="2053" name="Text Box 5"/>
          <p:cNvSpPr txBox="1">
            <a:spLocks noChangeArrowheads="1"/>
          </p:cNvSpPr>
          <p:nvPr/>
        </p:nvSpPr>
        <p:spPr bwMode="auto">
          <a:xfrm>
            <a:off x="611188" y="5516563"/>
            <a:ext cx="2879725" cy="366712"/>
          </a:xfrm>
          <a:prstGeom prst="rect">
            <a:avLst/>
          </a:prstGeom>
          <a:noFill/>
          <a:ln w="9525">
            <a:noFill/>
            <a:miter lim="800000"/>
            <a:headEnd/>
            <a:tailEnd/>
          </a:ln>
          <a:effectLst/>
        </p:spPr>
        <p:txBody>
          <a:bodyPr>
            <a:spAutoFit/>
          </a:bodyPr>
          <a:lstStyle/>
          <a:p>
            <a:pPr>
              <a:spcBef>
                <a:spcPct val="50000"/>
              </a:spcBef>
            </a:pPr>
            <a:r>
              <a:rPr lang="es-ES"/>
              <a:t>Fondecyt No 1061166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68313" y="1341438"/>
            <a:ext cx="8229600" cy="4495800"/>
          </a:xfrm>
        </p:spPr>
        <p:txBody>
          <a:bodyPr/>
          <a:lstStyle/>
          <a:p>
            <a:r>
              <a:rPr lang="es-ES" sz="2800" b="1"/>
              <a:t>Si en la Estética y la Filosofía Política de Deleuze, Guattari y Kristeva </a:t>
            </a:r>
            <a:r>
              <a:rPr lang="es-ES" sz="2800" b="1">
                <a:solidFill>
                  <a:srgbClr val="FF3300"/>
                </a:solidFill>
              </a:rPr>
              <a:t>el Cuerpo no es fetichizado, ÉL existe como un ente real, </a:t>
            </a:r>
            <a:r>
              <a:rPr lang="es-ES" sz="2800" b="1"/>
              <a:t>pero</a:t>
            </a:r>
            <a:r>
              <a:rPr lang="es-ES" sz="2800" b="1">
                <a:solidFill>
                  <a:srgbClr val="FF3300"/>
                </a:solidFill>
              </a:rPr>
              <a:t> </a:t>
            </a:r>
            <a:r>
              <a:rPr lang="es-ES" sz="2800" b="1"/>
              <a:t>al no saber como opera a nivel real la ligazón de éste con la producción de animación se transforma en </a:t>
            </a:r>
            <a:r>
              <a:rPr lang="es-ES" sz="2800" b="1">
                <a:solidFill>
                  <a:srgbClr val="FF3300"/>
                </a:solidFill>
              </a:rPr>
              <a:t>Un NO VISTO</a:t>
            </a:r>
          </a:p>
          <a:p>
            <a:r>
              <a:rPr lang="es-ES" sz="2800" b="1">
                <a:solidFill>
                  <a:srgbClr val="FF3300"/>
                </a:solidFill>
              </a:rPr>
              <a:t>De hecho no siempre se da dicha ligazón </a:t>
            </a:r>
            <a:r>
              <a:rPr lang="es-ES" sz="2800" b="1"/>
              <a:t>(Rafael del Villar Fondecyt No 1030561)</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68313" y="765175"/>
            <a:ext cx="8229600" cy="4495800"/>
          </a:xfrm>
        </p:spPr>
        <p:txBody>
          <a:bodyPr/>
          <a:lstStyle/>
          <a:p>
            <a:r>
              <a:rPr lang="es-ES" b="1"/>
              <a:t>Perniola </a:t>
            </a:r>
            <a:r>
              <a:rPr lang="es-ES"/>
              <a:t>plantea hace una contribución a la estética insertando </a:t>
            </a:r>
            <a:r>
              <a:rPr lang="es-ES">
                <a:solidFill>
                  <a:srgbClr val="FFFF00"/>
                </a:solidFill>
              </a:rPr>
              <a:t>el sentir como constitutivo de la obra artística</a:t>
            </a:r>
            <a:r>
              <a:rPr lang="es-ES"/>
              <a:t>, y </a:t>
            </a:r>
            <a:r>
              <a:rPr lang="es-ES">
                <a:solidFill>
                  <a:srgbClr val="FFFF00"/>
                </a:solidFill>
              </a:rPr>
              <a:t>en la producción de ella</a:t>
            </a:r>
            <a:r>
              <a:rPr lang="es-ES"/>
              <a:t>, pero al no saber la ligazón existente “entre el sentir” y “el cuerpo”, se plantea más como un aporte de contribuir a problematizar una realidad, pero la </a:t>
            </a:r>
            <a:r>
              <a:rPr lang="es-ES" b="1">
                <a:solidFill>
                  <a:srgbClr val="FF3300"/>
                </a:solidFill>
              </a:rPr>
              <a:t>relación entre el Cuerpo y el Sentir será un NO VISTO</a:t>
            </a:r>
            <a:endParaRPr lang="es-ES" b="1"/>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ES"/>
              <a:t>EL APORTE DE REICH</a:t>
            </a:r>
          </a:p>
        </p:txBody>
      </p:sp>
      <p:sp>
        <p:nvSpPr>
          <p:cNvPr id="18435" name="Rectangle 3"/>
          <p:cNvSpPr>
            <a:spLocks noGrp="1" noChangeArrowheads="1"/>
          </p:cNvSpPr>
          <p:nvPr>
            <p:ph type="body" idx="1"/>
          </p:nvPr>
        </p:nvSpPr>
        <p:spPr>
          <a:xfrm>
            <a:off x="468313" y="1196975"/>
            <a:ext cx="8229600" cy="4495800"/>
          </a:xfrm>
        </p:spPr>
        <p:txBody>
          <a:bodyPr/>
          <a:lstStyle/>
          <a:p>
            <a:r>
              <a:rPr lang="es-ES" b="1">
                <a:solidFill>
                  <a:srgbClr val="FFFF00"/>
                </a:solidFill>
              </a:rPr>
              <a:t>Reich </a:t>
            </a:r>
            <a:r>
              <a:rPr lang="es-ES">
                <a:solidFill>
                  <a:srgbClr val="FFFF00"/>
                </a:solidFill>
              </a:rPr>
              <a:t>descubre</a:t>
            </a:r>
          </a:p>
          <a:p>
            <a:endParaRPr lang="es-ES" b="1">
              <a:solidFill>
                <a:srgbClr val="FFFF00"/>
              </a:solidFill>
            </a:endParaRPr>
          </a:p>
          <a:p>
            <a:r>
              <a:rPr lang="es-ES" b="1">
                <a:solidFill>
                  <a:srgbClr val="FFFF00"/>
                </a:solidFill>
              </a:rPr>
              <a:t>cuerpo biológico          cuerpo físico </a:t>
            </a:r>
          </a:p>
          <a:p>
            <a:pPr>
              <a:buFontTx/>
              <a:buNone/>
            </a:pPr>
            <a:endParaRPr lang="es-ES" b="1">
              <a:solidFill>
                <a:srgbClr val="FFFF00"/>
              </a:solidFill>
            </a:endParaRPr>
          </a:p>
          <a:p>
            <a:pPr>
              <a:buFontTx/>
              <a:buNone/>
            </a:pPr>
            <a:r>
              <a:rPr lang="es-ES" b="1">
                <a:solidFill>
                  <a:srgbClr val="FFFF00"/>
                </a:solidFill>
              </a:rPr>
              <a:t>                        cuerpo psíquico</a:t>
            </a:r>
          </a:p>
        </p:txBody>
      </p:sp>
      <p:sp>
        <p:nvSpPr>
          <p:cNvPr id="18437" name="Oval 5"/>
          <p:cNvSpPr>
            <a:spLocks noChangeArrowheads="1"/>
          </p:cNvSpPr>
          <p:nvPr/>
        </p:nvSpPr>
        <p:spPr bwMode="auto">
          <a:xfrm>
            <a:off x="468313" y="2060575"/>
            <a:ext cx="4175125" cy="1223963"/>
          </a:xfrm>
          <a:prstGeom prst="ellipse">
            <a:avLst/>
          </a:prstGeom>
          <a:noFill/>
          <a:ln w="9525">
            <a:solidFill>
              <a:schemeClr val="tx1"/>
            </a:solidFill>
            <a:round/>
            <a:headEnd/>
            <a:tailEnd/>
          </a:ln>
          <a:effectLst/>
        </p:spPr>
        <p:txBody>
          <a:bodyPr wrap="none" anchor="ctr"/>
          <a:lstStyle/>
          <a:p>
            <a:endParaRPr lang="es-MX"/>
          </a:p>
        </p:txBody>
      </p:sp>
      <p:sp>
        <p:nvSpPr>
          <p:cNvPr id="18438" name="Oval 6"/>
          <p:cNvSpPr>
            <a:spLocks noChangeArrowheads="1"/>
          </p:cNvSpPr>
          <p:nvPr/>
        </p:nvSpPr>
        <p:spPr bwMode="auto">
          <a:xfrm>
            <a:off x="5076825" y="2060575"/>
            <a:ext cx="3167063" cy="1296988"/>
          </a:xfrm>
          <a:prstGeom prst="ellipse">
            <a:avLst/>
          </a:prstGeom>
          <a:noFill/>
          <a:ln w="9525">
            <a:noFill/>
            <a:round/>
            <a:headEnd/>
            <a:tailEnd/>
          </a:ln>
          <a:effectLst/>
        </p:spPr>
        <p:txBody>
          <a:bodyPr wrap="none" anchor="ctr"/>
          <a:lstStyle/>
          <a:p>
            <a:endParaRPr lang="es-MX"/>
          </a:p>
        </p:txBody>
      </p:sp>
      <p:sp>
        <p:nvSpPr>
          <p:cNvPr id="18439" name="Oval 7"/>
          <p:cNvSpPr>
            <a:spLocks noChangeArrowheads="1"/>
          </p:cNvSpPr>
          <p:nvPr/>
        </p:nvSpPr>
        <p:spPr bwMode="auto">
          <a:xfrm>
            <a:off x="5003800" y="2060575"/>
            <a:ext cx="3384550" cy="1296988"/>
          </a:xfrm>
          <a:prstGeom prst="ellipse">
            <a:avLst/>
          </a:prstGeom>
          <a:noFill/>
          <a:ln w="9525">
            <a:solidFill>
              <a:schemeClr val="tx1"/>
            </a:solidFill>
            <a:round/>
            <a:headEnd/>
            <a:tailEnd/>
          </a:ln>
          <a:effectLst/>
        </p:spPr>
        <p:txBody>
          <a:bodyPr wrap="none" anchor="ctr"/>
          <a:lstStyle/>
          <a:p>
            <a:endParaRPr lang="es-MX"/>
          </a:p>
        </p:txBody>
      </p:sp>
      <p:sp>
        <p:nvSpPr>
          <p:cNvPr id="18440" name="Oval 8"/>
          <p:cNvSpPr>
            <a:spLocks noChangeArrowheads="1"/>
          </p:cNvSpPr>
          <p:nvPr/>
        </p:nvSpPr>
        <p:spPr bwMode="auto">
          <a:xfrm>
            <a:off x="2987675" y="3500438"/>
            <a:ext cx="3816350" cy="1008062"/>
          </a:xfrm>
          <a:prstGeom prst="ellipse">
            <a:avLst/>
          </a:prstGeom>
          <a:noFill/>
          <a:ln w="9525">
            <a:solidFill>
              <a:schemeClr val="tx1"/>
            </a:solidFill>
            <a:round/>
            <a:headEnd/>
            <a:tailEnd/>
          </a:ln>
          <a:effectLst/>
        </p:spPr>
        <p:txBody>
          <a:bodyPr wrap="none" anchor="ctr"/>
          <a:lstStyle/>
          <a:p>
            <a:endParaRPr lang="es-MX"/>
          </a:p>
        </p:txBody>
      </p:sp>
      <p:sp>
        <p:nvSpPr>
          <p:cNvPr id="18441" name="AutoShape 9"/>
          <p:cNvSpPr>
            <a:spLocks noChangeArrowheads="1"/>
          </p:cNvSpPr>
          <p:nvPr/>
        </p:nvSpPr>
        <p:spPr bwMode="auto">
          <a:xfrm>
            <a:off x="4284663" y="2492375"/>
            <a:ext cx="935037" cy="431800"/>
          </a:xfrm>
          <a:prstGeom prst="leftArrow">
            <a:avLst>
              <a:gd name="adj1" fmla="val 50000"/>
              <a:gd name="adj2" fmla="val 54136"/>
            </a:avLst>
          </a:prstGeom>
          <a:solidFill>
            <a:schemeClr val="accent1"/>
          </a:solidFill>
          <a:ln w="9525">
            <a:solidFill>
              <a:schemeClr val="tx1"/>
            </a:solidFill>
            <a:miter lim="800000"/>
            <a:headEnd/>
            <a:tailEnd/>
          </a:ln>
          <a:effectLst/>
        </p:spPr>
        <p:txBody>
          <a:bodyPr wrap="none" anchor="ctr"/>
          <a:lstStyle/>
          <a:p>
            <a:endParaRPr lang="es-MX"/>
          </a:p>
        </p:txBody>
      </p:sp>
      <p:sp>
        <p:nvSpPr>
          <p:cNvPr id="18442" name="AutoShape 10"/>
          <p:cNvSpPr>
            <a:spLocks noChangeArrowheads="1"/>
          </p:cNvSpPr>
          <p:nvPr/>
        </p:nvSpPr>
        <p:spPr bwMode="auto">
          <a:xfrm>
            <a:off x="4643438" y="2924175"/>
            <a:ext cx="215900" cy="792163"/>
          </a:xfrm>
          <a:prstGeom prst="upArrow">
            <a:avLst>
              <a:gd name="adj1" fmla="val 50000"/>
              <a:gd name="adj2" fmla="val 91728"/>
            </a:avLst>
          </a:prstGeom>
          <a:solidFill>
            <a:schemeClr val="accent1"/>
          </a:solidFill>
          <a:ln w="9525">
            <a:solidFill>
              <a:schemeClr val="tx1"/>
            </a:solidFill>
            <a:miter lim="800000"/>
            <a:headEnd/>
            <a:tailEnd/>
          </a:ln>
          <a:effectLst/>
        </p:spPr>
        <p:txBody>
          <a:bodyPr wrap="none" anchor="ctr"/>
          <a:lstStyle/>
          <a:p>
            <a:endParaRPr lang="es-MX"/>
          </a:p>
        </p:txBody>
      </p:sp>
    </p:spTree>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95288" y="620713"/>
            <a:ext cx="8229600" cy="5400675"/>
          </a:xfrm>
        </p:spPr>
        <p:txBody>
          <a:bodyPr/>
          <a:lstStyle/>
          <a:p>
            <a:endParaRPr lang="es-ES"/>
          </a:p>
          <a:p>
            <a:endParaRPr lang="es-ES"/>
          </a:p>
          <a:p>
            <a:endParaRPr lang="es-ES"/>
          </a:p>
          <a:p>
            <a:endParaRPr lang="es-ES"/>
          </a:p>
          <a:p>
            <a:endParaRPr lang="es-ES"/>
          </a:p>
          <a:p>
            <a:r>
              <a:rPr lang="es-ES" sz="1800"/>
              <a:t> </a:t>
            </a:r>
            <a:r>
              <a:rPr lang="es-ES" sz="1800" b="1"/>
              <a:t>Negación por</a:t>
            </a:r>
          </a:p>
          <a:p>
            <a:pPr>
              <a:buFontTx/>
              <a:buNone/>
            </a:pPr>
            <a:r>
              <a:rPr lang="es-ES" sz="1800" b="1"/>
              <a:t>       Reproducción </a:t>
            </a:r>
          </a:p>
          <a:p>
            <a:pPr>
              <a:buFontTx/>
              <a:buNone/>
            </a:pPr>
            <a:r>
              <a:rPr lang="es-ES" sz="1800" b="1"/>
              <a:t>       Del Orden Social</a:t>
            </a:r>
          </a:p>
          <a:p>
            <a:endParaRPr lang="es-ES" b="1"/>
          </a:p>
          <a:p>
            <a:pPr lvl="4"/>
            <a:r>
              <a:rPr lang="es-ES"/>
              <a:t>                      </a:t>
            </a:r>
            <a:r>
              <a:rPr lang="es-ES">
                <a:solidFill>
                  <a:srgbClr val="FFFF00"/>
                </a:solidFill>
              </a:rPr>
              <a:t>CUERPO</a:t>
            </a:r>
          </a:p>
          <a:p>
            <a:pPr lvl="4"/>
            <a:r>
              <a:rPr lang="es-ES">
                <a:solidFill>
                  <a:srgbClr val="FFFF00"/>
                </a:solidFill>
              </a:rPr>
              <a:t>                      ENERGÍA</a:t>
            </a:r>
          </a:p>
        </p:txBody>
      </p:sp>
      <p:sp>
        <p:nvSpPr>
          <p:cNvPr id="19460" name="Oval 4"/>
          <p:cNvSpPr>
            <a:spLocks noChangeArrowheads="1"/>
          </p:cNvSpPr>
          <p:nvPr/>
        </p:nvSpPr>
        <p:spPr bwMode="auto">
          <a:xfrm>
            <a:off x="3851275" y="4652963"/>
            <a:ext cx="1728788" cy="1439862"/>
          </a:xfrm>
          <a:prstGeom prst="ellipse">
            <a:avLst/>
          </a:prstGeom>
          <a:noFill/>
          <a:ln w="9525">
            <a:solidFill>
              <a:schemeClr val="tx1"/>
            </a:solidFill>
            <a:round/>
            <a:headEnd/>
            <a:tailEnd/>
          </a:ln>
          <a:effectLst/>
        </p:spPr>
        <p:txBody>
          <a:bodyPr wrap="none" anchor="ctr"/>
          <a:lstStyle/>
          <a:p>
            <a:endParaRPr lang="es-MX"/>
          </a:p>
        </p:txBody>
      </p:sp>
      <p:sp>
        <p:nvSpPr>
          <p:cNvPr id="19465" name="AutoShape 9"/>
          <p:cNvSpPr>
            <a:spLocks noChangeArrowheads="1"/>
          </p:cNvSpPr>
          <p:nvPr/>
        </p:nvSpPr>
        <p:spPr bwMode="auto">
          <a:xfrm rot="1466637">
            <a:off x="2627313" y="4508500"/>
            <a:ext cx="1511300" cy="649288"/>
          </a:xfrm>
          <a:prstGeom prst="leftArrow">
            <a:avLst>
              <a:gd name="adj1" fmla="val 50000"/>
              <a:gd name="adj2" fmla="val 58191"/>
            </a:avLst>
          </a:prstGeom>
          <a:solidFill>
            <a:schemeClr val="accent1"/>
          </a:solidFill>
          <a:ln w="9525">
            <a:solidFill>
              <a:schemeClr val="tx1"/>
            </a:solidFill>
            <a:miter lim="800000"/>
            <a:headEnd/>
            <a:tailEnd/>
          </a:ln>
          <a:effectLst/>
        </p:spPr>
        <p:txBody>
          <a:bodyPr wrap="none" anchor="ctr"/>
          <a:lstStyle/>
          <a:p>
            <a:endParaRPr lang="es-MX"/>
          </a:p>
        </p:txBody>
      </p:sp>
      <p:sp>
        <p:nvSpPr>
          <p:cNvPr id="19470" name="AutoShape 14"/>
          <p:cNvSpPr>
            <a:spLocks noChangeArrowheads="1"/>
          </p:cNvSpPr>
          <p:nvPr/>
        </p:nvSpPr>
        <p:spPr bwMode="auto">
          <a:xfrm>
            <a:off x="5003800" y="1125538"/>
            <a:ext cx="503238" cy="4176712"/>
          </a:xfrm>
          <a:prstGeom prst="upArrow">
            <a:avLst>
              <a:gd name="adj1" fmla="val 50000"/>
              <a:gd name="adj2" fmla="val 207492"/>
            </a:avLst>
          </a:prstGeom>
          <a:solidFill>
            <a:schemeClr val="accent1"/>
          </a:solidFill>
          <a:ln w="9525">
            <a:solidFill>
              <a:schemeClr val="tx1"/>
            </a:solidFill>
            <a:miter lim="800000"/>
            <a:headEnd/>
            <a:tailEnd/>
          </a:ln>
          <a:effectLst/>
        </p:spPr>
        <p:txBody>
          <a:bodyPr wrap="none" anchor="ctr"/>
          <a:lstStyle/>
          <a:p>
            <a:endParaRPr lang="es-MX"/>
          </a:p>
        </p:txBody>
      </p:sp>
      <p:sp>
        <p:nvSpPr>
          <p:cNvPr id="19471" name="Text Box 15"/>
          <p:cNvSpPr txBox="1">
            <a:spLocks noChangeArrowheads="1"/>
          </p:cNvSpPr>
          <p:nvPr/>
        </p:nvSpPr>
        <p:spPr bwMode="auto">
          <a:xfrm>
            <a:off x="4356100" y="260350"/>
            <a:ext cx="1871663" cy="366713"/>
          </a:xfrm>
          <a:prstGeom prst="rect">
            <a:avLst/>
          </a:prstGeom>
          <a:noFill/>
          <a:ln w="9525">
            <a:noFill/>
            <a:miter lim="800000"/>
            <a:headEnd/>
            <a:tailEnd/>
          </a:ln>
          <a:effectLst/>
        </p:spPr>
        <p:txBody>
          <a:bodyPr>
            <a:spAutoFit/>
          </a:bodyPr>
          <a:lstStyle/>
          <a:p>
            <a:pPr>
              <a:spcBef>
                <a:spcPct val="50000"/>
              </a:spcBef>
            </a:pPr>
            <a:r>
              <a:rPr lang="es-ES"/>
              <a:t>Orden Social</a:t>
            </a:r>
          </a:p>
        </p:txBody>
      </p:sp>
      <p:sp>
        <p:nvSpPr>
          <p:cNvPr id="19477" name="AutoShape 21"/>
          <p:cNvSpPr>
            <a:spLocks noChangeArrowheads="1"/>
          </p:cNvSpPr>
          <p:nvPr/>
        </p:nvSpPr>
        <p:spPr bwMode="auto">
          <a:xfrm>
            <a:off x="5364163" y="1844675"/>
            <a:ext cx="1008062" cy="3889375"/>
          </a:xfrm>
          <a:prstGeom prst="curvedLeftArrow">
            <a:avLst>
              <a:gd name="adj1" fmla="val 77165"/>
              <a:gd name="adj2" fmla="val 154331"/>
              <a:gd name="adj3" fmla="val 33333"/>
            </a:avLst>
          </a:prstGeom>
          <a:solidFill>
            <a:schemeClr val="accent1"/>
          </a:solidFill>
          <a:ln w="9525">
            <a:solidFill>
              <a:schemeClr val="tx1"/>
            </a:solidFill>
            <a:miter lim="800000"/>
            <a:headEnd/>
            <a:tailEnd/>
          </a:ln>
          <a:effectLst/>
        </p:spPr>
        <p:txBody>
          <a:bodyPr wrap="none" anchor="ctr"/>
          <a:lstStyle/>
          <a:p>
            <a:endParaRPr lang="es-MX"/>
          </a:p>
        </p:txBody>
      </p:sp>
      <p:sp>
        <p:nvSpPr>
          <p:cNvPr id="19478" name="Text Box 22"/>
          <p:cNvSpPr txBox="1">
            <a:spLocks noChangeArrowheads="1"/>
          </p:cNvSpPr>
          <p:nvPr/>
        </p:nvSpPr>
        <p:spPr bwMode="auto">
          <a:xfrm>
            <a:off x="5003800" y="3213100"/>
            <a:ext cx="2951163" cy="396875"/>
          </a:xfrm>
          <a:prstGeom prst="rect">
            <a:avLst/>
          </a:prstGeom>
          <a:noFill/>
          <a:ln w="9525">
            <a:noFill/>
            <a:miter lim="800000"/>
            <a:headEnd/>
            <a:tailEnd/>
          </a:ln>
          <a:effectLst/>
        </p:spPr>
        <p:txBody>
          <a:bodyPr>
            <a:spAutoFit/>
          </a:bodyPr>
          <a:lstStyle/>
          <a:p>
            <a:pPr>
              <a:spcBef>
                <a:spcPct val="50000"/>
              </a:spcBef>
            </a:pPr>
            <a:r>
              <a:rPr lang="es-ES" sz="2000">
                <a:solidFill>
                  <a:srgbClr val="000000"/>
                </a:solidFill>
              </a:rPr>
              <a:t>PSICOSOMATIZACIÓN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323850" y="1341438"/>
            <a:ext cx="8229600" cy="4824412"/>
          </a:xfrm>
        </p:spPr>
        <p:txBody>
          <a:bodyPr/>
          <a:lstStyle/>
          <a:p>
            <a:endParaRPr lang="es-ES">
              <a:solidFill>
                <a:srgbClr val="FFFF00"/>
              </a:solidFill>
            </a:endParaRPr>
          </a:p>
          <a:p>
            <a:pPr>
              <a:buFontTx/>
              <a:buNone/>
            </a:pPr>
            <a:endParaRPr lang="es-ES">
              <a:solidFill>
                <a:srgbClr val="FFFF00"/>
              </a:solidFill>
            </a:endParaRPr>
          </a:p>
          <a:p>
            <a:pPr>
              <a:buFontTx/>
              <a:buNone/>
            </a:pPr>
            <a:endParaRPr lang="es-ES">
              <a:solidFill>
                <a:srgbClr val="FFFF00"/>
              </a:solidFill>
            </a:endParaRPr>
          </a:p>
          <a:p>
            <a:pPr>
              <a:buFontTx/>
              <a:buNone/>
            </a:pPr>
            <a:r>
              <a:rPr lang="es-ES" sz="2000">
                <a:solidFill>
                  <a:srgbClr val="FFFF00"/>
                </a:solidFill>
              </a:rPr>
              <a:t>Condensación</a:t>
            </a:r>
          </a:p>
        </p:txBody>
      </p:sp>
      <p:sp>
        <p:nvSpPr>
          <p:cNvPr id="20484" name="Line 4"/>
          <p:cNvSpPr>
            <a:spLocks noChangeShapeType="1"/>
          </p:cNvSpPr>
          <p:nvPr/>
        </p:nvSpPr>
        <p:spPr bwMode="auto">
          <a:xfrm flipV="1">
            <a:off x="1187450" y="2781300"/>
            <a:ext cx="2016125" cy="1511300"/>
          </a:xfrm>
          <a:prstGeom prst="line">
            <a:avLst/>
          </a:prstGeom>
          <a:noFill/>
          <a:ln w="57150">
            <a:solidFill>
              <a:schemeClr val="tx1"/>
            </a:solidFill>
            <a:round/>
            <a:headEnd/>
            <a:tailEnd type="triangle" w="med" len="med"/>
          </a:ln>
          <a:effectLst/>
        </p:spPr>
        <p:txBody>
          <a:bodyPr/>
          <a:lstStyle/>
          <a:p>
            <a:endParaRPr lang="es-MX"/>
          </a:p>
        </p:txBody>
      </p:sp>
      <p:sp>
        <p:nvSpPr>
          <p:cNvPr id="20485" name="Line 5"/>
          <p:cNvSpPr>
            <a:spLocks noChangeShapeType="1"/>
          </p:cNvSpPr>
          <p:nvPr/>
        </p:nvSpPr>
        <p:spPr bwMode="auto">
          <a:xfrm>
            <a:off x="3132138" y="2781300"/>
            <a:ext cx="1728787" cy="1584325"/>
          </a:xfrm>
          <a:prstGeom prst="line">
            <a:avLst/>
          </a:prstGeom>
          <a:noFill/>
          <a:ln w="57150">
            <a:solidFill>
              <a:schemeClr val="tx1"/>
            </a:solidFill>
            <a:round/>
            <a:headEnd/>
            <a:tailEnd type="triangle" w="med" len="med"/>
          </a:ln>
          <a:effectLst/>
        </p:spPr>
        <p:txBody>
          <a:bodyPr/>
          <a:lstStyle/>
          <a:p>
            <a:endParaRPr lang="es-MX"/>
          </a:p>
        </p:txBody>
      </p:sp>
      <p:sp>
        <p:nvSpPr>
          <p:cNvPr id="20486" name="Text Box 6"/>
          <p:cNvSpPr txBox="1">
            <a:spLocks noChangeArrowheads="1"/>
          </p:cNvSpPr>
          <p:nvPr/>
        </p:nvSpPr>
        <p:spPr bwMode="auto">
          <a:xfrm>
            <a:off x="4572000" y="3573463"/>
            <a:ext cx="1944688" cy="366712"/>
          </a:xfrm>
          <a:prstGeom prst="rect">
            <a:avLst/>
          </a:prstGeom>
          <a:noFill/>
          <a:ln w="9525">
            <a:noFill/>
            <a:miter lim="800000"/>
            <a:headEnd/>
            <a:tailEnd/>
          </a:ln>
          <a:effectLst/>
        </p:spPr>
        <p:txBody>
          <a:bodyPr>
            <a:spAutoFit/>
          </a:bodyPr>
          <a:lstStyle/>
          <a:p>
            <a:pPr>
              <a:spcBef>
                <a:spcPct val="50000"/>
              </a:spcBef>
            </a:pPr>
            <a:r>
              <a:rPr lang="es-ES">
                <a:solidFill>
                  <a:srgbClr val="FFFF00"/>
                </a:solidFill>
              </a:rPr>
              <a:t>Desplazamiento</a:t>
            </a:r>
          </a:p>
        </p:txBody>
      </p:sp>
      <p:sp>
        <p:nvSpPr>
          <p:cNvPr id="20487" name="Text Box 7"/>
          <p:cNvSpPr txBox="1">
            <a:spLocks noChangeArrowheads="1"/>
          </p:cNvSpPr>
          <p:nvPr/>
        </p:nvSpPr>
        <p:spPr bwMode="auto">
          <a:xfrm>
            <a:off x="5724525" y="1484313"/>
            <a:ext cx="2087563" cy="366712"/>
          </a:xfrm>
          <a:prstGeom prst="rect">
            <a:avLst/>
          </a:prstGeom>
          <a:noFill/>
          <a:ln w="9525">
            <a:noFill/>
            <a:miter lim="800000"/>
            <a:headEnd/>
            <a:tailEnd/>
          </a:ln>
          <a:effectLst/>
        </p:spPr>
        <p:txBody>
          <a:bodyPr>
            <a:spAutoFit/>
          </a:bodyPr>
          <a:lstStyle/>
          <a:p>
            <a:pPr>
              <a:spcBef>
                <a:spcPct val="50000"/>
              </a:spcBef>
            </a:pPr>
            <a:r>
              <a:rPr lang="es-ES">
                <a:solidFill>
                  <a:srgbClr val="FFFF00"/>
                </a:solidFill>
              </a:rPr>
              <a:t>REICH</a:t>
            </a:r>
          </a:p>
        </p:txBody>
      </p:sp>
      <p:sp>
        <p:nvSpPr>
          <p:cNvPr id="20488" name="Text Box 8"/>
          <p:cNvSpPr txBox="1">
            <a:spLocks noChangeArrowheads="1"/>
          </p:cNvSpPr>
          <p:nvPr/>
        </p:nvSpPr>
        <p:spPr bwMode="auto">
          <a:xfrm>
            <a:off x="684213" y="5084763"/>
            <a:ext cx="6696075" cy="1006475"/>
          </a:xfrm>
          <a:prstGeom prst="rect">
            <a:avLst/>
          </a:prstGeom>
          <a:noFill/>
          <a:ln w="9525">
            <a:noFill/>
            <a:miter lim="800000"/>
            <a:headEnd/>
            <a:tailEnd/>
          </a:ln>
          <a:effectLst/>
        </p:spPr>
        <p:txBody>
          <a:bodyPr>
            <a:spAutoFit/>
          </a:bodyPr>
          <a:lstStyle/>
          <a:p>
            <a:pPr>
              <a:spcBef>
                <a:spcPct val="50000"/>
              </a:spcBef>
            </a:pPr>
            <a:r>
              <a:rPr lang="es-ES" sz="2000" b="0">
                <a:solidFill>
                  <a:srgbClr val="FFFF00"/>
                </a:solidFill>
              </a:rPr>
              <a:t>A través del electroscopio podemos detectar lo placentero/ no placentero según si la energía de la condensación se iguala a su desplazamiento</a:t>
            </a:r>
          </a:p>
        </p:txBody>
      </p:sp>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Jodorowskycomic2"/>
          <p:cNvPicPr>
            <a:picLocks noChangeAspect="1" noChangeArrowheads="1"/>
          </p:cNvPicPr>
          <p:nvPr>
            <p:ph type="body" idx="1"/>
          </p:nvPr>
        </p:nvPicPr>
        <p:blipFill>
          <a:blip r:embed="rId3" cstate="print">
            <a:lum bright="-6000" contrast="12000"/>
          </a:blip>
          <a:srcRect/>
          <a:stretch>
            <a:fillRect/>
          </a:stretch>
        </p:blipFill>
        <p:spPr>
          <a:xfrm>
            <a:off x="4140200" y="377825"/>
            <a:ext cx="4318000" cy="6480175"/>
          </a:xfrm>
          <a:noFill/>
          <a:ln/>
        </p:spPr>
      </p:pic>
      <p:sp>
        <p:nvSpPr>
          <p:cNvPr id="21509" name="Text Box 5"/>
          <p:cNvSpPr txBox="1">
            <a:spLocks noChangeArrowheads="1"/>
          </p:cNvSpPr>
          <p:nvPr/>
        </p:nvSpPr>
        <p:spPr bwMode="auto">
          <a:xfrm>
            <a:off x="468313" y="1844675"/>
            <a:ext cx="2519362" cy="2563813"/>
          </a:xfrm>
          <a:prstGeom prst="rect">
            <a:avLst/>
          </a:prstGeom>
          <a:noFill/>
          <a:ln w="9525">
            <a:noFill/>
            <a:miter lim="800000"/>
            <a:headEnd/>
            <a:tailEnd/>
          </a:ln>
          <a:effectLst/>
        </p:spPr>
        <p:txBody>
          <a:bodyPr>
            <a:spAutoFit/>
          </a:bodyPr>
          <a:lstStyle/>
          <a:p>
            <a:pPr>
              <a:spcBef>
                <a:spcPct val="50000"/>
              </a:spcBef>
            </a:pPr>
            <a:r>
              <a:rPr lang="es-ES"/>
              <a:t>En Jodorowsky el comic no se construye como una reprsentación, sino que implica al cuerpo por el tamaño de los encuadres y la referencia narrativa solo ancla la lectura</a:t>
            </a:r>
          </a:p>
        </p:txBody>
      </p:sp>
      <p:sp>
        <p:nvSpPr>
          <p:cNvPr id="21510" name="Text Box 6"/>
          <p:cNvSpPr txBox="1">
            <a:spLocks noChangeArrowheads="1"/>
          </p:cNvSpPr>
          <p:nvPr/>
        </p:nvSpPr>
        <p:spPr bwMode="auto">
          <a:xfrm>
            <a:off x="395288" y="5516563"/>
            <a:ext cx="2808287" cy="1160462"/>
          </a:xfrm>
          <a:prstGeom prst="rect">
            <a:avLst/>
          </a:prstGeom>
          <a:noFill/>
          <a:ln w="9525">
            <a:noFill/>
            <a:miter lim="800000"/>
            <a:headEnd/>
            <a:tailEnd/>
          </a:ln>
          <a:effectLst/>
        </p:spPr>
        <p:txBody>
          <a:bodyPr>
            <a:spAutoFit/>
          </a:bodyPr>
          <a:lstStyle/>
          <a:p>
            <a:pPr>
              <a:spcBef>
                <a:spcPct val="50000"/>
              </a:spcBef>
            </a:pPr>
            <a:r>
              <a:rPr lang="es-ES"/>
              <a:t>Jodorowsky: “La catedral invisible”, 2002, </a:t>
            </a:r>
            <a:r>
              <a:rPr lang="es-ES" sz="1600"/>
              <a:t>Ediciones Cartman, París, 1997</a:t>
            </a:r>
          </a:p>
        </p:txBody>
      </p:sp>
      <p:sp>
        <p:nvSpPr>
          <p:cNvPr id="21511" name="Text Box 7"/>
          <p:cNvSpPr txBox="1">
            <a:spLocks noChangeArrowheads="1"/>
          </p:cNvSpPr>
          <p:nvPr/>
        </p:nvSpPr>
        <p:spPr bwMode="auto">
          <a:xfrm>
            <a:off x="539750" y="765175"/>
            <a:ext cx="2663825" cy="366713"/>
          </a:xfrm>
          <a:prstGeom prst="rect">
            <a:avLst/>
          </a:prstGeom>
          <a:noFill/>
          <a:ln w="9525">
            <a:noFill/>
            <a:miter lim="800000"/>
            <a:headEnd/>
            <a:tailEnd/>
          </a:ln>
          <a:effectLst/>
        </p:spPr>
        <p:txBody>
          <a:bodyPr>
            <a:spAutoFit/>
          </a:bodyPr>
          <a:lstStyle/>
          <a:p>
            <a:pPr>
              <a:spcBef>
                <a:spcPct val="50000"/>
              </a:spcBef>
            </a:pPr>
            <a:r>
              <a:rPr lang="es-ES"/>
              <a:t>Dispositivo Pulsional</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JodorowskyComic3"/>
          <p:cNvPicPr>
            <a:picLocks noChangeAspect="1" noChangeArrowheads="1"/>
          </p:cNvPicPr>
          <p:nvPr/>
        </p:nvPicPr>
        <p:blipFill>
          <a:blip r:embed="rId3" cstate="print"/>
          <a:srcRect/>
          <a:stretch>
            <a:fillRect/>
          </a:stretch>
        </p:blipFill>
        <p:spPr bwMode="auto">
          <a:xfrm>
            <a:off x="323850" y="333375"/>
            <a:ext cx="4814888" cy="6335713"/>
          </a:xfrm>
          <a:prstGeom prst="rect">
            <a:avLst/>
          </a:prstGeom>
          <a:noFill/>
        </p:spPr>
      </p:pic>
      <p:sp>
        <p:nvSpPr>
          <p:cNvPr id="22533" name="Rectangle 5"/>
          <p:cNvSpPr>
            <a:spLocks noChangeArrowheads="1"/>
          </p:cNvSpPr>
          <p:nvPr/>
        </p:nvSpPr>
        <p:spPr bwMode="auto">
          <a:xfrm rot="10800000" flipV="1">
            <a:off x="5362575" y="3787775"/>
            <a:ext cx="3097213" cy="915988"/>
          </a:xfrm>
          <a:prstGeom prst="rect">
            <a:avLst/>
          </a:prstGeom>
          <a:noFill/>
          <a:ln w="9525">
            <a:noFill/>
            <a:miter lim="800000"/>
            <a:headEnd/>
            <a:tailEnd/>
          </a:ln>
          <a:effectLst/>
        </p:spPr>
        <p:txBody>
          <a:bodyPr>
            <a:spAutoFit/>
          </a:bodyPr>
          <a:lstStyle/>
          <a:p>
            <a:pPr>
              <a:spcBef>
                <a:spcPct val="50000"/>
              </a:spcBef>
            </a:pPr>
            <a:r>
              <a:rPr lang="es-ES"/>
              <a:t>Jodorowsky: “La catedral invisible”, 2002, Ediciones Cartman, París, 1997</a:t>
            </a:r>
          </a:p>
        </p:txBody>
      </p:sp>
      <p:sp>
        <p:nvSpPr>
          <p:cNvPr id="22534" name="Rectangle 6"/>
          <p:cNvSpPr>
            <a:spLocks noChangeArrowheads="1"/>
          </p:cNvSpPr>
          <p:nvPr/>
        </p:nvSpPr>
        <p:spPr bwMode="auto">
          <a:xfrm>
            <a:off x="5219700" y="1196975"/>
            <a:ext cx="3708400" cy="1739900"/>
          </a:xfrm>
          <a:prstGeom prst="rect">
            <a:avLst/>
          </a:prstGeom>
          <a:noFill/>
          <a:ln w="9525">
            <a:noFill/>
            <a:miter lim="800000"/>
            <a:headEnd/>
            <a:tailEnd/>
          </a:ln>
          <a:effectLst/>
        </p:spPr>
        <p:txBody>
          <a:bodyPr>
            <a:spAutoFit/>
          </a:bodyPr>
          <a:lstStyle/>
          <a:p>
            <a:pPr>
              <a:spcBef>
                <a:spcPct val="50000"/>
              </a:spcBef>
            </a:pPr>
            <a:r>
              <a:rPr lang="es-ES"/>
              <a:t>En Jodorowsky el comic no se construye como una reprsentación, sino que implica al cuerpo por el tamaño de los encuadres y la referencia narrativa solo ancla la lectura</a:t>
            </a:r>
          </a:p>
        </p:txBody>
      </p:sp>
      <p:sp>
        <p:nvSpPr>
          <p:cNvPr id="22536" name="Text Box 8"/>
          <p:cNvSpPr txBox="1">
            <a:spLocks noChangeArrowheads="1"/>
          </p:cNvSpPr>
          <p:nvPr/>
        </p:nvSpPr>
        <p:spPr bwMode="auto">
          <a:xfrm>
            <a:off x="5580063" y="5373688"/>
            <a:ext cx="2520950" cy="366712"/>
          </a:xfrm>
          <a:prstGeom prst="rect">
            <a:avLst/>
          </a:prstGeom>
          <a:noFill/>
          <a:ln w="9525">
            <a:noFill/>
            <a:miter lim="800000"/>
            <a:headEnd/>
            <a:tailEnd/>
          </a:ln>
          <a:effectLst/>
        </p:spPr>
        <p:txBody>
          <a:bodyPr>
            <a:spAutoFit/>
          </a:bodyPr>
          <a:lstStyle/>
          <a:p>
            <a:pPr>
              <a:spcBef>
                <a:spcPct val="50000"/>
              </a:spcBef>
            </a:pPr>
            <a:r>
              <a:rPr lang="es-ES"/>
              <a:t>Dispositivo Pulsional</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BilalLaFemmePiège4"/>
          <p:cNvPicPr>
            <a:picLocks noChangeAspect="1" noChangeArrowheads="1"/>
          </p:cNvPicPr>
          <p:nvPr/>
        </p:nvPicPr>
        <p:blipFill>
          <a:blip r:embed="rId3" cstate="print"/>
          <a:srcRect/>
          <a:stretch>
            <a:fillRect/>
          </a:stretch>
        </p:blipFill>
        <p:spPr bwMode="auto">
          <a:xfrm>
            <a:off x="4500563" y="260350"/>
            <a:ext cx="4295775" cy="6264275"/>
          </a:xfrm>
          <a:prstGeom prst="rect">
            <a:avLst/>
          </a:prstGeom>
          <a:noFill/>
        </p:spPr>
      </p:pic>
      <p:sp>
        <p:nvSpPr>
          <p:cNvPr id="23557" name="Text Box 5"/>
          <p:cNvSpPr txBox="1">
            <a:spLocks noChangeArrowheads="1"/>
          </p:cNvSpPr>
          <p:nvPr/>
        </p:nvSpPr>
        <p:spPr bwMode="auto">
          <a:xfrm>
            <a:off x="827088" y="3429000"/>
            <a:ext cx="2376487" cy="1465263"/>
          </a:xfrm>
          <a:prstGeom prst="rect">
            <a:avLst/>
          </a:prstGeom>
          <a:noFill/>
          <a:ln w="9525">
            <a:noFill/>
            <a:miter lim="800000"/>
            <a:headEnd/>
            <a:tailEnd/>
          </a:ln>
          <a:effectLst/>
        </p:spPr>
        <p:txBody>
          <a:bodyPr>
            <a:spAutoFit/>
          </a:bodyPr>
          <a:lstStyle/>
          <a:p>
            <a:pPr>
              <a:spcBef>
                <a:spcPct val="50000"/>
              </a:spcBef>
            </a:pPr>
            <a:r>
              <a:rPr lang="es-ES"/>
              <a:t>Bilal: “La femme piège”, Ed. Les humanoides associées, Paris, 2003</a:t>
            </a:r>
          </a:p>
        </p:txBody>
      </p:sp>
      <p:sp>
        <p:nvSpPr>
          <p:cNvPr id="23558" name="Text Box 6"/>
          <p:cNvSpPr txBox="1">
            <a:spLocks noChangeArrowheads="1"/>
          </p:cNvSpPr>
          <p:nvPr/>
        </p:nvSpPr>
        <p:spPr bwMode="auto">
          <a:xfrm>
            <a:off x="684213" y="5661025"/>
            <a:ext cx="2592387" cy="366713"/>
          </a:xfrm>
          <a:prstGeom prst="rect">
            <a:avLst/>
          </a:prstGeom>
          <a:noFill/>
          <a:ln w="9525">
            <a:noFill/>
            <a:miter lim="800000"/>
            <a:headEnd/>
            <a:tailEnd/>
          </a:ln>
          <a:effectLst/>
        </p:spPr>
        <p:txBody>
          <a:bodyPr>
            <a:spAutoFit/>
          </a:bodyPr>
          <a:lstStyle/>
          <a:p>
            <a:pPr>
              <a:spcBef>
                <a:spcPct val="50000"/>
              </a:spcBef>
            </a:pPr>
            <a:r>
              <a:rPr lang="es-ES"/>
              <a:t>Dispositivo Pulsional</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cstate="print"/>
          <a:srcRect l="20078" t="25520" r="43893" b="14937"/>
          <a:stretch>
            <a:fillRect/>
          </a:stretch>
        </p:blipFill>
        <p:spPr bwMode="auto">
          <a:xfrm>
            <a:off x="700088" y="333375"/>
            <a:ext cx="5716587" cy="5903913"/>
          </a:xfrm>
          <a:prstGeom prst="rect">
            <a:avLst/>
          </a:prstGeom>
          <a:noFill/>
          <a:ln w="9525">
            <a:noFill/>
            <a:miter lim="800000"/>
            <a:headEnd/>
            <a:tailEnd/>
          </a:ln>
          <a:effectLst/>
        </p:spPr>
      </p:pic>
      <p:sp>
        <p:nvSpPr>
          <p:cNvPr id="24582" name="Text Box 6"/>
          <p:cNvSpPr txBox="1">
            <a:spLocks noChangeArrowheads="1"/>
          </p:cNvSpPr>
          <p:nvPr/>
        </p:nvSpPr>
        <p:spPr bwMode="auto">
          <a:xfrm>
            <a:off x="6516688" y="2565400"/>
            <a:ext cx="2232025" cy="701675"/>
          </a:xfrm>
          <a:prstGeom prst="rect">
            <a:avLst/>
          </a:prstGeom>
          <a:noFill/>
          <a:ln w="9525">
            <a:noFill/>
            <a:miter lim="800000"/>
            <a:headEnd/>
            <a:tailEnd/>
          </a:ln>
          <a:effectLst/>
        </p:spPr>
        <p:txBody>
          <a:bodyPr>
            <a:spAutoFit/>
          </a:bodyPr>
          <a:lstStyle/>
          <a:p>
            <a:pPr>
              <a:spcBef>
                <a:spcPct val="50000"/>
              </a:spcBef>
            </a:pPr>
            <a:r>
              <a:rPr lang="es-ES" sz="2000"/>
              <a:t>Dispositivo de Representación</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68313" y="692150"/>
            <a:ext cx="8229600" cy="4495800"/>
          </a:xfrm>
        </p:spPr>
        <p:txBody>
          <a:bodyPr/>
          <a:lstStyle/>
          <a:p>
            <a:pPr>
              <a:lnSpc>
                <a:spcPct val="90000"/>
              </a:lnSpc>
            </a:pPr>
            <a:r>
              <a:rPr lang="es-ES" sz="2400" b="1"/>
              <a:t>Este Afiche, central en la Campaña, </a:t>
            </a:r>
            <a:r>
              <a:rPr lang="es-ES" sz="2400"/>
              <a:t>expresa pulsionalmente una condensación de la energía lumínica dada por la forma de la onda, desde 0 a 128, para después desplazarla a 190, volver a condensar en el 192, para desplazar y nuevamente subir en el 256. Esto es, la tensión se muta en desplazamiento:</a:t>
            </a:r>
            <a:r>
              <a:rPr lang="es-ES" sz="2400" b="1"/>
              <a:t> Bachelet se aproxima a ti a través de las estructuras del afecto, de los sentimientos, se tensa la imagen como a ti te tensa la vida, pero la tensión se muta en fuerza, a un nivel mayor de energía lumínica (ver Histograma de la Lumninancia), que desplaza la energía para luego darte una fuerza al final, vinculada a la Tranquilidad (ver Forma de Onda y Luminancia)</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sz="2800" b="1">
                <a:solidFill>
                  <a:schemeClr val="hlink"/>
                </a:solidFill>
                <a:effectLst>
                  <a:outerShdw blurRad="38100" dist="38100" dir="2700000" algn="tl">
                    <a:srgbClr val="C0C0C0"/>
                  </a:outerShdw>
                </a:effectLst>
              </a:rPr>
              <a:t>Trayectos teóricos</a:t>
            </a:r>
            <a:r>
              <a:rPr lang="es-ES" sz="2800" b="1">
                <a:solidFill>
                  <a:srgbClr val="CC0000"/>
                </a:solidFill>
                <a:effectLst>
                  <a:outerShdw blurRad="38100" dist="38100" dir="2700000" algn="tl">
                    <a:srgbClr val="C0C0C0"/>
                  </a:outerShdw>
                </a:effectLst>
              </a:rPr>
              <a:t> </a:t>
            </a:r>
            <a:r>
              <a:rPr lang="es-ES" sz="2800" b="1">
                <a:solidFill>
                  <a:schemeClr val="tx1"/>
                </a:solidFill>
                <a:effectLst>
                  <a:outerShdw blurRad="38100" dist="38100" dir="2700000" algn="tl">
                    <a:srgbClr val="C0C0C0"/>
                  </a:outerShdw>
                </a:effectLst>
              </a:rPr>
              <a:t>sobre la </a:t>
            </a:r>
            <a:r>
              <a:rPr lang="es-ES" sz="2800" b="1">
                <a:solidFill>
                  <a:schemeClr val="tx1"/>
                </a:solidFill>
                <a:effectLst/>
              </a:rPr>
              <a:t>conceptualización</a:t>
            </a:r>
            <a:r>
              <a:rPr lang="es-ES" sz="2800" b="1">
                <a:solidFill>
                  <a:schemeClr val="tx1"/>
                </a:solidFill>
                <a:effectLst>
                  <a:outerShdw blurRad="38100" dist="38100" dir="2700000" algn="tl">
                    <a:srgbClr val="C0C0C0"/>
                  </a:outerShdw>
                </a:effectLst>
              </a:rPr>
              <a:t> de </a:t>
            </a:r>
            <a:r>
              <a:rPr lang="es-ES" sz="3200" b="1">
                <a:solidFill>
                  <a:srgbClr val="CC0000"/>
                </a:solidFill>
                <a:effectLst>
                  <a:outerShdw blurRad="38100" dist="38100" dir="2700000" algn="tl">
                    <a:srgbClr val="C0C0C0"/>
                  </a:outerShdw>
                </a:effectLst>
              </a:rPr>
              <a:t>Cuerpo</a:t>
            </a:r>
            <a:r>
              <a:rPr lang="es-ES" sz="2800" b="1">
                <a:solidFill>
                  <a:srgbClr val="990000"/>
                </a:solidFill>
                <a:effectLst>
                  <a:outerShdw blurRad="38100" dist="38100" dir="2700000" algn="tl">
                    <a:srgbClr val="C0C0C0"/>
                  </a:outerShdw>
                </a:effectLst>
              </a:rPr>
              <a:t>  </a:t>
            </a:r>
          </a:p>
        </p:txBody>
      </p:sp>
      <p:sp>
        <p:nvSpPr>
          <p:cNvPr id="9219" name="Rectangle 3"/>
          <p:cNvSpPr>
            <a:spLocks noGrp="1" noChangeArrowheads="1"/>
          </p:cNvSpPr>
          <p:nvPr>
            <p:ph type="body" idx="1"/>
          </p:nvPr>
        </p:nvSpPr>
        <p:spPr/>
        <p:txBody>
          <a:bodyPr/>
          <a:lstStyle/>
          <a:p>
            <a:r>
              <a:rPr lang="es-ES" b="1">
                <a:solidFill>
                  <a:srgbClr val="CC0000"/>
                </a:solidFill>
              </a:rPr>
              <a:t>Cuerpo y Psicoanálisis</a:t>
            </a:r>
            <a:r>
              <a:rPr lang="es-ES">
                <a:solidFill>
                  <a:srgbClr val="CC0000"/>
                </a:solidFill>
              </a:rPr>
              <a:t>:</a:t>
            </a:r>
            <a:endParaRPr lang="es-ES">
              <a:solidFill>
                <a:schemeClr val="bg1"/>
              </a:solidFill>
            </a:endParaRPr>
          </a:p>
          <a:p>
            <a:r>
              <a:rPr lang="es-ES">
                <a:solidFill>
                  <a:srgbClr val="000000"/>
                </a:solidFill>
              </a:rPr>
              <a:t>Para Dolton: ”Existen tres modalidades de una misma imagen del cuerpo</a:t>
            </a:r>
            <a:r>
              <a:rPr lang="es-ES"/>
              <a:t>:”imagen de base, imagen funcional e imagen erógena </a:t>
            </a:r>
            <a:r>
              <a:rPr lang="es-ES">
                <a:solidFill>
                  <a:srgbClr val="000000"/>
                </a:solidFill>
              </a:rPr>
              <a:t>constituyendo y asegurando todas ellas juntas, la imagen del cuerpo viviente y el narcisismo del sujeto en cada estadio de su evolución” (Dolto, F. página 42).</a:t>
            </a:r>
            <a:endParaRPr lang="es-ES">
              <a:solidFill>
                <a:srgbClr val="CC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acheletAfiche0ok"/>
          <p:cNvPicPr>
            <a:picLocks noChangeAspect="1" noChangeArrowheads="1"/>
          </p:cNvPicPr>
          <p:nvPr/>
        </p:nvPicPr>
        <p:blipFill>
          <a:blip r:embed="rId3" cstate="print"/>
          <a:srcRect/>
          <a:stretch>
            <a:fillRect/>
          </a:stretch>
        </p:blipFill>
        <p:spPr bwMode="auto">
          <a:xfrm>
            <a:off x="250825" y="1341438"/>
            <a:ext cx="8893175" cy="4608512"/>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AficheBachelet11NonOk"/>
          <p:cNvPicPr>
            <a:picLocks noChangeAspect="1" noChangeArrowheads="1"/>
          </p:cNvPicPr>
          <p:nvPr/>
        </p:nvPicPr>
        <p:blipFill>
          <a:blip r:embed="rId3" cstate="print"/>
          <a:srcRect/>
          <a:stretch>
            <a:fillRect/>
          </a:stretch>
        </p:blipFill>
        <p:spPr bwMode="auto">
          <a:xfrm>
            <a:off x="0" y="404813"/>
            <a:ext cx="9144000" cy="4392612"/>
          </a:xfrm>
          <a:prstGeom prst="rect">
            <a:avLst/>
          </a:prstGeom>
          <a:noFill/>
        </p:spPr>
      </p:pic>
      <p:sp>
        <p:nvSpPr>
          <p:cNvPr id="29700" name="Text Box 4"/>
          <p:cNvSpPr txBox="1">
            <a:spLocks noChangeArrowheads="1"/>
          </p:cNvSpPr>
          <p:nvPr/>
        </p:nvSpPr>
        <p:spPr bwMode="auto">
          <a:xfrm>
            <a:off x="755650" y="5084763"/>
            <a:ext cx="7129463" cy="1465262"/>
          </a:xfrm>
          <a:prstGeom prst="rect">
            <a:avLst/>
          </a:prstGeom>
          <a:noFill/>
          <a:ln w="9525">
            <a:noFill/>
            <a:miter lim="800000"/>
            <a:headEnd/>
            <a:tailEnd/>
          </a:ln>
          <a:effectLst/>
        </p:spPr>
        <p:txBody>
          <a:bodyPr>
            <a:spAutoFit/>
          </a:bodyPr>
          <a:lstStyle/>
          <a:p>
            <a:pPr>
              <a:spcBef>
                <a:spcPct val="50000"/>
              </a:spcBef>
            </a:pPr>
            <a:r>
              <a:rPr lang="es-ES"/>
              <a:t>Donde gráficamente hay una diferencia con los anteriores, ello es factible de entender, pues en la campaña de Bachelet no se utilizó esta metodología de análisis. Es evidente el salto de plano, pero debe tenerse en cuenta que no es la regla, sino que constituye sólo Un afiche de los otros 15 que son distintos.</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cstate="print"/>
          <a:srcRect/>
          <a:stretch>
            <a:fillRect/>
          </a:stretch>
        </p:blipFill>
        <p:spPr bwMode="auto">
          <a:xfrm>
            <a:off x="0" y="0"/>
            <a:ext cx="8893175" cy="66706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92275" y="333375"/>
            <a:ext cx="4392613" cy="574675"/>
          </a:xfrm>
        </p:spPr>
        <p:txBody>
          <a:bodyPr/>
          <a:lstStyle/>
          <a:p>
            <a:r>
              <a:rPr lang="es-ES" sz="2400" b="1">
                <a:solidFill>
                  <a:schemeClr val="tx1"/>
                </a:solidFill>
                <a:effectLst>
                  <a:outerShdw blurRad="38100" dist="38100" dir="2700000" algn="tl">
                    <a:srgbClr val="C0C0C0"/>
                  </a:outerShdw>
                </a:effectLst>
              </a:rPr>
              <a:t>Bibliografía</a:t>
            </a:r>
            <a:r>
              <a:rPr lang="es-ES" sz="2400" b="1">
                <a:effectLst>
                  <a:outerShdw blurRad="38100" dist="38100" dir="2700000" algn="tl">
                    <a:srgbClr val="C0C0C0"/>
                  </a:outerShdw>
                </a:effectLst>
              </a:rPr>
              <a:t> </a:t>
            </a:r>
            <a:r>
              <a:rPr lang="es-ES" sz="2400" b="1">
                <a:solidFill>
                  <a:schemeClr val="tx1"/>
                </a:solidFill>
                <a:effectLst>
                  <a:outerShdw blurRad="38100" dist="38100" dir="2700000" algn="tl">
                    <a:srgbClr val="C0C0C0"/>
                  </a:outerShdw>
                </a:effectLst>
              </a:rPr>
              <a:t>citada</a:t>
            </a:r>
          </a:p>
        </p:txBody>
      </p:sp>
      <p:sp>
        <p:nvSpPr>
          <p:cNvPr id="7171" name="Rectangle 3"/>
          <p:cNvSpPr>
            <a:spLocks noGrp="1" noChangeArrowheads="1"/>
          </p:cNvSpPr>
          <p:nvPr>
            <p:ph type="body" idx="1"/>
          </p:nvPr>
        </p:nvSpPr>
        <p:spPr>
          <a:xfrm>
            <a:off x="250825" y="1196975"/>
            <a:ext cx="8229600" cy="4249738"/>
          </a:xfrm>
        </p:spPr>
        <p:txBody>
          <a:bodyPr/>
          <a:lstStyle/>
          <a:p>
            <a:pPr>
              <a:lnSpc>
                <a:spcPct val="80000"/>
              </a:lnSpc>
            </a:pPr>
            <a:r>
              <a:rPr lang="es-ES" sz="1600" b="1"/>
              <a:t>-Chazal, Gérard: “Interfaces”, </a:t>
            </a:r>
            <a:r>
              <a:rPr lang="es-ES" sz="1600"/>
              <a:t>Ed. Cham Vallon, Paris, 2002.</a:t>
            </a:r>
          </a:p>
          <a:p>
            <a:pPr>
              <a:lnSpc>
                <a:spcPct val="80000"/>
              </a:lnSpc>
            </a:pPr>
            <a:r>
              <a:rPr lang="es-ES" sz="1600" b="1"/>
              <a:t>-Deleuze, G.; Guattari, F.:”L’Anti-Oedipe”, </a:t>
            </a:r>
            <a:r>
              <a:rPr lang="es-ES" sz="1600"/>
              <a:t>Ed. de Minuit, Paris, 1975, Paris.</a:t>
            </a:r>
          </a:p>
          <a:p>
            <a:pPr>
              <a:lnSpc>
                <a:spcPct val="80000"/>
              </a:lnSpc>
            </a:pPr>
            <a:r>
              <a:rPr lang="es-ES" sz="1600" b="1"/>
              <a:t>-Guattari, Félix: “Caosmosis”, </a:t>
            </a:r>
            <a:r>
              <a:rPr lang="es-ES" sz="1600"/>
              <a:t>Ed. Manantial, Buenos Aires, 1997.</a:t>
            </a:r>
            <a:endParaRPr lang="es-ES" sz="1600" b="1"/>
          </a:p>
          <a:p>
            <a:pPr>
              <a:lnSpc>
                <a:spcPct val="80000"/>
              </a:lnSpc>
            </a:pPr>
            <a:r>
              <a:rPr lang="es-ES" sz="1600" b="1"/>
              <a:t>-Dolto, Françoise: “La imagen inconsciente del cuerpo”, </a:t>
            </a:r>
            <a:r>
              <a:rPr lang="es-ES" sz="1600"/>
              <a:t>Ed. Paidós, Barcelona, 1999.</a:t>
            </a:r>
          </a:p>
          <a:p>
            <a:pPr>
              <a:lnSpc>
                <a:spcPct val="80000"/>
              </a:lnSpc>
            </a:pPr>
            <a:r>
              <a:rPr lang="es-ES" sz="1600" b="1"/>
              <a:t>-L. Kreisner, M. Fain, M. Soulé:</a:t>
            </a:r>
            <a:r>
              <a:rPr lang="es-ES" sz="1600"/>
              <a:t> </a:t>
            </a:r>
            <a:r>
              <a:rPr lang="es-ES" sz="1600" b="1"/>
              <a:t>“El niño y su cuerpo”, </a:t>
            </a:r>
            <a:r>
              <a:rPr lang="es-ES" sz="1600"/>
              <a:t>Ed. Amorrortu, Buenos Aires, 1999.</a:t>
            </a:r>
          </a:p>
          <a:p>
            <a:pPr>
              <a:lnSpc>
                <a:spcPct val="80000"/>
              </a:lnSpc>
            </a:pPr>
            <a:r>
              <a:rPr lang="es-ES" sz="1600" b="1"/>
              <a:t>-Kristeva, Julia: “La révolution du langage poétique”, </a:t>
            </a:r>
            <a:r>
              <a:rPr lang="es-ES" sz="1600"/>
              <a:t>Ed. Seuil, Paris, 1974.</a:t>
            </a:r>
            <a:endParaRPr lang="es-ES" sz="1600" b="1"/>
          </a:p>
          <a:p>
            <a:pPr>
              <a:lnSpc>
                <a:spcPct val="80000"/>
              </a:lnSpc>
            </a:pPr>
            <a:r>
              <a:rPr lang="es-ES" sz="1600" b="1"/>
              <a:t>-Lacan, Jacques: “Les quatre concepts fondamentaux de la psychanalyse”, </a:t>
            </a:r>
            <a:r>
              <a:rPr lang="es-ES" sz="1600"/>
              <a:t>Ed. Seuil, Paris, 1973</a:t>
            </a:r>
          </a:p>
          <a:p>
            <a:pPr>
              <a:lnSpc>
                <a:spcPct val="80000"/>
              </a:lnSpc>
            </a:pPr>
            <a:r>
              <a:rPr lang="es-ES" sz="1600" b="1"/>
              <a:t>-Moreira, Hilia: “Cuerpo de Mujer”, </a:t>
            </a:r>
            <a:r>
              <a:rPr lang="es-ES" sz="1600"/>
              <a:t>Ed. Trilce, Montevideo, 1994.</a:t>
            </a:r>
          </a:p>
          <a:p>
            <a:pPr>
              <a:lnSpc>
                <a:spcPct val="80000"/>
              </a:lnSpc>
            </a:pPr>
            <a:r>
              <a:rPr lang="es-ES" sz="1600" b="1"/>
              <a:t>-Pastinelli, Madeleine: “Des souris, des hommes et des femmes au village global”, </a:t>
            </a:r>
            <a:r>
              <a:rPr lang="es-ES" sz="1600"/>
              <a:t>Ed. Presses de l’Université Laval, Québec, 2007</a:t>
            </a:r>
          </a:p>
          <a:p>
            <a:pPr>
              <a:lnSpc>
                <a:spcPct val="80000"/>
              </a:lnSpc>
            </a:pPr>
            <a:r>
              <a:rPr lang="es-ES" sz="1600" b="1"/>
              <a:t>-Perniola, Mario: “Del sentir”, </a:t>
            </a:r>
            <a:r>
              <a:rPr lang="es-ES" sz="1600"/>
              <a:t>Ed. Pre- Textos, Valencia, 2008.</a:t>
            </a:r>
          </a:p>
          <a:p>
            <a:pPr>
              <a:lnSpc>
                <a:spcPct val="80000"/>
              </a:lnSpc>
            </a:pPr>
            <a:r>
              <a:rPr lang="es-ES" sz="1600" b="1"/>
              <a:t>-Traversa, Oscar: “Cuerpos de Papel”, </a:t>
            </a:r>
            <a:r>
              <a:rPr lang="es-ES" sz="1600"/>
              <a:t>Ed. Gedisa, Barcelona, 1997</a:t>
            </a:r>
          </a:p>
          <a:p>
            <a:pPr>
              <a:lnSpc>
                <a:spcPct val="80000"/>
              </a:lnSpc>
            </a:pPr>
            <a:r>
              <a:rPr lang="es-ES" sz="1600" b="1"/>
              <a:t>-Reich, Wilhelm: “La función del Orsgasmo”, </a:t>
            </a:r>
            <a:r>
              <a:rPr lang="es-ES" sz="1600"/>
              <a:t>Ed. Paidós, Barcelona, 2002</a:t>
            </a:r>
          </a:p>
          <a:p>
            <a:pPr>
              <a:lnSpc>
                <a:spcPct val="80000"/>
              </a:lnSpc>
            </a:pPr>
            <a:r>
              <a:rPr lang="es-ES" sz="1600" b="1"/>
              <a:t>-Zizek, Slavoj: “El Acoso de las Fantasías”, </a:t>
            </a:r>
            <a:r>
              <a:rPr lang="es-ES" sz="1600"/>
              <a:t>Ed. Siglo XXI, México, 2007</a:t>
            </a:r>
            <a:endParaRPr lang="es-ES" sz="1600" b="1"/>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95288" y="549275"/>
            <a:ext cx="8229600" cy="4495800"/>
          </a:xfrm>
        </p:spPr>
        <p:txBody>
          <a:bodyPr/>
          <a:lstStyle/>
          <a:p>
            <a:r>
              <a:rPr lang="es-ES" sz="2000" b="1"/>
              <a:t>(CUERPO)		=	(ESPACIO DE  REPRESENTACIÓN)	</a:t>
            </a:r>
            <a:endParaRPr lang="es-ES" sz="2000"/>
          </a:p>
        </p:txBody>
      </p:sp>
      <p:sp>
        <p:nvSpPr>
          <p:cNvPr id="10245" name="AutoShape 5"/>
          <p:cNvSpPr>
            <a:spLocks noChangeArrowheads="1"/>
          </p:cNvSpPr>
          <p:nvPr/>
        </p:nvSpPr>
        <p:spPr bwMode="auto">
          <a:xfrm>
            <a:off x="5795963" y="1196975"/>
            <a:ext cx="1008062" cy="2016125"/>
          </a:xfrm>
          <a:prstGeom prst="down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s-MX"/>
          </a:p>
        </p:txBody>
      </p:sp>
      <p:sp>
        <p:nvSpPr>
          <p:cNvPr id="10246" name="Text Box 6"/>
          <p:cNvSpPr txBox="1">
            <a:spLocks noChangeArrowheads="1"/>
          </p:cNvSpPr>
          <p:nvPr/>
        </p:nvSpPr>
        <p:spPr bwMode="auto">
          <a:xfrm>
            <a:off x="2771775" y="3789363"/>
            <a:ext cx="5472113" cy="2017712"/>
          </a:xfrm>
          <a:prstGeom prst="rect">
            <a:avLst/>
          </a:prstGeom>
          <a:noFill/>
          <a:ln w="9525">
            <a:noFill/>
            <a:miter lim="800000"/>
            <a:headEnd/>
            <a:tailEnd/>
          </a:ln>
          <a:effectLst/>
        </p:spPr>
        <p:txBody>
          <a:bodyPr>
            <a:spAutoFit/>
          </a:bodyPr>
          <a:lstStyle/>
          <a:p>
            <a:pPr>
              <a:spcBef>
                <a:spcPct val="50000"/>
              </a:spcBef>
            </a:pPr>
            <a:r>
              <a:rPr lang="es-ES"/>
              <a:t>El Cuerpo es fetichizado en la representación </a:t>
            </a:r>
          </a:p>
          <a:p>
            <a:pPr>
              <a:spcBef>
                <a:spcPct val="50000"/>
              </a:spcBef>
            </a:pPr>
            <a:r>
              <a:rPr lang="es-ES"/>
              <a:t>                         ///</a:t>
            </a:r>
          </a:p>
          <a:p>
            <a:pPr>
              <a:spcBef>
                <a:spcPct val="50000"/>
              </a:spcBef>
            </a:pPr>
            <a:r>
              <a:rPr lang="es-ES"/>
              <a:t>	(Se Anula)</a:t>
            </a:r>
          </a:p>
          <a:p>
            <a:pPr>
              <a:spcBef>
                <a:spcPct val="50000"/>
              </a:spcBef>
            </a:pPr>
            <a:r>
              <a:rPr lang="es-ES"/>
              <a:t>	        ///</a:t>
            </a:r>
          </a:p>
          <a:p>
            <a:pPr>
              <a:spcBef>
                <a:spcPct val="50000"/>
              </a:spcBef>
            </a:pPr>
            <a:r>
              <a:rPr lang="es-ES"/>
              <a:t>	(No Existe)</a:t>
            </a:r>
          </a:p>
        </p:txBody>
      </p:sp>
      <p:sp>
        <p:nvSpPr>
          <p:cNvPr id="10247" name="Oval 7"/>
          <p:cNvSpPr>
            <a:spLocks noChangeArrowheads="1"/>
          </p:cNvSpPr>
          <p:nvPr/>
        </p:nvSpPr>
        <p:spPr bwMode="auto">
          <a:xfrm>
            <a:off x="3276600" y="4508500"/>
            <a:ext cx="2159000" cy="1511300"/>
          </a:xfrm>
          <a:prstGeom prst="ellipse">
            <a:avLst/>
          </a:prstGeom>
          <a:noFill/>
          <a:ln w="9525">
            <a:solidFill>
              <a:schemeClr val="tx1"/>
            </a:solidFill>
            <a:round/>
            <a:headEnd/>
            <a:tailEnd/>
          </a:ln>
          <a:effectLst/>
        </p:spPr>
        <p:txBody>
          <a:bodyPr wrap="none" anchor="ctr"/>
          <a:lstStyle/>
          <a:p>
            <a:endParaRPr lang="es-MX"/>
          </a:p>
        </p:txBody>
      </p:sp>
      <p:sp>
        <p:nvSpPr>
          <p:cNvPr id="10248" name="Oval 8"/>
          <p:cNvSpPr>
            <a:spLocks noChangeArrowheads="1"/>
          </p:cNvSpPr>
          <p:nvPr/>
        </p:nvSpPr>
        <p:spPr bwMode="auto">
          <a:xfrm>
            <a:off x="2411413" y="3500438"/>
            <a:ext cx="6264275" cy="865187"/>
          </a:xfrm>
          <a:prstGeom prst="ellipse">
            <a:avLst/>
          </a:prstGeom>
          <a:noFill/>
          <a:ln w="9525">
            <a:solidFill>
              <a:schemeClr val="tx1"/>
            </a:solidFill>
            <a:round/>
            <a:headEnd/>
            <a:tailEnd/>
          </a:ln>
          <a:effectLst/>
        </p:spPr>
        <p:txBody>
          <a:bodyPr wrap="none" anchor="ctr"/>
          <a:lstStyle/>
          <a:p>
            <a:endParaRPr lang="es-MX"/>
          </a:p>
        </p:txBody>
      </p:sp>
      <p:sp>
        <p:nvSpPr>
          <p:cNvPr id="10249" name="Oval 9"/>
          <p:cNvSpPr>
            <a:spLocks noChangeArrowheads="1"/>
          </p:cNvSpPr>
          <p:nvPr/>
        </p:nvSpPr>
        <p:spPr bwMode="auto">
          <a:xfrm>
            <a:off x="755650" y="260350"/>
            <a:ext cx="1800225" cy="1223963"/>
          </a:xfrm>
          <a:prstGeom prst="ellipse">
            <a:avLst/>
          </a:prstGeom>
          <a:noFill/>
          <a:ln w="9525">
            <a:solidFill>
              <a:schemeClr val="tx1"/>
            </a:solidFill>
            <a:round/>
            <a:headEnd/>
            <a:tailEnd/>
          </a:ln>
          <a:effectLst/>
        </p:spPr>
        <p:txBody>
          <a:bodyPr wrap="none" anchor="ctr"/>
          <a:lstStyle/>
          <a:p>
            <a:endParaRPr lang="es-MX"/>
          </a:p>
        </p:txBody>
      </p:sp>
      <p:sp>
        <p:nvSpPr>
          <p:cNvPr id="10250" name="Oval 10"/>
          <p:cNvSpPr>
            <a:spLocks noChangeArrowheads="1"/>
          </p:cNvSpPr>
          <p:nvPr/>
        </p:nvSpPr>
        <p:spPr bwMode="auto">
          <a:xfrm>
            <a:off x="3779838" y="404813"/>
            <a:ext cx="4968875" cy="720725"/>
          </a:xfrm>
          <a:prstGeom prst="ellipse">
            <a:avLst/>
          </a:prstGeom>
          <a:noFill/>
          <a:ln w="9525">
            <a:solidFill>
              <a:schemeClr val="tx1"/>
            </a:solidFill>
            <a:round/>
            <a:headEnd/>
            <a:tailEnd/>
          </a:ln>
          <a:effectLst/>
        </p:spPr>
        <p:txBody>
          <a:bodyPr wrap="none" anchor="ctr"/>
          <a:lstStyle/>
          <a:p>
            <a:endParaRPr lang="es-MX"/>
          </a:p>
        </p:txBody>
      </p:sp>
      <p:sp>
        <p:nvSpPr>
          <p:cNvPr id="10251" name="Text Box 11"/>
          <p:cNvSpPr txBox="1">
            <a:spLocks noChangeArrowheads="1"/>
          </p:cNvSpPr>
          <p:nvPr/>
        </p:nvSpPr>
        <p:spPr bwMode="auto">
          <a:xfrm>
            <a:off x="4067175" y="1412875"/>
            <a:ext cx="1441450" cy="1192213"/>
          </a:xfrm>
          <a:prstGeom prst="rect">
            <a:avLst/>
          </a:prstGeom>
          <a:noFill/>
          <a:ln w="9525">
            <a:noFill/>
            <a:miter lim="800000"/>
            <a:headEnd/>
            <a:tailEnd/>
          </a:ln>
          <a:effectLst/>
        </p:spPr>
        <p:txBody>
          <a:bodyPr>
            <a:spAutoFit/>
          </a:bodyPr>
          <a:lstStyle/>
          <a:p>
            <a:pPr>
              <a:spcBef>
                <a:spcPct val="50000"/>
              </a:spcBef>
            </a:pPr>
            <a:r>
              <a:rPr lang="es-ES"/>
              <a:t>Lacan</a:t>
            </a:r>
          </a:p>
          <a:p>
            <a:pPr>
              <a:spcBef>
                <a:spcPct val="50000"/>
              </a:spcBef>
            </a:pPr>
            <a:r>
              <a:rPr lang="es-ES"/>
              <a:t>Dolto</a:t>
            </a:r>
          </a:p>
          <a:p>
            <a:pPr>
              <a:spcBef>
                <a:spcPct val="50000"/>
              </a:spcBef>
            </a:pPr>
            <a:r>
              <a:rPr lang="es-ES"/>
              <a:t>Kreisler</a:t>
            </a:r>
          </a:p>
        </p:txBody>
      </p:sp>
      <p:sp>
        <p:nvSpPr>
          <p:cNvPr id="10252" name="Text Box 12"/>
          <p:cNvSpPr txBox="1">
            <a:spLocks noChangeArrowheads="1"/>
          </p:cNvSpPr>
          <p:nvPr/>
        </p:nvSpPr>
        <p:spPr bwMode="auto">
          <a:xfrm>
            <a:off x="7019925" y="1412875"/>
            <a:ext cx="1223963" cy="1604963"/>
          </a:xfrm>
          <a:prstGeom prst="rect">
            <a:avLst/>
          </a:prstGeom>
          <a:noFill/>
          <a:ln w="9525">
            <a:noFill/>
            <a:miter lim="800000"/>
            <a:headEnd/>
            <a:tailEnd/>
          </a:ln>
          <a:effectLst/>
        </p:spPr>
        <p:txBody>
          <a:bodyPr>
            <a:spAutoFit/>
          </a:bodyPr>
          <a:lstStyle/>
          <a:p>
            <a:pPr>
              <a:spcBef>
                <a:spcPct val="50000"/>
              </a:spcBef>
            </a:pPr>
            <a:r>
              <a:rPr lang="es-ES"/>
              <a:t>Moreira</a:t>
            </a:r>
          </a:p>
          <a:p>
            <a:pPr>
              <a:spcBef>
                <a:spcPct val="50000"/>
              </a:spcBef>
            </a:pPr>
            <a:r>
              <a:rPr lang="es-ES"/>
              <a:t>Aumont</a:t>
            </a:r>
          </a:p>
          <a:p>
            <a:pPr>
              <a:spcBef>
                <a:spcPct val="50000"/>
              </a:spcBef>
            </a:pPr>
            <a:r>
              <a:rPr lang="es-ES"/>
              <a:t>Traversa</a:t>
            </a:r>
          </a:p>
          <a:p>
            <a:pPr>
              <a:spcBef>
                <a:spcPct val="50000"/>
              </a:spcBef>
            </a:pPr>
            <a:r>
              <a:rPr lang="es-ES"/>
              <a:t>Verón</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sz="3600" b="1">
                <a:effectLst>
                  <a:outerShdw blurRad="38100" dist="38100" dir="2700000" algn="tl">
                    <a:srgbClr val="C0C0C0"/>
                  </a:outerShdw>
                </a:effectLst>
              </a:rPr>
              <a:t>Cuerpo Estética y Filosofía Política</a:t>
            </a:r>
          </a:p>
        </p:txBody>
      </p:sp>
      <p:sp>
        <p:nvSpPr>
          <p:cNvPr id="8195" name="Rectangle 3"/>
          <p:cNvSpPr>
            <a:spLocks noGrp="1" noChangeArrowheads="1"/>
          </p:cNvSpPr>
          <p:nvPr>
            <p:ph type="body" idx="1"/>
          </p:nvPr>
        </p:nvSpPr>
        <p:spPr/>
        <p:txBody>
          <a:bodyPr/>
          <a:lstStyle/>
          <a:p>
            <a:r>
              <a:rPr lang="es-ES" b="1">
                <a:solidFill>
                  <a:srgbClr val="FF3300"/>
                </a:solidFill>
              </a:rPr>
              <a:t>Deleuze y Guattari</a:t>
            </a:r>
            <a:r>
              <a:rPr lang="es-ES"/>
              <a:t>: por un desarrollo puramente teórico este grupo detecta que el inconsciente es puramente un cuerpo lleno de </a:t>
            </a:r>
            <a:r>
              <a:rPr lang="es-ES">
                <a:solidFill>
                  <a:srgbClr val="FF3300"/>
                </a:solidFill>
              </a:rPr>
              <a:t>flujos de energía que catárticamente se manifiestan en los textos culturales, </a:t>
            </a:r>
            <a:r>
              <a:rPr lang="es-ES"/>
              <a:t>negando la reproducción del orden social</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 sz="3600" b="1">
                <a:effectLst>
                  <a:outerShdw blurRad="38100" dist="38100" dir="2700000" algn="tl">
                    <a:srgbClr val="C0C0C0"/>
                  </a:outerShdw>
                </a:effectLst>
              </a:rPr>
              <a:t>Cuerpo Estética y Filosofía Política</a:t>
            </a:r>
          </a:p>
        </p:txBody>
      </p:sp>
      <p:sp>
        <p:nvSpPr>
          <p:cNvPr id="11267" name="Rectangle 3"/>
          <p:cNvSpPr>
            <a:spLocks noGrp="1" noChangeArrowheads="1"/>
          </p:cNvSpPr>
          <p:nvPr>
            <p:ph type="body" idx="1"/>
          </p:nvPr>
        </p:nvSpPr>
        <p:spPr/>
        <p:txBody>
          <a:bodyPr/>
          <a:lstStyle/>
          <a:p>
            <a:r>
              <a:rPr lang="es-ES">
                <a:solidFill>
                  <a:srgbClr val="FF3300"/>
                </a:solidFill>
              </a:rPr>
              <a:t>Guattari:</a:t>
            </a:r>
            <a:r>
              <a:rPr lang="es-ES"/>
              <a:t> la animación sería el espacio de transgresión del cuerpo, una negatividad frente a la lógica de las institucionalidades sociales</a:t>
            </a:r>
          </a:p>
          <a:p>
            <a:r>
              <a:rPr lang="es-ES">
                <a:solidFill>
                  <a:srgbClr val="FF3300"/>
                </a:solidFill>
              </a:rPr>
              <a:t>Kristeva: </a:t>
            </a:r>
            <a:r>
              <a:rPr lang="es-ES"/>
              <a:t>busca en la literatura la inserción de lo ilógico en la sistematicidad, la presencia del cuerpo, lo asocial, que transgrede y niega el orden social</a:t>
            </a:r>
            <a:endParaRPr lang="es-ES">
              <a:solidFill>
                <a:srgbClr val="FF3300"/>
              </a:solidFil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ES" sz="3600" b="1"/>
              <a:t>Cuerpo Estética y Filosofía Política</a:t>
            </a:r>
          </a:p>
        </p:txBody>
      </p:sp>
      <p:sp>
        <p:nvSpPr>
          <p:cNvPr id="12291" name="Rectangle 3"/>
          <p:cNvSpPr>
            <a:spLocks noGrp="1" noChangeArrowheads="1"/>
          </p:cNvSpPr>
          <p:nvPr>
            <p:ph type="body" idx="1"/>
          </p:nvPr>
        </p:nvSpPr>
        <p:spPr/>
        <p:txBody>
          <a:bodyPr/>
          <a:lstStyle/>
          <a:p>
            <a:r>
              <a:rPr lang="es-ES"/>
              <a:t>Chazal: </a:t>
            </a:r>
            <a:r>
              <a:rPr lang="es-ES">
                <a:solidFill>
                  <a:srgbClr val="FF3300"/>
                </a:solidFill>
              </a:rPr>
              <a:t>las tecnologías digitales presentes en la animación e incluso en la utilización de redes extrapolan el propio cuerpo en la máquina, constituyendo ella una extensión del cuerpo del sujeto</a:t>
            </a:r>
            <a:endParaRPr lang="es-ES"/>
          </a:p>
        </p:txBody>
      </p:sp>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s-ES" sz="3600" b="1"/>
              <a:t>Cuerpo Animación y Política</a:t>
            </a:r>
          </a:p>
        </p:txBody>
      </p:sp>
      <p:sp>
        <p:nvSpPr>
          <p:cNvPr id="13315" name="Rectangle 3"/>
          <p:cNvSpPr>
            <a:spLocks noGrp="1" noChangeArrowheads="1"/>
          </p:cNvSpPr>
          <p:nvPr>
            <p:ph type="body" idx="1"/>
          </p:nvPr>
        </p:nvSpPr>
        <p:spPr/>
        <p:txBody>
          <a:bodyPr/>
          <a:lstStyle/>
          <a:p>
            <a:r>
              <a:rPr lang="es-ES" b="1">
                <a:solidFill>
                  <a:srgbClr val="33CC33"/>
                </a:solidFill>
              </a:rPr>
              <a:t>Pastinelli</a:t>
            </a:r>
            <a:r>
              <a:rPr lang="es-ES">
                <a:solidFill>
                  <a:srgbClr val="FFFF00"/>
                </a:solidFill>
              </a:rPr>
              <a:t> </a:t>
            </a:r>
            <a:r>
              <a:rPr lang="es-ES"/>
              <a:t>detecta en un estudio </a:t>
            </a:r>
            <a:r>
              <a:rPr lang="es-ES" b="1"/>
              <a:t>antropológico sobre comunidades virtuales</a:t>
            </a:r>
            <a:r>
              <a:rPr lang="es-ES"/>
              <a:t> que dicho espacio se constituye como no social, flujos de energía que escapan a la lógica social</a:t>
            </a:r>
            <a:r>
              <a:rPr lang="es-ES">
                <a:solidFill>
                  <a:srgbClr val="33CC33"/>
                </a:solidFill>
              </a:rPr>
              <a:t>: </a:t>
            </a:r>
            <a:r>
              <a:rPr lang="es-ES" b="1">
                <a:solidFill>
                  <a:srgbClr val="33CC33"/>
                </a:solidFill>
              </a:rPr>
              <a:t>es el espacio donde él sujeto puede ser el mismo</a:t>
            </a:r>
            <a:endParaRPr lang="es-ES" b="1">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600" b="1"/>
              <a:t>Cuerpo Animación y Política</a:t>
            </a:r>
          </a:p>
        </p:txBody>
      </p:sp>
      <p:sp>
        <p:nvSpPr>
          <p:cNvPr id="14339" name="Rectangle 3"/>
          <p:cNvSpPr>
            <a:spLocks noGrp="1" noChangeArrowheads="1"/>
          </p:cNvSpPr>
          <p:nvPr>
            <p:ph type="body" idx="1"/>
          </p:nvPr>
        </p:nvSpPr>
        <p:spPr/>
        <p:txBody>
          <a:bodyPr/>
          <a:lstStyle/>
          <a:p>
            <a:r>
              <a:rPr lang="es-ES" b="1">
                <a:solidFill>
                  <a:srgbClr val="33CC33"/>
                </a:solidFill>
              </a:rPr>
              <a:t>Zizek </a:t>
            </a:r>
            <a:r>
              <a:rPr lang="es-ES"/>
              <a:t>detecta</a:t>
            </a:r>
            <a:r>
              <a:rPr lang="es-ES" b="1"/>
              <a:t> que el </a:t>
            </a:r>
            <a:r>
              <a:rPr lang="es-ES" b="1">
                <a:solidFill>
                  <a:srgbClr val="33CC33"/>
                </a:solidFill>
              </a:rPr>
              <a:t>ciberespacio es el lugar donde el sujeto puede operar al margen de la sociedad</a:t>
            </a:r>
            <a:r>
              <a:rPr lang="es-ES" b="1"/>
              <a:t>, </a:t>
            </a:r>
            <a:r>
              <a:rPr lang="es-ES" b="1">
                <a:solidFill>
                  <a:srgbClr val="FF3300"/>
                </a:solidFill>
              </a:rPr>
              <a:t>remitiendo a ser él mismo</a:t>
            </a:r>
            <a:r>
              <a:rPr lang="es-ES" b="1"/>
              <a:t>, </a:t>
            </a:r>
            <a:r>
              <a:rPr lang="es-ES"/>
              <a:t>lo que es aparencial, pues es un espacio en definitiva funcional al orden social </a:t>
            </a:r>
            <a:r>
              <a:rPr lang="es-ES">
                <a:solidFill>
                  <a:schemeClr val="bg2"/>
                </a:solidFill>
              </a:rPr>
              <a:t>(a diferencia de otros autores como Mouchon que lo ven como fuente de cambio, de transformación social)</a:t>
            </a:r>
            <a:endParaRPr lang="es-ES" b="1">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23850" y="549275"/>
            <a:ext cx="8229600" cy="4495800"/>
          </a:xfrm>
        </p:spPr>
        <p:txBody>
          <a:bodyPr/>
          <a:lstStyle/>
          <a:p>
            <a:pPr>
              <a:lnSpc>
                <a:spcPct val="90000"/>
              </a:lnSpc>
            </a:pPr>
            <a:r>
              <a:rPr lang="es-ES" b="1"/>
              <a:t>Luego: si el psicoanálisis plantea un concepto de cuerpo como imagen de representación, él no logra más que detectar como se construyen dichas imagénes del cuerpo, </a:t>
            </a:r>
            <a:r>
              <a:rPr lang="es-ES" b="1">
                <a:solidFill>
                  <a:srgbClr val="33CC33"/>
                </a:solidFill>
              </a:rPr>
              <a:t>pero el cuerpo mismo queda fetichizado, </a:t>
            </a:r>
            <a:r>
              <a:rPr lang="es-ES" b="1">
                <a:solidFill>
                  <a:srgbClr val="FF3300"/>
                </a:solidFill>
              </a:rPr>
              <a:t>el propio cuerpo del sujeto es abolido,</a:t>
            </a:r>
            <a:r>
              <a:rPr lang="es-ES" b="1">
                <a:solidFill>
                  <a:srgbClr val="33CC33"/>
                </a:solidFill>
              </a:rPr>
              <a:t> reemplazado por una imagen, que está allí, por lo demás como una sustitución de una falta.</a:t>
            </a:r>
            <a:endParaRPr lang="es-ES" b="1"/>
          </a:p>
        </p:txBody>
      </p:sp>
      <p:sp>
        <p:nvSpPr>
          <p:cNvPr id="15365" name="Text Box 5"/>
          <p:cNvSpPr txBox="1">
            <a:spLocks noChangeArrowheads="1"/>
          </p:cNvSpPr>
          <p:nvPr/>
        </p:nvSpPr>
        <p:spPr bwMode="auto">
          <a:xfrm>
            <a:off x="900113" y="5445125"/>
            <a:ext cx="3240087" cy="366713"/>
          </a:xfrm>
          <a:prstGeom prst="rect">
            <a:avLst/>
          </a:prstGeom>
          <a:noFill/>
          <a:ln w="9525">
            <a:noFill/>
            <a:miter lim="800000"/>
            <a:headEnd/>
            <a:tailEnd/>
          </a:ln>
          <a:effectLst/>
        </p:spPr>
        <p:txBody>
          <a:bodyPr>
            <a:spAutoFit/>
          </a:bodyPr>
          <a:lstStyle/>
          <a:p>
            <a:pPr>
              <a:spcBef>
                <a:spcPct val="50000"/>
              </a:spcBef>
            </a:pPr>
            <a:r>
              <a:rPr lang="es-ES"/>
              <a:t>Animación y Psicoanálisis</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mbre">
  <a:themeElements>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Cu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Cumb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Cumb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Cumb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Cumb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Cumb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0.xml><?xml version="1.0" encoding="utf-8"?>
<a:themeOverride xmlns:a="http://schemas.openxmlformats.org/drawingml/2006/main">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themeOverride>
</file>

<file path=ppt/theme/themeOverride11.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2.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3.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4.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5.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6.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7.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8.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2.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3.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4.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5.xml><?xml version="1.0" encoding="utf-8"?>
<a:themeOverride xmlns:a="http://schemas.openxmlformats.org/drawingml/2006/main">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themeOverride>
</file>

<file path=ppt/theme/themeOverride6.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7.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8.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9.xml><?xml version="1.0" encoding="utf-8"?>
<a:themeOverride xmlns:a="http://schemas.openxmlformats.org/drawingml/2006/main">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themeOverride>
</file>

<file path=docProps/app.xml><?xml version="1.0" encoding="utf-8"?>
<Properties xmlns="http://schemas.openxmlformats.org/officeDocument/2006/extended-properties" xmlns:vt="http://schemas.openxmlformats.org/officeDocument/2006/docPropsVTypes">
  <Template>Mountain Top</Template>
  <TotalTime>402</TotalTime>
  <Words>1188</Words>
  <Application>Microsoft Office PowerPoint</Application>
  <PresentationFormat>Presentación en pantalla (4:3)</PresentationFormat>
  <Paragraphs>90</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Wingdings</vt:lpstr>
      <vt:lpstr>Cumbre</vt:lpstr>
      <vt:lpstr>Animación, Imaginario, Cuerpo</vt:lpstr>
      <vt:lpstr>Trayectos teóricos sobre la conceptualización de Cuerpo  </vt:lpstr>
      <vt:lpstr>Diapositiva 3</vt:lpstr>
      <vt:lpstr>Cuerpo Estética y Filosofía Política</vt:lpstr>
      <vt:lpstr>Cuerpo Estética y Filosofía Política</vt:lpstr>
      <vt:lpstr>Cuerpo Estética y Filosofía Política</vt:lpstr>
      <vt:lpstr>Cuerpo Animación y Política</vt:lpstr>
      <vt:lpstr>Cuerpo Animación y Política</vt:lpstr>
      <vt:lpstr>Diapositiva 9</vt:lpstr>
      <vt:lpstr>Diapositiva 10</vt:lpstr>
      <vt:lpstr>Diapositiva 11</vt:lpstr>
      <vt:lpstr>EL APORTE DE REICH</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Bibliografía citada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Animación, Imaginario, Cuerpo</dc:title>
  <dc:creator>Rafael del Villar</dc:creator>
  <cp:lastModifiedBy>Usuario</cp:lastModifiedBy>
  <cp:revision>7</cp:revision>
  <dcterms:created xsi:type="dcterms:W3CDTF">2010-09-02T03:34:17Z</dcterms:created>
  <dcterms:modified xsi:type="dcterms:W3CDTF">2020-03-25T05:07:19Z</dcterms:modified>
</cp:coreProperties>
</file>