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3" r:id="rId1"/>
  </p:sldMasterIdLst>
  <p:sldIdLst>
    <p:sldId id="256" r:id="rId2"/>
    <p:sldId id="389" r:id="rId3"/>
    <p:sldId id="401" r:id="rId4"/>
    <p:sldId id="403" r:id="rId5"/>
    <p:sldId id="390" r:id="rId6"/>
    <p:sldId id="396" r:id="rId7"/>
    <p:sldId id="405" r:id="rId8"/>
    <p:sldId id="404" r:id="rId9"/>
    <p:sldId id="406" r:id="rId10"/>
    <p:sldId id="407" r:id="rId11"/>
    <p:sldId id="408" r:id="rId12"/>
    <p:sldId id="409" r:id="rId13"/>
    <p:sldId id="414" r:id="rId14"/>
    <p:sldId id="416" r:id="rId15"/>
    <p:sldId id="410" r:id="rId16"/>
    <p:sldId id="411" r:id="rId17"/>
    <p:sldId id="412" r:id="rId18"/>
    <p:sldId id="436" r:id="rId19"/>
    <p:sldId id="418" r:id="rId20"/>
    <p:sldId id="420" r:id="rId21"/>
    <p:sldId id="422" r:id="rId22"/>
    <p:sldId id="424" r:id="rId23"/>
    <p:sldId id="426" r:id="rId24"/>
    <p:sldId id="428" r:id="rId25"/>
    <p:sldId id="430" r:id="rId26"/>
    <p:sldId id="432" r:id="rId27"/>
    <p:sldId id="434" r:id="rId28"/>
    <p:sldId id="437" r:id="rId29"/>
    <p:sldId id="449" r:id="rId30"/>
    <p:sldId id="438" r:id="rId31"/>
    <p:sldId id="376" r:id="rId32"/>
    <p:sldId id="378" r:id="rId33"/>
    <p:sldId id="379" r:id="rId34"/>
    <p:sldId id="380" r:id="rId35"/>
    <p:sldId id="382" r:id="rId36"/>
    <p:sldId id="383" r:id="rId37"/>
    <p:sldId id="386" r:id="rId38"/>
    <p:sldId id="385" r:id="rId39"/>
    <p:sldId id="442" r:id="rId40"/>
    <p:sldId id="441" r:id="rId41"/>
    <p:sldId id="440" r:id="rId42"/>
    <p:sldId id="452" r:id="rId43"/>
    <p:sldId id="443" r:id="rId44"/>
    <p:sldId id="450" r:id="rId45"/>
    <p:sldId id="453" r:id="rId46"/>
    <p:sldId id="451" r:id="rId47"/>
    <p:sldId id="454" r:id="rId48"/>
    <p:sldId id="455" r:id="rId49"/>
    <p:sldId id="456" r:id="rId50"/>
    <p:sldId id="457" r:id="rId51"/>
    <p:sldId id="459" r:id="rId52"/>
    <p:sldId id="461" r:id="rId53"/>
    <p:sldId id="463" r:id="rId54"/>
    <p:sldId id="465" r:id="rId55"/>
    <p:sldId id="467" r:id="rId56"/>
    <p:sldId id="469" r:id="rId57"/>
    <p:sldId id="471" r:id="rId58"/>
    <p:sldId id="476" r:id="rId59"/>
    <p:sldId id="472" r:id="rId60"/>
    <p:sldId id="474" r:id="rId61"/>
    <p:sldId id="475" r:id="rId62"/>
    <p:sldId id="444" r:id="rId63"/>
    <p:sldId id="446" r:id="rId64"/>
    <p:sldId id="448" r:id="rId6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33"/>
    <a:srgbClr val="FFFF00"/>
    <a:srgbClr val="0000C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4" d="100"/>
          <a:sy n="64"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MX"/>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s-MX"/>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s-MX"/>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s-MX"/>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s-MX"/>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s-MX"/>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s-MX"/>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s-MX"/>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s-MX"/>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s-MX"/>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s-MX"/>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s-MX"/>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s-MX"/>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s-MX"/>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s-MX"/>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s-MX"/>
            </a:p>
          </p:txBody>
        </p:sp>
      </p:grpSp>
      <p:sp>
        <p:nvSpPr>
          <p:cNvPr id="209942" name="Rectangle 22"/>
          <p:cNvSpPr>
            <a:spLocks noGrp="1" noChangeArrowheads="1"/>
          </p:cNvSpPr>
          <p:nvPr>
            <p:ph type="ctrTitle" sz="quarter"/>
          </p:nvPr>
        </p:nvSpPr>
        <p:spPr>
          <a:xfrm>
            <a:off x="457200" y="1447800"/>
            <a:ext cx="8229600" cy="1736725"/>
          </a:xfrm>
        </p:spPr>
        <p:txBody>
          <a:bodyPr/>
          <a:lstStyle>
            <a:lvl1pPr>
              <a:defRPr sz="5400"/>
            </a:lvl1pPr>
          </a:lstStyle>
          <a:p>
            <a:r>
              <a:rPr lang="es-ES"/>
              <a:t>Haga clic para cambiar el estilo de título	</a:t>
            </a:r>
          </a:p>
        </p:txBody>
      </p:sp>
      <p:sp>
        <p:nvSpPr>
          <p:cNvPr id="2099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r>
              <a:rPr lang="es-ES"/>
              <a:t>Haga clic para modificar el estilo de subtítulo del patrón</a:t>
            </a:r>
          </a:p>
        </p:txBody>
      </p:sp>
      <p:sp>
        <p:nvSpPr>
          <p:cNvPr id="24" name="Rectangle 24"/>
          <p:cNvSpPr>
            <a:spLocks noGrp="1" noChangeArrowheads="1"/>
          </p:cNvSpPr>
          <p:nvPr>
            <p:ph type="dt" sz="quarter" idx="10"/>
          </p:nvPr>
        </p:nvSpPr>
        <p:spPr/>
        <p:txBody>
          <a:bodyPr/>
          <a:lstStyle>
            <a:lvl1pPr>
              <a:defRPr/>
            </a:lvl1pPr>
          </a:lstStyle>
          <a:p>
            <a:pPr>
              <a:defRPr/>
            </a:pPr>
            <a:endParaRPr lang="es-ES"/>
          </a:p>
        </p:txBody>
      </p:sp>
      <p:sp>
        <p:nvSpPr>
          <p:cNvPr id="25" name="Rectangle 25"/>
          <p:cNvSpPr>
            <a:spLocks noGrp="1" noChangeArrowheads="1"/>
          </p:cNvSpPr>
          <p:nvPr>
            <p:ph type="sldNum" sz="quarter" idx="11"/>
          </p:nvPr>
        </p:nvSpPr>
        <p:spPr/>
        <p:txBody>
          <a:bodyPr/>
          <a:lstStyle>
            <a:lvl1pPr>
              <a:defRPr/>
            </a:lvl1pPr>
          </a:lstStyle>
          <a:p>
            <a:pPr>
              <a:defRPr/>
            </a:pPr>
            <a:fld id="{10520988-841C-4780-AA40-8EA93715B8A6}" type="slidenum">
              <a:rPr lang="es-ES"/>
              <a:pPr>
                <a:defRPr/>
              </a:pPr>
              <a:t>‹Nº›</a:t>
            </a:fld>
            <a:endParaRPr lang="es-ES"/>
          </a:p>
        </p:txBody>
      </p:sp>
      <p:sp>
        <p:nvSpPr>
          <p:cNvPr id="26" name="Rectangle 26"/>
          <p:cNvSpPr>
            <a:spLocks noGrp="1" noChangeArrowheads="1"/>
          </p:cNvSpPr>
          <p:nvPr>
            <p:ph type="ftr" sz="quarter" idx="12"/>
          </p:nvPr>
        </p:nvSpPr>
        <p:spPr/>
        <p:txBody>
          <a:bodyPr/>
          <a:lstStyle>
            <a:lvl1pPr>
              <a:defRPr/>
            </a:lvl1pPr>
          </a:lstStyle>
          <a:p>
            <a:pPr>
              <a:defRPr/>
            </a:pP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24"/>
          <p:cNvSpPr>
            <a:spLocks noGrp="1" noChangeArrowheads="1"/>
          </p:cNvSpPr>
          <p:nvPr>
            <p:ph type="dt" sz="half" idx="10"/>
          </p:nvPr>
        </p:nvSpPr>
        <p:spPr>
          <a:ln/>
        </p:spPr>
        <p:txBody>
          <a:bodyPr/>
          <a:lstStyle>
            <a:lvl1pPr>
              <a:defRPr/>
            </a:lvl1pPr>
          </a:lstStyle>
          <a:p>
            <a:pPr>
              <a:defRPr/>
            </a:pPr>
            <a:endParaRPr lang="es-ES"/>
          </a:p>
        </p:txBody>
      </p:sp>
      <p:sp>
        <p:nvSpPr>
          <p:cNvPr id="5" name="Rectangle 25"/>
          <p:cNvSpPr>
            <a:spLocks noGrp="1" noChangeArrowheads="1"/>
          </p:cNvSpPr>
          <p:nvPr>
            <p:ph type="ftr" sz="quarter" idx="11"/>
          </p:nvPr>
        </p:nvSpPr>
        <p:spPr>
          <a:ln/>
        </p:spPr>
        <p:txBody>
          <a:bodyPr/>
          <a:lstStyle>
            <a:lvl1pPr>
              <a:defRPr/>
            </a:lvl1pPr>
          </a:lstStyle>
          <a:p>
            <a:pPr>
              <a:defRPr/>
            </a:pPr>
            <a:endParaRPr lang="es-ES"/>
          </a:p>
        </p:txBody>
      </p:sp>
      <p:sp>
        <p:nvSpPr>
          <p:cNvPr id="6" name="Rectangle 26"/>
          <p:cNvSpPr>
            <a:spLocks noGrp="1" noChangeArrowheads="1"/>
          </p:cNvSpPr>
          <p:nvPr>
            <p:ph type="sldNum" sz="quarter" idx="12"/>
          </p:nvPr>
        </p:nvSpPr>
        <p:spPr>
          <a:ln/>
        </p:spPr>
        <p:txBody>
          <a:bodyPr/>
          <a:lstStyle>
            <a:lvl1pPr>
              <a:defRPr/>
            </a:lvl1pPr>
          </a:lstStyle>
          <a:p>
            <a:pPr>
              <a:defRPr/>
            </a:pPr>
            <a:fld id="{E0D640B7-263F-4194-AE1D-35E737E65584}"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600"/>
            <a:ext cx="2057400" cy="58674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28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24"/>
          <p:cNvSpPr>
            <a:spLocks noGrp="1" noChangeArrowheads="1"/>
          </p:cNvSpPr>
          <p:nvPr>
            <p:ph type="dt" sz="half" idx="10"/>
          </p:nvPr>
        </p:nvSpPr>
        <p:spPr>
          <a:ln/>
        </p:spPr>
        <p:txBody>
          <a:bodyPr/>
          <a:lstStyle>
            <a:lvl1pPr>
              <a:defRPr/>
            </a:lvl1pPr>
          </a:lstStyle>
          <a:p>
            <a:pPr>
              <a:defRPr/>
            </a:pPr>
            <a:endParaRPr lang="es-ES"/>
          </a:p>
        </p:txBody>
      </p:sp>
      <p:sp>
        <p:nvSpPr>
          <p:cNvPr id="5" name="Rectangle 25"/>
          <p:cNvSpPr>
            <a:spLocks noGrp="1" noChangeArrowheads="1"/>
          </p:cNvSpPr>
          <p:nvPr>
            <p:ph type="ftr" sz="quarter" idx="11"/>
          </p:nvPr>
        </p:nvSpPr>
        <p:spPr>
          <a:ln/>
        </p:spPr>
        <p:txBody>
          <a:bodyPr/>
          <a:lstStyle>
            <a:lvl1pPr>
              <a:defRPr/>
            </a:lvl1pPr>
          </a:lstStyle>
          <a:p>
            <a:pPr>
              <a:defRPr/>
            </a:pPr>
            <a:endParaRPr lang="es-ES"/>
          </a:p>
        </p:txBody>
      </p:sp>
      <p:sp>
        <p:nvSpPr>
          <p:cNvPr id="6" name="Rectangle 26"/>
          <p:cNvSpPr>
            <a:spLocks noGrp="1" noChangeArrowheads="1"/>
          </p:cNvSpPr>
          <p:nvPr>
            <p:ph type="sldNum" sz="quarter" idx="12"/>
          </p:nvPr>
        </p:nvSpPr>
        <p:spPr>
          <a:ln/>
        </p:spPr>
        <p:txBody>
          <a:bodyPr/>
          <a:lstStyle>
            <a:lvl1pPr>
              <a:defRPr/>
            </a:lvl1pPr>
          </a:lstStyle>
          <a:p>
            <a:pPr>
              <a:defRPr/>
            </a:pPr>
            <a:fld id="{1D7E1A32-3C28-448A-B162-865BAAF4580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24"/>
          <p:cNvSpPr>
            <a:spLocks noGrp="1" noChangeArrowheads="1"/>
          </p:cNvSpPr>
          <p:nvPr>
            <p:ph type="dt" sz="half" idx="10"/>
          </p:nvPr>
        </p:nvSpPr>
        <p:spPr>
          <a:ln/>
        </p:spPr>
        <p:txBody>
          <a:bodyPr/>
          <a:lstStyle>
            <a:lvl1pPr>
              <a:defRPr/>
            </a:lvl1pPr>
          </a:lstStyle>
          <a:p>
            <a:pPr>
              <a:defRPr/>
            </a:pPr>
            <a:endParaRPr lang="es-ES"/>
          </a:p>
        </p:txBody>
      </p:sp>
      <p:sp>
        <p:nvSpPr>
          <p:cNvPr id="5" name="Rectangle 25"/>
          <p:cNvSpPr>
            <a:spLocks noGrp="1" noChangeArrowheads="1"/>
          </p:cNvSpPr>
          <p:nvPr>
            <p:ph type="ftr" sz="quarter" idx="11"/>
          </p:nvPr>
        </p:nvSpPr>
        <p:spPr>
          <a:ln/>
        </p:spPr>
        <p:txBody>
          <a:bodyPr/>
          <a:lstStyle>
            <a:lvl1pPr>
              <a:defRPr/>
            </a:lvl1pPr>
          </a:lstStyle>
          <a:p>
            <a:pPr>
              <a:defRPr/>
            </a:pPr>
            <a:endParaRPr lang="es-ES"/>
          </a:p>
        </p:txBody>
      </p:sp>
      <p:sp>
        <p:nvSpPr>
          <p:cNvPr id="6" name="Rectangle 26"/>
          <p:cNvSpPr>
            <a:spLocks noGrp="1" noChangeArrowheads="1"/>
          </p:cNvSpPr>
          <p:nvPr>
            <p:ph type="sldNum" sz="quarter" idx="12"/>
          </p:nvPr>
        </p:nvSpPr>
        <p:spPr>
          <a:ln/>
        </p:spPr>
        <p:txBody>
          <a:bodyPr/>
          <a:lstStyle>
            <a:lvl1pPr>
              <a:defRPr/>
            </a:lvl1pPr>
          </a:lstStyle>
          <a:p>
            <a:pPr>
              <a:defRPr/>
            </a:pPr>
            <a:fld id="{E20F146B-1C98-4C93-A322-D467CB286270}"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4"/>
          <p:cNvSpPr>
            <a:spLocks noGrp="1" noChangeArrowheads="1"/>
          </p:cNvSpPr>
          <p:nvPr>
            <p:ph type="dt" sz="half" idx="10"/>
          </p:nvPr>
        </p:nvSpPr>
        <p:spPr>
          <a:ln/>
        </p:spPr>
        <p:txBody>
          <a:bodyPr/>
          <a:lstStyle>
            <a:lvl1pPr>
              <a:defRPr/>
            </a:lvl1pPr>
          </a:lstStyle>
          <a:p>
            <a:pPr>
              <a:defRPr/>
            </a:pPr>
            <a:endParaRPr lang="es-ES"/>
          </a:p>
        </p:txBody>
      </p:sp>
      <p:sp>
        <p:nvSpPr>
          <p:cNvPr id="5" name="Rectangle 25"/>
          <p:cNvSpPr>
            <a:spLocks noGrp="1" noChangeArrowheads="1"/>
          </p:cNvSpPr>
          <p:nvPr>
            <p:ph type="ftr" sz="quarter" idx="11"/>
          </p:nvPr>
        </p:nvSpPr>
        <p:spPr>
          <a:ln/>
        </p:spPr>
        <p:txBody>
          <a:bodyPr/>
          <a:lstStyle>
            <a:lvl1pPr>
              <a:defRPr/>
            </a:lvl1pPr>
          </a:lstStyle>
          <a:p>
            <a:pPr>
              <a:defRPr/>
            </a:pPr>
            <a:endParaRPr lang="es-ES"/>
          </a:p>
        </p:txBody>
      </p:sp>
      <p:sp>
        <p:nvSpPr>
          <p:cNvPr id="6" name="Rectangle 26"/>
          <p:cNvSpPr>
            <a:spLocks noGrp="1" noChangeArrowheads="1"/>
          </p:cNvSpPr>
          <p:nvPr>
            <p:ph type="sldNum" sz="quarter" idx="12"/>
          </p:nvPr>
        </p:nvSpPr>
        <p:spPr>
          <a:ln/>
        </p:spPr>
        <p:txBody>
          <a:bodyPr/>
          <a:lstStyle>
            <a:lvl1pPr>
              <a:defRPr/>
            </a:lvl1pPr>
          </a:lstStyle>
          <a:p>
            <a:pPr>
              <a:defRPr/>
            </a:pPr>
            <a:fld id="{BD3E9540-3188-4C10-868C-25844BF84720}"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24"/>
          <p:cNvSpPr>
            <a:spLocks noGrp="1" noChangeArrowheads="1"/>
          </p:cNvSpPr>
          <p:nvPr>
            <p:ph type="dt" sz="half" idx="10"/>
          </p:nvPr>
        </p:nvSpPr>
        <p:spPr>
          <a:ln/>
        </p:spPr>
        <p:txBody>
          <a:bodyPr/>
          <a:lstStyle>
            <a:lvl1pPr>
              <a:defRPr/>
            </a:lvl1pPr>
          </a:lstStyle>
          <a:p>
            <a:pPr>
              <a:defRPr/>
            </a:pPr>
            <a:endParaRPr lang="es-ES"/>
          </a:p>
        </p:txBody>
      </p:sp>
      <p:sp>
        <p:nvSpPr>
          <p:cNvPr id="6" name="Rectangle 25"/>
          <p:cNvSpPr>
            <a:spLocks noGrp="1" noChangeArrowheads="1"/>
          </p:cNvSpPr>
          <p:nvPr>
            <p:ph type="ftr" sz="quarter" idx="11"/>
          </p:nvPr>
        </p:nvSpPr>
        <p:spPr>
          <a:ln/>
        </p:spPr>
        <p:txBody>
          <a:bodyPr/>
          <a:lstStyle>
            <a:lvl1pPr>
              <a:defRPr/>
            </a:lvl1pPr>
          </a:lstStyle>
          <a:p>
            <a:pPr>
              <a:defRPr/>
            </a:pPr>
            <a:endParaRPr lang="es-ES"/>
          </a:p>
        </p:txBody>
      </p:sp>
      <p:sp>
        <p:nvSpPr>
          <p:cNvPr id="7" name="Rectangle 26"/>
          <p:cNvSpPr>
            <a:spLocks noGrp="1" noChangeArrowheads="1"/>
          </p:cNvSpPr>
          <p:nvPr>
            <p:ph type="sldNum" sz="quarter" idx="12"/>
          </p:nvPr>
        </p:nvSpPr>
        <p:spPr>
          <a:ln/>
        </p:spPr>
        <p:txBody>
          <a:bodyPr/>
          <a:lstStyle>
            <a:lvl1pPr>
              <a:defRPr/>
            </a:lvl1pPr>
          </a:lstStyle>
          <a:p>
            <a:pPr>
              <a:defRPr/>
            </a:pPr>
            <a:fld id="{0259CA94-8789-403E-882A-D29B1DD5E48B}"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24"/>
          <p:cNvSpPr>
            <a:spLocks noGrp="1" noChangeArrowheads="1"/>
          </p:cNvSpPr>
          <p:nvPr>
            <p:ph type="dt" sz="half" idx="10"/>
          </p:nvPr>
        </p:nvSpPr>
        <p:spPr>
          <a:ln/>
        </p:spPr>
        <p:txBody>
          <a:bodyPr/>
          <a:lstStyle>
            <a:lvl1pPr>
              <a:defRPr/>
            </a:lvl1pPr>
          </a:lstStyle>
          <a:p>
            <a:pPr>
              <a:defRPr/>
            </a:pPr>
            <a:endParaRPr lang="es-ES"/>
          </a:p>
        </p:txBody>
      </p:sp>
      <p:sp>
        <p:nvSpPr>
          <p:cNvPr id="8" name="Rectangle 25"/>
          <p:cNvSpPr>
            <a:spLocks noGrp="1" noChangeArrowheads="1"/>
          </p:cNvSpPr>
          <p:nvPr>
            <p:ph type="ftr" sz="quarter" idx="11"/>
          </p:nvPr>
        </p:nvSpPr>
        <p:spPr>
          <a:ln/>
        </p:spPr>
        <p:txBody>
          <a:bodyPr/>
          <a:lstStyle>
            <a:lvl1pPr>
              <a:defRPr/>
            </a:lvl1pPr>
          </a:lstStyle>
          <a:p>
            <a:pPr>
              <a:defRPr/>
            </a:pPr>
            <a:endParaRPr lang="es-ES"/>
          </a:p>
        </p:txBody>
      </p:sp>
      <p:sp>
        <p:nvSpPr>
          <p:cNvPr id="9" name="Rectangle 26"/>
          <p:cNvSpPr>
            <a:spLocks noGrp="1" noChangeArrowheads="1"/>
          </p:cNvSpPr>
          <p:nvPr>
            <p:ph type="sldNum" sz="quarter" idx="12"/>
          </p:nvPr>
        </p:nvSpPr>
        <p:spPr>
          <a:ln/>
        </p:spPr>
        <p:txBody>
          <a:bodyPr/>
          <a:lstStyle>
            <a:lvl1pPr>
              <a:defRPr/>
            </a:lvl1pPr>
          </a:lstStyle>
          <a:p>
            <a:pPr>
              <a:defRPr/>
            </a:pPr>
            <a:fld id="{5AED9C2E-667C-475F-905C-7BB38B06948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24"/>
          <p:cNvSpPr>
            <a:spLocks noGrp="1" noChangeArrowheads="1"/>
          </p:cNvSpPr>
          <p:nvPr>
            <p:ph type="dt" sz="half" idx="10"/>
          </p:nvPr>
        </p:nvSpPr>
        <p:spPr>
          <a:ln/>
        </p:spPr>
        <p:txBody>
          <a:bodyPr/>
          <a:lstStyle>
            <a:lvl1pPr>
              <a:defRPr/>
            </a:lvl1pPr>
          </a:lstStyle>
          <a:p>
            <a:pPr>
              <a:defRPr/>
            </a:pPr>
            <a:endParaRPr lang="es-ES"/>
          </a:p>
        </p:txBody>
      </p:sp>
      <p:sp>
        <p:nvSpPr>
          <p:cNvPr id="4" name="Rectangle 25"/>
          <p:cNvSpPr>
            <a:spLocks noGrp="1" noChangeArrowheads="1"/>
          </p:cNvSpPr>
          <p:nvPr>
            <p:ph type="ftr" sz="quarter" idx="11"/>
          </p:nvPr>
        </p:nvSpPr>
        <p:spPr>
          <a:ln/>
        </p:spPr>
        <p:txBody>
          <a:bodyPr/>
          <a:lstStyle>
            <a:lvl1pPr>
              <a:defRPr/>
            </a:lvl1pPr>
          </a:lstStyle>
          <a:p>
            <a:pPr>
              <a:defRPr/>
            </a:pPr>
            <a:endParaRPr lang="es-ES"/>
          </a:p>
        </p:txBody>
      </p:sp>
      <p:sp>
        <p:nvSpPr>
          <p:cNvPr id="5" name="Rectangle 26"/>
          <p:cNvSpPr>
            <a:spLocks noGrp="1" noChangeArrowheads="1"/>
          </p:cNvSpPr>
          <p:nvPr>
            <p:ph type="sldNum" sz="quarter" idx="12"/>
          </p:nvPr>
        </p:nvSpPr>
        <p:spPr>
          <a:ln/>
        </p:spPr>
        <p:txBody>
          <a:bodyPr/>
          <a:lstStyle>
            <a:lvl1pPr>
              <a:defRPr/>
            </a:lvl1pPr>
          </a:lstStyle>
          <a:p>
            <a:pPr>
              <a:defRPr/>
            </a:pPr>
            <a:fld id="{5F73F37A-3CB3-4774-81B4-B6917338025D}"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s-ES"/>
          </a:p>
        </p:txBody>
      </p:sp>
      <p:sp>
        <p:nvSpPr>
          <p:cNvPr id="3" name="Rectangle 25"/>
          <p:cNvSpPr>
            <a:spLocks noGrp="1" noChangeArrowheads="1"/>
          </p:cNvSpPr>
          <p:nvPr>
            <p:ph type="ftr" sz="quarter" idx="11"/>
          </p:nvPr>
        </p:nvSpPr>
        <p:spPr>
          <a:ln/>
        </p:spPr>
        <p:txBody>
          <a:bodyPr/>
          <a:lstStyle>
            <a:lvl1pPr>
              <a:defRPr/>
            </a:lvl1pPr>
          </a:lstStyle>
          <a:p>
            <a:pPr>
              <a:defRPr/>
            </a:pPr>
            <a:endParaRPr lang="es-ES"/>
          </a:p>
        </p:txBody>
      </p:sp>
      <p:sp>
        <p:nvSpPr>
          <p:cNvPr id="4" name="Rectangle 26"/>
          <p:cNvSpPr>
            <a:spLocks noGrp="1" noChangeArrowheads="1"/>
          </p:cNvSpPr>
          <p:nvPr>
            <p:ph type="sldNum" sz="quarter" idx="12"/>
          </p:nvPr>
        </p:nvSpPr>
        <p:spPr>
          <a:ln/>
        </p:spPr>
        <p:txBody>
          <a:bodyPr/>
          <a:lstStyle>
            <a:lvl1pPr>
              <a:defRPr/>
            </a:lvl1pPr>
          </a:lstStyle>
          <a:p>
            <a:pPr>
              <a:defRPr/>
            </a:pPr>
            <a:fld id="{06DC4FAB-D6FD-4738-97A6-085F451DB435}"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4"/>
          <p:cNvSpPr>
            <a:spLocks noGrp="1" noChangeArrowheads="1"/>
          </p:cNvSpPr>
          <p:nvPr>
            <p:ph type="dt" sz="half" idx="10"/>
          </p:nvPr>
        </p:nvSpPr>
        <p:spPr>
          <a:ln/>
        </p:spPr>
        <p:txBody>
          <a:bodyPr/>
          <a:lstStyle>
            <a:lvl1pPr>
              <a:defRPr/>
            </a:lvl1pPr>
          </a:lstStyle>
          <a:p>
            <a:pPr>
              <a:defRPr/>
            </a:pPr>
            <a:endParaRPr lang="es-ES"/>
          </a:p>
        </p:txBody>
      </p:sp>
      <p:sp>
        <p:nvSpPr>
          <p:cNvPr id="6" name="Rectangle 25"/>
          <p:cNvSpPr>
            <a:spLocks noGrp="1" noChangeArrowheads="1"/>
          </p:cNvSpPr>
          <p:nvPr>
            <p:ph type="ftr" sz="quarter" idx="11"/>
          </p:nvPr>
        </p:nvSpPr>
        <p:spPr>
          <a:ln/>
        </p:spPr>
        <p:txBody>
          <a:bodyPr/>
          <a:lstStyle>
            <a:lvl1pPr>
              <a:defRPr/>
            </a:lvl1pPr>
          </a:lstStyle>
          <a:p>
            <a:pPr>
              <a:defRPr/>
            </a:pPr>
            <a:endParaRPr lang="es-ES"/>
          </a:p>
        </p:txBody>
      </p:sp>
      <p:sp>
        <p:nvSpPr>
          <p:cNvPr id="7" name="Rectangle 26"/>
          <p:cNvSpPr>
            <a:spLocks noGrp="1" noChangeArrowheads="1"/>
          </p:cNvSpPr>
          <p:nvPr>
            <p:ph type="sldNum" sz="quarter" idx="12"/>
          </p:nvPr>
        </p:nvSpPr>
        <p:spPr>
          <a:ln/>
        </p:spPr>
        <p:txBody>
          <a:bodyPr/>
          <a:lstStyle>
            <a:lvl1pPr>
              <a:defRPr/>
            </a:lvl1pPr>
          </a:lstStyle>
          <a:p>
            <a:pPr>
              <a:defRPr/>
            </a:pPr>
            <a:fld id="{F186C8CD-21E9-47FF-B839-AA59AD541B49}"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4"/>
          <p:cNvSpPr>
            <a:spLocks noGrp="1" noChangeArrowheads="1"/>
          </p:cNvSpPr>
          <p:nvPr>
            <p:ph type="dt" sz="half" idx="10"/>
          </p:nvPr>
        </p:nvSpPr>
        <p:spPr>
          <a:ln/>
        </p:spPr>
        <p:txBody>
          <a:bodyPr/>
          <a:lstStyle>
            <a:lvl1pPr>
              <a:defRPr/>
            </a:lvl1pPr>
          </a:lstStyle>
          <a:p>
            <a:pPr>
              <a:defRPr/>
            </a:pPr>
            <a:endParaRPr lang="es-ES"/>
          </a:p>
        </p:txBody>
      </p:sp>
      <p:sp>
        <p:nvSpPr>
          <p:cNvPr id="6" name="Rectangle 25"/>
          <p:cNvSpPr>
            <a:spLocks noGrp="1" noChangeArrowheads="1"/>
          </p:cNvSpPr>
          <p:nvPr>
            <p:ph type="ftr" sz="quarter" idx="11"/>
          </p:nvPr>
        </p:nvSpPr>
        <p:spPr>
          <a:ln/>
        </p:spPr>
        <p:txBody>
          <a:bodyPr/>
          <a:lstStyle>
            <a:lvl1pPr>
              <a:defRPr/>
            </a:lvl1pPr>
          </a:lstStyle>
          <a:p>
            <a:pPr>
              <a:defRPr/>
            </a:pPr>
            <a:endParaRPr lang="es-ES"/>
          </a:p>
        </p:txBody>
      </p:sp>
      <p:sp>
        <p:nvSpPr>
          <p:cNvPr id="7" name="Rectangle 26"/>
          <p:cNvSpPr>
            <a:spLocks noGrp="1" noChangeArrowheads="1"/>
          </p:cNvSpPr>
          <p:nvPr>
            <p:ph type="sldNum" sz="quarter" idx="12"/>
          </p:nvPr>
        </p:nvSpPr>
        <p:spPr>
          <a:ln/>
        </p:spPr>
        <p:txBody>
          <a:bodyPr/>
          <a:lstStyle>
            <a:lvl1pPr>
              <a:defRPr/>
            </a:lvl1pPr>
          </a:lstStyle>
          <a:p>
            <a:pPr>
              <a:defRPr/>
            </a:pPr>
            <a:fld id="{FEACF42C-3628-4781-B4B9-EDCF5EF2A42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2088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MX"/>
            </a:p>
          </p:txBody>
        </p:sp>
        <p:sp>
          <p:nvSpPr>
            <p:cNvPr id="2089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s-MX"/>
            </a:p>
          </p:txBody>
        </p:sp>
      </p:grpSp>
      <p:sp>
        <p:nvSpPr>
          <p:cNvPr id="2089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s-MX"/>
          </a:p>
        </p:txBody>
      </p:sp>
      <p:grpSp>
        <p:nvGrpSpPr>
          <p:cNvPr id="1028" name="Group 6"/>
          <p:cNvGrpSpPr>
            <a:grpSpLocks/>
          </p:cNvGrpSpPr>
          <p:nvPr/>
        </p:nvGrpSpPr>
        <p:grpSpPr bwMode="auto">
          <a:xfrm>
            <a:off x="0" y="6019800"/>
            <a:ext cx="7848600" cy="857250"/>
            <a:chOff x="0" y="3792"/>
            <a:chExt cx="4944" cy="540"/>
          </a:xfrm>
        </p:grpSpPr>
        <p:sp>
          <p:nvSpPr>
            <p:cNvPr id="2089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s-MX"/>
            </a:p>
          </p:txBody>
        </p:sp>
        <p:grpSp>
          <p:nvGrpSpPr>
            <p:cNvPr id="1042" name="Group 8"/>
            <p:cNvGrpSpPr>
              <a:grpSpLocks/>
            </p:cNvGrpSpPr>
            <p:nvPr userDrawn="1"/>
          </p:nvGrpSpPr>
          <p:grpSpPr bwMode="auto">
            <a:xfrm>
              <a:off x="2486" y="3792"/>
              <a:ext cx="2458" cy="540"/>
              <a:chOff x="2486" y="3792"/>
              <a:chExt cx="2458" cy="540"/>
            </a:xfrm>
          </p:grpSpPr>
          <p:sp>
            <p:nvSpPr>
              <p:cNvPr id="2089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s-MX"/>
              </a:p>
            </p:txBody>
          </p:sp>
          <p:sp>
            <p:nvSpPr>
              <p:cNvPr id="2089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s-MX"/>
              </a:p>
            </p:txBody>
          </p:sp>
          <p:sp>
            <p:nvSpPr>
              <p:cNvPr id="2089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s-MX"/>
              </a:p>
            </p:txBody>
          </p:sp>
          <p:sp>
            <p:nvSpPr>
              <p:cNvPr id="2089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s-MX"/>
              </a:p>
            </p:txBody>
          </p:sp>
          <p:sp>
            <p:nvSpPr>
              <p:cNvPr id="2089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s-MX"/>
              </a:p>
            </p:txBody>
          </p:sp>
        </p:grpSp>
        <p:sp>
          <p:nvSpPr>
            <p:cNvPr id="2089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s-MX"/>
            </a:p>
          </p:txBody>
        </p:sp>
      </p:grpSp>
      <p:grpSp>
        <p:nvGrpSpPr>
          <p:cNvPr id="1029" name="Group 15"/>
          <p:cNvGrpSpPr>
            <a:grpSpLocks/>
          </p:cNvGrpSpPr>
          <p:nvPr/>
        </p:nvGrpSpPr>
        <p:grpSpPr bwMode="auto">
          <a:xfrm>
            <a:off x="627063" y="6021388"/>
            <a:ext cx="5684837" cy="849312"/>
            <a:chOff x="395" y="3793"/>
            <a:chExt cx="3581" cy="535"/>
          </a:xfrm>
        </p:grpSpPr>
        <p:sp>
          <p:nvSpPr>
            <p:cNvPr id="2089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s-MX"/>
            </a:p>
          </p:txBody>
        </p:sp>
        <p:sp>
          <p:nvSpPr>
            <p:cNvPr id="2089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s-MX"/>
            </a:p>
          </p:txBody>
        </p:sp>
        <p:sp>
          <p:nvSpPr>
            <p:cNvPr id="2089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s-MX"/>
            </a:p>
          </p:txBody>
        </p:sp>
        <p:sp>
          <p:nvSpPr>
            <p:cNvPr id="2089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s-MX"/>
            </a:p>
          </p:txBody>
        </p:sp>
        <p:sp>
          <p:nvSpPr>
            <p:cNvPr id="2089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s-MX"/>
            </a:p>
          </p:txBody>
        </p:sp>
        <p:sp>
          <p:nvSpPr>
            <p:cNvPr id="2089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s-MX"/>
            </a:p>
          </p:txBody>
        </p:sp>
      </p:grpSp>
      <p:sp>
        <p:nvSpPr>
          <p:cNvPr id="2089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089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latin typeface="Arial" charset="0"/>
              </a:defRPr>
            </a:lvl1pPr>
          </a:lstStyle>
          <a:p>
            <a:pPr>
              <a:defRPr/>
            </a:pPr>
            <a:endParaRPr lang="es-ES"/>
          </a:p>
        </p:txBody>
      </p:sp>
      <p:sp>
        <p:nvSpPr>
          <p:cNvPr id="2089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C0C0C0"/>
                  </a:outerShdw>
                </a:effectLst>
                <a:latin typeface="Arial" charset="0"/>
              </a:defRPr>
            </a:lvl1pPr>
          </a:lstStyle>
          <a:p>
            <a:pPr>
              <a:defRPr/>
            </a:pPr>
            <a:endParaRPr lang="es-ES"/>
          </a:p>
        </p:txBody>
      </p:sp>
      <p:sp>
        <p:nvSpPr>
          <p:cNvPr id="2089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latin typeface="Arial" charset="0"/>
              </a:defRPr>
            </a:lvl1pPr>
          </a:lstStyle>
          <a:p>
            <a:pPr>
              <a:defRPr/>
            </a:pPr>
            <a:fld id="{76C5AD53-7FD7-4C22-AFDE-2D41084005B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Diapositiva_de_Microsoft_Office_PowerPoint2.sld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doi.org/10.1109/IC3D.2017.8251912"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Diapositiva_de_Microsoft_Office_PowerPoint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oi.org/10.1109/IC3D.2017.8251912" TargetMode="External"/><Relationship Id="rId2" Type="http://schemas.openxmlformats.org/officeDocument/2006/relationships/hyperlink" Target="https://doi.org/10.1109/IC3D.2018.865789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subTitle" idx="1"/>
          </p:nvPr>
        </p:nvSpPr>
        <p:spPr>
          <a:xfrm>
            <a:off x="1835696" y="4149080"/>
            <a:ext cx="6913438" cy="1800249"/>
          </a:xfrm>
        </p:spPr>
        <p:txBody>
          <a:bodyPr/>
          <a:lstStyle/>
          <a:p>
            <a:pPr eaLnBrk="1" hangingPunct="1">
              <a:defRPr/>
            </a:pPr>
            <a:r>
              <a:rPr lang="es-ES_tradnl" sz="1400" b="1" dirty="0" smtClean="0"/>
              <a:t>          </a:t>
            </a:r>
            <a:r>
              <a:rPr lang="es-ES_tradnl" sz="2000" b="1" dirty="0" smtClean="0">
                <a:effectLst/>
              </a:rPr>
              <a:t>Rafael del Villar Muñoz</a:t>
            </a:r>
            <a:r>
              <a:rPr lang="es-ES_tradnl" sz="1400" b="1" dirty="0" smtClean="0"/>
              <a:t/>
            </a:r>
            <a:br>
              <a:rPr lang="es-ES_tradnl" sz="1400" b="1" dirty="0" smtClean="0"/>
            </a:br>
            <a:r>
              <a:rPr lang="es-ES_tradnl" sz="1400" b="1" dirty="0" smtClean="0"/>
              <a:t>	Instituto de la Comunicación e Imagen</a:t>
            </a:r>
            <a:br>
              <a:rPr lang="es-ES_tradnl" sz="1400" b="1" dirty="0" smtClean="0"/>
            </a:br>
            <a:r>
              <a:rPr lang="es-ES_tradnl" sz="1400" b="1" dirty="0" smtClean="0"/>
              <a:t>         Universidad de Chile</a:t>
            </a:r>
          </a:p>
          <a:p>
            <a:pPr eaLnBrk="1" hangingPunct="1">
              <a:defRPr/>
            </a:pPr>
            <a:r>
              <a:rPr lang="es-ES_tradnl" sz="1300" b="1" dirty="0" smtClean="0"/>
              <a:t>Miembro Fundador y Ex- Vicepresidente Federación Latinoamericana de Semiótica</a:t>
            </a:r>
          </a:p>
          <a:p>
            <a:pPr eaLnBrk="1" hangingPunct="1">
              <a:defRPr/>
            </a:pPr>
            <a:r>
              <a:rPr lang="es-ES_tradnl" sz="1400" b="1" dirty="0" smtClean="0"/>
              <a:t>Comité Directivo Asociación Chilena de Semiótica</a:t>
            </a:r>
          </a:p>
          <a:p>
            <a:pPr eaLnBrk="1" hangingPunct="1">
              <a:defRPr/>
            </a:pPr>
            <a:r>
              <a:rPr lang="es-ES_tradnl" sz="1400" b="1" dirty="0" smtClean="0"/>
              <a:t>Miembro Comité Ejecutivo International Association </a:t>
            </a:r>
            <a:r>
              <a:rPr lang="es-ES_tradnl" sz="1400" b="1" dirty="0" err="1" smtClean="0"/>
              <a:t>for</a:t>
            </a:r>
            <a:r>
              <a:rPr lang="es-ES_tradnl" sz="1400" b="1" dirty="0" smtClean="0"/>
              <a:t> Semiotics Studies</a:t>
            </a:r>
          </a:p>
          <a:p>
            <a:pPr eaLnBrk="1" hangingPunct="1">
              <a:defRPr/>
            </a:pPr>
            <a:r>
              <a:rPr lang="es-ES_tradnl" sz="1400" b="1" dirty="0" smtClean="0"/>
              <a:t>Association Internationale de Sémiotique</a:t>
            </a:r>
          </a:p>
          <a:p>
            <a:pPr eaLnBrk="1" hangingPunct="1">
              <a:defRPr/>
            </a:pPr>
            <a:endParaRPr lang="es-ES_tradnl" sz="1400" b="1" dirty="0" smtClean="0"/>
          </a:p>
          <a:p>
            <a:pPr eaLnBrk="1" hangingPunct="1">
              <a:defRPr/>
            </a:pPr>
            <a:endParaRPr lang="es-ES" sz="1400" b="1" dirty="0" smtClean="0"/>
          </a:p>
          <a:p>
            <a:pPr eaLnBrk="1" hangingPunct="1">
              <a:defRPr/>
            </a:pPr>
            <a:endParaRPr lang="es-ES" dirty="0" smtClean="0"/>
          </a:p>
        </p:txBody>
      </p:sp>
      <p:pic>
        <p:nvPicPr>
          <p:cNvPr id="6" name="Picture 7" descr="LogoICEI"/>
          <p:cNvPicPr>
            <a:picLocks noChangeAspect="1" noChangeArrowheads="1"/>
          </p:cNvPicPr>
          <p:nvPr/>
        </p:nvPicPr>
        <p:blipFill>
          <a:blip r:embed="rId2" cstate="print">
            <a:lum bright="-20000" contrast="20000"/>
          </a:blip>
          <a:srcRect/>
          <a:stretch>
            <a:fillRect/>
          </a:stretch>
        </p:blipFill>
        <p:spPr bwMode="auto">
          <a:xfrm>
            <a:off x="6948265" y="620688"/>
            <a:ext cx="1440160" cy="1012408"/>
          </a:xfrm>
          <a:prstGeom prst="rect">
            <a:avLst/>
          </a:prstGeom>
          <a:noFill/>
          <a:ln w="9525">
            <a:noFill/>
            <a:miter lim="800000"/>
            <a:headEnd/>
            <a:tailEnd/>
          </a:ln>
        </p:spPr>
      </p:pic>
      <p:sp>
        <p:nvSpPr>
          <p:cNvPr id="10" name="9 Rectángulo"/>
          <p:cNvSpPr/>
          <p:nvPr/>
        </p:nvSpPr>
        <p:spPr>
          <a:xfrm>
            <a:off x="1187624" y="2636912"/>
            <a:ext cx="4572000" cy="461665"/>
          </a:xfrm>
          <a:prstGeom prst="rect">
            <a:avLst/>
          </a:prstGeom>
        </p:spPr>
        <p:txBody>
          <a:bodyPr>
            <a:spAutoFit/>
          </a:bodyPr>
          <a:lstStyle/>
          <a:p>
            <a:endParaRPr lang="es-MX" sz="2400" dirty="0"/>
          </a:p>
        </p:txBody>
      </p:sp>
      <p:pic>
        <p:nvPicPr>
          <p:cNvPr id="11" name="10 Imagen"/>
          <p:cNvPicPr/>
          <p:nvPr/>
        </p:nvPicPr>
        <p:blipFill>
          <a:blip r:embed="rId3" cstate="print"/>
          <a:srcRect l="7807" t="14331" r="85404" b="72930"/>
          <a:stretch>
            <a:fillRect/>
          </a:stretch>
        </p:blipFill>
        <p:spPr bwMode="auto">
          <a:xfrm>
            <a:off x="1115616" y="476672"/>
            <a:ext cx="1080120" cy="1296144"/>
          </a:xfrm>
          <a:prstGeom prst="rect">
            <a:avLst/>
          </a:prstGeom>
          <a:noFill/>
          <a:ln w="9525">
            <a:noFill/>
            <a:miter lim="800000"/>
            <a:headEnd/>
            <a:tailEnd/>
          </a:ln>
        </p:spPr>
      </p:pic>
      <p:sp>
        <p:nvSpPr>
          <p:cNvPr id="14" name="Rectangle 1"/>
          <p:cNvSpPr>
            <a:spLocks noChangeArrowheads="1"/>
          </p:cNvSpPr>
          <p:nvPr/>
        </p:nvSpPr>
        <p:spPr bwMode="auto">
          <a:xfrm>
            <a:off x="2195736" y="404664"/>
            <a:ext cx="403244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Trayectorias</a:t>
            </a:r>
            <a:endParaRPr kumimoji="0" lang="fr-F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14⁰ Congreso </a:t>
            </a:r>
            <a:r>
              <a:rPr kumimoji="0" lang="fr-FR"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Mundial</a:t>
            </a:r>
            <a:r>
              <a:rPr kumimoji="0" lang="fr-F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 Semiótica</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International Association for Semiotics Studies</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Association Internationale de Sémiotique</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Universidad Nacional de las Artes</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Buenos Aires 9- 13 Septiembre 2019</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1340024" y="2789312"/>
            <a:ext cx="4572000" cy="461665"/>
          </a:xfrm>
          <a:prstGeom prst="rect">
            <a:avLst/>
          </a:prstGeom>
        </p:spPr>
        <p:txBody>
          <a:bodyPr>
            <a:spAutoFit/>
          </a:bodyPr>
          <a:lstStyle/>
          <a:p>
            <a:endParaRPr lang="es-MX" sz="2400" dirty="0"/>
          </a:p>
        </p:txBody>
      </p:sp>
      <p:sp>
        <p:nvSpPr>
          <p:cNvPr id="16385" name="Rectangle 1"/>
          <p:cNvSpPr>
            <a:spLocks noChangeArrowheads="1"/>
          </p:cNvSpPr>
          <p:nvPr/>
        </p:nvSpPr>
        <p:spPr bwMode="auto">
          <a:xfrm>
            <a:off x="611560" y="1832775"/>
            <a:ext cx="799288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s-MX" sz="2000" b="1" dirty="0" smtClean="0">
              <a:solidFill>
                <a:srgbClr val="C00000"/>
              </a:solidFill>
            </a:endParaRPr>
          </a:p>
          <a:p>
            <a:pPr algn="just"/>
            <a:r>
              <a:rPr lang="es-MX" sz="2000" b="1" dirty="0" smtClean="0">
                <a:solidFill>
                  <a:srgbClr val="C00000"/>
                </a:solidFill>
              </a:rPr>
              <a:t>Semiótica Transdiciplinaria (ciencias cognitivas, psicoanálisis, sociología): los desafíos de la operacionalización metodológica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Sémiotique Transdisciplinaire</a:t>
            </a:r>
            <a:r>
              <a:rPr kumimoji="0" lang="fr-FR" sz="20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(sciences cognitives, psychanalyse,</a:t>
            </a:r>
            <a:r>
              <a:rPr kumimoji="0" lang="fr-FR" sz="20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sociologie): le défi de l’opérationnalisation méthodologique.</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2400" b="1" dirty="0" smtClean="0">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400" b="1" dirty="0" smtClean="0">
              <a:latin typeface="Calibri" pitchFamily="34" charset="0"/>
              <a:ea typeface="Calibri" pitchFamily="34" charset="0"/>
              <a:cs typeface="Times New Roman" pitchFamily="18" charset="0"/>
            </a:endParaRPr>
          </a:p>
          <a:p>
            <a:pPr lvl="0" algn="just"/>
            <a:endParaRPr lang="es-CL" sz="2000" b="1" dirty="0" smtClean="0">
              <a:solidFill>
                <a:srgbClr val="C00000"/>
              </a:solidFill>
            </a:endParaRPr>
          </a:p>
          <a:p>
            <a:pPr lvl="0" algn="just"/>
            <a:endParaRPr lang="es-MX" sz="2000" b="1" dirty="0" smtClean="0">
              <a:solidFill>
                <a:srgbClr val="C00000"/>
              </a:solidFill>
            </a:endParaRPr>
          </a:p>
          <a:p>
            <a:pPr lvl="0" algn="just"/>
            <a:endParaRPr kumimoji="0" lang="es-CL" sz="2000" b="1" i="0" u="none" strike="noStrike" cap="none" normalizeH="0" baseline="0" dirty="0" smtClean="0">
              <a:ln>
                <a:noFill/>
              </a:ln>
              <a:solidFill>
                <a:srgbClr val="C00000"/>
              </a:solidFill>
              <a:effectLst/>
              <a:latin typeface="Arial" pitchFamily="34" charset="0"/>
              <a:cs typeface="Arial" pitchFamily="34" charset="0"/>
            </a:endParaRPr>
          </a:p>
          <a:p>
            <a:pPr lvl="0" algn="just"/>
            <a:endParaRPr lang="es-CL" sz="2000" b="1" dirty="0" smtClean="0">
              <a:solidFill>
                <a:srgbClr val="C00000"/>
              </a:solidFill>
              <a:latin typeface="Arial" pitchFamily="34" charset="0"/>
              <a:cs typeface="Arial" pitchFamily="34" charset="0"/>
            </a:endParaRPr>
          </a:p>
          <a:p>
            <a:pPr lvl="0" algn="just"/>
            <a:endParaRPr kumimoji="0" lang="fr-FR" sz="2000" b="1" i="0" u="none" strike="noStrike" cap="none" normalizeH="0" baseline="0" dirty="0" smtClean="0">
              <a:ln>
                <a:noFill/>
              </a:ln>
              <a:solidFill>
                <a:srgbClr val="C00000"/>
              </a:solidFill>
              <a:effectLst/>
              <a:latin typeface="Arial" pitchFamily="34" charset="0"/>
              <a:cs typeface="Arial" pitchFamily="34" charset="0"/>
            </a:endParaRPr>
          </a:p>
        </p:txBody>
      </p:sp>
      <p:sp>
        <p:nvSpPr>
          <p:cNvPr id="18" name="17 Rectángulo"/>
          <p:cNvSpPr/>
          <p:nvPr/>
        </p:nvSpPr>
        <p:spPr>
          <a:xfrm>
            <a:off x="611560" y="3429000"/>
            <a:ext cx="7776864" cy="646331"/>
          </a:xfrm>
          <a:prstGeom prst="rect">
            <a:avLst/>
          </a:prstGeom>
        </p:spPr>
        <p:txBody>
          <a:bodyPr wrap="square">
            <a:spAutoFit/>
          </a:bodyPr>
          <a:lstStyle/>
          <a:p>
            <a:r>
              <a:rPr lang="en-US" b="1" dirty="0" err="1" smtClean="0">
                <a:solidFill>
                  <a:srgbClr val="7030A0"/>
                </a:solidFill>
              </a:rPr>
              <a:t>Transdisciplinary</a:t>
            </a:r>
            <a:r>
              <a:rPr lang="en-US" b="1" dirty="0" smtClean="0">
                <a:solidFill>
                  <a:srgbClr val="7030A0"/>
                </a:solidFill>
              </a:rPr>
              <a:t> semiotics (cognitive science, </a:t>
            </a:r>
            <a:r>
              <a:rPr lang="en-US" b="1" dirty="0" err="1" smtClean="0">
                <a:solidFill>
                  <a:srgbClr val="7030A0"/>
                </a:solidFill>
              </a:rPr>
              <a:t>psychoanalisis</a:t>
            </a:r>
            <a:r>
              <a:rPr lang="en-US" b="1" dirty="0" smtClean="0">
                <a:solidFill>
                  <a:srgbClr val="7030A0"/>
                </a:solidFill>
              </a:rPr>
              <a:t>, sociology): The challenges of methodological </a:t>
            </a:r>
            <a:r>
              <a:rPr lang="en-US" b="1" dirty="0" err="1" smtClean="0">
                <a:solidFill>
                  <a:srgbClr val="7030A0"/>
                </a:solidFill>
              </a:rPr>
              <a:t>operationalization</a:t>
            </a:r>
            <a:r>
              <a:rPr lang="en-US" dirty="0" smtClean="0"/>
              <a:t>.</a:t>
            </a:r>
            <a:endParaRPr lang="es-MX" dirty="0"/>
          </a:p>
        </p:txBody>
      </p:sp>
      <p:pic>
        <p:nvPicPr>
          <p:cNvPr id="19" name="14 Imagen" descr="LogoAIS.jpg"/>
          <p:cNvPicPr>
            <a:picLocks noChangeAspect="1"/>
          </p:cNvPicPr>
          <p:nvPr/>
        </p:nvPicPr>
        <p:blipFill>
          <a:blip r:embed="rId4" cstate="print">
            <a:lum contrast="-10000"/>
          </a:blip>
          <a:srcRect/>
          <a:stretch>
            <a:fillRect/>
          </a:stretch>
        </p:blipFill>
        <p:spPr bwMode="auto">
          <a:xfrm>
            <a:off x="323528" y="5805264"/>
            <a:ext cx="2880320" cy="892076"/>
          </a:xfrm>
          <a:prstGeom prst="rect">
            <a:avLst/>
          </a:prstGeom>
          <a:noFill/>
          <a:ln w="9525">
            <a:noFill/>
            <a:miter lim="800000"/>
            <a:headEnd/>
            <a:tailEnd/>
          </a:ln>
        </p:spPr>
      </p:pic>
      <p:pic>
        <p:nvPicPr>
          <p:cNvPr id="20" name="Picture 6"/>
          <p:cNvPicPr>
            <a:picLocks noChangeAspect="1" noChangeArrowheads="1"/>
          </p:cNvPicPr>
          <p:nvPr/>
        </p:nvPicPr>
        <p:blipFill>
          <a:blip r:embed="rId5" cstate="print">
            <a:lum bright="-10000" contrast="20000"/>
          </a:blip>
          <a:srcRect/>
          <a:stretch>
            <a:fillRect/>
          </a:stretch>
        </p:blipFill>
        <p:spPr bwMode="auto">
          <a:xfrm>
            <a:off x="323528" y="4221088"/>
            <a:ext cx="1500340" cy="1368152"/>
          </a:xfrm>
          <a:prstGeom prst="rect">
            <a:avLst/>
          </a:prstGeom>
          <a:noFill/>
          <a:ln w="9525">
            <a:noFill/>
            <a:miter lim="800000"/>
            <a:headEnd/>
            <a:tailEnd/>
          </a:ln>
        </p:spPr>
      </p:pic>
      <p:sp>
        <p:nvSpPr>
          <p:cNvPr id="21" name="20 Rectángulo"/>
          <p:cNvSpPr/>
          <p:nvPr/>
        </p:nvSpPr>
        <p:spPr>
          <a:xfrm>
            <a:off x="6228184" y="6309320"/>
            <a:ext cx="2475421" cy="369332"/>
          </a:xfrm>
          <a:prstGeom prst="rect">
            <a:avLst/>
          </a:prstGeom>
        </p:spPr>
        <p:txBody>
          <a:bodyPr wrap="none">
            <a:spAutoFit/>
          </a:bodyPr>
          <a:lstStyle/>
          <a:p>
            <a:r>
              <a:rPr lang="fr-FR" b="1" dirty="0" smtClean="0"/>
              <a:t>Fondecyt Nº 1120064</a:t>
            </a:r>
            <a:endParaRPr lang="es-MX"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5616624"/>
          </a:xfrm>
        </p:spPr>
        <p:txBody>
          <a:bodyPr/>
          <a:lstStyle/>
          <a:p>
            <a:r>
              <a:rPr lang="fr-FR" dirty="0" smtClean="0"/>
              <a:t>Par exemple </a:t>
            </a:r>
            <a:r>
              <a:rPr lang="fr-FR" b="1" dirty="0" smtClean="0"/>
              <a:t>Courtès J. (1973) </a:t>
            </a:r>
            <a:r>
              <a:rPr lang="fr-FR" dirty="0" smtClean="0"/>
              <a:t>fait la critique </a:t>
            </a:r>
            <a:r>
              <a:rPr lang="fr-FR" b="1" dirty="0" smtClean="0"/>
              <a:t>à Lévi- Strauss </a:t>
            </a:r>
            <a:r>
              <a:rPr lang="fr-FR" dirty="0" smtClean="0"/>
              <a:t>par le non usage d’un axiomatique (mathématique) avec rigueur. </a:t>
            </a:r>
            <a:r>
              <a:rPr lang="fr-FR" b="1" dirty="0" smtClean="0"/>
              <a:t>Lévi Strauss à la fois critique à certaine analyse structurelle de la littérature par s’éloigner du réel</a:t>
            </a:r>
            <a:r>
              <a:rPr lang="fr-FR" dirty="0" smtClean="0"/>
              <a:t>.</a:t>
            </a:r>
            <a:r>
              <a:rPr lang="en-US" dirty="0" smtClean="0"/>
              <a:t> </a:t>
            </a:r>
          </a:p>
          <a:p>
            <a:r>
              <a:rPr lang="en-US" dirty="0" smtClean="0"/>
              <a:t>For example Courtés J. (1973) criticizes Lévi- Strauss for not using a rigorous axiomatic, at the same time </a:t>
            </a:r>
            <a:r>
              <a:rPr lang="en-US" dirty="0" err="1" smtClean="0"/>
              <a:t>Lévis</a:t>
            </a:r>
            <a:r>
              <a:rPr lang="en-US" dirty="0" smtClean="0"/>
              <a:t>- Strauss (1973) criticizes certain literary structural analysis for not privileging what is real</a:t>
            </a:r>
          </a:p>
          <a:p>
            <a:endParaRPr lang="es-MX"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19328"/>
          </a:xfrm>
        </p:spPr>
        <p:txBody>
          <a:bodyPr/>
          <a:lstStyle/>
          <a:p>
            <a:r>
              <a:rPr lang="fr-FR" sz="2800" b="1" dirty="0" smtClean="0"/>
              <a:t>Petitot, J. (1985), les </a:t>
            </a:r>
            <a:r>
              <a:rPr lang="fr-FR" sz="2800" b="1" dirty="0" smtClean="0">
                <a:solidFill>
                  <a:srgbClr val="C00000"/>
                </a:solidFill>
              </a:rPr>
              <a:t>faibles de la formalisation mathématique du Carré Sémiotique</a:t>
            </a:r>
            <a:r>
              <a:rPr lang="fr-FR" sz="2800" b="1" dirty="0" smtClean="0"/>
              <a:t>. Metz, Ch. (1978) et Kristeva (1974) font le fondement de l’inclusion  du psychanalyse dans les domaines du cinéma et de la littérature. </a:t>
            </a:r>
          </a:p>
          <a:p>
            <a:r>
              <a:rPr lang="en-US" dirty="0" smtClean="0"/>
              <a:t>Petitot, J. (1985), the weak of the mathematical formalization of the Semiotic Square; </a:t>
            </a:r>
            <a:r>
              <a:rPr lang="en-US" i="1" dirty="0" smtClean="0"/>
              <a:t>Metz, Ch. (1978) and Kristeva (1974) form the basis of the inclusion of psychoanalysis in the fields of cinema and literature;</a:t>
            </a:r>
            <a:r>
              <a:rPr lang="en-US" dirty="0" smtClean="0"/>
              <a:t> </a:t>
            </a:r>
            <a:r>
              <a:rPr lang="en-US" i="1" dirty="0" smtClean="0"/>
              <a:t>and, in addition, we unwind the method and / or it applies.</a:t>
            </a:r>
            <a:r>
              <a:rPr lang="en-US" dirty="0" smtClean="0"/>
              <a:t> </a:t>
            </a:r>
            <a:endParaRPr lang="es-MX"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63344"/>
          </a:xfrm>
        </p:spPr>
        <p:txBody>
          <a:bodyPr/>
          <a:lstStyle/>
          <a:p>
            <a:endParaRPr lang="fr-FR" dirty="0" smtClean="0"/>
          </a:p>
          <a:p>
            <a:pPr>
              <a:buNone/>
            </a:pPr>
            <a:r>
              <a:rPr lang="fr-FR" dirty="0" smtClean="0"/>
              <a:t>Et, en plus, on déroule la méthode et/ ou elle s’applique.</a:t>
            </a:r>
          </a:p>
          <a:p>
            <a:endParaRPr lang="en-US" i="1" dirty="0" smtClean="0"/>
          </a:p>
          <a:p>
            <a:pPr>
              <a:buNone/>
            </a:pPr>
            <a:r>
              <a:rPr lang="en-US" b="1" i="1" dirty="0" smtClean="0">
                <a:solidFill>
                  <a:srgbClr val="C00000"/>
                </a:solidFill>
              </a:rPr>
              <a:t>In addition, we unwind the method and / or it applies.</a:t>
            </a:r>
            <a:r>
              <a:rPr lang="en-US" b="1" dirty="0" smtClean="0">
                <a:solidFill>
                  <a:srgbClr val="C00000"/>
                </a:solidFill>
              </a:rPr>
              <a:t> </a:t>
            </a:r>
            <a:endParaRPr lang="fr-FR" b="1" dirty="0" smtClean="0">
              <a:solidFill>
                <a:srgbClr val="C00000"/>
              </a:solidFill>
            </a:endParaRPr>
          </a:p>
          <a:p>
            <a:endParaRPr lang="es-MX"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Marcador de contenido"/>
          <p:cNvSpPr>
            <a:spLocks noGrp="1"/>
          </p:cNvSpPr>
          <p:nvPr>
            <p:ph idx="1"/>
          </p:nvPr>
        </p:nvSpPr>
        <p:spPr>
          <a:xfrm>
            <a:off x="539750" y="333375"/>
            <a:ext cx="8229600" cy="6048375"/>
          </a:xfrm>
        </p:spPr>
        <p:txBody>
          <a:bodyPr/>
          <a:lstStyle/>
          <a:p>
            <a:pPr eaLnBrk="1" hangingPunct="1"/>
            <a:r>
              <a:rPr lang="es-CL" sz="2800" b="1" smtClean="0"/>
              <a:t> La Metodología es válida pues hay una equivalencia  entre la teorización y la realidad que se pretende describir</a:t>
            </a:r>
          </a:p>
          <a:p>
            <a:pPr lvl="4" eaLnBrk="1" hangingPunct="1"/>
            <a:r>
              <a:rPr lang="es-CL" sz="2800" b="1" smtClean="0"/>
              <a:t>///</a:t>
            </a:r>
          </a:p>
          <a:p>
            <a:pPr eaLnBrk="1" hangingPunct="1"/>
            <a:r>
              <a:rPr lang="es-CL" sz="2400" b="1" smtClean="0">
                <a:solidFill>
                  <a:srgbClr val="C00000"/>
                </a:solidFill>
              </a:rPr>
              <a:t>Se  Buscan Regularidades del Comportamiento del Consumidor, y éste tiende a ser homogéneo </a:t>
            </a:r>
            <a:r>
              <a:rPr lang="es-CL" sz="2400" b="1" smtClean="0"/>
              <a:t>(tienden a pensar lo mismo influidos por los pocos medios a que tienen acceso) </a:t>
            </a:r>
          </a:p>
          <a:p>
            <a:pPr lvl="3" eaLnBrk="1" hangingPunct="1"/>
            <a:r>
              <a:rPr lang="es-CL" b="1" smtClean="0"/>
              <a:t>///</a:t>
            </a:r>
          </a:p>
          <a:p>
            <a:pPr lvl="3" eaLnBrk="1" hangingPunct="1"/>
            <a:r>
              <a:rPr lang="es-CL" b="1" smtClean="0">
                <a:solidFill>
                  <a:srgbClr val="C00000"/>
                </a:solidFill>
              </a:rPr>
              <a:t>Mercados Locales </a:t>
            </a:r>
            <a:r>
              <a:rPr lang="es-CL" b="1" smtClean="0">
                <a:solidFill>
                  <a:srgbClr val="000000"/>
                </a:solidFill>
              </a:rPr>
              <a:t>(Economía exportadora de materias primas y producción industrial interna)</a:t>
            </a:r>
          </a:p>
          <a:p>
            <a:pPr lvl="3" eaLnBrk="1" hangingPunct="1"/>
            <a:r>
              <a:rPr lang="es-CL" b="1" smtClean="0">
                <a:solidFill>
                  <a:srgbClr val="C00000"/>
                </a:solidFill>
              </a:rPr>
              <a:t>Guerra Fría </a:t>
            </a:r>
            <a:r>
              <a:rPr lang="es-CL" b="1" smtClean="0">
                <a:solidFill>
                  <a:srgbClr val="000000"/>
                </a:solidFill>
              </a:rPr>
              <a:t>(Bloque Capitalista/ Bloque Marxista/ Centro)</a:t>
            </a:r>
          </a:p>
          <a:p>
            <a:pPr lvl="3" eaLnBrk="1" hangingPunct="1"/>
            <a:endParaRPr lang="es-CL" b="1" smtClean="0">
              <a:solidFill>
                <a:srgbClr val="000000"/>
              </a:solidFill>
            </a:endParaRPr>
          </a:p>
          <a:p>
            <a:pPr lvl="3" eaLnBrk="1" hangingPunct="1"/>
            <a:r>
              <a:rPr lang="es-CL" sz="2800" b="1" smtClean="0">
                <a:solidFill>
                  <a:srgbClr val="000000"/>
                </a:solidFill>
              </a:rPr>
              <a:t>Consumidor tiende a ser homogéneo</a:t>
            </a:r>
            <a:endParaRPr lang="es-CL" sz="2800" b="1" smtClean="0">
              <a:solidFill>
                <a:srgbClr val="C00000"/>
              </a:solidFill>
            </a:endParaRPr>
          </a:p>
        </p:txBody>
      </p:sp>
      <p:sp>
        <p:nvSpPr>
          <p:cNvPr id="4" name="3 Flecha abajo"/>
          <p:cNvSpPr/>
          <p:nvPr/>
        </p:nvSpPr>
        <p:spPr>
          <a:xfrm>
            <a:off x="4140200" y="5157788"/>
            <a:ext cx="647700" cy="792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b="1"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350"/>
            <a:ext cx="8229600" cy="1512888"/>
          </a:xfrm>
        </p:spPr>
        <p:txBody>
          <a:bodyPr/>
          <a:lstStyle/>
          <a:p>
            <a:pPr lvl="3" eaLnBrk="1" hangingPunct="1">
              <a:defRPr/>
            </a:pPr>
            <a:r>
              <a:rPr lang="es-CL" sz="2800" b="1" dirty="0" smtClean="0">
                <a:solidFill>
                  <a:srgbClr val="000000"/>
                </a:solidFill>
              </a:rPr>
              <a:t/>
            </a:r>
            <a:br>
              <a:rPr lang="es-CL" sz="2800" b="1" dirty="0" smtClean="0">
                <a:solidFill>
                  <a:srgbClr val="000000"/>
                </a:solidFill>
              </a:rPr>
            </a:br>
            <a:r>
              <a:rPr lang="es-CL" sz="2800" b="1" dirty="0" smtClean="0">
                <a:solidFill>
                  <a:srgbClr val="000000"/>
                </a:solidFill>
              </a:rPr>
              <a:t/>
            </a:r>
            <a:br>
              <a:rPr lang="es-CL" sz="2800" b="1" dirty="0" smtClean="0">
                <a:solidFill>
                  <a:srgbClr val="000000"/>
                </a:solidFill>
              </a:rPr>
            </a:br>
            <a:r>
              <a:rPr lang="es-CL" sz="2800" b="1" dirty="0" smtClean="0">
                <a:solidFill>
                  <a:srgbClr val="000000"/>
                </a:solidFill>
                <a:effectLst/>
              </a:rPr>
              <a:t>Consumidor tiende a ser homogéneo</a:t>
            </a:r>
            <a:br>
              <a:rPr lang="es-CL" sz="2800" b="1" dirty="0" smtClean="0">
                <a:solidFill>
                  <a:srgbClr val="000000"/>
                </a:solidFill>
                <a:effectLst/>
              </a:rPr>
            </a:br>
            <a:r>
              <a:rPr lang="es-CL" sz="2800" b="1" dirty="0" smtClean="0">
                <a:solidFill>
                  <a:srgbClr val="000000"/>
                </a:solidFill>
                <a:effectLst/>
              </a:rPr>
              <a:t>/// </a:t>
            </a:r>
            <a:br>
              <a:rPr lang="es-CL" sz="2800" b="1" dirty="0" smtClean="0">
                <a:solidFill>
                  <a:srgbClr val="000000"/>
                </a:solidFill>
                <a:effectLst/>
              </a:rPr>
            </a:br>
            <a:r>
              <a:rPr lang="es-CL" sz="2000" b="1" dirty="0" smtClean="0">
                <a:solidFill>
                  <a:srgbClr val="000000"/>
                </a:solidFill>
                <a:effectLst/>
              </a:rPr>
              <a:t>/Campana de Gauss/</a:t>
            </a:r>
            <a:r>
              <a:rPr lang="es-CL" sz="2800" b="1" dirty="0" smtClean="0">
                <a:solidFill>
                  <a:srgbClr val="C00000"/>
                </a:solidFill>
              </a:rPr>
              <a:t/>
            </a:r>
            <a:br>
              <a:rPr lang="es-CL" sz="2800" b="1" dirty="0" smtClean="0">
                <a:solidFill>
                  <a:srgbClr val="C00000"/>
                </a:solidFill>
              </a:rPr>
            </a:br>
            <a:endParaRPr lang="es-CL" dirty="0" smtClean="0"/>
          </a:p>
        </p:txBody>
      </p:sp>
      <p:sp>
        <p:nvSpPr>
          <p:cNvPr id="8195" name="2 Marcador de contenido"/>
          <p:cNvSpPr>
            <a:spLocks noGrp="1"/>
          </p:cNvSpPr>
          <p:nvPr>
            <p:ph idx="1"/>
          </p:nvPr>
        </p:nvSpPr>
        <p:spPr>
          <a:xfrm>
            <a:off x="827088" y="1989138"/>
            <a:ext cx="7942262" cy="3600450"/>
          </a:xfrm>
        </p:spPr>
        <p:txBody>
          <a:bodyPr/>
          <a:lstStyle/>
          <a:p>
            <a:pPr lvl="4" eaLnBrk="1" hangingPunct="1">
              <a:buFontTx/>
              <a:buNone/>
            </a:pPr>
            <a:r>
              <a:rPr lang="es-CL" sz="2800" b="1" smtClean="0"/>
              <a:t>             </a:t>
            </a:r>
          </a:p>
          <a:p>
            <a:pPr lvl="4" eaLnBrk="1" hangingPunct="1"/>
            <a:endParaRPr lang="es-CL" sz="2800" b="1" smtClean="0"/>
          </a:p>
        </p:txBody>
      </p:sp>
      <p:pic>
        <p:nvPicPr>
          <p:cNvPr id="8196" name="3 Imagen" descr="CampanaGauss.jpg"/>
          <p:cNvPicPr>
            <a:picLocks noChangeAspect="1"/>
          </p:cNvPicPr>
          <p:nvPr/>
        </p:nvPicPr>
        <p:blipFill>
          <a:blip r:embed="rId2" cstate="print"/>
          <a:srcRect/>
          <a:stretch>
            <a:fillRect/>
          </a:stretch>
        </p:blipFill>
        <p:spPr bwMode="auto">
          <a:xfrm>
            <a:off x="468313" y="1916113"/>
            <a:ext cx="7937500" cy="33131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600" b="1" dirty="0" smtClean="0">
                <a:solidFill>
                  <a:schemeClr val="tx2">
                    <a:lumMod val="75000"/>
                  </a:schemeClr>
                </a:solidFill>
                <a:effectLst/>
              </a:rPr>
              <a:t>En la Coyuntura Actual</a:t>
            </a:r>
            <a:endParaRPr lang="es-MX" sz="3600" b="1" dirty="0">
              <a:solidFill>
                <a:schemeClr val="tx2">
                  <a:lumMod val="75000"/>
                </a:schemeClr>
              </a:solidFill>
              <a:effectLst/>
            </a:endParaRPr>
          </a:p>
        </p:txBody>
      </p:sp>
      <p:sp>
        <p:nvSpPr>
          <p:cNvPr id="3" name="2 Marcador de contenido"/>
          <p:cNvSpPr>
            <a:spLocks noGrp="1"/>
          </p:cNvSpPr>
          <p:nvPr>
            <p:ph idx="1"/>
          </p:nvPr>
        </p:nvSpPr>
        <p:spPr/>
        <p:txBody>
          <a:bodyPr/>
          <a:lstStyle/>
          <a:p>
            <a:r>
              <a:rPr lang="fr-FR" dirty="0" smtClean="0"/>
              <a:t>Mais, ce monde simple est écrasé avec la clôture de la guerre froid, le multiculturalisme, la multiplication des moyens, l’accès aux nouvelles technologies, les jeux- vidéo et Internet.  Ainsi dans 1990- 1999 nous sommes en face d’une rupture dans l’objet réel. </a:t>
            </a:r>
            <a:endParaRPr lang="es-MX"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5936704"/>
          </a:xfrm>
        </p:spPr>
        <p:txBody>
          <a:bodyPr/>
          <a:lstStyle/>
          <a:p>
            <a:r>
              <a:rPr lang="es-CL" sz="2400" b="1" dirty="0" smtClean="0">
                <a:solidFill>
                  <a:srgbClr val="C00000"/>
                </a:solidFill>
                <a:effectLst/>
              </a:rPr>
              <a:t>Problemáticas Emergentes: Desafíos de la Semiótica</a:t>
            </a:r>
            <a:br>
              <a:rPr lang="es-CL" sz="2400" b="1" dirty="0" smtClean="0">
                <a:solidFill>
                  <a:srgbClr val="C00000"/>
                </a:solidFill>
                <a:effectLst/>
              </a:rPr>
            </a:br>
            <a:r>
              <a:rPr lang="es-CL" sz="2400" b="1" dirty="0" smtClean="0">
                <a:solidFill>
                  <a:srgbClr val="C00000"/>
                </a:solidFill>
                <a:effectLst/>
              </a:rPr>
              <a:t/>
            </a:r>
            <a:br>
              <a:rPr lang="es-CL" sz="2400" b="1" dirty="0" smtClean="0">
                <a:solidFill>
                  <a:srgbClr val="C00000"/>
                </a:solidFill>
                <a:effectLst/>
              </a:rPr>
            </a:br>
            <a:r>
              <a:rPr lang="fr-FR" sz="2400" b="1" dirty="0" smtClean="0">
                <a:solidFill>
                  <a:srgbClr val="C00000"/>
                </a:solidFill>
                <a:effectLst/>
              </a:rPr>
              <a:t>Nouveaux enjeux: les défis de la sémiotique</a:t>
            </a:r>
            <a:r>
              <a:rPr lang="fr-FR" sz="2000" b="1" dirty="0" smtClean="0">
                <a:solidFill>
                  <a:srgbClr val="C00000"/>
                </a:solidFill>
                <a:effectLst/>
              </a:rPr>
              <a:t/>
            </a:r>
            <a:br>
              <a:rPr lang="fr-FR" sz="2000" b="1" dirty="0" smtClean="0">
                <a:solidFill>
                  <a:srgbClr val="C00000"/>
                </a:solidFill>
                <a:effectLst/>
              </a:rPr>
            </a:br>
            <a:r>
              <a:rPr lang="fr-FR" b="1" dirty="0" smtClean="0">
                <a:solidFill>
                  <a:srgbClr val="C00000"/>
                </a:solidFill>
                <a:effectLst/>
              </a:rPr>
              <a:t/>
            </a:r>
            <a:br>
              <a:rPr lang="fr-FR" b="1" dirty="0" smtClean="0">
                <a:solidFill>
                  <a:srgbClr val="C00000"/>
                </a:solidFill>
                <a:effectLst/>
              </a:rPr>
            </a:br>
            <a:endParaRPr lang="es-MX" b="1" dirty="0">
              <a:solidFill>
                <a:srgbClr val="C00000"/>
              </a:solidFill>
              <a:effectLst/>
            </a:endParaRPr>
          </a:p>
        </p:txBody>
      </p:sp>
      <p:sp>
        <p:nvSpPr>
          <p:cNvPr id="4" name="3 Rectángulo"/>
          <p:cNvSpPr/>
          <p:nvPr/>
        </p:nvSpPr>
        <p:spPr>
          <a:xfrm>
            <a:off x="1187624" y="3861048"/>
            <a:ext cx="7128792" cy="461665"/>
          </a:xfrm>
          <a:prstGeom prst="rect">
            <a:avLst/>
          </a:prstGeom>
        </p:spPr>
        <p:txBody>
          <a:bodyPr wrap="square">
            <a:spAutoFit/>
          </a:bodyPr>
          <a:lstStyle/>
          <a:p>
            <a:r>
              <a:rPr lang="en-US" sz="2400" dirty="0" smtClean="0"/>
              <a:t>Emerging Issues: Challenges of Semiotics</a:t>
            </a:r>
            <a:endParaRPr lang="es-MX"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19328"/>
          </a:xfrm>
        </p:spPr>
        <p:txBody>
          <a:bodyPr/>
          <a:lstStyle/>
          <a:p>
            <a:r>
              <a:rPr lang="es-CL" sz="2400" b="1" dirty="0" smtClean="0"/>
              <a:t>Web Marketing-</a:t>
            </a:r>
            <a:r>
              <a:rPr lang="es-CL" sz="2400" b="1" dirty="0" smtClean="0">
                <a:sym typeface="Wingdings" pitchFamily="2" charset="2"/>
              </a:rPr>
              <a:t> No Inferencia Estadística Válida </a:t>
            </a:r>
          </a:p>
          <a:p>
            <a:r>
              <a:rPr lang="en-US" sz="2000" dirty="0" smtClean="0"/>
              <a:t>Web Marketing</a:t>
            </a:r>
            <a:r>
              <a:rPr lang="en-US" sz="2000" dirty="0" smtClean="0">
                <a:sym typeface="Wingdings" pitchFamily="2" charset="2"/>
              </a:rPr>
              <a:t></a:t>
            </a:r>
            <a:r>
              <a:rPr lang="en-US" sz="2000" dirty="0" smtClean="0"/>
              <a:t> No Valid Statistical Inference</a:t>
            </a:r>
          </a:p>
          <a:p>
            <a:r>
              <a:rPr lang="en-US" sz="2400" b="1" dirty="0" smtClean="0"/>
              <a:t>La Identification </a:t>
            </a:r>
            <a:r>
              <a:rPr lang="en-US" sz="2400" b="1" dirty="0" err="1" smtClean="0"/>
              <a:t>Imaginaire</a:t>
            </a:r>
            <a:r>
              <a:rPr lang="en-US" sz="2400" b="1" dirty="0" smtClean="0"/>
              <a:t> </a:t>
            </a:r>
            <a:r>
              <a:rPr lang="en-US" sz="2400" b="1" dirty="0" err="1" smtClean="0"/>
              <a:t>n’est</a:t>
            </a:r>
            <a:r>
              <a:rPr lang="en-US" sz="2400" b="1" dirty="0" smtClean="0"/>
              <a:t> pas un </a:t>
            </a:r>
            <a:r>
              <a:rPr lang="en-US" sz="2400" b="1" dirty="0" err="1" smtClean="0"/>
              <a:t>mesure</a:t>
            </a:r>
            <a:r>
              <a:rPr lang="en-US" sz="2400" b="1" dirty="0" smtClean="0"/>
              <a:t> </a:t>
            </a:r>
            <a:r>
              <a:rPr lang="en-US" sz="2400" b="1" dirty="0" err="1" smtClean="0"/>
              <a:t>claire</a:t>
            </a:r>
            <a:endParaRPr lang="es-CL" sz="2800" b="1" dirty="0" smtClean="0"/>
          </a:p>
          <a:p>
            <a:r>
              <a:rPr lang="es-CL" sz="2400" b="1" dirty="0" smtClean="0"/>
              <a:t>Comunicación Multimodal: no se perfilan diferenciabilidades cognitivas de usuarios distintos</a:t>
            </a:r>
          </a:p>
          <a:p>
            <a:r>
              <a:rPr lang="en-US" sz="2000" dirty="0" smtClean="0"/>
              <a:t>Multimodal communication: cognitive differentiations of different users are not outlined</a:t>
            </a:r>
            <a:endParaRPr lang="es-CL" sz="2000" dirty="0" smtClean="0"/>
          </a:p>
          <a:p>
            <a:r>
              <a:rPr lang="es-CL" sz="2400" b="1" dirty="0" smtClean="0"/>
              <a:t>Hipersegmentación de los Consumidores</a:t>
            </a:r>
          </a:p>
          <a:p>
            <a:r>
              <a:rPr lang="es-CL" sz="2400" b="1" dirty="0" smtClean="0"/>
              <a:t>Cambios en la forma de funcionamiento de la Percepción- Cognición: Simplicidad</a:t>
            </a:r>
            <a:r>
              <a:rPr lang="es-CL" sz="2400" b="1" dirty="0" smtClean="0">
                <a:sym typeface="Wingdings" pitchFamily="2" charset="2"/>
              </a:rPr>
              <a:t> Complejidad</a:t>
            </a:r>
          </a:p>
          <a:p>
            <a:r>
              <a:rPr lang="en-US" sz="2000" dirty="0" smtClean="0">
                <a:sym typeface="Wingdings" pitchFamily="2" charset="2"/>
              </a:rPr>
              <a:t>Changes in the way Perception works - Cognition: Simplicity Complexity</a:t>
            </a:r>
            <a:endParaRPr lang="es-CL" sz="2000" dirty="0" smtClean="0">
              <a:sym typeface="Wingdings" pitchFamily="2" charset="2"/>
            </a:endParaRPr>
          </a:p>
          <a:p>
            <a:endParaRPr lang="es-CL" sz="2400"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Marcador de contenido"/>
          <p:cNvSpPr>
            <a:spLocks noGrp="1"/>
          </p:cNvSpPr>
          <p:nvPr>
            <p:ph idx="1"/>
          </p:nvPr>
        </p:nvSpPr>
        <p:spPr>
          <a:xfrm>
            <a:off x="457200" y="404813"/>
            <a:ext cx="8229600" cy="5691187"/>
          </a:xfrm>
        </p:spPr>
        <p:txBody>
          <a:bodyPr/>
          <a:lstStyle/>
          <a:p>
            <a:r>
              <a:rPr lang="fr-FR" sz="2400" b="1" dirty="0" smtClean="0"/>
              <a:t>Alors, on produit </a:t>
            </a:r>
            <a:r>
              <a:rPr lang="fr-FR" sz="2400" b="1" dirty="0" smtClean="0">
                <a:solidFill>
                  <a:srgbClr val="C00000"/>
                </a:solidFill>
              </a:rPr>
              <a:t>un procès de hybridation par rapport l’attribution d’un valeur à l’objet culturelle </a:t>
            </a:r>
            <a:r>
              <a:rPr lang="fr-FR" sz="2400" b="1" dirty="0" smtClean="0">
                <a:solidFill>
                  <a:schemeClr val="accent4"/>
                </a:solidFill>
              </a:rPr>
              <a:t>généré parce que l’objet construit il est construit à partir d’un carrefour des transaction d’un couche sur des autres.</a:t>
            </a:r>
          </a:p>
          <a:p>
            <a:r>
              <a:rPr lang="fr-FR" sz="2400" b="1" dirty="0" smtClean="0">
                <a:solidFill>
                  <a:srgbClr val="7030A0"/>
                </a:solidFill>
              </a:rPr>
              <a:t>La construction de l’objet culturelle implique plusieurs interfaces projetées avec des rapports entre elles</a:t>
            </a:r>
            <a:r>
              <a:rPr lang="fr-FR" sz="2400" b="1" dirty="0" smtClean="0"/>
              <a:t>.  L’interface des réseaux et terminaux, l’interface des opérateurs de réseaux, les interfaces des plates- formes et intermédiaires, et en plus les interfaces du produit elle- même, à niveau des contenus et de la forme audiovisuelle.  </a:t>
            </a:r>
          </a:p>
          <a:p>
            <a:pPr>
              <a:buFontTx/>
              <a:buNone/>
            </a:pPr>
            <a:endParaRPr lang="fr-FR" sz="1800" b="1" dirty="0" smtClean="0"/>
          </a:p>
          <a:p>
            <a:endParaRPr lang="fr-FR" sz="1800" b="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025" name="Object 1"/>
          <p:cNvGraphicFramePr>
            <a:graphicFrameLocks noChangeAspect="1"/>
          </p:cNvGraphicFramePr>
          <p:nvPr/>
        </p:nvGraphicFramePr>
        <p:xfrm>
          <a:off x="249764" y="548680"/>
          <a:ext cx="8426692" cy="6048672"/>
        </p:xfrm>
        <a:graphic>
          <a:graphicData uri="http://schemas.openxmlformats.org/presentationml/2006/ole">
            <p:oleObj spid="_x0000_s30722" name="Diapositiva" r:id="rId3" imgW="4570340" imgH="3427372" progId="PowerPoint.Slide.12">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208912" cy="1800200"/>
          </a:xfrm>
        </p:spPr>
        <p:txBody>
          <a:bodyPr/>
          <a:lstStyle/>
          <a:p>
            <a:r>
              <a:rPr lang="es-CL" sz="2400" b="1" dirty="0" err="1" smtClean="0">
                <a:solidFill>
                  <a:schemeClr val="accent4"/>
                </a:solidFill>
                <a:effectLst/>
              </a:rPr>
              <a:t>Introduction</a:t>
            </a:r>
            <a:r>
              <a:rPr lang="es-CL" sz="2400" b="1" dirty="0" smtClean="0">
                <a:solidFill>
                  <a:srgbClr val="FFFF00"/>
                </a:solidFill>
                <a:effectLst/>
              </a:rPr>
              <a:t>: </a:t>
            </a:r>
            <a:r>
              <a:rPr lang="fr-FR" sz="2400" b="1" dirty="0" smtClean="0">
                <a:solidFill>
                  <a:srgbClr val="FFFF00"/>
                </a:solidFill>
                <a:effectLst/>
              </a:rPr>
              <a:t>ce n’est pas le sujet qui fait de la science mais un mode de production, un dispositif.</a:t>
            </a:r>
            <a:br>
              <a:rPr lang="fr-FR" sz="2400" b="1" dirty="0" smtClean="0">
                <a:solidFill>
                  <a:srgbClr val="FFFF00"/>
                </a:solidFill>
                <a:effectLst/>
              </a:rPr>
            </a:br>
            <a:r>
              <a:rPr lang="en-US" sz="2400" b="1" dirty="0" smtClean="0">
                <a:solidFill>
                  <a:srgbClr val="7030A0"/>
                </a:solidFill>
                <a:effectLst/>
              </a:rPr>
              <a:t>It is not an author who does science but a mode of production</a:t>
            </a:r>
            <a:r>
              <a:rPr lang="fr-FR" sz="2400" b="1" dirty="0" smtClean="0">
                <a:solidFill>
                  <a:srgbClr val="FFFF00"/>
                </a:solidFill>
                <a:effectLst/>
              </a:rPr>
              <a:t/>
            </a:r>
            <a:br>
              <a:rPr lang="fr-FR" sz="2400" b="1" dirty="0" smtClean="0">
                <a:solidFill>
                  <a:srgbClr val="FFFF00"/>
                </a:solidFill>
                <a:effectLst/>
              </a:rPr>
            </a:br>
            <a:endParaRPr lang="es-MX" sz="2400" b="1" dirty="0">
              <a:solidFill>
                <a:srgbClr val="FFFF00"/>
              </a:solidFill>
              <a:effectLst/>
            </a:endParaRPr>
          </a:p>
        </p:txBody>
      </p:sp>
      <p:sp>
        <p:nvSpPr>
          <p:cNvPr id="3" name="2 Marcador de contenido"/>
          <p:cNvSpPr>
            <a:spLocks noGrp="1"/>
          </p:cNvSpPr>
          <p:nvPr>
            <p:ph idx="1"/>
          </p:nvPr>
        </p:nvSpPr>
        <p:spPr>
          <a:xfrm>
            <a:off x="467544" y="1988840"/>
            <a:ext cx="8229600" cy="3773016"/>
          </a:xfrm>
        </p:spPr>
        <p:txBody>
          <a:bodyPr/>
          <a:lstStyle/>
          <a:p>
            <a:r>
              <a:rPr lang="es-MX" sz="2400" dirty="0" smtClean="0"/>
              <a:t>El sentido de la siguiente comunicación parte de la necesidad de interrelacionar dos ejes: </a:t>
            </a:r>
            <a:r>
              <a:rPr lang="es-MX" sz="2400" b="1" dirty="0" smtClean="0">
                <a:solidFill>
                  <a:srgbClr val="C00000"/>
                </a:solidFill>
              </a:rPr>
              <a:t>los cambios del objeto real </a:t>
            </a:r>
            <a:r>
              <a:rPr lang="es-MX" sz="2400" dirty="0" smtClean="0"/>
              <a:t>y </a:t>
            </a:r>
            <a:r>
              <a:rPr lang="es-MX" sz="2400" dirty="0" smtClean="0">
                <a:solidFill>
                  <a:srgbClr val="C00000"/>
                </a:solidFill>
              </a:rPr>
              <a:t>las </a:t>
            </a:r>
            <a:r>
              <a:rPr lang="es-MX" sz="2400" b="1" dirty="0" smtClean="0">
                <a:solidFill>
                  <a:srgbClr val="C00000"/>
                </a:solidFill>
              </a:rPr>
              <a:t>rupturas y continuidades de los dispositivos teóricos </a:t>
            </a:r>
            <a:r>
              <a:rPr lang="es-MX" sz="2400" dirty="0" smtClean="0"/>
              <a:t>de la semiótica en función de contribuir al desarrollo de los desafíos metodológicos con que ella se enfrenta.</a:t>
            </a:r>
          </a:p>
          <a:p>
            <a:pPr>
              <a:buNone/>
            </a:pPr>
            <a:r>
              <a:rPr lang="es-CL" sz="2000" dirty="0" smtClean="0"/>
              <a:t>     </a:t>
            </a:r>
            <a:r>
              <a:rPr lang="es-MX" sz="2400" b="1" dirty="0" smtClean="0"/>
              <a:t>La semiótica en su origen llena una necesidad de uso </a:t>
            </a:r>
            <a:r>
              <a:rPr lang="es-MX" sz="2400" dirty="0" smtClean="0"/>
              <a:t>en diferentes campos: el sentido no lo da un subconjunto ni la reiteración de ellos, sino que la interrelación de todos.</a:t>
            </a:r>
            <a:endParaRPr lang="es-MX"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defRPr/>
            </a:pPr>
            <a:r>
              <a:rPr lang="es-ES" sz="2000" smtClean="0"/>
              <a:t>Ciencias Sociales: Dispositivo de Transformación Metodológico</a:t>
            </a:r>
          </a:p>
        </p:txBody>
      </p:sp>
      <p:sp>
        <p:nvSpPr>
          <p:cNvPr id="12291" name="Oval 4"/>
          <p:cNvSpPr>
            <a:spLocks noChangeArrowheads="1"/>
          </p:cNvSpPr>
          <p:nvPr/>
        </p:nvSpPr>
        <p:spPr bwMode="auto">
          <a:xfrm>
            <a:off x="684213" y="2852738"/>
            <a:ext cx="3887787" cy="2089150"/>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12292" name="Oval 5"/>
          <p:cNvSpPr>
            <a:spLocks noChangeArrowheads="1"/>
          </p:cNvSpPr>
          <p:nvPr/>
        </p:nvSpPr>
        <p:spPr bwMode="auto">
          <a:xfrm>
            <a:off x="4859338" y="2852738"/>
            <a:ext cx="3529012" cy="2016125"/>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12293" name="Oval 6"/>
          <p:cNvSpPr>
            <a:spLocks noChangeArrowheads="1"/>
          </p:cNvSpPr>
          <p:nvPr/>
        </p:nvSpPr>
        <p:spPr bwMode="auto">
          <a:xfrm>
            <a:off x="2987675" y="4005263"/>
            <a:ext cx="3816350" cy="792162"/>
          </a:xfrm>
          <a:prstGeom prst="ellipse">
            <a:avLst/>
          </a:prstGeom>
          <a:solidFill>
            <a:schemeClr val="bg2"/>
          </a:solidFill>
          <a:ln w="9525">
            <a:solidFill>
              <a:schemeClr val="tx1"/>
            </a:solidFill>
            <a:round/>
            <a:headEnd/>
            <a:tailEnd/>
          </a:ln>
        </p:spPr>
        <p:txBody>
          <a:bodyPr wrap="none" anchor="ctr"/>
          <a:lstStyle/>
          <a:p>
            <a:pPr algn="ctr"/>
            <a:r>
              <a:rPr lang="es-ES" b="1"/>
              <a:t>Matemática</a:t>
            </a:r>
            <a:r>
              <a:rPr lang="es-ES" sz="1600" b="1"/>
              <a:t>: Álgebra, Geometría</a:t>
            </a:r>
          </a:p>
          <a:p>
            <a:pPr algn="ctr"/>
            <a:r>
              <a:rPr lang="es-ES" sz="1600" b="1"/>
              <a:t>          Estadística</a:t>
            </a:r>
          </a:p>
        </p:txBody>
      </p:sp>
      <p:sp>
        <p:nvSpPr>
          <p:cNvPr id="12294" name="Text Box 7"/>
          <p:cNvSpPr txBox="1">
            <a:spLocks noChangeArrowheads="1"/>
          </p:cNvSpPr>
          <p:nvPr/>
        </p:nvSpPr>
        <p:spPr bwMode="auto">
          <a:xfrm>
            <a:off x="1547813" y="3284538"/>
            <a:ext cx="2016125" cy="915987"/>
          </a:xfrm>
          <a:prstGeom prst="rect">
            <a:avLst/>
          </a:prstGeom>
          <a:noFill/>
          <a:ln w="9525">
            <a:noFill/>
            <a:miter lim="800000"/>
            <a:headEnd/>
            <a:tailEnd/>
          </a:ln>
        </p:spPr>
        <p:txBody>
          <a:bodyPr>
            <a:spAutoFit/>
          </a:bodyPr>
          <a:lstStyle/>
          <a:p>
            <a:pPr>
              <a:spcBef>
                <a:spcPct val="50000"/>
              </a:spcBef>
            </a:pPr>
            <a:r>
              <a:rPr lang="es-ES" b="1"/>
              <a:t>Cuantitativas</a:t>
            </a:r>
          </a:p>
          <a:p>
            <a:pPr>
              <a:spcBef>
                <a:spcPct val="50000"/>
              </a:spcBef>
            </a:pPr>
            <a:r>
              <a:rPr lang="es-ES" sz="1200" b="1"/>
              <a:t>Sociología</a:t>
            </a:r>
          </a:p>
          <a:p>
            <a:pPr>
              <a:spcBef>
                <a:spcPct val="50000"/>
              </a:spcBef>
            </a:pPr>
            <a:r>
              <a:rPr lang="es-ES" sz="1200" b="1"/>
              <a:t>Psicología</a:t>
            </a:r>
          </a:p>
        </p:txBody>
      </p:sp>
      <p:sp>
        <p:nvSpPr>
          <p:cNvPr id="12295" name="Text Box 8"/>
          <p:cNvSpPr txBox="1">
            <a:spLocks noChangeArrowheads="1"/>
          </p:cNvSpPr>
          <p:nvPr/>
        </p:nvSpPr>
        <p:spPr bwMode="auto">
          <a:xfrm>
            <a:off x="5435600" y="3141663"/>
            <a:ext cx="2376488" cy="915987"/>
          </a:xfrm>
          <a:prstGeom prst="rect">
            <a:avLst/>
          </a:prstGeom>
          <a:noFill/>
          <a:ln w="9525">
            <a:noFill/>
            <a:miter lim="800000"/>
            <a:headEnd/>
            <a:tailEnd/>
          </a:ln>
        </p:spPr>
        <p:txBody>
          <a:bodyPr>
            <a:spAutoFit/>
          </a:bodyPr>
          <a:lstStyle/>
          <a:p>
            <a:pPr>
              <a:spcBef>
                <a:spcPct val="50000"/>
              </a:spcBef>
            </a:pPr>
            <a:r>
              <a:rPr lang="es-ES" b="1"/>
              <a:t>Cualitativas</a:t>
            </a:r>
          </a:p>
          <a:p>
            <a:pPr>
              <a:spcBef>
                <a:spcPct val="50000"/>
              </a:spcBef>
            </a:pPr>
            <a:r>
              <a:rPr lang="es-ES" sz="1200" b="1"/>
              <a:t>Antropología</a:t>
            </a:r>
          </a:p>
          <a:p>
            <a:pPr>
              <a:spcBef>
                <a:spcPct val="50000"/>
              </a:spcBef>
            </a:pPr>
            <a:r>
              <a:rPr lang="es-ES" sz="1200" b="1"/>
              <a:t>Psicoanálisis Semiótica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3 Marcador de contenido" descr="FractalBronquio.jpg"/>
          <p:cNvPicPr>
            <a:picLocks noGrp="1" noChangeAspect="1"/>
          </p:cNvPicPr>
          <p:nvPr>
            <p:ph idx="1"/>
          </p:nvPr>
        </p:nvPicPr>
        <p:blipFill>
          <a:blip r:embed="rId2" cstate="print"/>
          <a:srcRect/>
          <a:stretch>
            <a:fillRect/>
          </a:stretch>
        </p:blipFill>
        <p:spPr>
          <a:xfrm>
            <a:off x="971550" y="692150"/>
            <a:ext cx="2952750" cy="3744913"/>
          </a:xfrm>
        </p:spPr>
      </p:pic>
      <p:pic>
        <p:nvPicPr>
          <p:cNvPr id="28675" name="4 Imagen" descr="FractalSemillaPlanta.jpg"/>
          <p:cNvPicPr>
            <a:picLocks noChangeAspect="1"/>
          </p:cNvPicPr>
          <p:nvPr/>
        </p:nvPicPr>
        <p:blipFill>
          <a:blip r:embed="rId3" cstate="print"/>
          <a:srcRect/>
          <a:stretch>
            <a:fillRect/>
          </a:stretch>
        </p:blipFill>
        <p:spPr bwMode="auto">
          <a:xfrm>
            <a:off x="4427538" y="620713"/>
            <a:ext cx="2873375" cy="3960812"/>
          </a:xfrm>
          <a:prstGeom prst="rect">
            <a:avLst/>
          </a:prstGeom>
          <a:noFill/>
          <a:ln w="9525">
            <a:noFill/>
            <a:miter lim="800000"/>
            <a:headEnd/>
            <a:tailEnd/>
          </a:ln>
        </p:spPr>
      </p:pic>
      <p:sp>
        <p:nvSpPr>
          <p:cNvPr id="28676" name="5 CuadroTexto"/>
          <p:cNvSpPr txBox="1">
            <a:spLocks noChangeArrowheads="1"/>
          </p:cNvSpPr>
          <p:nvPr/>
        </p:nvSpPr>
        <p:spPr bwMode="auto">
          <a:xfrm>
            <a:off x="1042988" y="4941888"/>
            <a:ext cx="2449512" cy="584200"/>
          </a:xfrm>
          <a:prstGeom prst="rect">
            <a:avLst/>
          </a:prstGeom>
          <a:noFill/>
          <a:ln w="9525">
            <a:noFill/>
            <a:miter lim="800000"/>
            <a:headEnd/>
            <a:tailEnd/>
          </a:ln>
        </p:spPr>
        <p:txBody>
          <a:bodyPr>
            <a:spAutoFit/>
          </a:bodyPr>
          <a:lstStyle/>
          <a:p>
            <a:r>
              <a:rPr lang="es-CL" sz="1600" b="1"/>
              <a:t>Fractal Bronquios desde feto a adulto</a:t>
            </a:r>
          </a:p>
        </p:txBody>
      </p:sp>
      <p:sp>
        <p:nvSpPr>
          <p:cNvPr id="28677" name="6 CuadroTexto"/>
          <p:cNvSpPr txBox="1">
            <a:spLocks noChangeArrowheads="1"/>
          </p:cNvSpPr>
          <p:nvPr/>
        </p:nvSpPr>
        <p:spPr bwMode="auto">
          <a:xfrm>
            <a:off x="4572000" y="5157788"/>
            <a:ext cx="2663825" cy="584200"/>
          </a:xfrm>
          <a:prstGeom prst="rect">
            <a:avLst/>
          </a:prstGeom>
          <a:noFill/>
          <a:ln w="9525">
            <a:noFill/>
            <a:miter lim="800000"/>
            <a:headEnd/>
            <a:tailEnd/>
          </a:ln>
        </p:spPr>
        <p:txBody>
          <a:bodyPr>
            <a:spAutoFit/>
          </a:bodyPr>
          <a:lstStyle/>
          <a:p>
            <a:r>
              <a:rPr lang="es-CL" sz="1600" b="1"/>
              <a:t>Fractal de Semilla a Árbol</a:t>
            </a:r>
          </a:p>
        </p:txBody>
      </p:sp>
      <p:sp>
        <p:nvSpPr>
          <p:cNvPr id="6" name="5 CuadroTexto"/>
          <p:cNvSpPr txBox="1"/>
          <p:nvPr/>
        </p:nvSpPr>
        <p:spPr>
          <a:xfrm>
            <a:off x="899592" y="5949280"/>
            <a:ext cx="7704856" cy="523220"/>
          </a:xfrm>
          <a:prstGeom prst="rect">
            <a:avLst/>
          </a:prstGeom>
          <a:noFill/>
        </p:spPr>
        <p:txBody>
          <a:bodyPr wrap="square" rtlCol="0">
            <a:spAutoFit/>
          </a:bodyPr>
          <a:lstStyle/>
          <a:p>
            <a:r>
              <a:rPr lang="es-CL" sz="2800" b="1" dirty="0" smtClean="0">
                <a:solidFill>
                  <a:srgbClr val="C00000"/>
                </a:solidFill>
              </a:rPr>
              <a:t>La Contribución de Benoît Mandelbrot</a:t>
            </a:r>
            <a:endParaRPr lang="es-MX" sz="2800" b="1"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23850" y="620713"/>
            <a:ext cx="8362950" cy="5475287"/>
          </a:xfrm>
        </p:spPr>
        <p:txBody>
          <a:bodyPr/>
          <a:lstStyle/>
          <a:p>
            <a:pPr eaLnBrk="1" hangingPunct="1"/>
            <a:r>
              <a:rPr lang="es-ES" sz="1400" b="1" smtClean="0"/>
              <a:t>Turbulencia Mercado Ruso 1998</a:t>
            </a:r>
          </a:p>
        </p:txBody>
      </p:sp>
      <p:pic>
        <p:nvPicPr>
          <p:cNvPr id="27651" name="5 Imagen" descr="TurbulenciaMercadoRuso1998.jpg"/>
          <p:cNvPicPr>
            <a:picLocks noChangeAspect="1"/>
          </p:cNvPicPr>
          <p:nvPr/>
        </p:nvPicPr>
        <p:blipFill>
          <a:blip r:embed="rId2" cstate="print"/>
          <a:srcRect/>
          <a:stretch>
            <a:fillRect/>
          </a:stretch>
        </p:blipFill>
        <p:spPr bwMode="auto">
          <a:xfrm>
            <a:off x="611188" y="1052513"/>
            <a:ext cx="7905750" cy="46085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2"/>
          <p:cNvPicPr>
            <a:picLocks noGrp="1" noChangeAspect="1" noChangeArrowheads="1"/>
          </p:cNvPicPr>
          <p:nvPr>
            <p:ph type="body" idx="1"/>
          </p:nvPr>
        </p:nvPicPr>
        <p:blipFill>
          <a:blip r:embed="rId2" cstate="print"/>
          <a:srcRect l="26839" t="21281" r="33315" b="12766"/>
          <a:stretch>
            <a:fillRect/>
          </a:stretch>
        </p:blipFill>
        <p:spPr>
          <a:xfrm>
            <a:off x="573088" y="404813"/>
            <a:ext cx="8175625" cy="6048375"/>
          </a:xfr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4000" b="1" dirty="0" smtClean="0">
                <a:solidFill>
                  <a:schemeClr val="tx2">
                    <a:lumMod val="75000"/>
                  </a:schemeClr>
                </a:solidFill>
                <a:effectLst/>
              </a:rPr>
              <a:t>La Contribución de René Thom</a:t>
            </a:r>
            <a:endParaRPr lang="es-MX" sz="4000" b="1" dirty="0">
              <a:solidFill>
                <a:schemeClr val="tx2">
                  <a:lumMod val="75000"/>
                </a:schemeClr>
              </a:solidFill>
              <a:effectLst/>
            </a:endParaRPr>
          </a:p>
        </p:txBody>
      </p:sp>
      <p:sp>
        <p:nvSpPr>
          <p:cNvPr id="3" name="2 Marcador de contenido"/>
          <p:cNvSpPr>
            <a:spLocks noGrp="1"/>
          </p:cNvSpPr>
          <p:nvPr>
            <p:ph idx="1"/>
          </p:nvPr>
        </p:nvSpPr>
        <p:spPr/>
        <p:txBody>
          <a:bodyPr/>
          <a:lstStyle/>
          <a:p>
            <a:r>
              <a:rPr lang="es-ES_tradnl" b="1" dirty="0" smtClean="0">
                <a:solidFill>
                  <a:srgbClr val="FF0000"/>
                </a:solidFill>
                <a:effectLst/>
              </a:rPr>
              <a:t>La </a:t>
            </a:r>
            <a:r>
              <a:rPr lang="es-ES_tradnl" b="1" dirty="0" smtClean="0">
                <a:solidFill>
                  <a:srgbClr val="C00000"/>
                </a:solidFill>
                <a:effectLst/>
              </a:rPr>
              <a:t>contradicción</a:t>
            </a:r>
            <a:r>
              <a:rPr lang="es-ES_tradnl" b="1" dirty="0" smtClean="0">
                <a:solidFill>
                  <a:srgbClr val="FF0000"/>
                </a:solidFill>
                <a:effectLst/>
              </a:rPr>
              <a:t> de funcionamiento de los </a:t>
            </a:r>
            <a:r>
              <a:rPr lang="es-ES_tradnl" b="1" dirty="0" smtClean="0">
                <a:solidFill>
                  <a:srgbClr val="C00000"/>
                </a:solidFill>
                <a:effectLst/>
              </a:rPr>
              <a:t>sistemas interpretativos y/o </a:t>
            </a:r>
            <a:r>
              <a:rPr lang="es-ES_tradnl" b="1" dirty="0" smtClean="0">
                <a:solidFill>
                  <a:srgbClr val="FF0000"/>
                </a:solidFill>
                <a:effectLst/>
              </a:rPr>
              <a:t>productivos</a:t>
            </a:r>
          </a:p>
          <a:p>
            <a:endParaRPr lang="es-ES_tradnl" b="1" dirty="0" smtClean="0">
              <a:solidFill>
                <a:srgbClr val="FF0000"/>
              </a:solidFill>
            </a:endParaRPr>
          </a:p>
          <a:p>
            <a:r>
              <a:rPr lang="es-ES_tradnl" b="1" dirty="0" smtClean="0"/>
              <a:t>La Posibilidad de Insertar lo Cualitativo en lo Cuantitativo en la Matemática</a:t>
            </a:r>
            <a:endParaRPr lang="es-MX"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1143000"/>
          </a:xfrm>
        </p:spPr>
        <p:txBody>
          <a:bodyPr/>
          <a:lstStyle/>
          <a:p>
            <a:pPr>
              <a:defRPr/>
            </a:pPr>
            <a:r>
              <a:rPr lang="es-ES_tradnl" sz="2800" b="1" dirty="0" smtClean="0">
                <a:solidFill>
                  <a:srgbClr val="C00000"/>
                </a:solidFill>
                <a:effectLst/>
              </a:rPr>
              <a:t/>
            </a:r>
            <a:br>
              <a:rPr lang="es-ES_tradnl" sz="2800" b="1" dirty="0" smtClean="0">
                <a:solidFill>
                  <a:srgbClr val="C00000"/>
                </a:solidFill>
                <a:effectLst/>
              </a:rPr>
            </a:br>
            <a:r>
              <a:rPr lang="es-CL" dirty="0" smtClean="0">
                <a:solidFill>
                  <a:srgbClr val="FF0000"/>
                </a:solidFill>
              </a:rPr>
              <a:t/>
            </a:r>
            <a:br>
              <a:rPr lang="es-CL" dirty="0" smtClean="0">
                <a:solidFill>
                  <a:srgbClr val="FF0000"/>
                </a:solidFill>
              </a:rPr>
            </a:br>
            <a:endParaRPr lang="es-CL" dirty="0">
              <a:solidFill>
                <a:srgbClr val="FF0000"/>
              </a:solidFill>
            </a:endParaRPr>
          </a:p>
        </p:txBody>
      </p:sp>
      <p:sp>
        <p:nvSpPr>
          <p:cNvPr id="18435" name="2 Marcador de contenido"/>
          <p:cNvSpPr>
            <a:spLocks noGrp="1"/>
          </p:cNvSpPr>
          <p:nvPr>
            <p:ph idx="1"/>
          </p:nvPr>
        </p:nvSpPr>
        <p:spPr>
          <a:xfrm>
            <a:off x="457200" y="188640"/>
            <a:ext cx="8229600" cy="6408712"/>
          </a:xfrm>
        </p:spPr>
        <p:txBody>
          <a:bodyPr/>
          <a:lstStyle/>
          <a:p>
            <a:r>
              <a:rPr lang="es-CL" sz="2400" dirty="0" smtClean="0"/>
              <a:t>La teoría de las catástrofes nace en Matemática con René Thom, se instala en Química con </a:t>
            </a:r>
            <a:r>
              <a:rPr lang="es-CL" sz="2400" dirty="0" err="1" smtClean="0"/>
              <a:t>Prigogine</a:t>
            </a:r>
            <a:r>
              <a:rPr lang="es-CL" sz="2400" dirty="0" smtClean="0"/>
              <a:t>, y en Ciencias Cognitivas y Semiótica con Jean Petitot Cocorda. El libro que funda la “nueva matemática” es “Estabilidad estructural y morfogénesis”, escrito por Thom en francés en 1977, y en español aparece en editorial Gedisa, Barcelona, en 1987. A partir de allí, la extensa obra de Thom se expandió en toda la ciencia actual, y también en las comunicaciones y la sociología. </a:t>
            </a:r>
          </a:p>
          <a:p>
            <a:r>
              <a:rPr lang="es-CL" sz="2400" dirty="0" smtClean="0"/>
              <a:t>	El problema no es describir cómo funcionan los sistemas, sino que sus contradicciones de funcionamiento. Es el estudio de las contradicciones del funcionamiento, los que nos permite describir la historia. El estudio de las contradicciones de los sistemas, es en definitiva dar cuenta no sólo de sus condiciones de estabilidad, sino que de la detectación de las fuerzas que del sistema emergen para su transformación.</a:t>
            </a:r>
          </a:p>
          <a:p>
            <a:endParaRPr lang="es-CL" sz="36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cstate="print">
            <a:lum contrast="30000"/>
          </a:blip>
          <a:srcRect l="31625" t="36742" r="46500" b="38358"/>
          <a:stretch>
            <a:fillRect/>
          </a:stretch>
        </p:blipFill>
        <p:spPr>
          <a:xfrm>
            <a:off x="611188" y="765175"/>
            <a:ext cx="6864350" cy="4392613"/>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print">
            <a:lum bright="-20000" contrast="30000"/>
          </a:blip>
          <a:srcRect l="32890" t="27866" r="31090" b="8067"/>
          <a:stretch>
            <a:fillRect/>
          </a:stretch>
        </p:blipFill>
        <p:spPr>
          <a:xfrm>
            <a:off x="1116013" y="476250"/>
            <a:ext cx="5976937" cy="5976938"/>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err="1" smtClean="0">
                <a:solidFill>
                  <a:schemeClr val="accent4"/>
                </a:solidFill>
                <a:effectLst/>
              </a:rPr>
              <a:t>L’Interface</a:t>
            </a:r>
            <a:r>
              <a:rPr lang="es-CL" b="1" dirty="0" smtClean="0">
                <a:solidFill>
                  <a:schemeClr val="accent4"/>
                </a:solidFill>
                <a:effectLst/>
              </a:rPr>
              <a:t> </a:t>
            </a:r>
            <a:r>
              <a:rPr lang="es-CL" b="1" dirty="0" err="1" smtClean="0">
                <a:solidFill>
                  <a:schemeClr val="accent4"/>
                </a:solidFill>
                <a:effectLst/>
              </a:rPr>
              <a:t>cognitif</a:t>
            </a:r>
            <a:endParaRPr lang="es-MX" b="1" dirty="0">
              <a:solidFill>
                <a:schemeClr val="accent4"/>
              </a:solidFill>
              <a:effectLst/>
            </a:endParaRPr>
          </a:p>
        </p:txBody>
      </p:sp>
      <p:sp>
        <p:nvSpPr>
          <p:cNvPr id="3" name="2 Marcador de contenido"/>
          <p:cNvSpPr>
            <a:spLocks noGrp="1"/>
          </p:cNvSpPr>
          <p:nvPr>
            <p:ph idx="1"/>
          </p:nvPr>
        </p:nvSpPr>
        <p:spPr/>
        <p:txBody>
          <a:bodyPr/>
          <a:lstStyle/>
          <a:p>
            <a:r>
              <a:rPr lang="fr-FR" b="1" dirty="0" smtClean="0"/>
              <a:t>La contribution des Sémiotiques Numériques: hipertextualité, Interface, Interaction.</a:t>
            </a:r>
          </a:p>
          <a:p>
            <a:r>
              <a:rPr lang="en-US" sz="2000" dirty="0" smtClean="0"/>
              <a:t>. </a:t>
            </a:r>
            <a:endParaRPr lang="fr-FR" sz="2000" b="1"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5835352"/>
          </a:xfrm>
        </p:spPr>
        <p:txBody>
          <a:bodyPr/>
          <a:lstStyle/>
          <a:p>
            <a:endParaRPr lang="es-MX" dirty="0"/>
          </a:p>
        </p:txBody>
      </p:sp>
      <p:sp>
        <p:nvSpPr>
          <p:cNvPr id="4" name="3 Rectángulo"/>
          <p:cNvSpPr/>
          <p:nvPr/>
        </p:nvSpPr>
        <p:spPr>
          <a:xfrm>
            <a:off x="467544" y="476672"/>
            <a:ext cx="7848872" cy="5632311"/>
          </a:xfrm>
          <a:prstGeom prst="rect">
            <a:avLst/>
          </a:prstGeom>
        </p:spPr>
        <p:txBody>
          <a:bodyPr wrap="square">
            <a:spAutoFit/>
          </a:bodyPr>
          <a:lstStyle/>
          <a:p>
            <a:endParaRPr lang="en-US" sz="2400" dirty="0" smtClean="0"/>
          </a:p>
          <a:p>
            <a:r>
              <a:rPr lang="en-US" sz="2400" dirty="0" smtClean="0"/>
              <a:t>The </a:t>
            </a:r>
            <a:r>
              <a:rPr lang="en-US" sz="2400" b="1" dirty="0" smtClean="0">
                <a:solidFill>
                  <a:srgbClr val="C00000"/>
                </a:solidFill>
              </a:rPr>
              <a:t>concept of interface </a:t>
            </a:r>
            <a:r>
              <a:rPr lang="en-US" sz="2400" dirty="0" smtClean="0"/>
              <a:t>will be defined as the organizing principle of fragment binding (Del Villar and Scolari 2004). You can distinguish two parts in the virtual interface: one conceived by the multimedia project designer and the user's real interface. The meeting between both parts -the conceptual logic of the content and the user- will occur in the virtual learning environment, where we will observe the experience of learning Evolution in real time. If we consider that "the interface can be considered as a model of thought" (</a:t>
            </a:r>
            <a:r>
              <a:rPr lang="en-US" sz="2400" dirty="0" err="1" smtClean="0"/>
              <a:t>Català</a:t>
            </a:r>
            <a:r>
              <a:rPr lang="en-US" sz="2400" dirty="0" smtClean="0"/>
              <a:t> 2010: 62), during the data comparison of users in three different ages, we will be looking for different strategies of navigation and paths of thinking about evolution contents</a:t>
            </a:r>
            <a:endParaRPr lang="es-MX"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600" b="1" dirty="0" smtClean="0">
                <a:solidFill>
                  <a:schemeClr val="tx2">
                    <a:lumMod val="75000"/>
                  </a:schemeClr>
                </a:solidFill>
                <a:effectLst/>
              </a:rPr>
              <a:t>No es el Sujeto quien hace la ciencia</a:t>
            </a:r>
            <a:endParaRPr lang="es-MX" sz="3600" b="1" dirty="0">
              <a:solidFill>
                <a:schemeClr val="tx2">
                  <a:lumMod val="75000"/>
                </a:schemeClr>
              </a:solidFill>
              <a:effectLst/>
            </a:endParaRPr>
          </a:p>
        </p:txBody>
      </p:sp>
      <p:sp>
        <p:nvSpPr>
          <p:cNvPr id="3" name="2 Marcador de contenido"/>
          <p:cNvSpPr>
            <a:spLocks noGrp="1"/>
          </p:cNvSpPr>
          <p:nvPr>
            <p:ph idx="1"/>
          </p:nvPr>
        </p:nvSpPr>
        <p:spPr/>
        <p:txBody>
          <a:bodyPr/>
          <a:lstStyle/>
          <a:p>
            <a:r>
              <a:rPr lang="es-CL" dirty="0" smtClean="0"/>
              <a:t>Greimas (“Sémiotique et </a:t>
            </a:r>
            <a:r>
              <a:rPr lang="es-CL" dirty="0" err="1" smtClean="0"/>
              <a:t>Sciences</a:t>
            </a:r>
            <a:r>
              <a:rPr lang="es-CL" dirty="0" smtClean="0"/>
              <a:t> Sociales”. 1976,Paris: Du </a:t>
            </a:r>
            <a:r>
              <a:rPr lang="es-CL" dirty="0" err="1" smtClean="0"/>
              <a:t>Seuil</a:t>
            </a:r>
            <a:r>
              <a:rPr lang="es-CL" dirty="0" smtClean="0"/>
              <a:t>, p. 9- 42)</a:t>
            </a:r>
          </a:p>
          <a:p>
            <a:r>
              <a:rPr lang="es-CL" dirty="0" smtClean="0"/>
              <a:t>No es el Sujeto del Enunciado quien hace la ciencia, sino que por él habla una ciencia, a través de una anaforización discursiva entre Una Isotopía Semántica y Una Veridictoria</a:t>
            </a:r>
            <a:endParaRPr lang="es-MX"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 Marcador de contenido"/>
          <p:cNvSpPr>
            <a:spLocks noGrp="1"/>
          </p:cNvSpPr>
          <p:nvPr>
            <p:ph idx="1"/>
          </p:nvPr>
        </p:nvSpPr>
        <p:spPr>
          <a:xfrm>
            <a:off x="468313" y="332656"/>
            <a:ext cx="8229600" cy="5976664"/>
          </a:xfrm>
        </p:spPr>
        <p:txBody>
          <a:bodyPr/>
          <a:lstStyle/>
          <a:p>
            <a:pPr>
              <a:buFontTx/>
              <a:buNone/>
            </a:pPr>
            <a:r>
              <a:rPr lang="es-MX" sz="1100" b="1" dirty="0" smtClean="0"/>
              <a:t>	</a:t>
            </a:r>
            <a:r>
              <a:rPr lang="fr-FR" sz="1600" b="1" dirty="0" smtClean="0"/>
              <a:t>La hipertextualidad </a:t>
            </a:r>
            <a:r>
              <a:rPr lang="fr-FR" sz="1600" dirty="0" smtClean="0"/>
              <a:t>sera définie comme </a:t>
            </a:r>
            <a:r>
              <a:rPr lang="fr-FR" sz="1600" b="1" dirty="0" smtClean="0"/>
              <a:t>le fonctionnement textuel où "l'argumentation impliquée, est construite à travers </a:t>
            </a:r>
            <a:r>
              <a:rPr lang="fr-FR" sz="1600" b="1" dirty="0" err="1" smtClean="0"/>
              <a:t>link</a:t>
            </a:r>
            <a:r>
              <a:rPr lang="fr-FR" sz="1600" b="1" dirty="0" smtClean="0"/>
              <a:t> avec d'autres textes, ce que remet à une argumentation parallèle qui n'opère pas nécessairement comme une enclave dans une histoire de base, mais comme une carte de navigation qui ouvre la voie à de multiples lectures</a:t>
            </a:r>
            <a:r>
              <a:rPr lang="fr-FR" sz="1600" dirty="0" smtClean="0"/>
              <a:t>, selon les chemins que choisit l'utilisateur, ce qui remet à une problématique non plus petite"</a:t>
            </a:r>
            <a:endParaRPr lang="es-MX" sz="1200" dirty="0" smtClean="0"/>
          </a:p>
          <a:p>
            <a:r>
              <a:rPr lang="fr-FR" sz="1600" b="1" dirty="0" smtClean="0"/>
              <a:t>Le concept d'interfaces </a:t>
            </a:r>
            <a:r>
              <a:rPr lang="fr-FR" sz="1600" dirty="0" smtClean="0"/>
              <a:t>sera défini comme </a:t>
            </a:r>
            <a:r>
              <a:rPr lang="fr-FR" sz="1600" b="1" dirty="0" smtClean="0"/>
              <a:t>le principe organisateur d'attachement de fragments focalisés "qui obéit à un programme, à une interface proposée" </a:t>
            </a:r>
            <a:r>
              <a:rPr lang="fr-FR" sz="1600" dirty="0" smtClean="0"/>
              <a:t>(du Villar, Scolari, 2004, page 14). il y a deux interfaces, celle projetée par le dessinateur du projet multimedial, "le modèle conceptuel du dessinateur, la représentation mentale du système qu'il a construite et de l'utilisateur idéal" (Scolari, 2004, page 81), et l'interface réelle de l'utilisateur, "le modèle mental développé par l'utilisateur à partir de son interaction avec le système, au-delà de sa connaissance du fonctionnement réel de ce dernier" (Scolari, 2004: page 81)  C'est-à-dire, ce qui est en jeu est que le dessinateur suppose implicitement un utilisateur idéal (Scolari, 2004,.2009) qui peut ne pas coïncider avec l'utilisateur réel, qui a un schéma mental différent.  </a:t>
            </a:r>
            <a:r>
              <a:rPr lang="fr-FR" sz="1600" b="1" dirty="0" smtClean="0"/>
              <a:t>En définitive "l'interface peut être considérée d'entrée un modèle de la pensée, puisqu'il met en évidence une façon d'agir et de penser" (</a:t>
            </a:r>
            <a:r>
              <a:rPr lang="fr-FR" sz="1600" b="1" dirty="0" err="1" smtClean="0"/>
              <a:t>Català</a:t>
            </a:r>
            <a:r>
              <a:rPr lang="fr-FR" sz="1600" b="1" dirty="0" smtClean="0"/>
              <a:t>, 2010: page 62).</a:t>
            </a:r>
          </a:p>
          <a:p>
            <a:r>
              <a:rPr lang="fr-FR" sz="1600" dirty="0" smtClean="0"/>
              <a:t>Le troisième concept descripteur de ce qui est multimedial </a:t>
            </a:r>
            <a:r>
              <a:rPr lang="fr-FR" sz="1600" b="1" dirty="0" smtClean="0"/>
              <a:t>est l'interaction</a:t>
            </a:r>
            <a:r>
              <a:rPr lang="fr-FR" sz="1600" dirty="0" smtClean="0"/>
              <a:t>.  Celle-ci est doit y avoir </a:t>
            </a:r>
            <a:r>
              <a:rPr lang="fr-FR" sz="1600" b="1" dirty="0" smtClean="0"/>
              <a:t>équivalence entre le modèle d'interfaces proposée </a:t>
            </a:r>
            <a:r>
              <a:rPr lang="fr-FR" sz="1600" dirty="0" smtClean="0"/>
              <a:t>par lequel conçoit le web, et </a:t>
            </a:r>
            <a:r>
              <a:rPr lang="fr-FR" sz="1600" b="1" dirty="0" smtClean="0"/>
              <a:t>les cartes cognitives de l'utilisateur</a:t>
            </a:r>
            <a:r>
              <a:rPr lang="fr-FR" sz="1600" dirty="0" smtClean="0"/>
              <a:t>, en construisant depuis cette optique   une communication qui peut arriver à l’usagers. </a:t>
            </a:r>
          </a:p>
          <a:p>
            <a:endParaRPr lang="es-MX" sz="1100" dirty="0" smtClean="0"/>
          </a:p>
          <a:p>
            <a:r>
              <a:rPr lang="es-MX" sz="1100" b="1" dirty="0" smtClean="0"/>
              <a:t>	</a:t>
            </a:r>
            <a:endParaRPr lang="es-MX" sz="1100" dirty="0" smtClean="0"/>
          </a:p>
          <a:p>
            <a:endParaRPr lang="es-MX"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600" b="1" dirty="0" smtClean="0">
                <a:solidFill>
                  <a:schemeClr val="tx2">
                    <a:lumMod val="75000"/>
                  </a:schemeClr>
                </a:solidFill>
                <a:effectLst/>
              </a:rPr>
              <a:t>Prolegómenos Ciencias Cognitivas</a:t>
            </a:r>
            <a:endParaRPr lang="es-MX" sz="3600" b="1" dirty="0">
              <a:solidFill>
                <a:schemeClr val="tx2">
                  <a:lumMod val="75000"/>
                </a:schemeClr>
              </a:solidFill>
              <a:effectLst/>
            </a:endParaRPr>
          </a:p>
        </p:txBody>
      </p:sp>
      <p:sp>
        <p:nvSpPr>
          <p:cNvPr id="5" name="2 Marcador de contenido"/>
          <p:cNvSpPr>
            <a:spLocks noGrp="1"/>
          </p:cNvSpPr>
          <p:nvPr>
            <p:ph idx="1"/>
          </p:nvPr>
        </p:nvSpPr>
        <p:spPr>
          <a:xfrm>
            <a:off x="467544" y="1196752"/>
            <a:ext cx="8229600" cy="5256584"/>
          </a:xfrm>
        </p:spPr>
        <p:txBody>
          <a:bodyPr/>
          <a:lstStyle/>
          <a:p>
            <a:r>
              <a:rPr lang="fr-FR" sz="2800" b="1" dirty="0" smtClean="0">
                <a:solidFill>
                  <a:srgbClr val="C00000"/>
                </a:solidFill>
              </a:rPr>
              <a:t>La stratégie connexionniste </a:t>
            </a:r>
            <a:r>
              <a:rPr lang="fr-FR" sz="2800" b="1" dirty="0" smtClean="0"/>
              <a:t>"consiste à construire un système cognitif non à partir de symboles et de règles, </a:t>
            </a:r>
            <a:r>
              <a:rPr lang="fr-FR" sz="2800" b="1" dirty="0" smtClean="0">
                <a:solidFill>
                  <a:srgbClr val="C00000"/>
                </a:solidFill>
              </a:rPr>
              <a:t>mais de composants simples qui seraient dynamiquement reliés entre eux de manière dense</a:t>
            </a:r>
            <a:r>
              <a:rPr lang="fr-FR" sz="2800" b="1" dirty="0" smtClean="0"/>
              <a:t>"(F.  Varela, 1996:  61). Dans un tel système ne serait pas requis une unité de procès centrale logique qui guiderait toutes les opérations, mais processus d'autoréalisation du système où "les symboles, en sens conventionnel n'effectuent aucun rôle"(F.  Varela, 1996:  77).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760640"/>
          </a:xfrm>
        </p:spPr>
        <p:txBody>
          <a:bodyPr/>
          <a:lstStyle/>
          <a:p>
            <a:r>
              <a:rPr lang="fr-FR" sz="1800" b="1" dirty="0" smtClean="0"/>
              <a:t>À l’intérieur du </a:t>
            </a:r>
            <a:r>
              <a:rPr lang="fr-FR" sz="1800" b="1" dirty="0" smtClean="0">
                <a:solidFill>
                  <a:srgbClr val="C00000"/>
                </a:solidFill>
              </a:rPr>
              <a:t>connexionnisme il y a des points commune et aussi des différences:</a:t>
            </a:r>
            <a:r>
              <a:rPr lang="fr-FR" sz="1800" b="1" dirty="0" smtClean="0"/>
              <a:t> « les théories de A. Damasio, G. Edelman, et celles de Varela comportent tout la notion de sélection. Ces neuroscientifiques mettent tous en avant l’idée que l’activité cérébrale </a:t>
            </a:r>
            <a:r>
              <a:rPr lang="fr-FR" sz="1800" b="1" dirty="0" smtClean="0"/>
              <a:t>est </a:t>
            </a:r>
            <a:r>
              <a:rPr lang="fr-FR" sz="1800" b="1" dirty="0" smtClean="0"/>
              <a:t>l’œuvre des processus complexe au sein desquels se produit un sélection » (Infurchia, C. 2014:, Paris: ERES: 52). </a:t>
            </a:r>
          </a:p>
          <a:p>
            <a:r>
              <a:rPr lang="fr-FR" sz="1800" b="1" dirty="0" smtClean="0"/>
              <a:t>Mais, il y un différence très significative entre Edelman et Varela. </a:t>
            </a:r>
          </a:p>
          <a:p>
            <a:r>
              <a:rPr lang="fr-FR" sz="1800" b="1" dirty="0" smtClean="0">
                <a:solidFill>
                  <a:srgbClr val="C00000"/>
                </a:solidFill>
              </a:rPr>
              <a:t>Edelman fait une liaison théorique sans la base d’un validation empirique. L</a:t>
            </a:r>
            <a:r>
              <a:rPr lang="fr-FR" sz="1800" b="1" dirty="0" smtClean="0"/>
              <a:t>e sujet focalise  des objets sélectionnés à partir des propres cartographies à la mémoire, et il établit des rapports entre eux pour procéder à le donner un sens, mais la « remémoration résulte non seulement des liaisons entre cartographies avec des régions du cerveau non cartographies qu’il appelle organes de la succession »(Edelman, G. 2004, Paris: Odile Jacob: 161). Les organes du cerveau non cartographiés sont les principes de fonctionnement organique propres de chaque sujet. Le concept de autopoiesis, de autorégulation du système à partir des  traces biologiques n’est pas testé. Seulement on dit des métaphores de liaison entre la société et le sujet avec leur système immunologique, mais, il s’agit d’une philosophie ne pas d’un validation.</a:t>
            </a:r>
          </a:p>
          <a:p>
            <a:endParaRPr lang="es-MX"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fr-FR" sz="2800" b="1" dirty="0" smtClean="0">
                <a:solidFill>
                  <a:srgbClr val="C00000"/>
                </a:solidFill>
              </a:rPr>
              <a:t>L</a:t>
            </a:r>
            <a:r>
              <a:rPr lang="fr-FR" sz="2800" b="1" dirty="0" smtClean="0"/>
              <a:t>e sujet focalise  des objets sélectionnés à partir des propres cartographies à la mémoire, et il établit des rapports entre eux pour procéder à le donner un sens, mais </a:t>
            </a:r>
            <a:r>
              <a:rPr lang="fr-FR" sz="2800" b="1" dirty="0" smtClean="0">
                <a:solidFill>
                  <a:srgbClr val="C00000"/>
                </a:solidFill>
              </a:rPr>
              <a:t>le procès est lié à l’histoire de vie, et à l’expérience existentiel. </a:t>
            </a:r>
            <a:r>
              <a:rPr lang="fr-FR" sz="2800" b="1" dirty="0" smtClean="0"/>
              <a:t>Et dans ce cadre, Varela ne parle pas de la philosophie, des catégories n’est pas possible de falsifier, les donnés empiriques le permettent l  ‘établissement de la catégorie. </a:t>
            </a:r>
            <a:endParaRPr lang="es-MX" sz="2800" dirty="0" smtClean="0">
              <a:solidFill>
                <a:srgbClr val="C00000"/>
              </a:solidFill>
            </a:endParaRPr>
          </a:p>
        </p:txBody>
      </p:sp>
      <p:sp>
        <p:nvSpPr>
          <p:cNvPr id="4" name="1 Título"/>
          <p:cNvSpPr>
            <a:spLocks noGrp="1"/>
          </p:cNvSpPr>
          <p:nvPr>
            <p:ph type="title"/>
          </p:nvPr>
        </p:nvSpPr>
        <p:spPr/>
        <p:txBody>
          <a:bodyPr/>
          <a:lstStyle/>
          <a:p>
            <a:pPr>
              <a:defRPr/>
            </a:pPr>
            <a:r>
              <a:rPr lang="fr-FR" sz="2400" b="1" dirty="0" smtClean="0">
                <a:solidFill>
                  <a:schemeClr val="tx2">
                    <a:lumMod val="75000"/>
                  </a:schemeClr>
                </a:solidFill>
                <a:effectLst/>
              </a:rPr>
              <a:t>Les modèles enactives: la contribution de Francisco Varela et les rapports avec  les sciences sociales</a:t>
            </a:r>
            <a:endParaRPr lang="fr-FR" sz="2400" b="1" dirty="0">
              <a:solidFill>
                <a:schemeClr val="tx2">
                  <a:lumMod val="75000"/>
                </a:schemeClr>
              </a:solidFill>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C00000"/>
                </a:solidFill>
                <a:effectLst/>
              </a:rPr>
              <a:t>La Investigación Empírica</a:t>
            </a:r>
            <a:endParaRPr lang="es-MX" b="1" dirty="0">
              <a:solidFill>
                <a:srgbClr val="C00000"/>
              </a:solidFill>
              <a:effectLst/>
            </a:endParaRPr>
          </a:p>
        </p:txBody>
      </p:sp>
      <p:sp>
        <p:nvSpPr>
          <p:cNvPr id="3" name="2 Marcador de contenido"/>
          <p:cNvSpPr>
            <a:spLocks noGrp="1"/>
          </p:cNvSpPr>
          <p:nvPr>
            <p:ph idx="1"/>
          </p:nvPr>
        </p:nvSpPr>
        <p:spPr/>
        <p:txBody>
          <a:bodyPr/>
          <a:lstStyle/>
          <a:p>
            <a:r>
              <a:rPr lang="fr-FR" sz="2400" dirty="0" smtClean="0"/>
              <a:t>La recherche réalisée pour Sandra Meza intitulée « Enseigner et apprendre en ligne : un modèle de la navigation sur des sites web de formation universitaire » (Thèse de doctorat, Université de Strasbourg), qui, à partir des quatre styles d’apprentissage classiquement retenus (assimilateurs, convergents, divergents, accommodateurs), met au jour un certain nombre des régularités dans les parcours de navigation des sujets, grâce à une méthode d’extraction et de visualisation de traces de navigation.</a:t>
            </a:r>
            <a:endParaRPr lang="es-MX"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2" cstate="print"/>
          <a:srcRect l="23244" t="39066" r="16985" b="15242"/>
          <a:stretch>
            <a:fillRect/>
          </a:stretch>
        </p:blipFill>
        <p:spPr bwMode="auto">
          <a:xfrm>
            <a:off x="395288" y="620713"/>
            <a:ext cx="8483600" cy="46799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03304"/>
          </a:xfrm>
        </p:spPr>
        <p:txBody>
          <a:bodyPr/>
          <a:lstStyle/>
          <a:p>
            <a:r>
              <a:rPr lang="fr-FR" sz="2000" dirty="0" smtClean="0"/>
              <a:t>Le deuxième point d’ancrage sont les travail de l’équipe chilienne (Fondecyt Nº 1061166 et Fondecyt Nº 1120064) qui a permis de détecter quatre formes de navigation sur internet. Deux au niveau du type de focalisation et deux au niveau du traitement parallèle/non-parallèle de l’information. S’agissant de la focalisation, on en observe deux types : a) la focalisation sur des concepts et leurs liens, qui a été qualifiée de </a:t>
            </a:r>
            <a:r>
              <a:rPr lang="fr-FR" sz="2000" i="1" dirty="0" smtClean="0"/>
              <a:t>symbolique</a:t>
            </a:r>
            <a:r>
              <a:rPr lang="fr-FR" sz="2000" dirty="0" smtClean="0"/>
              <a:t>, et b) la focalisation sur les images, que le sujet cherche à associer et que l’équipe a qualifiée d’</a:t>
            </a:r>
            <a:r>
              <a:rPr lang="fr-FR" sz="2000" i="1" dirty="0" smtClean="0"/>
              <a:t>imagée</a:t>
            </a:r>
            <a:r>
              <a:rPr lang="fr-FR" sz="2000" dirty="0" smtClean="0"/>
              <a:t>. Ces deux formes sont principalement liées à l’âge du sujet : les enfants de 11 et 12 ans, les adolescents de 16 à18 ans et les jeunes adultes de 20 à 24 ans mobilisent les deux types de protocoles cognitifs et perceptifs (concepts/images), la majorité des jeunes étant </a:t>
            </a:r>
            <a:r>
              <a:rPr lang="fr-FR" sz="2000" i="1" dirty="0" smtClean="0"/>
              <a:t>imagés</a:t>
            </a:r>
            <a:r>
              <a:rPr lang="fr-FR" sz="2000" dirty="0" smtClean="0"/>
              <a:t> sans qu’il n’y ait de grandes différences entre les catégories sociales et le sexe. Cependant, les tranches d'âge de 40-45 ans et 50-55 ans privilégient la localisation de titres et de textes écrits, à la différence du groupe des 30-35 ans qui ont un comportement similaire aux plus jeunes (</a:t>
            </a:r>
            <a:r>
              <a:rPr lang="fr-FR" sz="2000" i="1" dirty="0" smtClean="0"/>
              <a:t>cf.</a:t>
            </a:r>
            <a:r>
              <a:rPr lang="fr-FR" sz="2000" dirty="0" smtClean="0"/>
              <a:t> fig. 2).</a:t>
            </a:r>
            <a:endParaRPr lang="es-MX" sz="2000" dirty="0" smtClean="0"/>
          </a:p>
          <a:p>
            <a:endParaRPr lang="es-MX"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5"/>
          <p:cNvPicPr>
            <a:picLocks noChangeAspect="1" noChangeArrowheads="1"/>
          </p:cNvPicPr>
          <p:nvPr/>
        </p:nvPicPr>
        <p:blipFill>
          <a:blip r:embed="rId2" cstate="print">
            <a:lum bright="-20000" contrast="20000"/>
          </a:blip>
          <a:srcRect/>
          <a:stretch>
            <a:fillRect/>
          </a:stretch>
        </p:blipFill>
        <p:spPr bwMode="auto">
          <a:xfrm>
            <a:off x="395288" y="765175"/>
            <a:ext cx="8267700" cy="4032250"/>
          </a:xfrm>
          <a:prstGeom prst="rect">
            <a:avLst/>
          </a:prstGeom>
          <a:solidFill>
            <a:srgbClr val="FFFFFF"/>
          </a:solid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áfico 1"/>
          <p:cNvPicPr>
            <a:picLocks noChangeArrowheads="1"/>
          </p:cNvPicPr>
          <p:nvPr/>
        </p:nvPicPr>
        <p:blipFill>
          <a:blip r:embed="rId2" cstate="print"/>
          <a:srcRect/>
          <a:stretch>
            <a:fillRect/>
          </a:stretch>
        </p:blipFill>
        <p:spPr bwMode="auto">
          <a:xfrm>
            <a:off x="1692275" y="908050"/>
            <a:ext cx="5472113" cy="396081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s-ES" sz="3200" b="1" dirty="0" smtClean="0">
                <a:solidFill>
                  <a:schemeClr val="tx1"/>
                </a:solidFill>
              </a:rPr>
              <a:t>Índice de Manejo de Complejidad</a:t>
            </a:r>
          </a:p>
        </p:txBody>
      </p:sp>
      <p:sp>
        <p:nvSpPr>
          <p:cNvPr id="12291" name="Rectangle 3"/>
          <p:cNvSpPr>
            <a:spLocks noGrp="1" noChangeArrowheads="1"/>
          </p:cNvSpPr>
          <p:nvPr>
            <p:ph type="body" idx="1"/>
          </p:nvPr>
        </p:nvSpPr>
        <p:spPr>
          <a:xfrm>
            <a:off x="457200" y="1196975"/>
            <a:ext cx="8229600" cy="4899025"/>
          </a:xfrm>
        </p:spPr>
        <p:txBody>
          <a:bodyPr/>
          <a:lstStyle/>
          <a:p>
            <a:pPr eaLnBrk="1" hangingPunct="1">
              <a:lnSpc>
                <a:spcPct val="80000"/>
              </a:lnSpc>
            </a:pPr>
            <a:r>
              <a:rPr lang="es-ES" sz="2000" b="1" dirty="0" smtClean="0"/>
              <a:t>Como decíamos este índice fue creado con el objeto de medir el nivel de manejo de espacios paralelos que los encuestados son capaces de ejecutar simultáneamente.</a:t>
            </a:r>
          </a:p>
          <a:p>
            <a:pPr eaLnBrk="1" hangingPunct="1">
              <a:lnSpc>
                <a:spcPct val="80000"/>
              </a:lnSpc>
            </a:pPr>
            <a:r>
              <a:rPr lang="es-ES" sz="2000" dirty="0" smtClean="0"/>
              <a:t>	</a:t>
            </a:r>
            <a:r>
              <a:rPr lang="es-ES" sz="2000" dirty="0" smtClean="0">
                <a:solidFill>
                  <a:srgbClr val="111111"/>
                </a:solidFill>
              </a:rPr>
              <a:t>Para su construcción se emplearon cuatro preguntas (7 variables en la base); las cuáles fueron las siguientes:</a:t>
            </a:r>
          </a:p>
          <a:p>
            <a:pPr eaLnBrk="1" hangingPunct="1">
              <a:lnSpc>
                <a:spcPct val="80000"/>
              </a:lnSpc>
            </a:pPr>
            <a:r>
              <a:rPr lang="es-ES" sz="2000" dirty="0" smtClean="0">
                <a:solidFill>
                  <a:srgbClr val="111111"/>
                </a:solidFill>
              </a:rPr>
              <a:t>P39: Cuando trabajas en el PC, ¿escuchas música? </a:t>
            </a:r>
            <a:r>
              <a:rPr lang="fr-FR" sz="2000" dirty="0" smtClean="0">
                <a:solidFill>
                  <a:srgbClr val="111111"/>
                </a:solidFill>
              </a:rPr>
              <a:t>(</a:t>
            </a:r>
            <a:r>
              <a:rPr lang="fr-FR" sz="2000" dirty="0" err="1" smtClean="0">
                <a:solidFill>
                  <a:srgbClr val="111111"/>
                </a:solidFill>
              </a:rPr>
              <a:t>Nunca</a:t>
            </a:r>
            <a:r>
              <a:rPr lang="fr-FR" sz="2000" dirty="0" smtClean="0">
                <a:solidFill>
                  <a:srgbClr val="111111"/>
                </a:solidFill>
              </a:rPr>
              <a:t>, A </a:t>
            </a:r>
            <a:r>
              <a:rPr lang="fr-FR" sz="2000" dirty="0" err="1" smtClean="0">
                <a:solidFill>
                  <a:srgbClr val="111111"/>
                </a:solidFill>
              </a:rPr>
              <a:t>veces</a:t>
            </a:r>
            <a:r>
              <a:rPr lang="fr-FR" sz="2000" dirty="0" smtClean="0">
                <a:solidFill>
                  <a:srgbClr val="111111"/>
                </a:solidFill>
              </a:rPr>
              <a:t>, </a:t>
            </a:r>
            <a:r>
              <a:rPr lang="fr-FR" sz="2000" dirty="0" err="1" smtClean="0">
                <a:solidFill>
                  <a:srgbClr val="111111"/>
                </a:solidFill>
              </a:rPr>
              <a:t>Siempre</a:t>
            </a:r>
            <a:r>
              <a:rPr lang="fr-FR" sz="2000" dirty="0" smtClean="0">
                <a:solidFill>
                  <a:srgbClr val="111111"/>
                </a:solidFill>
              </a:rPr>
              <a:t>).</a:t>
            </a:r>
          </a:p>
          <a:p>
            <a:pPr eaLnBrk="1" hangingPunct="1">
              <a:lnSpc>
                <a:spcPct val="80000"/>
              </a:lnSpc>
            </a:pPr>
            <a:r>
              <a:rPr lang="es-ES" sz="2000" dirty="0" smtClean="0">
                <a:solidFill>
                  <a:srgbClr val="111111"/>
                </a:solidFill>
              </a:rPr>
              <a:t>P41: ¿Acostumbras trabajar en el computador y chatear al mismo tiempo? </a:t>
            </a:r>
            <a:r>
              <a:rPr lang="fr-FR" sz="2000" dirty="0" smtClean="0">
                <a:solidFill>
                  <a:srgbClr val="111111"/>
                </a:solidFill>
              </a:rPr>
              <a:t>(</a:t>
            </a:r>
            <a:r>
              <a:rPr lang="fr-FR" sz="2000" dirty="0" err="1" smtClean="0">
                <a:solidFill>
                  <a:srgbClr val="111111"/>
                </a:solidFill>
              </a:rPr>
              <a:t>Siempre</a:t>
            </a:r>
            <a:r>
              <a:rPr lang="fr-FR" sz="2000" dirty="0" smtClean="0">
                <a:solidFill>
                  <a:srgbClr val="111111"/>
                </a:solidFill>
              </a:rPr>
              <a:t>, A </a:t>
            </a:r>
            <a:r>
              <a:rPr lang="fr-FR" sz="2000" dirty="0" err="1" smtClean="0">
                <a:solidFill>
                  <a:srgbClr val="111111"/>
                </a:solidFill>
              </a:rPr>
              <a:t>veces</a:t>
            </a:r>
            <a:r>
              <a:rPr lang="fr-FR" sz="2000" dirty="0" smtClean="0">
                <a:solidFill>
                  <a:srgbClr val="111111"/>
                </a:solidFill>
              </a:rPr>
              <a:t>, No).</a:t>
            </a:r>
          </a:p>
          <a:p>
            <a:pPr eaLnBrk="1" hangingPunct="1">
              <a:lnSpc>
                <a:spcPct val="80000"/>
              </a:lnSpc>
            </a:pPr>
            <a:r>
              <a:rPr lang="es-ES" sz="2000" dirty="0" smtClean="0">
                <a:solidFill>
                  <a:srgbClr val="111111"/>
                </a:solidFill>
              </a:rPr>
              <a:t>P42: Tienes problemas de atención en clases o en el trabajo cuando… (los valores fueron tratados en la base como 4 variables diferentes: Las instrucciones son demasiado complejas, son demasiado obvias, no me interesa el tema y no tengo problemas de concentración).</a:t>
            </a:r>
            <a:endParaRPr lang="fr-FR" sz="2000" dirty="0" smtClean="0">
              <a:solidFill>
                <a:srgbClr val="111111"/>
              </a:solidFill>
            </a:endParaRPr>
          </a:p>
          <a:p>
            <a:pPr eaLnBrk="1" hangingPunct="1">
              <a:lnSpc>
                <a:spcPct val="80000"/>
              </a:lnSpc>
            </a:pPr>
            <a:r>
              <a:rPr lang="es-ES" sz="2000" dirty="0" smtClean="0">
                <a:solidFill>
                  <a:srgbClr val="111111"/>
                </a:solidFill>
              </a:rPr>
              <a:t>P43: Comúnmente, ¿con cuántas personas puedes chatear a la vez? </a:t>
            </a:r>
            <a:r>
              <a:rPr lang="fr-FR" sz="2000" dirty="0" smtClean="0">
                <a:solidFill>
                  <a:srgbClr val="111111"/>
                </a:solidFill>
              </a:rPr>
              <a:t>(</a:t>
            </a:r>
            <a:r>
              <a:rPr lang="fr-FR" sz="2000" dirty="0" err="1" smtClean="0">
                <a:solidFill>
                  <a:srgbClr val="111111"/>
                </a:solidFill>
              </a:rPr>
              <a:t>escalar</a:t>
            </a:r>
            <a:r>
              <a:rPr lang="fr-FR" sz="2000" dirty="0" smtClean="0">
                <a:solidFill>
                  <a:srgbClr val="111111"/>
                </a:solidFill>
              </a:rPr>
              <a:t>).</a:t>
            </a:r>
            <a:endParaRPr lang="es-ES" sz="2000" dirty="0" smtClean="0">
              <a:solidFill>
                <a:srgbClr val="111111"/>
              </a:solidFill>
            </a:endParaRPr>
          </a:p>
          <a:p>
            <a:pPr eaLnBrk="1" hangingPunct="1">
              <a:lnSpc>
                <a:spcPct val="80000"/>
              </a:lnSpc>
            </a:pPr>
            <a:endParaRPr lang="es-ES" sz="2000" dirty="0" smtClean="0">
              <a:solidFill>
                <a:srgbClr val="11111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388" y="188913"/>
            <a:ext cx="8496300" cy="1295400"/>
          </a:xfrm>
        </p:spPr>
        <p:txBody>
          <a:bodyPr/>
          <a:lstStyle/>
          <a:p>
            <a:pPr eaLnBrk="1" hangingPunct="1"/>
            <a:r>
              <a:rPr lang="es-ES_tradnl" sz="3200" b="1" smtClean="0">
                <a:solidFill>
                  <a:schemeClr val="tx1"/>
                </a:solidFill>
                <a:effectLst/>
              </a:rPr>
              <a:t>La forma de funcionamiento de la cientificidad blanca</a:t>
            </a:r>
            <a:endParaRPr lang="es-ES" sz="3200" b="1" smtClean="0">
              <a:solidFill>
                <a:schemeClr val="tx1"/>
              </a:solidFill>
              <a:effectLst/>
            </a:endParaRPr>
          </a:p>
        </p:txBody>
      </p:sp>
      <p:sp>
        <p:nvSpPr>
          <p:cNvPr id="5123" name="Rectangle 3"/>
          <p:cNvSpPr>
            <a:spLocks noGrp="1" noChangeArrowheads="1"/>
          </p:cNvSpPr>
          <p:nvPr>
            <p:ph type="body" idx="1"/>
          </p:nvPr>
        </p:nvSpPr>
        <p:spPr/>
        <p:txBody>
          <a:bodyPr/>
          <a:lstStyle/>
          <a:p>
            <a:pPr eaLnBrk="1" hangingPunct="1">
              <a:buFontTx/>
              <a:buNone/>
            </a:pPr>
            <a:r>
              <a:rPr lang="es-ES_tradnl" sz="2000" b="1" smtClean="0"/>
              <a:t>-Ciencia como dispositivo = Modo de producción teórico</a:t>
            </a:r>
          </a:p>
          <a:p>
            <a:pPr eaLnBrk="1" hangingPunct="1">
              <a:buFontTx/>
              <a:buNone/>
            </a:pPr>
            <a:r>
              <a:rPr lang="es-ES_tradnl" sz="2000" b="1" smtClean="0"/>
              <a:t>				       ///</a:t>
            </a:r>
          </a:p>
          <a:p>
            <a:pPr eaLnBrk="1" hangingPunct="1">
              <a:buFontTx/>
              <a:buNone/>
            </a:pPr>
            <a:r>
              <a:rPr lang="es-ES_tradnl" sz="2000" b="1" smtClean="0"/>
              <a:t>                       (Objeto Real) / (Objeto Científico)</a:t>
            </a:r>
          </a:p>
          <a:p>
            <a:pPr eaLnBrk="1" hangingPunct="1">
              <a:buFontTx/>
              <a:buNone/>
            </a:pPr>
            <a:r>
              <a:rPr lang="es-ES_tradnl" sz="2000" b="1" smtClean="0"/>
              <a:t>				     </a:t>
            </a:r>
          </a:p>
          <a:p>
            <a:pPr eaLnBrk="1" hangingPunct="1">
              <a:buFontTx/>
              <a:buNone/>
            </a:pPr>
            <a:endParaRPr lang="es-ES" sz="2000" b="1" smtClean="0"/>
          </a:p>
        </p:txBody>
      </p:sp>
      <p:sp>
        <p:nvSpPr>
          <p:cNvPr id="5124" name="AutoShape 4"/>
          <p:cNvSpPr>
            <a:spLocks noChangeArrowheads="1"/>
          </p:cNvSpPr>
          <p:nvPr/>
        </p:nvSpPr>
        <p:spPr bwMode="auto">
          <a:xfrm>
            <a:off x="3635375" y="2708275"/>
            <a:ext cx="358775" cy="647700"/>
          </a:xfrm>
          <a:prstGeom prst="downArrow">
            <a:avLst>
              <a:gd name="adj1" fmla="val 50000"/>
              <a:gd name="adj2" fmla="val 45133"/>
            </a:avLst>
          </a:prstGeom>
          <a:solidFill>
            <a:schemeClr val="accent1"/>
          </a:solidFill>
          <a:ln w="9525">
            <a:solidFill>
              <a:schemeClr val="tx1"/>
            </a:solidFill>
            <a:miter lim="800000"/>
            <a:headEnd/>
            <a:tailEnd/>
          </a:ln>
        </p:spPr>
        <p:txBody>
          <a:bodyPr wrap="none" anchor="ctr"/>
          <a:lstStyle/>
          <a:p>
            <a:endParaRPr lang="es-CL"/>
          </a:p>
        </p:txBody>
      </p:sp>
      <p:sp>
        <p:nvSpPr>
          <p:cNvPr id="5125" name="Text Box 5"/>
          <p:cNvSpPr txBox="1">
            <a:spLocks noChangeArrowheads="1"/>
          </p:cNvSpPr>
          <p:nvPr/>
        </p:nvSpPr>
        <p:spPr bwMode="auto">
          <a:xfrm>
            <a:off x="1403350" y="3500438"/>
            <a:ext cx="4464050" cy="366712"/>
          </a:xfrm>
          <a:prstGeom prst="rect">
            <a:avLst/>
          </a:prstGeom>
          <a:noFill/>
          <a:ln w="9525">
            <a:noFill/>
            <a:miter lim="800000"/>
            <a:headEnd/>
            <a:tailEnd/>
          </a:ln>
        </p:spPr>
        <p:txBody>
          <a:bodyPr>
            <a:spAutoFit/>
          </a:bodyPr>
          <a:lstStyle/>
          <a:p>
            <a:pPr>
              <a:spcBef>
                <a:spcPct val="50000"/>
              </a:spcBef>
            </a:pPr>
            <a:r>
              <a:rPr lang="es-ES_tradnl"/>
              <a:t>               Proceso de Transformación</a:t>
            </a:r>
            <a:endParaRPr lang="es-ES"/>
          </a:p>
        </p:txBody>
      </p:sp>
      <p:sp>
        <p:nvSpPr>
          <p:cNvPr id="5126" name="Text Box 6"/>
          <p:cNvSpPr txBox="1">
            <a:spLocks noChangeArrowheads="1"/>
          </p:cNvSpPr>
          <p:nvPr/>
        </p:nvSpPr>
        <p:spPr bwMode="auto">
          <a:xfrm>
            <a:off x="755650" y="4005263"/>
            <a:ext cx="7056438" cy="2586037"/>
          </a:xfrm>
          <a:prstGeom prst="rect">
            <a:avLst/>
          </a:prstGeom>
          <a:noFill/>
          <a:ln w="9525">
            <a:noFill/>
            <a:miter lim="800000"/>
            <a:headEnd/>
            <a:tailEnd/>
          </a:ln>
        </p:spPr>
        <p:txBody>
          <a:bodyPr>
            <a:spAutoFit/>
          </a:bodyPr>
          <a:lstStyle/>
          <a:p>
            <a:pPr>
              <a:spcBef>
                <a:spcPct val="50000"/>
              </a:spcBef>
            </a:pPr>
            <a:r>
              <a:rPr lang="es-ES_tradnl"/>
              <a:t>Herramientas de Producción: Teoría (Isotopía Semántica)</a:t>
            </a:r>
          </a:p>
          <a:p>
            <a:pPr>
              <a:spcBef>
                <a:spcPct val="50000"/>
              </a:spcBef>
            </a:pPr>
            <a:r>
              <a:rPr lang="es-ES_tradnl"/>
              <a:t>                                                Metodología (Isotopía Veridictoria)</a:t>
            </a:r>
          </a:p>
          <a:p>
            <a:pPr>
              <a:spcBef>
                <a:spcPct val="50000"/>
              </a:spcBef>
            </a:pPr>
            <a:r>
              <a:rPr lang="es-ES_tradnl"/>
              <a:t>			     Anaforización Discursiva que liga     			     ambas, pero que no se comprueba</a:t>
            </a:r>
          </a:p>
          <a:p>
            <a:pPr>
              <a:spcBef>
                <a:spcPct val="50000"/>
              </a:spcBef>
            </a:pPr>
            <a:r>
              <a:rPr lang="es-ES_tradnl"/>
              <a:t>  </a:t>
            </a:r>
            <a:r>
              <a:rPr lang="es-ES_tradnl" sz="2400" b="1"/>
              <a:t>               </a:t>
            </a:r>
          </a:p>
          <a:p>
            <a:pPr>
              <a:spcBef>
                <a:spcPct val="50000"/>
              </a:spcBef>
            </a:pPr>
            <a:r>
              <a:rPr lang="es-ES_tradnl" sz="2400" b="1"/>
              <a:t>                Necesidad= Valor de Uso</a:t>
            </a:r>
            <a:endParaRPr lang="es-ES" b="1"/>
          </a:p>
        </p:txBody>
      </p:sp>
      <p:sp>
        <p:nvSpPr>
          <p:cNvPr id="7" name="6 Flecha arriba"/>
          <p:cNvSpPr/>
          <p:nvPr/>
        </p:nvSpPr>
        <p:spPr>
          <a:xfrm>
            <a:off x="3419475" y="4941888"/>
            <a:ext cx="360363" cy="11509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s-ES_tradnl" sz="3600" smtClean="0"/>
              <a:t>Simplicidad Cognitiva</a:t>
            </a:r>
            <a:endParaRPr lang="es-ES" sz="3600" smtClean="0"/>
          </a:p>
        </p:txBody>
      </p:sp>
      <p:pic>
        <p:nvPicPr>
          <p:cNvPr id="14339" name="Picture 4" descr="DragonBallUB22_06_pe"/>
          <p:cNvPicPr>
            <a:picLocks noGrp="1" noChangeAspect="1" noChangeArrowheads="1"/>
          </p:cNvPicPr>
          <p:nvPr>
            <p:ph type="body" idx="1"/>
          </p:nvPr>
        </p:nvPicPr>
        <p:blipFill>
          <a:blip r:embed="rId2" cstate="print"/>
          <a:srcRect/>
          <a:stretch>
            <a:fillRect/>
          </a:stretch>
        </p:blipFill>
        <p:spPr>
          <a:xfrm>
            <a:off x="1763713" y="1196975"/>
            <a:ext cx="5761037" cy="433070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116013" y="228600"/>
            <a:ext cx="5761037" cy="679450"/>
          </a:xfrm>
        </p:spPr>
        <p:txBody>
          <a:bodyPr/>
          <a:lstStyle/>
          <a:p>
            <a:pPr eaLnBrk="1" hangingPunct="1">
              <a:defRPr/>
            </a:pPr>
            <a:r>
              <a:rPr lang="es-ES_tradnl" sz="2800" smtClean="0">
                <a:effectLst>
                  <a:outerShdw blurRad="38100" dist="38100" dir="2700000" algn="tl">
                    <a:srgbClr val="C0C0C0"/>
                  </a:outerShdw>
                </a:effectLst>
              </a:rPr>
              <a:t>Complejidad Cognitiva</a:t>
            </a:r>
            <a:endParaRPr lang="es-ES" sz="2800" smtClean="0">
              <a:effectLst>
                <a:outerShdw blurRad="38100" dist="38100" dir="2700000" algn="tl">
                  <a:srgbClr val="C0C0C0"/>
                </a:outerShdw>
              </a:effectLst>
            </a:endParaRPr>
          </a:p>
        </p:txBody>
      </p:sp>
      <p:pic>
        <p:nvPicPr>
          <p:cNvPr id="13315" name="Picture 4" descr="rayearth-PB-yellowHQ"/>
          <p:cNvPicPr>
            <a:picLocks noGrp="1" noChangeAspect="1" noChangeArrowheads="1"/>
          </p:cNvPicPr>
          <p:nvPr>
            <p:ph type="body" idx="1"/>
          </p:nvPr>
        </p:nvPicPr>
        <p:blipFill>
          <a:blip r:embed="rId2" cstate="print"/>
          <a:srcRect/>
          <a:stretch>
            <a:fillRect/>
          </a:stretch>
        </p:blipFill>
        <p:spPr>
          <a:xfrm>
            <a:off x="250825" y="981075"/>
            <a:ext cx="7058025" cy="4964113"/>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6264696"/>
          </a:xfrm>
        </p:spPr>
        <p:txBody>
          <a:bodyPr/>
          <a:lstStyle/>
          <a:p>
            <a:endParaRPr lang="es-CL" dirty="0" smtClean="0"/>
          </a:p>
          <a:p>
            <a:endParaRPr lang="es-CL" dirty="0" smtClean="0"/>
          </a:p>
          <a:p>
            <a:endParaRPr lang="es-MX" dirty="0"/>
          </a:p>
        </p:txBody>
      </p:sp>
      <p:sp>
        <p:nvSpPr>
          <p:cNvPr id="4" name="3 Rectángulo"/>
          <p:cNvSpPr/>
          <p:nvPr/>
        </p:nvSpPr>
        <p:spPr>
          <a:xfrm>
            <a:off x="755576" y="404664"/>
            <a:ext cx="7416824" cy="5940088"/>
          </a:xfrm>
          <a:prstGeom prst="rect">
            <a:avLst/>
          </a:prstGeom>
        </p:spPr>
        <p:txBody>
          <a:bodyPr wrap="square">
            <a:spAutoFit/>
          </a:bodyPr>
          <a:lstStyle/>
          <a:p>
            <a:endParaRPr lang="en-US" sz="2000" dirty="0" smtClean="0"/>
          </a:p>
          <a:p>
            <a:endParaRPr lang="en-US" sz="2000" dirty="0" smtClean="0"/>
          </a:p>
          <a:p>
            <a:r>
              <a:rPr lang="en-US" sz="2000" dirty="0" smtClean="0"/>
              <a:t>The complexity will be defined by the subject's attachment to these detected reality spaces. We measured the simplicity / cognitive complexity of a survey (intentional sample) that allowed us to acquire the real parameters of the categorization. Subsequently, we carry out the study of the user experience in a specific navigation situation, first free and then with a task to be fulfilled. This procedure generated a sample of poles of cognitive processing similar to young people and adults. By crossing these polarities with measures of complexity / cognitive simplicity (number of spaces with simultaneous processing of information) we developed a statistical index of treatment of cognitive complexity (Del Villar 2018). Thus, in the referred investigations (Del Villar 2018), this index was validated empirically as a tool to describe the cognitive processing of information that, from our enactive perspective, confirms the idea that perception depends on variables such as the ages of life, more than other criteria such as gender or social stratum. </a:t>
            </a:r>
            <a:endParaRPr lang="es-MX"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467544" y="386947"/>
            <a:ext cx="792088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Arial Unicode MS" pitchFamily="34" charset="-128"/>
                <a:cs typeface="Arial" pitchFamily="34" charset="0"/>
              </a:rPr>
              <a:t>Thus, in the subject "the most profound and fundamental intelligence is that of the baby who can acquire language from daily and scattered manifestations, and who can distinguish meaningful objects from what seems to be a sea of lights" (Varela 1996: 56). This means that cognition is far from operating as thought </a:t>
            </a:r>
            <a:r>
              <a:rPr kumimoji="0" lang="en-US" sz="2000" b="0" i="0" u="none" strike="noStrike" cap="none" normalizeH="0" baseline="0" dirty="0" err="1" smtClean="0">
                <a:ln>
                  <a:noFill/>
                </a:ln>
                <a:solidFill>
                  <a:schemeClr val="tx1"/>
                </a:solidFill>
                <a:effectLst/>
                <a:latin typeface="Calibri" pitchFamily="34" charset="0"/>
                <a:ea typeface="Arial Unicode MS" pitchFamily="34" charset="-128"/>
                <a:cs typeface="Arial" pitchFamily="34" charset="0"/>
              </a:rPr>
              <a:t>cognitivism</a:t>
            </a:r>
            <a:r>
              <a:rPr kumimoji="0" lang="en-US" sz="2000" b="0" i="0" u="none" strike="noStrike" cap="none" normalizeH="0" baseline="0" dirty="0" smtClean="0">
                <a:ln>
                  <a:noFill/>
                </a:ln>
                <a:solidFill>
                  <a:schemeClr val="tx1"/>
                </a:solidFill>
                <a:effectLst/>
                <a:latin typeface="Calibri" pitchFamily="34" charset="0"/>
                <a:ea typeface="Arial Unicode MS" pitchFamily="34" charset="-128"/>
                <a:cs typeface="Arial" pitchFamily="34" charset="0"/>
              </a:rPr>
              <a:t>: it is not a logical and coherent representation of the world from a central logical algorithm. The perceptual subject is constructed from its </a:t>
            </a:r>
            <a:r>
              <a:rPr kumimoji="0" lang="en-US" sz="2000" b="0" i="0" u="none" strike="noStrike" cap="none" normalizeH="0" baseline="0" dirty="0" err="1" smtClean="0">
                <a:ln>
                  <a:noFill/>
                </a:ln>
                <a:solidFill>
                  <a:schemeClr val="tx1"/>
                </a:solidFill>
                <a:effectLst/>
                <a:latin typeface="Calibri" pitchFamily="34" charset="0"/>
                <a:ea typeface="Arial Unicode MS" pitchFamily="34" charset="-128"/>
                <a:cs typeface="Arial" pitchFamily="34" charset="0"/>
              </a:rPr>
              <a:t>sociohistorical</a:t>
            </a:r>
            <a:r>
              <a:rPr kumimoji="0" lang="en-US" sz="2000" b="0" i="0" u="none" strike="noStrike" cap="none" normalizeH="0" baseline="0" dirty="0" smtClean="0">
                <a:ln>
                  <a:noFill/>
                </a:ln>
                <a:solidFill>
                  <a:schemeClr val="tx1"/>
                </a:solidFill>
                <a:effectLst/>
                <a:latin typeface="Calibri" pitchFamily="34" charset="0"/>
                <a:ea typeface="Arial Unicode MS" pitchFamily="34" charset="-128"/>
                <a:cs typeface="Arial" pitchFamily="34" charset="0"/>
              </a:rPr>
              <a:t> memory. The same idea is demonstrated in the study of living beings, since the process of cognition and perception depends on the </a:t>
            </a:r>
            <a:r>
              <a:rPr kumimoji="0" lang="en-US" sz="2000" b="0" i="0" u="none" strike="noStrike" cap="none" normalizeH="0" baseline="0" dirty="0" err="1" smtClean="0">
                <a:ln>
                  <a:noFill/>
                </a:ln>
                <a:solidFill>
                  <a:schemeClr val="tx1"/>
                </a:solidFill>
                <a:effectLst/>
                <a:latin typeface="Calibri" pitchFamily="34" charset="0"/>
                <a:ea typeface="Arial Unicode MS" pitchFamily="34" charset="-128"/>
                <a:cs typeface="Arial" pitchFamily="34" charset="0"/>
              </a:rPr>
              <a:t>sociocultural</a:t>
            </a:r>
            <a:r>
              <a:rPr kumimoji="0" lang="en-US" sz="2000" b="0" i="0" u="none" strike="noStrike" cap="none" normalizeH="0" baseline="0" dirty="0" smtClean="0">
                <a:ln>
                  <a:noFill/>
                </a:ln>
                <a:solidFill>
                  <a:schemeClr val="tx1"/>
                </a:solidFill>
                <a:effectLst/>
                <a:latin typeface="Calibri" pitchFamily="34" charset="0"/>
                <a:ea typeface="Arial Unicode MS" pitchFamily="34" charset="-128"/>
                <a:cs typeface="Arial" pitchFamily="34" charset="0"/>
              </a:rPr>
              <a:t> history (</a:t>
            </a:r>
            <a:r>
              <a:rPr kumimoji="0" lang="en-US" sz="2000" b="0" i="0" u="none" strike="noStrike" cap="none" normalizeH="0" baseline="0" dirty="0" err="1" smtClean="0">
                <a:ln>
                  <a:noFill/>
                </a:ln>
                <a:solidFill>
                  <a:schemeClr val="tx1"/>
                </a:solidFill>
                <a:effectLst/>
                <a:latin typeface="Calibri" pitchFamily="34" charset="0"/>
                <a:ea typeface="Arial Unicode MS" pitchFamily="34" charset="-128"/>
                <a:cs typeface="Arial" pitchFamily="34" charset="0"/>
              </a:rPr>
              <a:t>Letelier</a:t>
            </a:r>
            <a:r>
              <a:rPr kumimoji="0" lang="en-US" sz="2000" b="0" i="0" u="none" strike="noStrike" cap="none" normalizeH="0" baseline="0" dirty="0" smtClean="0">
                <a:ln>
                  <a:noFill/>
                </a:ln>
                <a:solidFill>
                  <a:schemeClr val="tx1"/>
                </a:solidFill>
                <a:effectLst/>
                <a:latin typeface="Calibri" pitchFamily="34" charset="0"/>
                <a:ea typeface="Arial Unicode MS" pitchFamily="34" charset="-128"/>
                <a:cs typeface="Arial" pitchFamily="34" charset="0"/>
              </a:rPr>
              <a:t> 2015). In a previous work, based empirical research we found similar conclusions in a study to Internet browsing in young people  and referred to adults (Del Villar et al. 2012-2014). There, it was detected that perception-cognition is correlated to the life ages of the subjects, as well as their ascription to a "</a:t>
            </a:r>
            <a:r>
              <a:rPr kumimoji="0" lang="en-US" sz="2000" b="0" i="0" u="none" strike="noStrike" cap="none" normalizeH="0" baseline="0" dirty="0" err="1" smtClean="0">
                <a:ln>
                  <a:noFill/>
                </a:ln>
                <a:solidFill>
                  <a:schemeClr val="tx1"/>
                </a:solidFill>
                <a:effectLst/>
                <a:latin typeface="Calibri" pitchFamily="34" charset="0"/>
                <a:ea typeface="Arial Unicode MS" pitchFamily="34" charset="-128"/>
                <a:cs typeface="Arial" pitchFamily="34" charset="0"/>
              </a:rPr>
              <a:t>microculture</a:t>
            </a:r>
            <a:r>
              <a:rPr kumimoji="0" lang="en-US" sz="2000" b="0" i="0" u="none" strike="noStrike" cap="none" normalizeH="0" baseline="0" dirty="0" smtClean="0">
                <a:ln>
                  <a:noFill/>
                </a:ln>
                <a:solidFill>
                  <a:schemeClr val="tx1"/>
                </a:solidFill>
                <a:effectLst/>
                <a:latin typeface="Calibri" pitchFamily="34" charset="0"/>
                <a:ea typeface="Arial Unicode MS" pitchFamily="34" charset="-128"/>
                <a:cs typeface="Arial" pitchFamily="34" charset="0"/>
              </a:rPr>
              <a:t>", allowing to detect their way of focusing and relating different fragments according to cognitive variables (simplicity / cognitive complexity, focalization of images- body / focus of concepts). Which means to say that the study of the perceptive and cognitive protocols present in Internet browsing are not different from how everyday life is processed. </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6408712"/>
          </a:xfrm>
        </p:spPr>
        <p:txBody>
          <a:bodyPr/>
          <a:lstStyle/>
          <a:p>
            <a:r>
              <a:rPr lang="en-US" sz="2300" dirty="0" smtClean="0">
                <a:latin typeface="Calibri" pitchFamily="34" charset="0"/>
                <a:ea typeface="Arial Unicode MS" pitchFamily="34" charset="-128"/>
                <a:cs typeface="Arial" pitchFamily="34" charset="0"/>
              </a:rPr>
              <a:t>This had already been found in previous research on juvenile consumption of cartoons and video games (Del Villar 2018), where it was detected that the cognitive processes with which cultural objects are processed are the same as that which apprehends the real life of the users themselves. In a cognitive study on the educational uses of 3D cinema (Fajnzylber and </a:t>
            </a:r>
            <a:r>
              <a:rPr lang="en-US" sz="2300" dirty="0" err="1" smtClean="0">
                <a:latin typeface="Calibri" pitchFamily="34" charset="0"/>
                <a:ea typeface="Arial Unicode MS" pitchFamily="34" charset="-128"/>
                <a:cs typeface="Arial" pitchFamily="34" charset="0"/>
              </a:rPr>
              <a:t>Iturriaga</a:t>
            </a:r>
            <a:r>
              <a:rPr lang="en-US" sz="2300" dirty="0" smtClean="0">
                <a:latin typeface="Calibri" pitchFamily="34" charset="0"/>
                <a:ea typeface="Arial Unicode MS" pitchFamily="34" charset="-128"/>
                <a:cs typeface="Arial" pitchFamily="34" charset="0"/>
              </a:rPr>
              <a:t> 2013) it was shown  that there can be mismatches between a traditional narrative conception (2D) and the visual logic of immersive cinema (3D), in such a way that the main contents, presented by a voice over, explaining abstract concepts, were mostly clouded by visual effects: the screams of the children in the movie theater covered the narrator's voice as they tried to catch three-dimensional objects in the air. Then, there are different ways of processing the information received, depending on what is selected or focused on the real thing to which we are exposed, and on the way we link a fragment with the others. On the one hand, what is focused for some are concepts, for others they are images.</a:t>
            </a:r>
            <a:endParaRPr lang="es-MX" sz="23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336704"/>
          </a:xfrm>
        </p:spPr>
        <p:txBody>
          <a:bodyPr/>
          <a:lstStyle/>
          <a:p>
            <a:r>
              <a:rPr lang="es-CL" sz="2400" dirty="0" smtClean="0"/>
              <a:t>Medición Diferenciabilidad Recorridos de Focalización a través de </a:t>
            </a:r>
            <a:r>
              <a:rPr lang="en-US" sz="2400" b="1" dirty="0" smtClean="0"/>
              <a:t>Eye tracking techniques</a:t>
            </a:r>
            <a:endParaRPr lang="es-MX" sz="2400" dirty="0"/>
          </a:p>
        </p:txBody>
      </p:sp>
      <p:pic>
        <p:nvPicPr>
          <p:cNvPr id="4" name="Imagen1"/>
          <p:cNvPicPr/>
          <p:nvPr/>
        </p:nvPicPr>
        <p:blipFill>
          <a:blip r:embed="rId2" cstate="print"/>
          <a:stretch>
            <a:fillRect/>
          </a:stretch>
        </p:blipFill>
        <p:spPr bwMode="auto">
          <a:xfrm>
            <a:off x="971600" y="1340768"/>
            <a:ext cx="6912768" cy="4536504"/>
          </a:xfrm>
          <a:prstGeom prst="rect">
            <a:avLst/>
          </a:prstGeom>
        </p:spPr>
      </p:pic>
      <p:sp>
        <p:nvSpPr>
          <p:cNvPr id="5" name="4 CuadroTexto"/>
          <p:cNvSpPr txBox="1"/>
          <p:nvPr/>
        </p:nvSpPr>
        <p:spPr>
          <a:xfrm>
            <a:off x="6156176" y="3284984"/>
            <a:ext cx="1152128" cy="369332"/>
          </a:xfrm>
          <a:prstGeom prst="rect">
            <a:avLst/>
          </a:prstGeom>
          <a:noFill/>
        </p:spPr>
        <p:txBody>
          <a:bodyPr wrap="square" rtlCol="0">
            <a:spAutoFit/>
          </a:bodyPr>
          <a:lstStyle/>
          <a:p>
            <a:r>
              <a:rPr lang="es-CL" b="1" dirty="0" smtClean="0"/>
              <a:t>Simple</a:t>
            </a:r>
            <a:endParaRPr lang="es-MX" b="1" dirty="0"/>
          </a:p>
        </p:txBody>
      </p:sp>
      <p:sp>
        <p:nvSpPr>
          <p:cNvPr id="6" name="5 CuadroTexto"/>
          <p:cNvSpPr txBox="1"/>
          <p:nvPr/>
        </p:nvSpPr>
        <p:spPr>
          <a:xfrm>
            <a:off x="3347864" y="5589240"/>
            <a:ext cx="1728192" cy="369332"/>
          </a:xfrm>
          <a:prstGeom prst="rect">
            <a:avLst/>
          </a:prstGeom>
          <a:noFill/>
        </p:spPr>
        <p:txBody>
          <a:bodyPr wrap="square" rtlCol="0">
            <a:spAutoFit/>
          </a:bodyPr>
          <a:lstStyle/>
          <a:p>
            <a:r>
              <a:rPr lang="es-CL" b="1" dirty="0" err="1" smtClean="0"/>
              <a:t>Complexe</a:t>
            </a:r>
            <a:endParaRPr lang="es-MX" b="1" dirty="0"/>
          </a:p>
        </p:txBody>
      </p:sp>
      <p:sp>
        <p:nvSpPr>
          <p:cNvPr id="8" name="7 CuadroTexto"/>
          <p:cNvSpPr txBox="1"/>
          <p:nvPr/>
        </p:nvSpPr>
        <p:spPr>
          <a:xfrm>
            <a:off x="323528" y="6119336"/>
            <a:ext cx="8208912" cy="738664"/>
          </a:xfrm>
          <a:prstGeom prst="rect">
            <a:avLst/>
          </a:prstGeom>
          <a:noFill/>
        </p:spPr>
        <p:txBody>
          <a:bodyPr wrap="square" rtlCol="0">
            <a:spAutoFit/>
          </a:bodyPr>
          <a:lstStyle/>
          <a:p>
            <a:r>
              <a:rPr lang="en-US" sz="1400" dirty="0" smtClean="0"/>
              <a:t>Fajnzylber, Del Villar, Maldonado y </a:t>
            </a:r>
            <a:r>
              <a:rPr lang="en-US" sz="1400" dirty="0" err="1" smtClean="0"/>
              <a:t>Otros</a:t>
            </a:r>
            <a:r>
              <a:rPr lang="en-US" sz="1400" dirty="0" smtClean="0"/>
              <a:t>  “</a:t>
            </a:r>
            <a:r>
              <a:rPr lang="en-US" sz="1400" b="1" dirty="0" smtClean="0"/>
              <a:t>Pupillary reactivity to non-photorealistic post-production: a case study of immersion in 3D cinema¨</a:t>
            </a:r>
            <a:r>
              <a:rPr lang="en-US" sz="1400" dirty="0" smtClean="0"/>
              <a:t> en </a:t>
            </a:r>
            <a:r>
              <a:rPr lang="en-US" sz="1400" b="1" i="1" dirty="0" smtClean="0"/>
              <a:t>IEEE </a:t>
            </a:r>
            <a:r>
              <a:rPr lang="en-US" sz="1400" b="1" i="1" dirty="0" err="1" smtClean="0"/>
              <a:t>Xplore</a:t>
            </a:r>
            <a:r>
              <a:rPr lang="en-US" sz="1400" b="1" i="1" dirty="0" smtClean="0"/>
              <a:t>.</a:t>
            </a:r>
            <a:r>
              <a:rPr lang="en-US" sz="1400" b="1" dirty="0" smtClean="0"/>
              <a:t> </a:t>
            </a:r>
            <a:r>
              <a:rPr lang="en-US" sz="1400" dirty="0" err="1" smtClean="0"/>
              <a:t>Editada</a:t>
            </a:r>
            <a:r>
              <a:rPr lang="en-US" sz="1400" dirty="0" smtClean="0"/>
              <a:t> </a:t>
            </a:r>
            <a:r>
              <a:rPr lang="en-US" sz="1400" dirty="0" err="1" smtClean="0"/>
              <a:t>por</a:t>
            </a:r>
            <a:r>
              <a:rPr lang="en-US" sz="1400" dirty="0" smtClean="0"/>
              <a:t> IEE   The Institute of Electrical and Electronics Engineers Signal Processing Society, Liège, Belgique, 2019</a:t>
            </a:r>
            <a:endParaRPr lang="es-MX" sz="1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63344"/>
          </a:xfrm>
        </p:spPr>
        <p:txBody>
          <a:bodyPr/>
          <a:lstStyle/>
          <a:p>
            <a:r>
              <a:rPr lang="es-ES" sz="2800" dirty="0" smtClean="0"/>
              <a:t>Del Análisis precedente podemos inferir la comprobación de la hipótesis inicial de que el NPR, en tanto que implica dispersión intelectiva tendría un desarrollo más invariante en su comportamiento pupilar, pues todo puede ser significativo y la respuesta pupilar es menor.</a:t>
            </a:r>
            <a:endParaRPr lang="es-MX" sz="2800" dirty="0" smtClean="0"/>
          </a:p>
          <a:p>
            <a:r>
              <a:rPr lang="es-ES" sz="2800" dirty="0" smtClean="0"/>
              <a:t>	Al mismo tiempo, se detecta el caso inverso, aquellas propuestas visuales PR, de índole más simple, implicando menor dispersión (investigación anterior) tienden a desarrollar más lo emotivo, implicando su propio cuerpo, la pupila se dilata y contrae frente a la pantalla.</a:t>
            </a:r>
            <a:endParaRPr lang="es-MX" sz="2800" dirty="0" smtClean="0"/>
          </a:p>
          <a:p>
            <a:endParaRPr lang="es-MX"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400" b="1" dirty="0" smtClean="0">
                <a:solidFill>
                  <a:srgbClr val="C00000"/>
                </a:solidFill>
                <a:effectLst/>
              </a:rPr>
              <a:t>Identificación Imaginaria/ Identificación Simbólica</a:t>
            </a:r>
            <a:endParaRPr lang="es-MX" sz="2400" b="1" dirty="0">
              <a:solidFill>
                <a:srgbClr val="C00000"/>
              </a:solidFill>
              <a:effectLst/>
            </a:endParaRPr>
          </a:p>
        </p:txBody>
      </p:sp>
      <p:sp>
        <p:nvSpPr>
          <p:cNvPr id="3" name="2 Marcador de contenido"/>
          <p:cNvSpPr>
            <a:spLocks noGrp="1"/>
          </p:cNvSpPr>
          <p:nvPr>
            <p:ph idx="1"/>
          </p:nvPr>
        </p:nvSpPr>
        <p:spPr/>
        <p:txBody>
          <a:bodyPr/>
          <a:lstStyle/>
          <a:p>
            <a:r>
              <a:rPr lang="en-US" dirty="0" smtClean="0"/>
              <a:t>Immersion: a gradual and adaptive process of corporal involvement in the cinematic experience.</a:t>
            </a:r>
            <a:endParaRPr lang="es-MX" dirty="0"/>
          </a:p>
        </p:txBody>
      </p:sp>
      <p:sp>
        <p:nvSpPr>
          <p:cNvPr id="4" name="3 Rectángulo"/>
          <p:cNvSpPr/>
          <p:nvPr/>
        </p:nvSpPr>
        <p:spPr>
          <a:xfrm>
            <a:off x="827584" y="4509120"/>
            <a:ext cx="7416824" cy="1477328"/>
          </a:xfrm>
          <a:prstGeom prst="rect">
            <a:avLst/>
          </a:prstGeom>
        </p:spPr>
        <p:txBody>
          <a:bodyPr wrap="square">
            <a:spAutoFit/>
          </a:bodyPr>
          <a:lstStyle/>
          <a:p>
            <a:r>
              <a:rPr lang="en-US" dirty="0" err="1" smtClean="0"/>
              <a:t>Víctor</a:t>
            </a:r>
            <a:r>
              <a:rPr lang="en-US" dirty="0" smtClean="0"/>
              <a:t> </a:t>
            </a:r>
            <a:r>
              <a:rPr lang="en-US" dirty="0" err="1" smtClean="0"/>
              <a:t>Fajnylber</a:t>
            </a:r>
            <a:r>
              <a:rPr lang="en-US" dirty="0" smtClean="0"/>
              <a:t> ,Rafael del Villar</a:t>
            </a:r>
            <a:r>
              <a:rPr lang="en-US" b="1" dirty="0" smtClean="0"/>
              <a:t>,</a:t>
            </a:r>
            <a:r>
              <a:rPr lang="en-US" dirty="0" smtClean="0"/>
              <a:t> Maldonado, </a:t>
            </a:r>
            <a:r>
              <a:rPr lang="en-US" dirty="0" err="1" smtClean="0"/>
              <a:t>Otros</a:t>
            </a:r>
            <a:r>
              <a:rPr lang="en-US" dirty="0" smtClean="0"/>
              <a:t> </a:t>
            </a:r>
            <a:r>
              <a:rPr lang="en-US" b="1" dirty="0" smtClean="0"/>
              <a:t>“Augmented film narrative by use of non-photorealistic rendering”, en </a:t>
            </a:r>
            <a:r>
              <a:rPr lang="en-US" i="1" dirty="0" smtClean="0"/>
              <a:t>IEEE </a:t>
            </a:r>
            <a:r>
              <a:rPr lang="en-US" i="1" dirty="0" err="1" smtClean="0"/>
              <a:t>Xplore</a:t>
            </a:r>
            <a:r>
              <a:rPr lang="en-US" i="1" dirty="0" smtClean="0"/>
              <a:t>.</a:t>
            </a:r>
            <a:r>
              <a:rPr lang="en-US" dirty="0" smtClean="0"/>
              <a:t> </a:t>
            </a:r>
            <a:r>
              <a:rPr lang="en-US" dirty="0" err="1" smtClean="0"/>
              <a:t>Publicación</a:t>
            </a:r>
            <a:r>
              <a:rPr lang="en-US" dirty="0" smtClean="0"/>
              <a:t> SCOPUS, </a:t>
            </a:r>
            <a:r>
              <a:rPr lang="en-US" dirty="0" err="1" smtClean="0"/>
              <a:t>Editada</a:t>
            </a:r>
            <a:r>
              <a:rPr lang="en-US" dirty="0" smtClean="0"/>
              <a:t> </a:t>
            </a:r>
            <a:r>
              <a:rPr lang="en-US" dirty="0" err="1" smtClean="0"/>
              <a:t>por</a:t>
            </a:r>
            <a:r>
              <a:rPr lang="en-US" dirty="0" smtClean="0"/>
              <a:t> IEE  The Institute of Electrical and Electronics Engineers Signal Processing Society, Liège, Belgique. INDEX SCOPUS.. </a:t>
            </a:r>
            <a:r>
              <a:rPr lang="en-US" b="1" dirty="0" smtClean="0"/>
              <a:t>DOI: </a:t>
            </a:r>
            <a:r>
              <a:rPr lang="en-US" u="sng" dirty="0" smtClean="0">
                <a:hlinkClick r:id="rId2"/>
              </a:rPr>
              <a:t>10.1109/IC3D.2017.8251912</a:t>
            </a:r>
            <a:endParaRPr lang="es-MX"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Grp="1" noChangeAspect="1" noChangeArrowheads="1"/>
          </p:cNvPicPr>
          <p:nvPr>
            <p:ph idx="1"/>
          </p:nvPr>
        </p:nvPicPr>
        <p:blipFill>
          <a:blip r:embed="rId2" cstate="print"/>
          <a:srcRect l="17110" t="23066" r="18054" b="12862"/>
          <a:stretch>
            <a:fillRect/>
          </a:stretch>
        </p:blipFill>
        <p:spPr bwMode="auto">
          <a:xfrm>
            <a:off x="755575" y="764704"/>
            <a:ext cx="7465789" cy="5184576"/>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C00000"/>
                </a:solidFill>
                <a:effectLst/>
              </a:rPr>
              <a:t>Identificación Imaginaria</a:t>
            </a:r>
            <a:endParaRPr lang="es-MX" b="1" dirty="0">
              <a:solidFill>
                <a:srgbClr val="C00000"/>
              </a:solidFill>
              <a:effectLst/>
            </a:endParaRPr>
          </a:p>
        </p:txBody>
      </p:sp>
      <p:sp>
        <p:nvSpPr>
          <p:cNvPr id="3" name="2 Marcador de contenido"/>
          <p:cNvSpPr>
            <a:spLocks noGrp="1"/>
          </p:cNvSpPr>
          <p:nvPr>
            <p:ph idx="1"/>
          </p:nvPr>
        </p:nvSpPr>
        <p:spPr/>
        <p:txBody>
          <a:bodyPr/>
          <a:lstStyle/>
          <a:p>
            <a:pPr eaLnBrk="1" hangingPunct="1"/>
            <a:r>
              <a:rPr lang="es-ES" b="1" dirty="0" smtClean="0">
                <a:solidFill>
                  <a:srgbClr val="CC0000"/>
                </a:solidFill>
              </a:rPr>
              <a:t>Cuerpo y Psicoanálisis</a:t>
            </a:r>
            <a:r>
              <a:rPr lang="es-ES" dirty="0" smtClean="0">
                <a:solidFill>
                  <a:srgbClr val="CC0000"/>
                </a:solidFill>
              </a:rPr>
              <a:t>:</a:t>
            </a:r>
            <a:endParaRPr lang="es-ES" dirty="0" smtClean="0">
              <a:solidFill>
                <a:schemeClr val="bg1"/>
              </a:solidFill>
            </a:endParaRPr>
          </a:p>
          <a:p>
            <a:pPr eaLnBrk="1" hangingPunct="1"/>
            <a:r>
              <a:rPr lang="es-ES" dirty="0" smtClean="0">
                <a:solidFill>
                  <a:srgbClr val="000000"/>
                </a:solidFill>
              </a:rPr>
              <a:t>Para </a:t>
            </a:r>
            <a:r>
              <a:rPr lang="es-ES" dirty="0" err="1" smtClean="0">
                <a:solidFill>
                  <a:srgbClr val="000000"/>
                </a:solidFill>
              </a:rPr>
              <a:t>Dolton</a:t>
            </a:r>
            <a:r>
              <a:rPr lang="es-ES" dirty="0" smtClean="0">
                <a:solidFill>
                  <a:srgbClr val="000000"/>
                </a:solidFill>
              </a:rPr>
              <a:t>: ”Existen tres modalidades de una misma imagen del cuerpo</a:t>
            </a:r>
            <a:r>
              <a:rPr lang="es-ES" dirty="0" smtClean="0"/>
              <a:t>:”imagen de base, imagen funcional e imagen erógena </a:t>
            </a:r>
            <a:r>
              <a:rPr lang="es-ES" dirty="0" smtClean="0">
                <a:solidFill>
                  <a:srgbClr val="000000"/>
                </a:solidFill>
              </a:rPr>
              <a:t>constituyendo y asegurando todas ellas juntas, la imagen del cuerpo viviente y el narcisismo del sujeto en cada estadio de su evolución” (</a:t>
            </a:r>
            <a:r>
              <a:rPr lang="es-ES" dirty="0" err="1" smtClean="0">
                <a:solidFill>
                  <a:srgbClr val="000000"/>
                </a:solidFill>
              </a:rPr>
              <a:t>Dolto</a:t>
            </a:r>
            <a:r>
              <a:rPr lang="es-ES" dirty="0" smtClean="0">
                <a:solidFill>
                  <a:srgbClr val="000000"/>
                </a:solidFill>
              </a:rPr>
              <a:t>, F. página 42).</a:t>
            </a:r>
            <a:endParaRPr lang="es-ES" dirty="0" smtClean="0">
              <a:solidFill>
                <a:srgbClr val="CC0000"/>
              </a:solidFill>
            </a:endParaRPr>
          </a:p>
          <a:p>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63344"/>
          </a:xfrm>
        </p:spPr>
        <p:txBody>
          <a:bodyPr/>
          <a:lstStyle/>
          <a:p>
            <a:r>
              <a:rPr lang="fr-FR" sz="2000" b="1" dirty="0" smtClean="0"/>
              <a:t>Le sens de la communication prendre comme point de départ la  nécessité de rapport entre deux axes : </a:t>
            </a:r>
            <a:r>
              <a:rPr lang="fr-FR" sz="2000" b="1" dirty="0" smtClean="0">
                <a:solidFill>
                  <a:srgbClr val="C00000"/>
                </a:solidFill>
              </a:rPr>
              <a:t>les changements de l'objet réel </a:t>
            </a:r>
            <a:r>
              <a:rPr lang="fr-FR" sz="2000" b="1" dirty="0" smtClean="0"/>
              <a:t>et les </a:t>
            </a:r>
            <a:r>
              <a:rPr lang="fr-FR" sz="2000" b="1" dirty="0" smtClean="0">
                <a:solidFill>
                  <a:srgbClr val="C00000"/>
                </a:solidFill>
              </a:rPr>
              <a:t>ruptures et les continuités des dispositifs théoriques de la sémiotique </a:t>
            </a:r>
            <a:r>
              <a:rPr lang="fr-FR" sz="2000" b="1" dirty="0" smtClean="0"/>
              <a:t>en fonction de contribuer au développement des défis méthodologiques qu’elle doit se mettre en face. La sémiotique dans son origine remplit une nécessité d'utilisation dans différents domaines : le sens n’est pas possible d’établir à partir d’un sous ensemble, il faut l’interrelation de tout.</a:t>
            </a:r>
          </a:p>
          <a:p>
            <a:endParaRPr lang="fr-FR" sz="2000" b="1" dirty="0" smtClean="0"/>
          </a:p>
          <a:p>
            <a:r>
              <a:rPr lang="en-US" sz="2000" dirty="0" smtClean="0"/>
              <a:t>The meaning of the following communication is based on the need to interrelate two axes: the changes of the real object and the ruptures and continuities of the theoretical devices of semiotics in terms of contributing to the development of the methodological challenges that it faces. </a:t>
            </a:r>
            <a:r>
              <a:rPr lang="en-US" sz="2000" b="1" dirty="0" smtClean="0">
                <a:solidFill>
                  <a:srgbClr val="C00000"/>
                </a:solidFill>
              </a:rPr>
              <a:t>Semiotics in its origin fills a need for use in different fields: the meaning is not given by a subset or the reiteration of them, but the interrelation of all</a:t>
            </a:r>
            <a:r>
              <a:rPr lang="en-US" sz="2000" dirty="0" smtClean="0"/>
              <a:t>.</a:t>
            </a:r>
            <a:endParaRPr lang="es-MX" sz="20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95288" y="549275"/>
            <a:ext cx="8229600" cy="4495800"/>
          </a:xfrm>
        </p:spPr>
        <p:txBody>
          <a:bodyPr/>
          <a:lstStyle/>
          <a:p>
            <a:pPr eaLnBrk="1" hangingPunct="1"/>
            <a:r>
              <a:rPr lang="es-ES" sz="2000" b="1" smtClean="0"/>
              <a:t>(CUERPO)		=	(ESPACIO DE  REPRESENTACIÓN)	</a:t>
            </a:r>
            <a:endParaRPr lang="es-ES" sz="2000" smtClean="0"/>
          </a:p>
        </p:txBody>
      </p:sp>
      <p:sp>
        <p:nvSpPr>
          <p:cNvPr id="10243" name="AutoShape 5"/>
          <p:cNvSpPr>
            <a:spLocks noChangeArrowheads="1"/>
          </p:cNvSpPr>
          <p:nvPr/>
        </p:nvSpPr>
        <p:spPr bwMode="auto">
          <a:xfrm>
            <a:off x="5795963" y="1196975"/>
            <a:ext cx="1008062" cy="2016125"/>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s-CL"/>
          </a:p>
        </p:txBody>
      </p:sp>
      <p:sp>
        <p:nvSpPr>
          <p:cNvPr id="10244" name="Text Box 6"/>
          <p:cNvSpPr txBox="1">
            <a:spLocks noChangeArrowheads="1"/>
          </p:cNvSpPr>
          <p:nvPr/>
        </p:nvSpPr>
        <p:spPr bwMode="auto">
          <a:xfrm>
            <a:off x="2771775" y="3789363"/>
            <a:ext cx="5472113" cy="2017712"/>
          </a:xfrm>
          <a:prstGeom prst="rect">
            <a:avLst/>
          </a:prstGeom>
          <a:noFill/>
          <a:ln w="9525">
            <a:noFill/>
            <a:miter lim="800000"/>
            <a:headEnd/>
            <a:tailEnd/>
          </a:ln>
        </p:spPr>
        <p:txBody>
          <a:bodyPr>
            <a:spAutoFit/>
          </a:bodyPr>
          <a:lstStyle/>
          <a:p>
            <a:pPr>
              <a:spcBef>
                <a:spcPct val="50000"/>
              </a:spcBef>
            </a:pPr>
            <a:r>
              <a:rPr lang="es-ES"/>
              <a:t>El Cuerpo es fetichizado en la representación </a:t>
            </a:r>
          </a:p>
          <a:p>
            <a:pPr>
              <a:spcBef>
                <a:spcPct val="50000"/>
              </a:spcBef>
            </a:pPr>
            <a:r>
              <a:rPr lang="es-ES"/>
              <a:t>                         ///</a:t>
            </a:r>
          </a:p>
          <a:p>
            <a:pPr>
              <a:spcBef>
                <a:spcPct val="50000"/>
              </a:spcBef>
            </a:pPr>
            <a:r>
              <a:rPr lang="es-ES"/>
              <a:t>	(Se Anula)</a:t>
            </a:r>
          </a:p>
          <a:p>
            <a:pPr>
              <a:spcBef>
                <a:spcPct val="50000"/>
              </a:spcBef>
            </a:pPr>
            <a:r>
              <a:rPr lang="es-ES"/>
              <a:t>	        ///</a:t>
            </a:r>
          </a:p>
          <a:p>
            <a:pPr>
              <a:spcBef>
                <a:spcPct val="50000"/>
              </a:spcBef>
            </a:pPr>
            <a:r>
              <a:rPr lang="es-ES"/>
              <a:t>	(No Existe)</a:t>
            </a:r>
          </a:p>
        </p:txBody>
      </p:sp>
      <p:sp>
        <p:nvSpPr>
          <p:cNvPr id="10245" name="Oval 7"/>
          <p:cNvSpPr>
            <a:spLocks noChangeArrowheads="1"/>
          </p:cNvSpPr>
          <p:nvPr/>
        </p:nvSpPr>
        <p:spPr bwMode="auto">
          <a:xfrm>
            <a:off x="3276600" y="4508500"/>
            <a:ext cx="2159000" cy="1511300"/>
          </a:xfrm>
          <a:prstGeom prst="ellipse">
            <a:avLst/>
          </a:prstGeom>
          <a:noFill/>
          <a:ln w="9525">
            <a:solidFill>
              <a:schemeClr val="tx1"/>
            </a:solidFill>
            <a:round/>
            <a:headEnd/>
            <a:tailEnd/>
          </a:ln>
        </p:spPr>
        <p:txBody>
          <a:bodyPr wrap="none" anchor="ctr"/>
          <a:lstStyle/>
          <a:p>
            <a:endParaRPr lang="es-CL"/>
          </a:p>
        </p:txBody>
      </p:sp>
      <p:sp>
        <p:nvSpPr>
          <p:cNvPr id="10246" name="Oval 8"/>
          <p:cNvSpPr>
            <a:spLocks noChangeArrowheads="1"/>
          </p:cNvSpPr>
          <p:nvPr/>
        </p:nvSpPr>
        <p:spPr bwMode="auto">
          <a:xfrm>
            <a:off x="2411413" y="3500438"/>
            <a:ext cx="6264275" cy="865187"/>
          </a:xfrm>
          <a:prstGeom prst="ellipse">
            <a:avLst/>
          </a:prstGeom>
          <a:noFill/>
          <a:ln w="9525">
            <a:solidFill>
              <a:schemeClr val="tx1"/>
            </a:solidFill>
            <a:round/>
            <a:headEnd/>
            <a:tailEnd/>
          </a:ln>
        </p:spPr>
        <p:txBody>
          <a:bodyPr wrap="none" anchor="ctr"/>
          <a:lstStyle/>
          <a:p>
            <a:endParaRPr lang="es-CL"/>
          </a:p>
        </p:txBody>
      </p:sp>
      <p:sp>
        <p:nvSpPr>
          <p:cNvPr id="10247" name="Oval 9"/>
          <p:cNvSpPr>
            <a:spLocks noChangeArrowheads="1"/>
          </p:cNvSpPr>
          <p:nvPr/>
        </p:nvSpPr>
        <p:spPr bwMode="auto">
          <a:xfrm>
            <a:off x="755650" y="260350"/>
            <a:ext cx="1800225" cy="1223963"/>
          </a:xfrm>
          <a:prstGeom prst="ellipse">
            <a:avLst/>
          </a:prstGeom>
          <a:noFill/>
          <a:ln w="9525">
            <a:solidFill>
              <a:schemeClr val="tx1"/>
            </a:solidFill>
            <a:round/>
            <a:headEnd/>
            <a:tailEnd/>
          </a:ln>
        </p:spPr>
        <p:txBody>
          <a:bodyPr wrap="none" anchor="ctr"/>
          <a:lstStyle/>
          <a:p>
            <a:endParaRPr lang="es-CL"/>
          </a:p>
        </p:txBody>
      </p:sp>
      <p:sp>
        <p:nvSpPr>
          <p:cNvPr id="10248" name="Oval 10"/>
          <p:cNvSpPr>
            <a:spLocks noChangeArrowheads="1"/>
          </p:cNvSpPr>
          <p:nvPr/>
        </p:nvSpPr>
        <p:spPr bwMode="auto">
          <a:xfrm>
            <a:off x="3779838" y="404813"/>
            <a:ext cx="4968875" cy="720725"/>
          </a:xfrm>
          <a:prstGeom prst="ellipse">
            <a:avLst/>
          </a:prstGeom>
          <a:noFill/>
          <a:ln w="9525">
            <a:solidFill>
              <a:schemeClr val="tx1"/>
            </a:solidFill>
            <a:round/>
            <a:headEnd/>
            <a:tailEnd/>
          </a:ln>
        </p:spPr>
        <p:txBody>
          <a:bodyPr wrap="none" anchor="ctr"/>
          <a:lstStyle/>
          <a:p>
            <a:endParaRPr lang="es-CL"/>
          </a:p>
        </p:txBody>
      </p:sp>
      <p:sp>
        <p:nvSpPr>
          <p:cNvPr id="10249" name="Text Box 11"/>
          <p:cNvSpPr txBox="1">
            <a:spLocks noChangeArrowheads="1"/>
          </p:cNvSpPr>
          <p:nvPr/>
        </p:nvSpPr>
        <p:spPr bwMode="auto">
          <a:xfrm>
            <a:off x="4067175" y="1412875"/>
            <a:ext cx="1441450" cy="1192213"/>
          </a:xfrm>
          <a:prstGeom prst="rect">
            <a:avLst/>
          </a:prstGeom>
          <a:noFill/>
          <a:ln w="9525">
            <a:noFill/>
            <a:miter lim="800000"/>
            <a:headEnd/>
            <a:tailEnd/>
          </a:ln>
        </p:spPr>
        <p:txBody>
          <a:bodyPr>
            <a:spAutoFit/>
          </a:bodyPr>
          <a:lstStyle/>
          <a:p>
            <a:pPr>
              <a:spcBef>
                <a:spcPct val="50000"/>
              </a:spcBef>
            </a:pPr>
            <a:r>
              <a:rPr lang="es-ES"/>
              <a:t>Lacan</a:t>
            </a:r>
          </a:p>
          <a:p>
            <a:pPr>
              <a:spcBef>
                <a:spcPct val="50000"/>
              </a:spcBef>
            </a:pPr>
            <a:r>
              <a:rPr lang="es-ES"/>
              <a:t>Dolto</a:t>
            </a:r>
          </a:p>
          <a:p>
            <a:pPr>
              <a:spcBef>
                <a:spcPct val="50000"/>
              </a:spcBef>
            </a:pPr>
            <a:r>
              <a:rPr lang="es-ES"/>
              <a:t>Kreisler</a:t>
            </a:r>
          </a:p>
        </p:txBody>
      </p:sp>
      <p:sp>
        <p:nvSpPr>
          <p:cNvPr id="10250" name="Text Box 12"/>
          <p:cNvSpPr txBox="1">
            <a:spLocks noChangeArrowheads="1"/>
          </p:cNvSpPr>
          <p:nvPr/>
        </p:nvSpPr>
        <p:spPr bwMode="auto">
          <a:xfrm>
            <a:off x="7019925" y="1412875"/>
            <a:ext cx="1223963" cy="1604963"/>
          </a:xfrm>
          <a:prstGeom prst="rect">
            <a:avLst/>
          </a:prstGeom>
          <a:noFill/>
          <a:ln w="9525">
            <a:noFill/>
            <a:miter lim="800000"/>
            <a:headEnd/>
            <a:tailEnd/>
          </a:ln>
        </p:spPr>
        <p:txBody>
          <a:bodyPr>
            <a:spAutoFit/>
          </a:bodyPr>
          <a:lstStyle/>
          <a:p>
            <a:pPr>
              <a:spcBef>
                <a:spcPct val="50000"/>
              </a:spcBef>
            </a:pPr>
            <a:r>
              <a:rPr lang="es-ES"/>
              <a:t>Moreira</a:t>
            </a:r>
          </a:p>
          <a:p>
            <a:pPr>
              <a:spcBef>
                <a:spcPct val="50000"/>
              </a:spcBef>
            </a:pPr>
            <a:r>
              <a:rPr lang="es-ES"/>
              <a:t>Aumont</a:t>
            </a:r>
          </a:p>
          <a:p>
            <a:pPr>
              <a:spcBef>
                <a:spcPct val="50000"/>
              </a:spcBef>
            </a:pPr>
            <a:r>
              <a:rPr lang="es-ES"/>
              <a:t>Traversa</a:t>
            </a:r>
          </a:p>
          <a:p>
            <a:pPr>
              <a:spcBef>
                <a:spcPct val="50000"/>
              </a:spcBef>
            </a:pPr>
            <a:r>
              <a:rPr lang="es-ES"/>
              <a:t>Verón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s-ES" b="1" dirty="0" smtClean="0">
                <a:solidFill>
                  <a:schemeClr val="accent4"/>
                </a:solidFill>
                <a:effectLst/>
              </a:rPr>
              <a:t>EL APORTE DE REICH</a:t>
            </a:r>
          </a:p>
        </p:txBody>
      </p:sp>
      <p:sp>
        <p:nvSpPr>
          <p:cNvPr id="34819" name="Rectangle 3"/>
          <p:cNvSpPr>
            <a:spLocks noGrp="1" noChangeArrowheads="1"/>
          </p:cNvSpPr>
          <p:nvPr>
            <p:ph type="body" idx="1"/>
          </p:nvPr>
        </p:nvSpPr>
        <p:spPr>
          <a:xfrm>
            <a:off x="468313" y="1196975"/>
            <a:ext cx="8229600" cy="4495800"/>
          </a:xfrm>
        </p:spPr>
        <p:txBody>
          <a:bodyPr/>
          <a:lstStyle/>
          <a:p>
            <a:pPr eaLnBrk="1" hangingPunct="1"/>
            <a:r>
              <a:rPr lang="es-ES" b="1" dirty="0" smtClean="0">
                <a:solidFill>
                  <a:srgbClr val="C00000"/>
                </a:solidFill>
              </a:rPr>
              <a:t>Reich </a:t>
            </a:r>
            <a:r>
              <a:rPr lang="es-ES" dirty="0" smtClean="0">
                <a:solidFill>
                  <a:srgbClr val="C00000"/>
                </a:solidFill>
              </a:rPr>
              <a:t>descubre</a:t>
            </a:r>
          </a:p>
          <a:p>
            <a:pPr eaLnBrk="1" hangingPunct="1"/>
            <a:endParaRPr lang="es-ES" b="1" dirty="0" smtClean="0">
              <a:solidFill>
                <a:srgbClr val="FFFF00"/>
              </a:solidFill>
            </a:endParaRPr>
          </a:p>
          <a:p>
            <a:pPr eaLnBrk="1" hangingPunct="1"/>
            <a:r>
              <a:rPr lang="es-ES" b="1" dirty="0" smtClean="0">
                <a:solidFill>
                  <a:srgbClr val="C00000"/>
                </a:solidFill>
              </a:rPr>
              <a:t>cuerpo biológico          cuerpo físico </a:t>
            </a:r>
          </a:p>
          <a:p>
            <a:pPr eaLnBrk="1" hangingPunct="1">
              <a:buFontTx/>
              <a:buNone/>
            </a:pPr>
            <a:endParaRPr lang="es-ES" b="1" dirty="0" smtClean="0">
              <a:solidFill>
                <a:srgbClr val="C00000"/>
              </a:solidFill>
            </a:endParaRPr>
          </a:p>
          <a:p>
            <a:pPr eaLnBrk="1" hangingPunct="1">
              <a:buFontTx/>
              <a:buNone/>
            </a:pPr>
            <a:r>
              <a:rPr lang="es-ES" b="1" dirty="0" smtClean="0">
                <a:solidFill>
                  <a:srgbClr val="C00000"/>
                </a:solidFill>
              </a:rPr>
              <a:t>                        cuerpo psíquico</a:t>
            </a:r>
          </a:p>
        </p:txBody>
      </p:sp>
      <p:sp>
        <p:nvSpPr>
          <p:cNvPr id="34820" name="Oval 5"/>
          <p:cNvSpPr>
            <a:spLocks noChangeArrowheads="1"/>
          </p:cNvSpPr>
          <p:nvPr/>
        </p:nvSpPr>
        <p:spPr bwMode="auto">
          <a:xfrm>
            <a:off x="468313" y="2060575"/>
            <a:ext cx="4175125" cy="1223963"/>
          </a:xfrm>
          <a:prstGeom prst="ellipse">
            <a:avLst/>
          </a:prstGeom>
          <a:noFill/>
          <a:ln w="9525">
            <a:solidFill>
              <a:schemeClr val="tx1"/>
            </a:solidFill>
            <a:round/>
            <a:headEnd/>
            <a:tailEnd/>
          </a:ln>
        </p:spPr>
        <p:txBody>
          <a:bodyPr wrap="none" anchor="ctr"/>
          <a:lstStyle/>
          <a:p>
            <a:endParaRPr lang="es-CL"/>
          </a:p>
        </p:txBody>
      </p:sp>
      <p:sp>
        <p:nvSpPr>
          <p:cNvPr id="34821" name="Oval 6"/>
          <p:cNvSpPr>
            <a:spLocks noChangeArrowheads="1"/>
          </p:cNvSpPr>
          <p:nvPr/>
        </p:nvSpPr>
        <p:spPr bwMode="auto">
          <a:xfrm>
            <a:off x="5076825" y="2060575"/>
            <a:ext cx="3167063" cy="1296988"/>
          </a:xfrm>
          <a:prstGeom prst="ellipse">
            <a:avLst/>
          </a:prstGeom>
          <a:noFill/>
          <a:ln w="9525">
            <a:noFill/>
            <a:round/>
            <a:headEnd/>
            <a:tailEnd/>
          </a:ln>
        </p:spPr>
        <p:txBody>
          <a:bodyPr wrap="none" anchor="ctr"/>
          <a:lstStyle/>
          <a:p>
            <a:endParaRPr lang="es-CL"/>
          </a:p>
        </p:txBody>
      </p:sp>
      <p:sp>
        <p:nvSpPr>
          <p:cNvPr id="34822" name="Oval 7"/>
          <p:cNvSpPr>
            <a:spLocks noChangeArrowheads="1"/>
          </p:cNvSpPr>
          <p:nvPr/>
        </p:nvSpPr>
        <p:spPr bwMode="auto">
          <a:xfrm>
            <a:off x="5003800" y="2060575"/>
            <a:ext cx="3384550" cy="1296988"/>
          </a:xfrm>
          <a:prstGeom prst="ellipse">
            <a:avLst/>
          </a:prstGeom>
          <a:noFill/>
          <a:ln w="9525">
            <a:solidFill>
              <a:schemeClr val="tx1"/>
            </a:solidFill>
            <a:round/>
            <a:headEnd/>
            <a:tailEnd/>
          </a:ln>
        </p:spPr>
        <p:txBody>
          <a:bodyPr wrap="none" anchor="ctr"/>
          <a:lstStyle/>
          <a:p>
            <a:endParaRPr lang="es-CL"/>
          </a:p>
        </p:txBody>
      </p:sp>
      <p:sp>
        <p:nvSpPr>
          <p:cNvPr id="34823" name="Oval 8"/>
          <p:cNvSpPr>
            <a:spLocks noChangeArrowheads="1"/>
          </p:cNvSpPr>
          <p:nvPr/>
        </p:nvSpPr>
        <p:spPr bwMode="auto">
          <a:xfrm>
            <a:off x="2987675" y="3500438"/>
            <a:ext cx="3816350" cy="1008062"/>
          </a:xfrm>
          <a:prstGeom prst="ellipse">
            <a:avLst/>
          </a:prstGeom>
          <a:noFill/>
          <a:ln w="9525">
            <a:solidFill>
              <a:schemeClr val="tx1"/>
            </a:solidFill>
            <a:round/>
            <a:headEnd/>
            <a:tailEnd/>
          </a:ln>
        </p:spPr>
        <p:txBody>
          <a:bodyPr wrap="none" anchor="ctr"/>
          <a:lstStyle/>
          <a:p>
            <a:endParaRPr lang="es-CL"/>
          </a:p>
        </p:txBody>
      </p:sp>
      <p:sp>
        <p:nvSpPr>
          <p:cNvPr id="34824" name="AutoShape 9"/>
          <p:cNvSpPr>
            <a:spLocks noChangeArrowheads="1"/>
          </p:cNvSpPr>
          <p:nvPr/>
        </p:nvSpPr>
        <p:spPr bwMode="auto">
          <a:xfrm>
            <a:off x="4284663" y="2492375"/>
            <a:ext cx="935037" cy="431800"/>
          </a:xfrm>
          <a:prstGeom prst="leftArrow">
            <a:avLst>
              <a:gd name="adj1" fmla="val 50000"/>
              <a:gd name="adj2" fmla="val 54136"/>
            </a:avLst>
          </a:prstGeom>
          <a:solidFill>
            <a:schemeClr val="accent1"/>
          </a:solidFill>
          <a:ln w="9525">
            <a:solidFill>
              <a:schemeClr val="tx1"/>
            </a:solidFill>
            <a:miter lim="800000"/>
            <a:headEnd/>
            <a:tailEnd/>
          </a:ln>
        </p:spPr>
        <p:txBody>
          <a:bodyPr wrap="none" anchor="ctr"/>
          <a:lstStyle/>
          <a:p>
            <a:endParaRPr lang="es-CL"/>
          </a:p>
        </p:txBody>
      </p:sp>
      <p:sp>
        <p:nvSpPr>
          <p:cNvPr id="34825" name="AutoShape 10"/>
          <p:cNvSpPr>
            <a:spLocks noChangeArrowheads="1"/>
          </p:cNvSpPr>
          <p:nvPr/>
        </p:nvSpPr>
        <p:spPr bwMode="auto">
          <a:xfrm>
            <a:off x="4643438" y="2924175"/>
            <a:ext cx="215900" cy="792163"/>
          </a:xfrm>
          <a:prstGeom prst="upArrow">
            <a:avLst>
              <a:gd name="adj1" fmla="val 50000"/>
              <a:gd name="adj2" fmla="val 91728"/>
            </a:avLst>
          </a:prstGeom>
          <a:solidFill>
            <a:schemeClr val="accent1"/>
          </a:solidFill>
          <a:ln w="9525">
            <a:solidFill>
              <a:schemeClr val="tx1"/>
            </a:solidFill>
            <a:miter lim="800000"/>
            <a:headEnd/>
            <a:tailEnd/>
          </a:ln>
        </p:spPr>
        <p:txBody>
          <a:bodyPr wrap="none" anchor="ctr"/>
          <a:lstStyle/>
          <a:p>
            <a:endParaRPr lang="es-CL"/>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395288" y="620713"/>
            <a:ext cx="8229600" cy="5400675"/>
          </a:xfrm>
        </p:spPr>
        <p:txBody>
          <a:bodyPr/>
          <a:lstStyle/>
          <a:p>
            <a:pPr eaLnBrk="1" hangingPunct="1"/>
            <a:endParaRPr lang="es-ES" dirty="0" smtClean="0"/>
          </a:p>
          <a:p>
            <a:pPr eaLnBrk="1" hangingPunct="1"/>
            <a:endParaRPr lang="es-ES" dirty="0" smtClean="0"/>
          </a:p>
          <a:p>
            <a:pPr eaLnBrk="1" hangingPunct="1"/>
            <a:endParaRPr lang="es-ES" dirty="0" smtClean="0"/>
          </a:p>
          <a:p>
            <a:pPr eaLnBrk="1" hangingPunct="1"/>
            <a:endParaRPr lang="es-ES" dirty="0" smtClean="0"/>
          </a:p>
          <a:p>
            <a:pPr eaLnBrk="1" hangingPunct="1"/>
            <a:endParaRPr lang="es-ES" dirty="0" smtClean="0"/>
          </a:p>
          <a:p>
            <a:pPr eaLnBrk="1" hangingPunct="1"/>
            <a:r>
              <a:rPr lang="es-ES" sz="1800" dirty="0" smtClean="0"/>
              <a:t> </a:t>
            </a:r>
            <a:r>
              <a:rPr lang="es-ES" sz="1800" b="1" dirty="0" smtClean="0"/>
              <a:t>Negación por</a:t>
            </a:r>
          </a:p>
          <a:p>
            <a:pPr eaLnBrk="1" hangingPunct="1">
              <a:buFontTx/>
              <a:buNone/>
            </a:pPr>
            <a:r>
              <a:rPr lang="es-ES" sz="1800" b="1" dirty="0" smtClean="0"/>
              <a:t>       Reproducción </a:t>
            </a:r>
          </a:p>
          <a:p>
            <a:pPr eaLnBrk="1" hangingPunct="1">
              <a:buFontTx/>
              <a:buNone/>
            </a:pPr>
            <a:r>
              <a:rPr lang="es-ES" sz="1800" b="1" dirty="0" smtClean="0"/>
              <a:t>       Del Orden Social</a:t>
            </a:r>
          </a:p>
          <a:p>
            <a:pPr eaLnBrk="1" hangingPunct="1"/>
            <a:endParaRPr lang="es-ES" b="1" dirty="0" smtClean="0"/>
          </a:p>
          <a:p>
            <a:pPr lvl="4" eaLnBrk="1" hangingPunct="1"/>
            <a:r>
              <a:rPr lang="es-ES" dirty="0" smtClean="0"/>
              <a:t>                      </a:t>
            </a:r>
            <a:r>
              <a:rPr lang="es-ES" b="1" dirty="0" smtClean="0">
                <a:solidFill>
                  <a:srgbClr val="FF0000"/>
                </a:solidFill>
              </a:rPr>
              <a:t>CUERPO</a:t>
            </a:r>
          </a:p>
          <a:p>
            <a:pPr lvl="4" eaLnBrk="1" hangingPunct="1"/>
            <a:r>
              <a:rPr lang="es-ES" b="1" dirty="0" smtClean="0">
                <a:solidFill>
                  <a:srgbClr val="FF0000"/>
                </a:solidFill>
              </a:rPr>
              <a:t>                      ENERGÍA</a:t>
            </a:r>
          </a:p>
        </p:txBody>
      </p:sp>
      <p:sp>
        <p:nvSpPr>
          <p:cNvPr id="35843" name="Oval 4"/>
          <p:cNvSpPr>
            <a:spLocks noChangeArrowheads="1"/>
          </p:cNvSpPr>
          <p:nvPr/>
        </p:nvSpPr>
        <p:spPr bwMode="auto">
          <a:xfrm>
            <a:off x="3851275" y="4652963"/>
            <a:ext cx="1728788" cy="1439862"/>
          </a:xfrm>
          <a:prstGeom prst="ellipse">
            <a:avLst/>
          </a:prstGeom>
          <a:noFill/>
          <a:ln w="9525">
            <a:solidFill>
              <a:schemeClr val="tx1"/>
            </a:solidFill>
            <a:round/>
            <a:headEnd/>
            <a:tailEnd/>
          </a:ln>
        </p:spPr>
        <p:txBody>
          <a:bodyPr wrap="none" anchor="ctr"/>
          <a:lstStyle/>
          <a:p>
            <a:endParaRPr lang="es-CL"/>
          </a:p>
        </p:txBody>
      </p:sp>
      <p:sp>
        <p:nvSpPr>
          <p:cNvPr id="35844" name="AutoShape 9"/>
          <p:cNvSpPr>
            <a:spLocks noChangeArrowheads="1"/>
          </p:cNvSpPr>
          <p:nvPr/>
        </p:nvSpPr>
        <p:spPr bwMode="auto">
          <a:xfrm rot="1466637">
            <a:off x="2627313" y="4508500"/>
            <a:ext cx="1511300" cy="649288"/>
          </a:xfrm>
          <a:prstGeom prst="leftArrow">
            <a:avLst>
              <a:gd name="adj1" fmla="val 50000"/>
              <a:gd name="adj2" fmla="val 58191"/>
            </a:avLst>
          </a:prstGeom>
          <a:solidFill>
            <a:schemeClr val="accent1"/>
          </a:solidFill>
          <a:ln w="9525">
            <a:solidFill>
              <a:schemeClr val="tx1"/>
            </a:solidFill>
            <a:miter lim="800000"/>
            <a:headEnd/>
            <a:tailEnd/>
          </a:ln>
        </p:spPr>
        <p:txBody>
          <a:bodyPr wrap="none" anchor="ctr"/>
          <a:lstStyle/>
          <a:p>
            <a:endParaRPr lang="es-CL"/>
          </a:p>
        </p:txBody>
      </p:sp>
      <p:sp>
        <p:nvSpPr>
          <p:cNvPr id="35845" name="AutoShape 14"/>
          <p:cNvSpPr>
            <a:spLocks noChangeArrowheads="1"/>
          </p:cNvSpPr>
          <p:nvPr/>
        </p:nvSpPr>
        <p:spPr bwMode="auto">
          <a:xfrm>
            <a:off x="5003800" y="1125538"/>
            <a:ext cx="503238" cy="4176712"/>
          </a:xfrm>
          <a:prstGeom prst="upArrow">
            <a:avLst>
              <a:gd name="adj1" fmla="val 50000"/>
              <a:gd name="adj2" fmla="val 207492"/>
            </a:avLst>
          </a:prstGeom>
          <a:solidFill>
            <a:schemeClr val="accent1"/>
          </a:solidFill>
          <a:ln w="9525">
            <a:solidFill>
              <a:schemeClr val="tx1"/>
            </a:solidFill>
            <a:miter lim="800000"/>
            <a:headEnd/>
            <a:tailEnd/>
          </a:ln>
        </p:spPr>
        <p:txBody>
          <a:bodyPr wrap="none" anchor="ctr"/>
          <a:lstStyle/>
          <a:p>
            <a:endParaRPr lang="es-CL"/>
          </a:p>
        </p:txBody>
      </p:sp>
      <p:sp>
        <p:nvSpPr>
          <p:cNvPr id="35846" name="Text Box 15"/>
          <p:cNvSpPr txBox="1">
            <a:spLocks noChangeArrowheads="1"/>
          </p:cNvSpPr>
          <p:nvPr/>
        </p:nvSpPr>
        <p:spPr bwMode="auto">
          <a:xfrm>
            <a:off x="4356100" y="260350"/>
            <a:ext cx="1871663" cy="366713"/>
          </a:xfrm>
          <a:prstGeom prst="rect">
            <a:avLst/>
          </a:prstGeom>
          <a:noFill/>
          <a:ln w="9525">
            <a:noFill/>
            <a:miter lim="800000"/>
            <a:headEnd/>
            <a:tailEnd/>
          </a:ln>
        </p:spPr>
        <p:txBody>
          <a:bodyPr>
            <a:spAutoFit/>
          </a:bodyPr>
          <a:lstStyle/>
          <a:p>
            <a:pPr>
              <a:spcBef>
                <a:spcPct val="50000"/>
              </a:spcBef>
            </a:pPr>
            <a:r>
              <a:rPr lang="es-ES"/>
              <a:t>Orden Social</a:t>
            </a:r>
          </a:p>
        </p:txBody>
      </p:sp>
      <p:sp>
        <p:nvSpPr>
          <p:cNvPr id="35847" name="AutoShape 21"/>
          <p:cNvSpPr>
            <a:spLocks noChangeArrowheads="1"/>
          </p:cNvSpPr>
          <p:nvPr/>
        </p:nvSpPr>
        <p:spPr bwMode="auto">
          <a:xfrm>
            <a:off x="5364163" y="1844675"/>
            <a:ext cx="1008062" cy="3889375"/>
          </a:xfrm>
          <a:prstGeom prst="curvedLeftArrow">
            <a:avLst>
              <a:gd name="adj1" fmla="val 77165"/>
              <a:gd name="adj2" fmla="val 154331"/>
              <a:gd name="adj3" fmla="val 33333"/>
            </a:avLst>
          </a:prstGeom>
          <a:solidFill>
            <a:schemeClr val="accent1"/>
          </a:solidFill>
          <a:ln w="9525">
            <a:solidFill>
              <a:schemeClr val="tx1"/>
            </a:solidFill>
            <a:miter lim="800000"/>
            <a:headEnd/>
            <a:tailEnd/>
          </a:ln>
        </p:spPr>
        <p:txBody>
          <a:bodyPr wrap="none" anchor="ctr"/>
          <a:lstStyle/>
          <a:p>
            <a:endParaRPr lang="es-CL"/>
          </a:p>
        </p:txBody>
      </p:sp>
      <p:sp>
        <p:nvSpPr>
          <p:cNvPr id="35848" name="Text Box 22"/>
          <p:cNvSpPr txBox="1">
            <a:spLocks noChangeArrowheads="1"/>
          </p:cNvSpPr>
          <p:nvPr/>
        </p:nvSpPr>
        <p:spPr bwMode="auto">
          <a:xfrm>
            <a:off x="4932040" y="3212976"/>
            <a:ext cx="2951163" cy="396875"/>
          </a:xfrm>
          <a:prstGeom prst="rect">
            <a:avLst/>
          </a:prstGeom>
          <a:noFill/>
          <a:ln w="9525">
            <a:noFill/>
            <a:miter lim="800000"/>
            <a:headEnd/>
            <a:tailEnd/>
          </a:ln>
        </p:spPr>
        <p:txBody>
          <a:bodyPr>
            <a:spAutoFit/>
          </a:bodyPr>
          <a:lstStyle/>
          <a:p>
            <a:pPr>
              <a:spcBef>
                <a:spcPct val="50000"/>
              </a:spcBef>
            </a:pPr>
            <a:r>
              <a:rPr lang="es-ES" sz="2000" b="1" dirty="0">
                <a:solidFill>
                  <a:srgbClr val="C00000"/>
                </a:solidFill>
              </a:rPr>
              <a:t>PSICOSOMATIZACIÓN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323850" y="1341438"/>
            <a:ext cx="8229600" cy="4824412"/>
          </a:xfrm>
        </p:spPr>
        <p:txBody>
          <a:bodyPr/>
          <a:lstStyle/>
          <a:p>
            <a:pPr eaLnBrk="1" hangingPunct="1"/>
            <a:endParaRPr lang="es-ES" dirty="0" smtClean="0">
              <a:solidFill>
                <a:srgbClr val="FFFF00"/>
              </a:solidFill>
            </a:endParaRPr>
          </a:p>
          <a:p>
            <a:pPr eaLnBrk="1" hangingPunct="1">
              <a:buFontTx/>
              <a:buNone/>
            </a:pPr>
            <a:endParaRPr lang="es-ES" dirty="0" smtClean="0">
              <a:solidFill>
                <a:srgbClr val="FFFF00"/>
              </a:solidFill>
            </a:endParaRPr>
          </a:p>
          <a:p>
            <a:pPr eaLnBrk="1" hangingPunct="1">
              <a:buFontTx/>
              <a:buNone/>
            </a:pPr>
            <a:endParaRPr lang="es-ES" dirty="0" smtClean="0">
              <a:solidFill>
                <a:srgbClr val="FFFF00"/>
              </a:solidFill>
            </a:endParaRPr>
          </a:p>
          <a:p>
            <a:pPr eaLnBrk="1" hangingPunct="1">
              <a:buFontTx/>
              <a:buNone/>
            </a:pPr>
            <a:r>
              <a:rPr lang="es-ES" sz="2000" b="1" dirty="0" smtClean="0">
                <a:solidFill>
                  <a:srgbClr val="C00000"/>
                </a:solidFill>
              </a:rPr>
              <a:t>Condensación</a:t>
            </a:r>
          </a:p>
        </p:txBody>
      </p:sp>
      <p:sp>
        <p:nvSpPr>
          <p:cNvPr id="36867" name="Line 4"/>
          <p:cNvSpPr>
            <a:spLocks noChangeShapeType="1"/>
          </p:cNvSpPr>
          <p:nvPr/>
        </p:nvSpPr>
        <p:spPr bwMode="auto">
          <a:xfrm flipV="1">
            <a:off x="1187450" y="2781300"/>
            <a:ext cx="2016125" cy="1511300"/>
          </a:xfrm>
          <a:prstGeom prst="line">
            <a:avLst/>
          </a:prstGeom>
          <a:noFill/>
          <a:ln w="57150">
            <a:solidFill>
              <a:schemeClr val="tx1"/>
            </a:solidFill>
            <a:round/>
            <a:headEnd/>
            <a:tailEnd type="triangle" w="med" len="med"/>
          </a:ln>
        </p:spPr>
        <p:txBody>
          <a:bodyPr/>
          <a:lstStyle/>
          <a:p>
            <a:endParaRPr lang="es-MX">
              <a:solidFill>
                <a:srgbClr val="C00000"/>
              </a:solidFill>
            </a:endParaRPr>
          </a:p>
        </p:txBody>
      </p:sp>
      <p:sp>
        <p:nvSpPr>
          <p:cNvPr id="36868" name="Line 5"/>
          <p:cNvSpPr>
            <a:spLocks noChangeShapeType="1"/>
          </p:cNvSpPr>
          <p:nvPr/>
        </p:nvSpPr>
        <p:spPr bwMode="auto">
          <a:xfrm>
            <a:off x="3132138" y="2781300"/>
            <a:ext cx="1728787" cy="1584325"/>
          </a:xfrm>
          <a:prstGeom prst="line">
            <a:avLst/>
          </a:prstGeom>
          <a:noFill/>
          <a:ln w="57150">
            <a:solidFill>
              <a:schemeClr val="tx1"/>
            </a:solidFill>
            <a:round/>
            <a:headEnd/>
            <a:tailEnd type="triangle" w="med" len="med"/>
          </a:ln>
        </p:spPr>
        <p:txBody>
          <a:bodyPr/>
          <a:lstStyle/>
          <a:p>
            <a:endParaRPr lang="es-MX">
              <a:solidFill>
                <a:srgbClr val="C00000"/>
              </a:solidFill>
            </a:endParaRPr>
          </a:p>
        </p:txBody>
      </p:sp>
      <p:sp>
        <p:nvSpPr>
          <p:cNvPr id="36869" name="Text Box 6"/>
          <p:cNvSpPr txBox="1">
            <a:spLocks noChangeArrowheads="1"/>
          </p:cNvSpPr>
          <p:nvPr/>
        </p:nvSpPr>
        <p:spPr bwMode="auto">
          <a:xfrm>
            <a:off x="4572000" y="3573463"/>
            <a:ext cx="1944688" cy="366712"/>
          </a:xfrm>
          <a:prstGeom prst="rect">
            <a:avLst/>
          </a:prstGeom>
          <a:noFill/>
          <a:ln w="9525">
            <a:noFill/>
            <a:miter lim="800000"/>
            <a:headEnd/>
            <a:tailEnd/>
          </a:ln>
        </p:spPr>
        <p:txBody>
          <a:bodyPr>
            <a:spAutoFit/>
          </a:bodyPr>
          <a:lstStyle/>
          <a:p>
            <a:pPr>
              <a:spcBef>
                <a:spcPct val="50000"/>
              </a:spcBef>
            </a:pPr>
            <a:r>
              <a:rPr lang="es-ES" b="1" dirty="0">
                <a:solidFill>
                  <a:srgbClr val="C00000"/>
                </a:solidFill>
              </a:rPr>
              <a:t>Desplazamiento</a:t>
            </a:r>
          </a:p>
        </p:txBody>
      </p:sp>
      <p:sp>
        <p:nvSpPr>
          <p:cNvPr id="36870" name="Text Box 7"/>
          <p:cNvSpPr txBox="1">
            <a:spLocks noChangeArrowheads="1"/>
          </p:cNvSpPr>
          <p:nvPr/>
        </p:nvSpPr>
        <p:spPr bwMode="auto">
          <a:xfrm>
            <a:off x="5724525" y="1484313"/>
            <a:ext cx="2087563" cy="366712"/>
          </a:xfrm>
          <a:prstGeom prst="rect">
            <a:avLst/>
          </a:prstGeom>
          <a:noFill/>
          <a:ln w="9525">
            <a:noFill/>
            <a:miter lim="800000"/>
            <a:headEnd/>
            <a:tailEnd/>
          </a:ln>
        </p:spPr>
        <p:txBody>
          <a:bodyPr>
            <a:spAutoFit/>
          </a:bodyPr>
          <a:lstStyle/>
          <a:p>
            <a:pPr>
              <a:spcBef>
                <a:spcPct val="50000"/>
              </a:spcBef>
            </a:pPr>
            <a:r>
              <a:rPr lang="es-ES" b="1" dirty="0" err="1" smtClean="0">
                <a:solidFill>
                  <a:schemeClr val="accent4"/>
                </a:solidFill>
              </a:rPr>
              <a:t>Wilhem</a:t>
            </a:r>
            <a:r>
              <a:rPr lang="es-ES" b="1" dirty="0" smtClean="0">
                <a:solidFill>
                  <a:schemeClr val="accent4"/>
                </a:solidFill>
              </a:rPr>
              <a:t> REICH</a:t>
            </a:r>
            <a:endParaRPr lang="es-ES" b="1" dirty="0">
              <a:solidFill>
                <a:schemeClr val="accent4"/>
              </a:solidFill>
            </a:endParaRPr>
          </a:p>
        </p:txBody>
      </p:sp>
      <p:sp>
        <p:nvSpPr>
          <p:cNvPr id="36871" name="Text Box 8"/>
          <p:cNvSpPr txBox="1">
            <a:spLocks noChangeArrowheads="1"/>
          </p:cNvSpPr>
          <p:nvPr/>
        </p:nvSpPr>
        <p:spPr bwMode="auto">
          <a:xfrm>
            <a:off x="684213" y="5084763"/>
            <a:ext cx="6696075" cy="1006475"/>
          </a:xfrm>
          <a:prstGeom prst="rect">
            <a:avLst/>
          </a:prstGeom>
          <a:noFill/>
          <a:ln w="9525">
            <a:noFill/>
            <a:miter lim="800000"/>
            <a:headEnd/>
            <a:tailEnd/>
          </a:ln>
        </p:spPr>
        <p:txBody>
          <a:bodyPr>
            <a:spAutoFit/>
          </a:bodyPr>
          <a:lstStyle/>
          <a:p>
            <a:pPr>
              <a:spcBef>
                <a:spcPct val="50000"/>
              </a:spcBef>
            </a:pPr>
            <a:r>
              <a:rPr lang="es-ES" sz="2000" b="1" dirty="0">
                <a:solidFill>
                  <a:srgbClr val="C00000"/>
                </a:solidFill>
              </a:rPr>
              <a:t>A través del electroscopio podemos detectar lo placentero/ no placentero según si la energía de la condensación se iguala a su desplazamiento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acheletAfiche0ok"/>
          <p:cNvPicPr>
            <a:picLocks noChangeAspect="1" noChangeArrowheads="1"/>
          </p:cNvPicPr>
          <p:nvPr/>
        </p:nvPicPr>
        <p:blipFill>
          <a:blip r:embed="rId2" cstate="print"/>
          <a:srcRect/>
          <a:stretch>
            <a:fillRect/>
          </a:stretch>
        </p:blipFill>
        <p:spPr bwMode="auto">
          <a:xfrm>
            <a:off x="250825" y="1341438"/>
            <a:ext cx="8893175" cy="4608512"/>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b="1" smtClean="0">
                <a:solidFill>
                  <a:schemeClr val="tx1"/>
                </a:solidFill>
                <a:effectLst>
                  <a:outerShdw blurRad="38100" dist="38100" dir="2700000" algn="tl">
                    <a:srgbClr val="C0C0C0"/>
                  </a:outerShdw>
                </a:effectLst>
              </a:rPr>
              <a:t>El Sonido</a:t>
            </a:r>
          </a:p>
        </p:txBody>
      </p:sp>
      <p:pic>
        <p:nvPicPr>
          <p:cNvPr id="4099" name="Picture 4"/>
          <p:cNvPicPr>
            <a:picLocks noGrp="1" noChangeAspect="1" noChangeArrowheads="1"/>
          </p:cNvPicPr>
          <p:nvPr>
            <p:ph type="body" idx="1"/>
          </p:nvPr>
        </p:nvPicPr>
        <p:blipFill>
          <a:blip r:embed="rId2" cstate="print"/>
          <a:srcRect l="-2148" t="-1550" r="-2148" b="-1550"/>
          <a:stretch>
            <a:fillRect/>
          </a:stretch>
        </p:blipFill>
        <p:spPr>
          <a:xfrm>
            <a:off x="1095375" y="1600200"/>
            <a:ext cx="6953250" cy="4495800"/>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s-ES" sz="3200" b="1" smtClean="0">
                <a:solidFill>
                  <a:srgbClr val="003300"/>
                </a:solidFill>
                <a:effectLst/>
              </a:rPr>
              <a:t>Onda Ondulatoria de Energía a través del sonido</a:t>
            </a:r>
          </a:p>
        </p:txBody>
      </p:sp>
      <p:pic>
        <p:nvPicPr>
          <p:cNvPr id="20483" name="Picture 4"/>
          <p:cNvPicPr>
            <a:picLocks noGrp="1" noChangeAspect="1" noChangeArrowheads="1"/>
          </p:cNvPicPr>
          <p:nvPr>
            <p:ph type="body" idx="1"/>
          </p:nvPr>
        </p:nvPicPr>
        <p:blipFill>
          <a:blip r:embed="rId2" cstate="print"/>
          <a:srcRect l="-279" t="-5318" r="-279" b="-5318"/>
          <a:stretch>
            <a:fillRect/>
          </a:stretch>
        </p:blipFill>
        <p:spPr>
          <a:xfrm>
            <a:off x="1095375" y="1600200"/>
            <a:ext cx="6953250" cy="4495800"/>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Grp="1" noChangeAspect="1" noChangeArrowheads="1"/>
          </p:cNvPicPr>
          <p:nvPr>
            <p:ph type="body" idx="1"/>
          </p:nvPr>
        </p:nvPicPr>
        <p:blipFill>
          <a:blip r:embed="rId2" cstate="print"/>
          <a:srcRect l="-279" t="-5318" r="-279" b="-5318"/>
          <a:stretch>
            <a:fillRect/>
          </a:stretch>
        </p:blipFill>
        <p:spPr>
          <a:xfrm>
            <a:off x="1042988" y="908050"/>
            <a:ext cx="6953250" cy="4495800"/>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371600"/>
          </a:xfrm>
        </p:spPr>
        <p:txBody>
          <a:bodyPr/>
          <a:lstStyle/>
          <a:p>
            <a:r>
              <a:rPr lang="es-ES" sz="1800" b="1" dirty="0" smtClean="0">
                <a:solidFill>
                  <a:schemeClr val="accent4"/>
                </a:solidFill>
                <a:effectLst/>
              </a:rPr>
              <a:t>Macarena Orroño: “Análisis semántico pulsional de tres  discursos de Eduardo Frei Montalva: La Patria Joven, promulgación de nueva ley de reforma agraria y Caupolicán 1980”. Tesis Maestría Comunicación Social, Universidad de Chile, 2019</a:t>
            </a:r>
            <a:endParaRPr lang="es-MX" sz="1800" dirty="0">
              <a:solidFill>
                <a:schemeClr val="accent4"/>
              </a:solidFill>
              <a:effectLst/>
            </a:endParaRPr>
          </a:p>
        </p:txBody>
      </p:sp>
      <p:pic>
        <p:nvPicPr>
          <p:cNvPr id="4" name="3 Marcador de contenido" descr="E:\tesisMagister\Análisis pulsional\Caupolican\Lexis9CA.PN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11560" y="1556792"/>
            <a:ext cx="7920879" cy="3600400"/>
          </a:xfrm>
          <a:prstGeom prst="rect">
            <a:avLst/>
          </a:prstGeom>
          <a:noFill/>
          <a:ln>
            <a:noFill/>
          </a:ln>
        </p:spPr>
      </p:pic>
      <p:sp>
        <p:nvSpPr>
          <p:cNvPr id="107523" name="175 Forma libre"/>
          <p:cNvSpPr>
            <a:spLocks/>
          </p:cNvSpPr>
          <p:nvPr/>
        </p:nvSpPr>
        <p:spPr bwMode="auto">
          <a:xfrm>
            <a:off x="1763688" y="5517232"/>
            <a:ext cx="876300" cy="600075"/>
          </a:xfrm>
          <a:custGeom>
            <a:avLst/>
            <a:gdLst>
              <a:gd name="T0" fmla="*/ 21808 w 483670"/>
              <a:gd name="T1" fmla="*/ 574553 h 447907"/>
              <a:gd name="T2" fmla="*/ 21808 w 483670"/>
              <a:gd name="T3" fmla="*/ 230008 h 447907"/>
              <a:gd name="T4" fmla="*/ 56323 w 483670"/>
              <a:gd name="T5" fmla="*/ 153442 h 447907"/>
              <a:gd name="T6" fmla="*/ 73580 w 483670"/>
              <a:gd name="T7" fmla="*/ 115159 h 447907"/>
              <a:gd name="T8" fmla="*/ 90837 w 483670"/>
              <a:gd name="T9" fmla="*/ 76876 h 447907"/>
              <a:gd name="T10" fmla="*/ 108094 w 483670"/>
              <a:gd name="T11" fmla="*/ 38594 h 447907"/>
              <a:gd name="T12" fmla="*/ 159865 w 483670"/>
              <a:gd name="T13" fmla="*/ 51355 h 447907"/>
              <a:gd name="T14" fmla="*/ 194380 w 483670"/>
              <a:gd name="T15" fmla="*/ 127920 h 447907"/>
              <a:gd name="T16" fmla="*/ 228894 w 483670"/>
              <a:gd name="T17" fmla="*/ 230008 h 447907"/>
              <a:gd name="T18" fmla="*/ 280665 w 483670"/>
              <a:gd name="T19" fmla="*/ 217247 h 447907"/>
              <a:gd name="T20" fmla="*/ 349694 w 483670"/>
              <a:gd name="T21" fmla="*/ 102398 h 447907"/>
              <a:gd name="T22" fmla="*/ 487751 w 483670"/>
              <a:gd name="T23" fmla="*/ 64116 h 447907"/>
              <a:gd name="T24" fmla="*/ 574037 w 483670"/>
              <a:gd name="T25" fmla="*/ 311 h 447907"/>
              <a:gd name="T26" fmla="*/ 608551 w 483670"/>
              <a:gd name="T27" fmla="*/ 38594 h 447907"/>
              <a:gd name="T28" fmla="*/ 643065 w 483670"/>
              <a:gd name="T29" fmla="*/ 115159 h 447907"/>
              <a:gd name="T30" fmla="*/ 660322 w 483670"/>
              <a:gd name="T31" fmla="*/ 153442 h 447907"/>
              <a:gd name="T32" fmla="*/ 677579 w 483670"/>
              <a:gd name="T33" fmla="*/ 204486 h 447907"/>
              <a:gd name="T34" fmla="*/ 712094 w 483670"/>
              <a:gd name="T35" fmla="*/ 242769 h 447907"/>
              <a:gd name="T36" fmla="*/ 729351 w 483670"/>
              <a:gd name="T37" fmla="*/ 281051 h 447907"/>
              <a:gd name="T38" fmla="*/ 781122 w 483670"/>
              <a:gd name="T39" fmla="*/ 306573 h 447907"/>
              <a:gd name="T40" fmla="*/ 832894 w 483670"/>
              <a:gd name="T41" fmla="*/ 383139 h 447907"/>
              <a:gd name="T42" fmla="*/ 867408 w 483670"/>
              <a:gd name="T43" fmla="*/ 459705 h 447907"/>
              <a:gd name="T44" fmla="*/ 867408 w 483670"/>
              <a:gd name="T45" fmla="*/ 600075 h 4479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83670" h="447907">
                <a:moveTo>
                  <a:pt x="12037" y="428857"/>
                </a:moveTo>
                <a:cubicBezTo>
                  <a:pt x="-1973" y="316780"/>
                  <a:pt x="-5932" y="321427"/>
                  <a:pt x="12037" y="171682"/>
                </a:cubicBezTo>
                <a:cubicBezTo>
                  <a:pt x="14429" y="151745"/>
                  <a:pt x="24737" y="133582"/>
                  <a:pt x="31087" y="114532"/>
                </a:cubicBezTo>
                <a:lnTo>
                  <a:pt x="40612" y="85957"/>
                </a:lnTo>
                <a:lnTo>
                  <a:pt x="50137" y="57382"/>
                </a:lnTo>
                <a:lnTo>
                  <a:pt x="59662" y="28807"/>
                </a:lnTo>
                <a:cubicBezTo>
                  <a:pt x="69187" y="31982"/>
                  <a:pt x="82401" y="30162"/>
                  <a:pt x="88237" y="38332"/>
                </a:cubicBezTo>
                <a:cubicBezTo>
                  <a:pt x="99909" y="54672"/>
                  <a:pt x="100937" y="76432"/>
                  <a:pt x="107287" y="95482"/>
                </a:cubicBezTo>
                <a:cubicBezTo>
                  <a:pt x="121932" y="139416"/>
                  <a:pt x="114843" y="114212"/>
                  <a:pt x="126337" y="171682"/>
                </a:cubicBezTo>
                <a:cubicBezTo>
                  <a:pt x="135862" y="168507"/>
                  <a:pt x="149076" y="170327"/>
                  <a:pt x="154912" y="162157"/>
                </a:cubicBezTo>
                <a:cubicBezTo>
                  <a:pt x="202069" y="96137"/>
                  <a:pt x="148863" y="120581"/>
                  <a:pt x="193012" y="76432"/>
                </a:cubicBezTo>
                <a:cubicBezTo>
                  <a:pt x="217538" y="51906"/>
                  <a:pt x="235137" y="54672"/>
                  <a:pt x="269212" y="47857"/>
                </a:cubicBezTo>
                <a:cubicBezTo>
                  <a:pt x="275188" y="38892"/>
                  <a:pt x="298161" y="-3503"/>
                  <a:pt x="316837" y="232"/>
                </a:cubicBezTo>
                <a:cubicBezTo>
                  <a:pt x="328062" y="2477"/>
                  <a:pt x="331238" y="18346"/>
                  <a:pt x="335887" y="28807"/>
                </a:cubicBezTo>
                <a:cubicBezTo>
                  <a:pt x="344042" y="47157"/>
                  <a:pt x="348587" y="66907"/>
                  <a:pt x="354937" y="85957"/>
                </a:cubicBezTo>
                <a:cubicBezTo>
                  <a:pt x="358112" y="95482"/>
                  <a:pt x="362027" y="104792"/>
                  <a:pt x="364462" y="114532"/>
                </a:cubicBezTo>
                <a:cubicBezTo>
                  <a:pt x="367637" y="127232"/>
                  <a:pt x="368830" y="140600"/>
                  <a:pt x="373987" y="152632"/>
                </a:cubicBezTo>
                <a:cubicBezTo>
                  <a:pt x="378496" y="163154"/>
                  <a:pt x="387917" y="170968"/>
                  <a:pt x="393037" y="181207"/>
                </a:cubicBezTo>
                <a:cubicBezTo>
                  <a:pt x="397527" y="190187"/>
                  <a:pt x="396290" y="201942"/>
                  <a:pt x="402562" y="209782"/>
                </a:cubicBezTo>
                <a:cubicBezTo>
                  <a:pt x="409713" y="218721"/>
                  <a:pt x="421612" y="222482"/>
                  <a:pt x="431137" y="228832"/>
                </a:cubicBezTo>
                <a:cubicBezTo>
                  <a:pt x="465875" y="333045"/>
                  <a:pt x="410473" y="175195"/>
                  <a:pt x="459712" y="285982"/>
                </a:cubicBezTo>
                <a:cubicBezTo>
                  <a:pt x="467867" y="304332"/>
                  <a:pt x="472412" y="324082"/>
                  <a:pt x="478762" y="343132"/>
                </a:cubicBezTo>
                <a:cubicBezTo>
                  <a:pt x="489806" y="376265"/>
                  <a:pt x="478762" y="412982"/>
                  <a:pt x="478762" y="447907"/>
                </a:cubicBezTo>
              </a:path>
            </a:pathLst>
          </a:custGeom>
          <a:noFill/>
          <a:ln w="25400">
            <a:solidFill>
              <a:srgbClr val="385D8A"/>
            </a:solidFill>
            <a:round/>
            <a:headEnd/>
            <a:tailEnd/>
          </a:ln>
        </p:spPr>
        <p:txBody>
          <a:bodyPr vert="horz" wrap="square" lIns="91440" tIns="45720" rIns="91440" bIns="45720" numCol="1" anchor="ctr" anchorCtr="0" compatLnSpc="1">
            <a:prstTxWarp prst="textNoShape">
              <a:avLst/>
            </a:prstTxWarp>
          </a:bodyPr>
          <a:lstStyle/>
          <a:p>
            <a:endParaRPr lang="es-MX"/>
          </a:p>
        </p:txBody>
      </p:sp>
      <p:graphicFrame>
        <p:nvGraphicFramePr>
          <p:cNvPr id="9" name="8 Tabla"/>
          <p:cNvGraphicFramePr>
            <a:graphicFrameLocks noGrp="1"/>
          </p:cNvGraphicFramePr>
          <p:nvPr/>
        </p:nvGraphicFramePr>
        <p:xfrm>
          <a:off x="1331640" y="5877272"/>
          <a:ext cx="1800200" cy="853440"/>
        </p:xfrm>
        <a:graphic>
          <a:graphicData uri="http://schemas.openxmlformats.org/drawingml/2006/table">
            <a:tbl>
              <a:tblPr/>
              <a:tblGrid>
                <a:gridCol w="1800200"/>
              </a:tblGrid>
              <a:tr h="648072">
                <a:tc>
                  <a:txBody>
                    <a:bodyPr/>
                    <a:lstStyle/>
                    <a:p>
                      <a:pPr algn="just">
                        <a:spcAft>
                          <a:spcPts val="0"/>
                        </a:spcAft>
                      </a:pPr>
                      <a:r>
                        <a:rPr lang="es-CL" sz="1400" b="1" dirty="0">
                          <a:solidFill>
                            <a:srgbClr val="222222"/>
                          </a:solidFill>
                          <a:latin typeface="Calibri"/>
                          <a:ea typeface="Times New Roman"/>
                          <a:cs typeface="Arial"/>
                        </a:rPr>
                        <a:t>Podrá decretar por sí solo estados de emergencia y de catástrofe</a:t>
                      </a:r>
                      <a:r>
                        <a:rPr lang="es-CL" sz="1400" b="1" dirty="0">
                          <a:latin typeface="Calibri"/>
                          <a:ea typeface="Times New Roman"/>
                        </a:rPr>
                        <a:t> </a:t>
                      </a:r>
                      <a:endParaRPr lang="es-MX" sz="1400" b="1" dirty="0">
                        <a:latin typeface="Times New Roman"/>
                        <a:ea typeface="Times New Roman"/>
                      </a:endParaRPr>
                    </a:p>
                  </a:txBody>
                  <a:tcPr marL="89535" marR="89535" marT="0" marB="0">
                    <a:lnL>
                      <a:noFill/>
                    </a:lnL>
                    <a:lnR>
                      <a:noFill/>
                    </a:lnR>
                    <a:lnT>
                      <a:noFill/>
                    </a:lnT>
                    <a:lnB>
                      <a:noFill/>
                    </a:lnB>
                  </a:tcPr>
                </a:tc>
              </a:tr>
            </a:tbl>
          </a:graphicData>
        </a:graphic>
      </p:graphicFrame>
      <p:pic>
        <p:nvPicPr>
          <p:cNvPr id="10" name="9 Imagen"/>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987824" y="3212976"/>
            <a:ext cx="847725" cy="768699"/>
          </a:xfrm>
          <a:prstGeom prst="rect">
            <a:avLst/>
          </a:prstGeom>
          <a:noFill/>
        </p:spPr>
      </p:pic>
      <p:graphicFrame>
        <p:nvGraphicFramePr>
          <p:cNvPr id="11" name="10 Tabla"/>
          <p:cNvGraphicFramePr>
            <a:graphicFrameLocks noGrp="1"/>
          </p:cNvGraphicFramePr>
          <p:nvPr/>
        </p:nvGraphicFramePr>
        <p:xfrm>
          <a:off x="3347864" y="5229200"/>
          <a:ext cx="2255912" cy="640080"/>
        </p:xfrm>
        <a:graphic>
          <a:graphicData uri="http://schemas.openxmlformats.org/drawingml/2006/table">
            <a:tbl>
              <a:tblPr/>
              <a:tblGrid>
                <a:gridCol w="2255912"/>
              </a:tblGrid>
              <a:tr h="45720">
                <a:tc>
                  <a:txBody>
                    <a:bodyPr/>
                    <a:lstStyle/>
                    <a:p>
                      <a:pPr algn="just">
                        <a:spcAft>
                          <a:spcPts val="0"/>
                        </a:spcAft>
                      </a:pPr>
                      <a:r>
                        <a:rPr lang="es-CL" sz="1400" b="1" dirty="0">
                          <a:solidFill>
                            <a:schemeClr val="accent4"/>
                          </a:solidFill>
                          <a:latin typeface="Calibri"/>
                          <a:ea typeface="Times New Roman"/>
                          <a:cs typeface="Arial"/>
                        </a:rPr>
                        <a:t>La facultad de arrestar a cualquier persona por el plazo de 5 días.</a:t>
                      </a:r>
                      <a:endParaRPr lang="es-MX" sz="1400" b="1" dirty="0">
                        <a:solidFill>
                          <a:schemeClr val="accent4"/>
                        </a:solidFill>
                        <a:latin typeface="Times New Roman"/>
                        <a:ea typeface="Times New Roman"/>
                      </a:endParaRPr>
                    </a:p>
                  </a:txBody>
                  <a:tcPr marL="89535" marR="89535" marT="0" marB="0">
                    <a:lnL>
                      <a:noFill/>
                    </a:lnL>
                    <a:lnR>
                      <a:noFill/>
                    </a:lnR>
                    <a:lnT>
                      <a:noFill/>
                    </a:lnT>
                    <a:lnB>
                      <a:noFill/>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6" name="Imagen 8"/>
          <p:cNvPicPr>
            <a:picLocks noChangeAspect="1" noChangeArrowheads="1"/>
          </p:cNvPicPr>
          <p:nvPr/>
        </p:nvPicPr>
        <p:blipFill>
          <a:blip r:embed="rId2" cstate="print"/>
          <a:srcRect l="24440" t="22511" r="5804" b="21053"/>
          <a:stretch>
            <a:fillRect/>
          </a:stretch>
        </p:blipFill>
        <p:spPr bwMode="auto">
          <a:xfrm>
            <a:off x="1331640" y="980728"/>
            <a:ext cx="6400800" cy="2771775"/>
          </a:xfrm>
          <a:prstGeom prst="rect">
            <a:avLst/>
          </a:prstGeom>
          <a:noFill/>
        </p:spPr>
      </p:pic>
      <p:sp>
        <p:nvSpPr>
          <p:cNvPr id="66565" name="Forma libre 11"/>
          <p:cNvSpPr>
            <a:spLocks/>
          </p:cNvSpPr>
          <p:nvPr/>
        </p:nvSpPr>
        <p:spPr bwMode="auto">
          <a:xfrm>
            <a:off x="1259632" y="4437112"/>
            <a:ext cx="361950" cy="279400"/>
          </a:xfrm>
          <a:custGeom>
            <a:avLst/>
            <a:gdLst>
              <a:gd name="T0" fmla="*/ 0 w 361950"/>
              <a:gd name="T1" fmla="*/ 260998 h 280229"/>
              <a:gd name="T2" fmla="*/ 28575 w 361950"/>
              <a:gd name="T3" fmla="*/ 213406 h 280229"/>
              <a:gd name="T4" fmla="*/ 57150 w 361950"/>
              <a:gd name="T5" fmla="*/ 156296 h 280229"/>
              <a:gd name="T6" fmla="*/ 66675 w 361950"/>
              <a:gd name="T7" fmla="*/ 4001 h 280229"/>
              <a:gd name="T8" fmla="*/ 104775 w 361950"/>
              <a:gd name="T9" fmla="*/ 42075 h 280229"/>
              <a:gd name="T10" fmla="*/ 142875 w 361950"/>
              <a:gd name="T11" fmla="*/ 137259 h 280229"/>
              <a:gd name="T12" fmla="*/ 171450 w 361950"/>
              <a:gd name="T13" fmla="*/ 165814 h 280229"/>
              <a:gd name="T14" fmla="*/ 180975 w 361950"/>
              <a:gd name="T15" fmla="*/ 203888 h 280229"/>
              <a:gd name="T16" fmla="*/ 228600 w 361950"/>
              <a:gd name="T17" fmla="*/ 251480 h 280229"/>
              <a:gd name="T18" fmla="*/ 257175 w 361950"/>
              <a:gd name="T19" fmla="*/ 280035 h 280229"/>
              <a:gd name="T20" fmla="*/ 266700 w 361950"/>
              <a:gd name="T21" fmla="*/ 118222 h 280229"/>
              <a:gd name="T22" fmla="*/ 295275 w 361950"/>
              <a:gd name="T23" fmla="*/ 99185 h 280229"/>
              <a:gd name="T24" fmla="*/ 352425 w 361950"/>
              <a:gd name="T25" fmla="*/ 42075 h 280229"/>
              <a:gd name="T26" fmla="*/ 361950 w 361950"/>
              <a:gd name="T27" fmla="*/ 13520 h 280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1950" h="280229">
                <a:moveTo>
                  <a:pt x="0" y="261179"/>
                </a:moveTo>
                <a:cubicBezTo>
                  <a:pt x="9525" y="245304"/>
                  <a:pt x="20296" y="230113"/>
                  <a:pt x="28575" y="213554"/>
                </a:cubicBezTo>
                <a:cubicBezTo>
                  <a:pt x="68010" y="134684"/>
                  <a:pt x="2555" y="238296"/>
                  <a:pt x="57150" y="156404"/>
                </a:cubicBezTo>
                <a:cubicBezTo>
                  <a:pt x="60325" y="105604"/>
                  <a:pt x="47098" y="50988"/>
                  <a:pt x="66675" y="4004"/>
                </a:cubicBezTo>
                <a:cubicBezTo>
                  <a:pt x="73583" y="-12575"/>
                  <a:pt x="95534" y="26703"/>
                  <a:pt x="104775" y="42104"/>
                </a:cubicBezTo>
                <a:cubicBezTo>
                  <a:pt x="156824" y="128852"/>
                  <a:pt x="94686" y="69889"/>
                  <a:pt x="142875" y="137354"/>
                </a:cubicBezTo>
                <a:cubicBezTo>
                  <a:pt x="150705" y="148315"/>
                  <a:pt x="161925" y="156404"/>
                  <a:pt x="171450" y="165929"/>
                </a:cubicBezTo>
                <a:cubicBezTo>
                  <a:pt x="174625" y="178629"/>
                  <a:pt x="175818" y="191997"/>
                  <a:pt x="180975" y="204029"/>
                </a:cubicBezTo>
                <a:cubicBezTo>
                  <a:pt x="196497" y="240248"/>
                  <a:pt x="200378" y="228135"/>
                  <a:pt x="228600" y="251654"/>
                </a:cubicBezTo>
                <a:cubicBezTo>
                  <a:pt x="238948" y="260278"/>
                  <a:pt x="247650" y="270704"/>
                  <a:pt x="257175" y="280229"/>
                </a:cubicBezTo>
                <a:cubicBezTo>
                  <a:pt x="260350" y="226254"/>
                  <a:pt x="255561" y="171213"/>
                  <a:pt x="266700" y="118304"/>
                </a:cubicBezTo>
                <a:cubicBezTo>
                  <a:pt x="269058" y="107102"/>
                  <a:pt x="286719" y="106859"/>
                  <a:pt x="295275" y="99254"/>
                </a:cubicBezTo>
                <a:cubicBezTo>
                  <a:pt x="315411" y="81356"/>
                  <a:pt x="352425" y="42104"/>
                  <a:pt x="352425" y="42104"/>
                </a:cubicBezTo>
                <a:lnTo>
                  <a:pt x="361950" y="13529"/>
                </a:lnTo>
              </a:path>
            </a:pathLst>
          </a:cu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s-MX"/>
          </a:p>
        </p:txBody>
      </p:sp>
      <p:sp>
        <p:nvSpPr>
          <p:cNvPr id="66567" name="Forma libre 9"/>
          <p:cNvSpPr>
            <a:spLocks/>
          </p:cNvSpPr>
          <p:nvPr/>
        </p:nvSpPr>
        <p:spPr bwMode="auto">
          <a:xfrm>
            <a:off x="2699792" y="1340768"/>
            <a:ext cx="1133475" cy="257175"/>
          </a:xfrm>
          <a:custGeom>
            <a:avLst/>
            <a:gdLst>
              <a:gd name="T0" fmla="*/ 0 w 1133475"/>
              <a:gd name="T1" fmla="*/ 238125 h 257175"/>
              <a:gd name="T2" fmla="*/ 38100 w 1133475"/>
              <a:gd name="T3" fmla="*/ 152400 h 257175"/>
              <a:gd name="T4" fmla="*/ 47625 w 1133475"/>
              <a:gd name="T5" fmla="*/ 123825 h 257175"/>
              <a:gd name="T6" fmla="*/ 76200 w 1133475"/>
              <a:gd name="T7" fmla="*/ 95250 h 257175"/>
              <a:gd name="T8" fmla="*/ 142875 w 1133475"/>
              <a:gd name="T9" fmla="*/ 19050 h 257175"/>
              <a:gd name="T10" fmla="*/ 171450 w 1133475"/>
              <a:gd name="T11" fmla="*/ 38100 h 257175"/>
              <a:gd name="T12" fmla="*/ 209550 w 1133475"/>
              <a:gd name="T13" fmla="*/ 57150 h 257175"/>
              <a:gd name="T14" fmla="*/ 257175 w 1133475"/>
              <a:gd name="T15" fmla="*/ 66675 h 257175"/>
              <a:gd name="T16" fmla="*/ 266700 w 1133475"/>
              <a:gd name="T17" fmla="*/ 95250 h 257175"/>
              <a:gd name="T18" fmla="*/ 276225 w 1133475"/>
              <a:gd name="T19" fmla="*/ 133350 h 257175"/>
              <a:gd name="T20" fmla="*/ 295275 w 1133475"/>
              <a:gd name="T21" fmla="*/ 200025 h 257175"/>
              <a:gd name="T22" fmla="*/ 333375 w 1133475"/>
              <a:gd name="T23" fmla="*/ 171450 h 257175"/>
              <a:gd name="T24" fmla="*/ 361950 w 1133475"/>
              <a:gd name="T25" fmla="*/ 152400 h 257175"/>
              <a:gd name="T26" fmla="*/ 371475 w 1133475"/>
              <a:gd name="T27" fmla="*/ 123825 h 257175"/>
              <a:gd name="T28" fmla="*/ 390525 w 1133475"/>
              <a:gd name="T29" fmla="*/ 28575 h 257175"/>
              <a:gd name="T30" fmla="*/ 438150 w 1133475"/>
              <a:gd name="T31" fmla="*/ 85725 h 257175"/>
              <a:gd name="T32" fmla="*/ 466725 w 1133475"/>
              <a:gd name="T33" fmla="*/ 104775 h 257175"/>
              <a:gd name="T34" fmla="*/ 495300 w 1133475"/>
              <a:gd name="T35" fmla="*/ 161925 h 257175"/>
              <a:gd name="T36" fmla="*/ 523875 w 1133475"/>
              <a:gd name="T37" fmla="*/ 228600 h 257175"/>
              <a:gd name="T38" fmla="*/ 552450 w 1133475"/>
              <a:gd name="T39" fmla="*/ 238125 h 257175"/>
              <a:gd name="T40" fmla="*/ 542925 w 1133475"/>
              <a:gd name="T41" fmla="*/ 200025 h 257175"/>
              <a:gd name="T42" fmla="*/ 552450 w 1133475"/>
              <a:gd name="T43" fmla="*/ 171450 h 257175"/>
              <a:gd name="T44" fmla="*/ 581025 w 1133475"/>
              <a:gd name="T45" fmla="*/ 76200 h 257175"/>
              <a:gd name="T46" fmla="*/ 609600 w 1133475"/>
              <a:gd name="T47" fmla="*/ 0 h 257175"/>
              <a:gd name="T48" fmla="*/ 657225 w 1133475"/>
              <a:gd name="T49" fmla="*/ 19050 h 257175"/>
              <a:gd name="T50" fmla="*/ 666750 w 1133475"/>
              <a:gd name="T51" fmla="*/ 57150 h 257175"/>
              <a:gd name="T52" fmla="*/ 676275 w 1133475"/>
              <a:gd name="T53" fmla="*/ 85725 h 257175"/>
              <a:gd name="T54" fmla="*/ 695325 w 1133475"/>
              <a:gd name="T55" fmla="*/ 152400 h 257175"/>
              <a:gd name="T56" fmla="*/ 704850 w 1133475"/>
              <a:gd name="T57" fmla="*/ 57150 h 257175"/>
              <a:gd name="T58" fmla="*/ 752475 w 1133475"/>
              <a:gd name="T59" fmla="*/ 76200 h 257175"/>
              <a:gd name="T60" fmla="*/ 762000 w 1133475"/>
              <a:gd name="T61" fmla="*/ 104775 h 257175"/>
              <a:gd name="T62" fmla="*/ 800100 w 1133475"/>
              <a:gd name="T63" fmla="*/ 171450 h 257175"/>
              <a:gd name="T64" fmla="*/ 809625 w 1133475"/>
              <a:gd name="T65" fmla="*/ 200025 h 257175"/>
              <a:gd name="T66" fmla="*/ 847725 w 1133475"/>
              <a:gd name="T67" fmla="*/ 257175 h 257175"/>
              <a:gd name="T68" fmla="*/ 1133475 w 1133475"/>
              <a:gd name="T69" fmla="*/ 257175 h 257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3475" h="257175">
                <a:moveTo>
                  <a:pt x="0" y="238125"/>
                </a:moveTo>
                <a:cubicBezTo>
                  <a:pt x="49147" y="90683"/>
                  <a:pt x="-7183" y="242966"/>
                  <a:pt x="38100" y="152400"/>
                </a:cubicBezTo>
                <a:cubicBezTo>
                  <a:pt x="42590" y="143420"/>
                  <a:pt x="42056" y="132179"/>
                  <a:pt x="47625" y="123825"/>
                </a:cubicBezTo>
                <a:cubicBezTo>
                  <a:pt x="55097" y="112617"/>
                  <a:pt x="67930" y="105883"/>
                  <a:pt x="76200" y="95250"/>
                </a:cubicBezTo>
                <a:cubicBezTo>
                  <a:pt x="136037" y="18317"/>
                  <a:pt x="87557" y="55929"/>
                  <a:pt x="142875" y="19050"/>
                </a:cubicBezTo>
                <a:cubicBezTo>
                  <a:pt x="152400" y="25400"/>
                  <a:pt x="164299" y="29161"/>
                  <a:pt x="171450" y="38100"/>
                </a:cubicBezTo>
                <a:cubicBezTo>
                  <a:pt x="198187" y="71521"/>
                  <a:pt x="157413" y="74529"/>
                  <a:pt x="209550" y="57150"/>
                </a:cubicBezTo>
                <a:cubicBezTo>
                  <a:pt x="225425" y="60325"/>
                  <a:pt x="243705" y="57695"/>
                  <a:pt x="257175" y="66675"/>
                </a:cubicBezTo>
                <a:cubicBezTo>
                  <a:pt x="265529" y="72244"/>
                  <a:pt x="263942" y="85596"/>
                  <a:pt x="266700" y="95250"/>
                </a:cubicBezTo>
                <a:cubicBezTo>
                  <a:pt x="270296" y="107837"/>
                  <a:pt x="272629" y="120763"/>
                  <a:pt x="276225" y="133350"/>
                </a:cubicBezTo>
                <a:cubicBezTo>
                  <a:pt x="303554" y="229003"/>
                  <a:pt x="265498" y="80918"/>
                  <a:pt x="295275" y="200025"/>
                </a:cubicBezTo>
                <a:cubicBezTo>
                  <a:pt x="307975" y="190500"/>
                  <a:pt x="320457" y="180677"/>
                  <a:pt x="333375" y="171450"/>
                </a:cubicBezTo>
                <a:cubicBezTo>
                  <a:pt x="342690" y="164796"/>
                  <a:pt x="354799" y="161339"/>
                  <a:pt x="361950" y="152400"/>
                </a:cubicBezTo>
                <a:cubicBezTo>
                  <a:pt x="368222" y="144560"/>
                  <a:pt x="369217" y="133608"/>
                  <a:pt x="371475" y="123825"/>
                </a:cubicBezTo>
                <a:cubicBezTo>
                  <a:pt x="378756" y="92275"/>
                  <a:pt x="384175" y="60325"/>
                  <a:pt x="390525" y="28575"/>
                </a:cubicBezTo>
                <a:cubicBezTo>
                  <a:pt x="460143" y="74987"/>
                  <a:pt x="377726" y="13216"/>
                  <a:pt x="438150" y="85725"/>
                </a:cubicBezTo>
                <a:cubicBezTo>
                  <a:pt x="445479" y="94519"/>
                  <a:pt x="457200" y="98425"/>
                  <a:pt x="466725" y="104775"/>
                </a:cubicBezTo>
                <a:cubicBezTo>
                  <a:pt x="487597" y="136084"/>
                  <a:pt x="485441" y="127419"/>
                  <a:pt x="495300" y="161925"/>
                </a:cubicBezTo>
                <a:cubicBezTo>
                  <a:pt x="502079" y="185651"/>
                  <a:pt x="502393" y="211414"/>
                  <a:pt x="523875" y="228600"/>
                </a:cubicBezTo>
                <a:cubicBezTo>
                  <a:pt x="531715" y="234872"/>
                  <a:pt x="542925" y="234950"/>
                  <a:pt x="552450" y="238125"/>
                </a:cubicBezTo>
                <a:cubicBezTo>
                  <a:pt x="549275" y="225425"/>
                  <a:pt x="542925" y="213116"/>
                  <a:pt x="542925" y="200025"/>
                </a:cubicBezTo>
                <a:cubicBezTo>
                  <a:pt x="542925" y="189985"/>
                  <a:pt x="549692" y="181104"/>
                  <a:pt x="552450" y="171450"/>
                </a:cubicBezTo>
                <a:cubicBezTo>
                  <a:pt x="561565" y="139547"/>
                  <a:pt x="565935" y="106381"/>
                  <a:pt x="581025" y="76200"/>
                </a:cubicBezTo>
                <a:cubicBezTo>
                  <a:pt x="605929" y="26391"/>
                  <a:pt x="596631" y="51875"/>
                  <a:pt x="609600" y="0"/>
                </a:cubicBezTo>
                <a:cubicBezTo>
                  <a:pt x="625475" y="6350"/>
                  <a:pt x="645135" y="6960"/>
                  <a:pt x="657225" y="19050"/>
                </a:cubicBezTo>
                <a:cubicBezTo>
                  <a:pt x="666482" y="28307"/>
                  <a:pt x="663154" y="44563"/>
                  <a:pt x="666750" y="57150"/>
                </a:cubicBezTo>
                <a:cubicBezTo>
                  <a:pt x="669508" y="66804"/>
                  <a:pt x="673517" y="76071"/>
                  <a:pt x="676275" y="85725"/>
                </a:cubicBezTo>
                <a:cubicBezTo>
                  <a:pt x="700195" y="169446"/>
                  <a:pt x="672487" y="83887"/>
                  <a:pt x="695325" y="152400"/>
                </a:cubicBezTo>
                <a:cubicBezTo>
                  <a:pt x="698500" y="120650"/>
                  <a:pt x="685705" y="82677"/>
                  <a:pt x="704850" y="57150"/>
                </a:cubicBezTo>
                <a:cubicBezTo>
                  <a:pt x="715109" y="43472"/>
                  <a:pt x="739340" y="65254"/>
                  <a:pt x="752475" y="76200"/>
                </a:cubicBezTo>
                <a:cubicBezTo>
                  <a:pt x="760188" y="82628"/>
                  <a:pt x="758045" y="95547"/>
                  <a:pt x="762000" y="104775"/>
                </a:cubicBezTo>
                <a:cubicBezTo>
                  <a:pt x="812097" y="221667"/>
                  <a:pt x="752271" y="75791"/>
                  <a:pt x="800100" y="171450"/>
                </a:cubicBezTo>
                <a:cubicBezTo>
                  <a:pt x="804590" y="180430"/>
                  <a:pt x="804749" y="191248"/>
                  <a:pt x="809625" y="200025"/>
                </a:cubicBezTo>
                <a:cubicBezTo>
                  <a:pt x="820744" y="220039"/>
                  <a:pt x="824830" y="257175"/>
                  <a:pt x="847725" y="257175"/>
                </a:cubicBezTo>
                <a:lnTo>
                  <a:pt x="1133475" y="257175"/>
                </a:lnTo>
              </a:path>
            </a:pathLst>
          </a:cu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s-MX"/>
          </a:p>
        </p:txBody>
      </p:sp>
      <p:sp>
        <p:nvSpPr>
          <p:cNvPr id="66568" name="Forma libre 10"/>
          <p:cNvSpPr>
            <a:spLocks/>
          </p:cNvSpPr>
          <p:nvPr/>
        </p:nvSpPr>
        <p:spPr bwMode="auto">
          <a:xfrm>
            <a:off x="1763688" y="1412776"/>
            <a:ext cx="361950" cy="279400"/>
          </a:xfrm>
          <a:custGeom>
            <a:avLst/>
            <a:gdLst>
              <a:gd name="T0" fmla="*/ 0 w 361950"/>
              <a:gd name="T1" fmla="*/ 260998 h 280229"/>
              <a:gd name="T2" fmla="*/ 28575 w 361950"/>
              <a:gd name="T3" fmla="*/ 213406 h 280229"/>
              <a:gd name="T4" fmla="*/ 57150 w 361950"/>
              <a:gd name="T5" fmla="*/ 156296 h 280229"/>
              <a:gd name="T6" fmla="*/ 66675 w 361950"/>
              <a:gd name="T7" fmla="*/ 4001 h 280229"/>
              <a:gd name="T8" fmla="*/ 104775 w 361950"/>
              <a:gd name="T9" fmla="*/ 42075 h 280229"/>
              <a:gd name="T10" fmla="*/ 142875 w 361950"/>
              <a:gd name="T11" fmla="*/ 137259 h 280229"/>
              <a:gd name="T12" fmla="*/ 171450 w 361950"/>
              <a:gd name="T13" fmla="*/ 165814 h 280229"/>
              <a:gd name="T14" fmla="*/ 180975 w 361950"/>
              <a:gd name="T15" fmla="*/ 203888 h 280229"/>
              <a:gd name="T16" fmla="*/ 228600 w 361950"/>
              <a:gd name="T17" fmla="*/ 251480 h 280229"/>
              <a:gd name="T18" fmla="*/ 257175 w 361950"/>
              <a:gd name="T19" fmla="*/ 280035 h 280229"/>
              <a:gd name="T20" fmla="*/ 266700 w 361950"/>
              <a:gd name="T21" fmla="*/ 118222 h 280229"/>
              <a:gd name="T22" fmla="*/ 295275 w 361950"/>
              <a:gd name="T23" fmla="*/ 99185 h 280229"/>
              <a:gd name="T24" fmla="*/ 352425 w 361950"/>
              <a:gd name="T25" fmla="*/ 42075 h 280229"/>
              <a:gd name="T26" fmla="*/ 361950 w 361950"/>
              <a:gd name="T27" fmla="*/ 13520 h 280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1950" h="280229">
                <a:moveTo>
                  <a:pt x="0" y="261179"/>
                </a:moveTo>
                <a:cubicBezTo>
                  <a:pt x="9525" y="245304"/>
                  <a:pt x="20296" y="230113"/>
                  <a:pt x="28575" y="213554"/>
                </a:cubicBezTo>
                <a:cubicBezTo>
                  <a:pt x="68010" y="134684"/>
                  <a:pt x="2555" y="238296"/>
                  <a:pt x="57150" y="156404"/>
                </a:cubicBezTo>
                <a:cubicBezTo>
                  <a:pt x="60325" y="105604"/>
                  <a:pt x="47098" y="50988"/>
                  <a:pt x="66675" y="4004"/>
                </a:cubicBezTo>
                <a:cubicBezTo>
                  <a:pt x="73583" y="-12575"/>
                  <a:pt x="95534" y="26703"/>
                  <a:pt x="104775" y="42104"/>
                </a:cubicBezTo>
                <a:cubicBezTo>
                  <a:pt x="156824" y="128852"/>
                  <a:pt x="94686" y="69889"/>
                  <a:pt x="142875" y="137354"/>
                </a:cubicBezTo>
                <a:cubicBezTo>
                  <a:pt x="150705" y="148315"/>
                  <a:pt x="161925" y="156404"/>
                  <a:pt x="171450" y="165929"/>
                </a:cubicBezTo>
                <a:cubicBezTo>
                  <a:pt x="174625" y="178629"/>
                  <a:pt x="175818" y="191997"/>
                  <a:pt x="180975" y="204029"/>
                </a:cubicBezTo>
                <a:cubicBezTo>
                  <a:pt x="196497" y="240248"/>
                  <a:pt x="200378" y="228135"/>
                  <a:pt x="228600" y="251654"/>
                </a:cubicBezTo>
                <a:cubicBezTo>
                  <a:pt x="238948" y="260278"/>
                  <a:pt x="247650" y="270704"/>
                  <a:pt x="257175" y="280229"/>
                </a:cubicBezTo>
                <a:cubicBezTo>
                  <a:pt x="260350" y="226254"/>
                  <a:pt x="255561" y="171213"/>
                  <a:pt x="266700" y="118304"/>
                </a:cubicBezTo>
                <a:cubicBezTo>
                  <a:pt x="269058" y="107102"/>
                  <a:pt x="286719" y="106859"/>
                  <a:pt x="295275" y="99254"/>
                </a:cubicBezTo>
                <a:cubicBezTo>
                  <a:pt x="315411" y="81356"/>
                  <a:pt x="352425" y="42104"/>
                  <a:pt x="352425" y="42104"/>
                </a:cubicBezTo>
                <a:lnTo>
                  <a:pt x="361950" y="13529"/>
                </a:lnTo>
              </a:path>
            </a:pathLst>
          </a:cu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s-MX"/>
          </a:p>
        </p:txBody>
      </p:sp>
      <p:sp>
        <p:nvSpPr>
          <p:cNvPr id="66562" name="Forma libre 12"/>
          <p:cNvSpPr>
            <a:spLocks/>
          </p:cNvSpPr>
          <p:nvPr/>
        </p:nvSpPr>
        <p:spPr bwMode="auto">
          <a:xfrm>
            <a:off x="2411760" y="4365104"/>
            <a:ext cx="1133475" cy="257175"/>
          </a:xfrm>
          <a:custGeom>
            <a:avLst/>
            <a:gdLst>
              <a:gd name="T0" fmla="*/ 0 w 1133475"/>
              <a:gd name="T1" fmla="*/ 238125 h 257175"/>
              <a:gd name="T2" fmla="*/ 38100 w 1133475"/>
              <a:gd name="T3" fmla="*/ 152400 h 257175"/>
              <a:gd name="T4" fmla="*/ 47625 w 1133475"/>
              <a:gd name="T5" fmla="*/ 123825 h 257175"/>
              <a:gd name="T6" fmla="*/ 76200 w 1133475"/>
              <a:gd name="T7" fmla="*/ 95250 h 257175"/>
              <a:gd name="T8" fmla="*/ 142875 w 1133475"/>
              <a:gd name="T9" fmla="*/ 19050 h 257175"/>
              <a:gd name="T10" fmla="*/ 171450 w 1133475"/>
              <a:gd name="T11" fmla="*/ 38100 h 257175"/>
              <a:gd name="T12" fmla="*/ 209550 w 1133475"/>
              <a:gd name="T13" fmla="*/ 57150 h 257175"/>
              <a:gd name="T14" fmla="*/ 257175 w 1133475"/>
              <a:gd name="T15" fmla="*/ 66675 h 257175"/>
              <a:gd name="T16" fmla="*/ 266700 w 1133475"/>
              <a:gd name="T17" fmla="*/ 95250 h 257175"/>
              <a:gd name="T18" fmla="*/ 276225 w 1133475"/>
              <a:gd name="T19" fmla="*/ 133350 h 257175"/>
              <a:gd name="T20" fmla="*/ 295275 w 1133475"/>
              <a:gd name="T21" fmla="*/ 200025 h 257175"/>
              <a:gd name="T22" fmla="*/ 333375 w 1133475"/>
              <a:gd name="T23" fmla="*/ 171450 h 257175"/>
              <a:gd name="T24" fmla="*/ 361950 w 1133475"/>
              <a:gd name="T25" fmla="*/ 152400 h 257175"/>
              <a:gd name="T26" fmla="*/ 371475 w 1133475"/>
              <a:gd name="T27" fmla="*/ 123825 h 257175"/>
              <a:gd name="T28" fmla="*/ 390525 w 1133475"/>
              <a:gd name="T29" fmla="*/ 28575 h 257175"/>
              <a:gd name="T30" fmla="*/ 438150 w 1133475"/>
              <a:gd name="T31" fmla="*/ 85725 h 257175"/>
              <a:gd name="T32" fmla="*/ 466725 w 1133475"/>
              <a:gd name="T33" fmla="*/ 104775 h 257175"/>
              <a:gd name="T34" fmla="*/ 495300 w 1133475"/>
              <a:gd name="T35" fmla="*/ 161925 h 257175"/>
              <a:gd name="T36" fmla="*/ 523875 w 1133475"/>
              <a:gd name="T37" fmla="*/ 228600 h 257175"/>
              <a:gd name="T38" fmla="*/ 552450 w 1133475"/>
              <a:gd name="T39" fmla="*/ 238125 h 257175"/>
              <a:gd name="T40" fmla="*/ 542925 w 1133475"/>
              <a:gd name="T41" fmla="*/ 200025 h 257175"/>
              <a:gd name="T42" fmla="*/ 552450 w 1133475"/>
              <a:gd name="T43" fmla="*/ 171450 h 257175"/>
              <a:gd name="T44" fmla="*/ 581025 w 1133475"/>
              <a:gd name="T45" fmla="*/ 76200 h 257175"/>
              <a:gd name="T46" fmla="*/ 609600 w 1133475"/>
              <a:gd name="T47" fmla="*/ 0 h 257175"/>
              <a:gd name="T48" fmla="*/ 657225 w 1133475"/>
              <a:gd name="T49" fmla="*/ 19050 h 257175"/>
              <a:gd name="T50" fmla="*/ 666750 w 1133475"/>
              <a:gd name="T51" fmla="*/ 57150 h 257175"/>
              <a:gd name="T52" fmla="*/ 676275 w 1133475"/>
              <a:gd name="T53" fmla="*/ 85725 h 257175"/>
              <a:gd name="T54" fmla="*/ 695325 w 1133475"/>
              <a:gd name="T55" fmla="*/ 152400 h 257175"/>
              <a:gd name="T56" fmla="*/ 704850 w 1133475"/>
              <a:gd name="T57" fmla="*/ 57150 h 257175"/>
              <a:gd name="T58" fmla="*/ 752475 w 1133475"/>
              <a:gd name="T59" fmla="*/ 76200 h 257175"/>
              <a:gd name="T60" fmla="*/ 762000 w 1133475"/>
              <a:gd name="T61" fmla="*/ 104775 h 257175"/>
              <a:gd name="T62" fmla="*/ 800100 w 1133475"/>
              <a:gd name="T63" fmla="*/ 171450 h 257175"/>
              <a:gd name="T64" fmla="*/ 809625 w 1133475"/>
              <a:gd name="T65" fmla="*/ 200025 h 257175"/>
              <a:gd name="T66" fmla="*/ 847725 w 1133475"/>
              <a:gd name="T67" fmla="*/ 257175 h 257175"/>
              <a:gd name="T68" fmla="*/ 1133475 w 1133475"/>
              <a:gd name="T69" fmla="*/ 257175 h 257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3475" h="257175">
                <a:moveTo>
                  <a:pt x="0" y="238125"/>
                </a:moveTo>
                <a:cubicBezTo>
                  <a:pt x="49147" y="90683"/>
                  <a:pt x="-7183" y="242966"/>
                  <a:pt x="38100" y="152400"/>
                </a:cubicBezTo>
                <a:cubicBezTo>
                  <a:pt x="42590" y="143420"/>
                  <a:pt x="42056" y="132179"/>
                  <a:pt x="47625" y="123825"/>
                </a:cubicBezTo>
                <a:cubicBezTo>
                  <a:pt x="55097" y="112617"/>
                  <a:pt x="67930" y="105883"/>
                  <a:pt x="76200" y="95250"/>
                </a:cubicBezTo>
                <a:cubicBezTo>
                  <a:pt x="136037" y="18317"/>
                  <a:pt x="87557" y="55929"/>
                  <a:pt x="142875" y="19050"/>
                </a:cubicBezTo>
                <a:cubicBezTo>
                  <a:pt x="152400" y="25400"/>
                  <a:pt x="164299" y="29161"/>
                  <a:pt x="171450" y="38100"/>
                </a:cubicBezTo>
                <a:cubicBezTo>
                  <a:pt x="198187" y="71521"/>
                  <a:pt x="157413" y="74529"/>
                  <a:pt x="209550" y="57150"/>
                </a:cubicBezTo>
                <a:cubicBezTo>
                  <a:pt x="225425" y="60325"/>
                  <a:pt x="243705" y="57695"/>
                  <a:pt x="257175" y="66675"/>
                </a:cubicBezTo>
                <a:cubicBezTo>
                  <a:pt x="265529" y="72244"/>
                  <a:pt x="263942" y="85596"/>
                  <a:pt x="266700" y="95250"/>
                </a:cubicBezTo>
                <a:cubicBezTo>
                  <a:pt x="270296" y="107837"/>
                  <a:pt x="272629" y="120763"/>
                  <a:pt x="276225" y="133350"/>
                </a:cubicBezTo>
                <a:cubicBezTo>
                  <a:pt x="303554" y="229003"/>
                  <a:pt x="265498" y="80918"/>
                  <a:pt x="295275" y="200025"/>
                </a:cubicBezTo>
                <a:cubicBezTo>
                  <a:pt x="307975" y="190500"/>
                  <a:pt x="320457" y="180677"/>
                  <a:pt x="333375" y="171450"/>
                </a:cubicBezTo>
                <a:cubicBezTo>
                  <a:pt x="342690" y="164796"/>
                  <a:pt x="354799" y="161339"/>
                  <a:pt x="361950" y="152400"/>
                </a:cubicBezTo>
                <a:cubicBezTo>
                  <a:pt x="368222" y="144560"/>
                  <a:pt x="369217" y="133608"/>
                  <a:pt x="371475" y="123825"/>
                </a:cubicBezTo>
                <a:cubicBezTo>
                  <a:pt x="378756" y="92275"/>
                  <a:pt x="384175" y="60325"/>
                  <a:pt x="390525" y="28575"/>
                </a:cubicBezTo>
                <a:cubicBezTo>
                  <a:pt x="460143" y="74987"/>
                  <a:pt x="377726" y="13216"/>
                  <a:pt x="438150" y="85725"/>
                </a:cubicBezTo>
                <a:cubicBezTo>
                  <a:pt x="445479" y="94519"/>
                  <a:pt x="457200" y="98425"/>
                  <a:pt x="466725" y="104775"/>
                </a:cubicBezTo>
                <a:cubicBezTo>
                  <a:pt x="487597" y="136084"/>
                  <a:pt x="485441" y="127419"/>
                  <a:pt x="495300" y="161925"/>
                </a:cubicBezTo>
                <a:cubicBezTo>
                  <a:pt x="502079" y="185651"/>
                  <a:pt x="502393" y="211414"/>
                  <a:pt x="523875" y="228600"/>
                </a:cubicBezTo>
                <a:cubicBezTo>
                  <a:pt x="531715" y="234872"/>
                  <a:pt x="542925" y="234950"/>
                  <a:pt x="552450" y="238125"/>
                </a:cubicBezTo>
                <a:cubicBezTo>
                  <a:pt x="549275" y="225425"/>
                  <a:pt x="542925" y="213116"/>
                  <a:pt x="542925" y="200025"/>
                </a:cubicBezTo>
                <a:cubicBezTo>
                  <a:pt x="542925" y="189985"/>
                  <a:pt x="549692" y="181104"/>
                  <a:pt x="552450" y="171450"/>
                </a:cubicBezTo>
                <a:cubicBezTo>
                  <a:pt x="561565" y="139547"/>
                  <a:pt x="565935" y="106381"/>
                  <a:pt x="581025" y="76200"/>
                </a:cubicBezTo>
                <a:cubicBezTo>
                  <a:pt x="605929" y="26391"/>
                  <a:pt x="596631" y="51875"/>
                  <a:pt x="609600" y="0"/>
                </a:cubicBezTo>
                <a:cubicBezTo>
                  <a:pt x="625475" y="6350"/>
                  <a:pt x="645135" y="6960"/>
                  <a:pt x="657225" y="19050"/>
                </a:cubicBezTo>
                <a:cubicBezTo>
                  <a:pt x="666482" y="28307"/>
                  <a:pt x="663154" y="44563"/>
                  <a:pt x="666750" y="57150"/>
                </a:cubicBezTo>
                <a:cubicBezTo>
                  <a:pt x="669508" y="66804"/>
                  <a:pt x="673517" y="76071"/>
                  <a:pt x="676275" y="85725"/>
                </a:cubicBezTo>
                <a:cubicBezTo>
                  <a:pt x="700195" y="169446"/>
                  <a:pt x="672487" y="83887"/>
                  <a:pt x="695325" y="152400"/>
                </a:cubicBezTo>
                <a:cubicBezTo>
                  <a:pt x="698500" y="120650"/>
                  <a:pt x="685705" y="82677"/>
                  <a:pt x="704850" y="57150"/>
                </a:cubicBezTo>
                <a:cubicBezTo>
                  <a:pt x="715109" y="43472"/>
                  <a:pt x="739340" y="65254"/>
                  <a:pt x="752475" y="76200"/>
                </a:cubicBezTo>
                <a:cubicBezTo>
                  <a:pt x="760188" y="82628"/>
                  <a:pt x="758045" y="95547"/>
                  <a:pt x="762000" y="104775"/>
                </a:cubicBezTo>
                <a:cubicBezTo>
                  <a:pt x="812097" y="221667"/>
                  <a:pt x="752271" y="75791"/>
                  <a:pt x="800100" y="171450"/>
                </a:cubicBezTo>
                <a:cubicBezTo>
                  <a:pt x="804590" y="180430"/>
                  <a:pt x="804749" y="191248"/>
                  <a:pt x="809625" y="200025"/>
                </a:cubicBezTo>
                <a:cubicBezTo>
                  <a:pt x="820744" y="220039"/>
                  <a:pt x="824830" y="257175"/>
                  <a:pt x="847725" y="257175"/>
                </a:cubicBezTo>
                <a:lnTo>
                  <a:pt x="1133475" y="257175"/>
                </a:lnTo>
              </a:path>
            </a:pathLst>
          </a:cu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s-MX"/>
          </a:p>
        </p:txBody>
      </p:sp>
      <p:sp>
        <p:nvSpPr>
          <p:cNvPr id="66569" name="Forma libre 14"/>
          <p:cNvSpPr>
            <a:spLocks/>
          </p:cNvSpPr>
          <p:nvPr/>
        </p:nvSpPr>
        <p:spPr bwMode="auto">
          <a:xfrm>
            <a:off x="4067944" y="1268760"/>
            <a:ext cx="1066800" cy="323850"/>
          </a:xfrm>
          <a:custGeom>
            <a:avLst/>
            <a:gdLst>
              <a:gd name="T0" fmla="*/ 0 w 1066800"/>
              <a:gd name="T1" fmla="*/ 200006 h 324147"/>
              <a:gd name="T2" fmla="*/ 57150 w 1066800"/>
              <a:gd name="T3" fmla="*/ 161940 h 324147"/>
              <a:gd name="T4" fmla="*/ 76200 w 1066800"/>
              <a:gd name="T5" fmla="*/ 123875 h 324147"/>
              <a:gd name="T6" fmla="*/ 114300 w 1066800"/>
              <a:gd name="T7" fmla="*/ 57261 h 324147"/>
              <a:gd name="T8" fmla="*/ 200025 w 1066800"/>
              <a:gd name="T9" fmla="*/ 38229 h 324147"/>
              <a:gd name="T10" fmla="*/ 228600 w 1066800"/>
              <a:gd name="T11" fmla="*/ 28713 h 324147"/>
              <a:gd name="T12" fmla="*/ 247650 w 1066800"/>
              <a:gd name="T13" fmla="*/ 164 h 324147"/>
              <a:gd name="T14" fmla="*/ 285750 w 1066800"/>
              <a:gd name="T15" fmla="*/ 66778 h 324147"/>
              <a:gd name="T16" fmla="*/ 304800 w 1066800"/>
              <a:gd name="T17" fmla="*/ 95327 h 324147"/>
              <a:gd name="T18" fmla="*/ 333375 w 1066800"/>
              <a:gd name="T19" fmla="*/ 152424 h 324147"/>
              <a:gd name="T20" fmla="*/ 361950 w 1066800"/>
              <a:gd name="T21" fmla="*/ 171457 h 324147"/>
              <a:gd name="T22" fmla="*/ 438150 w 1066800"/>
              <a:gd name="T23" fmla="*/ 161940 h 324147"/>
              <a:gd name="T24" fmla="*/ 447675 w 1066800"/>
              <a:gd name="T25" fmla="*/ 133392 h 324147"/>
              <a:gd name="T26" fmla="*/ 466725 w 1066800"/>
              <a:gd name="T27" fmla="*/ 28713 h 324147"/>
              <a:gd name="T28" fmla="*/ 514350 w 1066800"/>
              <a:gd name="T29" fmla="*/ 47745 h 324147"/>
              <a:gd name="T30" fmla="*/ 523875 w 1066800"/>
              <a:gd name="T31" fmla="*/ 76294 h 324147"/>
              <a:gd name="T32" fmla="*/ 552450 w 1066800"/>
              <a:gd name="T33" fmla="*/ 104843 h 324147"/>
              <a:gd name="T34" fmla="*/ 561975 w 1066800"/>
              <a:gd name="T35" fmla="*/ 142908 h 324147"/>
              <a:gd name="T36" fmla="*/ 571500 w 1066800"/>
              <a:gd name="T37" fmla="*/ 209522 h 324147"/>
              <a:gd name="T38" fmla="*/ 609600 w 1066800"/>
              <a:gd name="T39" fmla="*/ 219038 h 324147"/>
              <a:gd name="T40" fmla="*/ 695325 w 1066800"/>
              <a:gd name="T41" fmla="*/ 209522 h 324147"/>
              <a:gd name="T42" fmla="*/ 714375 w 1066800"/>
              <a:gd name="T43" fmla="*/ 152424 h 324147"/>
              <a:gd name="T44" fmla="*/ 742950 w 1066800"/>
              <a:gd name="T45" fmla="*/ 114359 h 324147"/>
              <a:gd name="T46" fmla="*/ 809625 w 1066800"/>
              <a:gd name="T47" fmla="*/ 142908 h 324147"/>
              <a:gd name="T48" fmla="*/ 847725 w 1066800"/>
              <a:gd name="T49" fmla="*/ 190489 h 324147"/>
              <a:gd name="T50" fmla="*/ 895350 w 1066800"/>
              <a:gd name="T51" fmla="*/ 247587 h 324147"/>
              <a:gd name="T52" fmla="*/ 914400 w 1066800"/>
              <a:gd name="T53" fmla="*/ 276136 h 324147"/>
              <a:gd name="T54" fmla="*/ 942975 w 1066800"/>
              <a:gd name="T55" fmla="*/ 285652 h 324147"/>
              <a:gd name="T56" fmla="*/ 981075 w 1066800"/>
              <a:gd name="T57" fmla="*/ 304685 h 324147"/>
              <a:gd name="T58" fmla="*/ 1019175 w 1066800"/>
              <a:gd name="T59" fmla="*/ 314201 h 324147"/>
              <a:gd name="T60" fmla="*/ 1066800 w 1066800"/>
              <a:gd name="T61" fmla="*/ 323717 h 3241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6800" h="324147">
                <a:moveTo>
                  <a:pt x="0" y="200189"/>
                </a:moveTo>
                <a:cubicBezTo>
                  <a:pt x="19050" y="187489"/>
                  <a:pt x="40961" y="178278"/>
                  <a:pt x="57150" y="162089"/>
                </a:cubicBezTo>
                <a:cubicBezTo>
                  <a:pt x="67190" y="152049"/>
                  <a:pt x="71214" y="137284"/>
                  <a:pt x="76200" y="123989"/>
                </a:cubicBezTo>
                <a:cubicBezTo>
                  <a:pt x="87041" y="95081"/>
                  <a:pt x="78476" y="72241"/>
                  <a:pt x="114300" y="57314"/>
                </a:cubicBezTo>
                <a:cubicBezTo>
                  <a:pt x="141320" y="46056"/>
                  <a:pt x="171627" y="45364"/>
                  <a:pt x="200025" y="38264"/>
                </a:cubicBezTo>
                <a:cubicBezTo>
                  <a:pt x="209765" y="35829"/>
                  <a:pt x="219075" y="31914"/>
                  <a:pt x="228600" y="28739"/>
                </a:cubicBezTo>
                <a:cubicBezTo>
                  <a:pt x="234950" y="19214"/>
                  <a:pt x="236425" y="-2081"/>
                  <a:pt x="247650" y="164"/>
                </a:cubicBezTo>
                <a:cubicBezTo>
                  <a:pt x="273241" y="5282"/>
                  <a:pt x="276902" y="49143"/>
                  <a:pt x="285750" y="66839"/>
                </a:cubicBezTo>
                <a:cubicBezTo>
                  <a:pt x="290870" y="77078"/>
                  <a:pt x="299680" y="85175"/>
                  <a:pt x="304800" y="95414"/>
                </a:cubicBezTo>
                <a:cubicBezTo>
                  <a:pt x="320294" y="126402"/>
                  <a:pt x="306078" y="125267"/>
                  <a:pt x="333375" y="152564"/>
                </a:cubicBezTo>
                <a:cubicBezTo>
                  <a:pt x="341470" y="160659"/>
                  <a:pt x="352425" y="165264"/>
                  <a:pt x="361950" y="171614"/>
                </a:cubicBezTo>
                <a:cubicBezTo>
                  <a:pt x="387350" y="168439"/>
                  <a:pt x="414759" y="172485"/>
                  <a:pt x="438150" y="162089"/>
                </a:cubicBezTo>
                <a:cubicBezTo>
                  <a:pt x="447325" y="158011"/>
                  <a:pt x="445571" y="143331"/>
                  <a:pt x="447675" y="133514"/>
                </a:cubicBezTo>
                <a:cubicBezTo>
                  <a:pt x="455113" y="98804"/>
                  <a:pt x="460375" y="63664"/>
                  <a:pt x="466725" y="28739"/>
                </a:cubicBezTo>
                <a:cubicBezTo>
                  <a:pt x="482600" y="35089"/>
                  <a:pt x="501215" y="36843"/>
                  <a:pt x="514350" y="47789"/>
                </a:cubicBezTo>
                <a:cubicBezTo>
                  <a:pt x="522063" y="54217"/>
                  <a:pt x="518306" y="68010"/>
                  <a:pt x="523875" y="76364"/>
                </a:cubicBezTo>
                <a:cubicBezTo>
                  <a:pt x="531347" y="87572"/>
                  <a:pt x="542925" y="95414"/>
                  <a:pt x="552450" y="104939"/>
                </a:cubicBezTo>
                <a:cubicBezTo>
                  <a:pt x="555625" y="117639"/>
                  <a:pt x="559633" y="130159"/>
                  <a:pt x="561975" y="143039"/>
                </a:cubicBezTo>
                <a:cubicBezTo>
                  <a:pt x="565991" y="165128"/>
                  <a:pt x="559601" y="190676"/>
                  <a:pt x="571500" y="209714"/>
                </a:cubicBezTo>
                <a:cubicBezTo>
                  <a:pt x="578438" y="220815"/>
                  <a:pt x="596900" y="216064"/>
                  <a:pt x="609600" y="219239"/>
                </a:cubicBezTo>
                <a:cubicBezTo>
                  <a:pt x="638175" y="216064"/>
                  <a:pt x="671069" y="225150"/>
                  <a:pt x="695325" y="209714"/>
                </a:cubicBezTo>
                <a:cubicBezTo>
                  <a:pt x="712266" y="198933"/>
                  <a:pt x="702327" y="168628"/>
                  <a:pt x="714375" y="152564"/>
                </a:cubicBezTo>
                <a:lnTo>
                  <a:pt x="742950" y="114464"/>
                </a:lnTo>
                <a:cubicBezTo>
                  <a:pt x="765829" y="120184"/>
                  <a:pt x="793180" y="122483"/>
                  <a:pt x="809625" y="143039"/>
                </a:cubicBezTo>
                <a:cubicBezTo>
                  <a:pt x="862205" y="208764"/>
                  <a:pt x="765833" y="136069"/>
                  <a:pt x="847725" y="190664"/>
                </a:cubicBezTo>
                <a:cubicBezTo>
                  <a:pt x="895023" y="261610"/>
                  <a:pt x="834234" y="174475"/>
                  <a:pt x="895350" y="247814"/>
                </a:cubicBezTo>
                <a:cubicBezTo>
                  <a:pt x="902679" y="256608"/>
                  <a:pt x="905461" y="269238"/>
                  <a:pt x="914400" y="276389"/>
                </a:cubicBezTo>
                <a:cubicBezTo>
                  <a:pt x="922240" y="282661"/>
                  <a:pt x="933747" y="281959"/>
                  <a:pt x="942975" y="285914"/>
                </a:cubicBezTo>
                <a:cubicBezTo>
                  <a:pt x="956026" y="291507"/>
                  <a:pt x="967780" y="299978"/>
                  <a:pt x="981075" y="304964"/>
                </a:cubicBezTo>
                <a:cubicBezTo>
                  <a:pt x="993332" y="309561"/>
                  <a:pt x="1006588" y="310893"/>
                  <a:pt x="1019175" y="314489"/>
                </a:cubicBezTo>
                <a:cubicBezTo>
                  <a:pt x="1059541" y="326022"/>
                  <a:pt x="1034063" y="324014"/>
                  <a:pt x="1066800" y="324014"/>
                </a:cubicBezTo>
              </a:path>
            </a:pathLst>
          </a:cu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s-MX"/>
          </a:p>
        </p:txBody>
      </p:sp>
      <p:sp>
        <p:nvSpPr>
          <p:cNvPr id="66570" name="Forma libre 16"/>
          <p:cNvSpPr>
            <a:spLocks/>
          </p:cNvSpPr>
          <p:nvPr/>
        </p:nvSpPr>
        <p:spPr bwMode="auto">
          <a:xfrm>
            <a:off x="5652120" y="1340768"/>
            <a:ext cx="534987" cy="239713"/>
          </a:xfrm>
          <a:custGeom>
            <a:avLst/>
            <a:gdLst>
              <a:gd name="T0" fmla="*/ 0 w 534432"/>
              <a:gd name="T1" fmla="*/ 228647 h 239346"/>
              <a:gd name="T2" fmla="*/ 57175 w 534432"/>
              <a:gd name="T3" fmla="*/ 190539 h 239346"/>
              <a:gd name="T4" fmla="*/ 95292 w 534432"/>
              <a:gd name="T5" fmla="*/ 171485 h 239346"/>
              <a:gd name="T6" fmla="*/ 123880 w 534432"/>
              <a:gd name="T7" fmla="*/ 114323 h 239346"/>
              <a:gd name="T8" fmla="*/ 161997 w 534432"/>
              <a:gd name="T9" fmla="*/ 38108 h 239346"/>
              <a:gd name="T10" fmla="*/ 181056 w 534432"/>
              <a:gd name="T11" fmla="*/ 0 h 239346"/>
              <a:gd name="T12" fmla="*/ 200114 w 534432"/>
              <a:gd name="T13" fmla="*/ 28581 h 239346"/>
              <a:gd name="T14" fmla="*/ 209643 w 534432"/>
              <a:gd name="T15" fmla="*/ 85743 h 239346"/>
              <a:gd name="T16" fmla="*/ 219173 w 534432"/>
              <a:gd name="T17" fmla="*/ 114323 h 239346"/>
              <a:gd name="T18" fmla="*/ 228702 w 534432"/>
              <a:gd name="T19" fmla="*/ 152431 h 239346"/>
              <a:gd name="T20" fmla="*/ 266819 w 534432"/>
              <a:gd name="T21" fmla="*/ 209593 h 239346"/>
              <a:gd name="T22" fmla="*/ 295406 w 534432"/>
              <a:gd name="T23" fmla="*/ 114323 h 239346"/>
              <a:gd name="T24" fmla="*/ 314465 w 534432"/>
              <a:gd name="T25" fmla="*/ 76216 h 239346"/>
              <a:gd name="T26" fmla="*/ 343053 w 534432"/>
              <a:gd name="T27" fmla="*/ 57162 h 239346"/>
              <a:gd name="T28" fmla="*/ 419287 w 534432"/>
              <a:gd name="T29" fmla="*/ 133377 h 239346"/>
              <a:gd name="T30" fmla="*/ 447874 w 534432"/>
              <a:gd name="T31" fmla="*/ 190539 h 239346"/>
              <a:gd name="T32" fmla="*/ 457404 w 534432"/>
              <a:gd name="T33" fmla="*/ 238174 h 239346"/>
              <a:gd name="T34" fmla="*/ 466933 w 534432"/>
              <a:gd name="T35" fmla="*/ 209593 h 239346"/>
              <a:gd name="T36" fmla="*/ 476462 w 534432"/>
              <a:gd name="T37" fmla="*/ 114323 h 239346"/>
              <a:gd name="T38" fmla="*/ 485991 w 534432"/>
              <a:gd name="T39" fmla="*/ 66689 h 239346"/>
              <a:gd name="T40" fmla="*/ 524108 w 534432"/>
              <a:gd name="T41" fmla="*/ 76216 h 239346"/>
              <a:gd name="T42" fmla="*/ 533638 w 534432"/>
              <a:gd name="T43" fmla="*/ 114323 h 239346"/>
              <a:gd name="T44" fmla="*/ 533638 w 534432"/>
              <a:gd name="T45" fmla="*/ 219120 h 2393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34432" h="239346">
                <a:moveTo>
                  <a:pt x="0" y="228600"/>
                </a:moveTo>
                <a:cubicBezTo>
                  <a:pt x="19050" y="215900"/>
                  <a:pt x="37517" y="202280"/>
                  <a:pt x="57150" y="190500"/>
                </a:cubicBezTo>
                <a:cubicBezTo>
                  <a:pt x="69326" y="183195"/>
                  <a:pt x="84342" y="180540"/>
                  <a:pt x="95250" y="171450"/>
                </a:cubicBezTo>
                <a:cubicBezTo>
                  <a:pt x="116633" y="153631"/>
                  <a:pt x="113518" y="136975"/>
                  <a:pt x="123825" y="114300"/>
                </a:cubicBezTo>
                <a:cubicBezTo>
                  <a:pt x="135576" y="88447"/>
                  <a:pt x="149225" y="63500"/>
                  <a:pt x="161925" y="38100"/>
                </a:cubicBezTo>
                <a:lnTo>
                  <a:pt x="180975" y="0"/>
                </a:lnTo>
                <a:cubicBezTo>
                  <a:pt x="187325" y="9525"/>
                  <a:pt x="196405" y="17715"/>
                  <a:pt x="200025" y="28575"/>
                </a:cubicBezTo>
                <a:cubicBezTo>
                  <a:pt x="206132" y="46897"/>
                  <a:pt x="205360" y="66872"/>
                  <a:pt x="209550" y="85725"/>
                </a:cubicBezTo>
                <a:cubicBezTo>
                  <a:pt x="211728" y="95526"/>
                  <a:pt x="216317" y="104646"/>
                  <a:pt x="219075" y="114300"/>
                </a:cubicBezTo>
                <a:cubicBezTo>
                  <a:pt x="222671" y="126887"/>
                  <a:pt x="222746" y="140691"/>
                  <a:pt x="228600" y="152400"/>
                </a:cubicBezTo>
                <a:cubicBezTo>
                  <a:pt x="238839" y="172878"/>
                  <a:pt x="266700" y="209550"/>
                  <a:pt x="266700" y="209550"/>
                </a:cubicBezTo>
                <a:cubicBezTo>
                  <a:pt x="273536" y="182205"/>
                  <a:pt x="283680" y="137490"/>
                  <a:pt x="295275" y="114300"/>
                </a:cubicBezTo>
                <a:cubicBezTo>
                  <a:pt x="301625" y="101600"/>
                  <a:pt x="305235" y="87108"/>
                  <a:pt x="314325" y="76200"/>
                </a:cubicBezTo>
                <a:cubicBezTo>
                  <a:pt x="321654" y="67406"/>
                  <a:pt x="333375" y="63500"/>
                  <a:pt x="342900" y="57150"/>
                </a:cubicBezTo>
                <a:cubicBezTo>
                  <a:pt x="368300" y="82550"/>
                  <a:pt x="407741" y="99272"/>
                  <a:pt x="419100" y="133350"/>
                </a:cubicBezTo>
                <a:cubicBezTo>
                  <a:pt x="432245" y="172785"/>
                  <a:pt x="423056" y="153571"/>
                  <a:pt x="447675" y="190500"/>
                </a:cubicBezTo>
                <a:cubicBezTo>
                  <a:pt x="450850" y="206375"/>
                  <a:pt x="445752" y="226677"/>
                  <a:pt x="457200" y="238125"/>
                </a:cubicBezTo>
                <a:cubicBezTo>
                  <a:pt x="464300" y="245225"/>
                  <a:pt x="465198" y="219473"/>
                  <a:pt x="466725" y="209550"/>
                </a:cubicBezTo>
                <a:cubicBezTo>
                  <a:pt x="471577" y="178013"/>
                  <a:pt x="472033" y="145928"/>
                  <a:pt x="476250" y="114300"/>
                </a:cubicBezTo>
                <a:cubicBezTo>
                  <a:pt x="478390" y="98253"/>
                  <a:pt x="482600" y="82550"/>
                  <a:pt x="485775" y="66675"/>
                </a:cubicBezTo>
                <a:cubicBezTo>
                  <a:pt x="498475" y="69850"/>
                  <a:pt x="514618" y="66943"/>
                  <a:pt x="523875" y="76200"/>
                </a:cubicBezTo>
                <a:cubicBezTo>
                  <a:pt x="533132" y="85457"/>
                  <a:pt x="532529" y="101238"/>
                  <a:pt x="533400" y="114300"/>
                </a:cubicBezTo>
                <a:cubicBezTo>
                  <a:pt x="535723" y="149148"/>
                  <a:pt x="533400" y="184150"/>
                  <a:pt x="533400" y="219075"/>
                </a:cubicBezTo>
              </a:path>
            </a:pathLst>
          </a:cu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s-MX"/>
          </a:p>
        </p:txBody>
      </p:sp>
      <p:pic>
        <p:nvPicPr>
          <p:cNvPr id="66561" name="Imagen 15"/>
          <p:cNvPicPr>
            <a:picLocks noChangeAspect="1" noChangeArrowheads="1"/>
          </p:cNvPicPr>
          <p:nvPr/>
        </p:nvPicPr>
        <p:blipFill>
          <a:blip r:embed="rId3" cstate="print"/>
          <a:srcRect/>
          <a:stretch>
            <a:fillRect/>
          </a:stretch>
        </p:blipFill>
        <p:spPr bwMode="auto">
          <a:xfrm>
            <a:off x="4067944" y="4293096"/>
            <a:ext cx="1079500" cy="347662"/>
          </a:xfrm>
          <a:prstGeom prst="rect">
            <a:avLst/>
          </a:prstGeom>
          <a:noFill/>
        </p:spPr>
      </p:pic>
      <p:sp>
        <p:nvSpPr>
          <p:cNvPr id="66564" name="Forma libre 17"/>
          <p:cNvSpPr>
            <a:spLocks/>
          </p:cNvSpPr>
          <p:nvPr/>
        </p:nvSpPr>
        <p:spPr bwMode="auto">
          <a:xfrm>
            <a:off x="5580112" y="4365104"/>
            <a:ext cx="428625" cy="161925"/>
          </a:xfrm>
          <a:custGeom>
            <a:avLst/>
            <a:gdLst>
              <a:gd name="T0" fmla="*/ 0 w 534432"/>
              <a:gd name="T1" fmla="*/ 154655 h 239346"/>
              <a:gd name="T2" fmla="*/ 45835 w 534432"/>
              <a:gd name="T3" fmla="*/ 128879 h 239346"/>
              <a:gd name="T4" fmla="*/ 76392 w 534432"/>
              <a:gd name="T5" fmla="*/ 115991 h 239346"/>
              <a:gd name="T6" fmla="*/ 99310 w 534432"/>
              <a:gd name="T7" fmla="*/ 77327 h 239346"/>
              <a:gd name="T8" fmla="*/ 129867 w 534432"/>
              <a:gd name="T9" fmla="*/ 25776 h 239346"/>
              <a:gd name="T10" fmla="*/ 145146 w 534432"/>
              <a:gd name="T11" fmla="*/ 0 h 239346"/>
              <a:gd name="T12" fmla="*/ 160424 w 534432"/>
              <a:gd name="T13" fmla="*/ 19332 h 239346"/>
              <a:gd name="T14" fmla="*/ 168063 w 534432"/>
              <a:gd name="T15" fmla="*/ 57996 h 239346"/>
              <a:gd name="T16" fmla="*/ 175702 w 534432"/>
              <a:gd name="T17" fmla="*/ 77327 h 239346"/>
              <a:gd name="T18" fmla="*/ 183342 w 534432"/>
              <a:gd name="T19" fmla="*/ 103103 h 239346"/>
              <a:gd name="T20" fmla="*/ 213899 w 534432"/>
              <a:gd name="T21" fmla="*/ 141767 h 239346"/>
              <a:gd name="T22" fmla="*/ 236816 w 534432"/>
              <a:gd name="T23" fmla="*/ 77327 h 239346"/>
              <a:gd name="T24" fmla="*/ 252095 w 534432"/>
              <a:gd name="T25" fmla="*/ 51552 h 239346"/>
              <a:gd name="T26" fmla="*/ 275013 w 534432"/>
              <a:gd name="T27" fmla="*/ 38664 h 239346"/>
              <a:gd name="T28" fmla="*/ 336126 w 534432"/>
              <a:gd name="T29" fmla="*/ 90215 h 239346"/>
              <a:gd name="T30" fmla="*/ 359044 w 534432"/>
              <a:gd name="T31" fmla="*/ 128879 h 239346"/>
              <a:gd name="T32" fmla="*/ 366683 w 534432"/>
              <a:gd name="T33" fmla="*/ 161099 h 239346"/>
              <a:gd name="T34" fmla="*/ 374323 w 534432"/>
              <a:gd name="T35" fmla="*/ 141767 h 239346"/>
              <a:gd name="T36" fmla="*/ 381962 w 534432"/>
              <a:gd name="T37" fmla="*/ 77327 h 239346"/>
              <a:gd name="T38" fmla="*/ 389601 w 534432"/>
              <a:gd name="T39" fmla="*/ 45108 h 239346"/>
              <a:gd name="T40" fmla="*/ 420158 w 534432"/>
              <a:gd name="T41" fmla="*/ 51552 h 239346"/>
              <a:gd name="T42" fmla="*/ 427797 w 534432"/>
              <a:gd name="T43" fmla="*/ 77327 h 239346"/>
              <a:gd name="T44" fmla="*/ 427797 w 534432"/>
              <a:gd name="T45" fmla="*/ 148211 h 2393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34432" h="239346">
                <a:moveTo>
                  <a:pt x="0" y="228600"/>
                </a:moveTo>
                <a:cubicBezTo>
                  <a:pt x="19050" y="215900"/>
                  <a:pt x="37517" y="202280"/>
                  <a:pt x="57150" y="190500"/>
                </a:cubicBezTo>
                <a:cubicBezTo>
                  <a:pt x="69326" y="183195"/>
                  <a:pt x="84342" y="180540"/>
                  <a:pt x="95250" y="171450"/>
                </a:cubicBezTo>
                <a:cubicBezTo>
                  <a:pt x="116633" y="153631"/>
                  <a:pt x="113518" y="136975"/>
                  <a:pt x="123825" y="114300"/>
                </a:cubicBezTo>
                <a:cubicBezTo>
                  <a:pt x="135576" y="88447"/>
                  <a:pt x="149225" y="63500"/>
                  <a:pt x="161925" y="38100"/>
                </a:cubicBezTo>
                <a:lnTo>
                  <a:pt x="180975" y="0"/>
                </a:lnTo>
                <a:cubicBezTo>
                  <a:pt x="187325" y="9525"/>
                  <a:pt x="196405" y="17715"/>
                  <a:pt x="200025" y="28575"/>
                </a:cubicBezTo>
                <a:cubicBezTo>
                  <a:pt x="206132" y="46897"/>
                  <a:pt x="205360" y="66872"/>
                  <a:pt x="209550" y="85725"/>
                </a:cubicBezTo>
                <a:cubicBezTo>
                  <a:pt x="211728" y="95526"/>
                  <a:pt x="216317" y="104646"/>
                  <a:pt x="219075" y="114300"/>
                </a:cubicBezTo>
                <a:cubicBezTo>
                  <a:pt x="222671" y="126887"/>
                  <a:pt x="222746" y="140691"/>
                  <a:pt x="228600" y="152400"/>
                </a:cubicBezTo>
                <a:cubicBezTo>
                  <a:pt x="238839" y="172878"/>
                  <a:pt x="266700" y="209550"/>
                  <a:pt x="266700" y="209550"/>
                </a:cubicBezTo>
                <a:cubicBezTo>
                  <a:pt x="273536" y="182205"/>
                  <a:pt x="283680" y="137490"/>
                  <a:pt x="295275" y="114300"/>
                </a:cubicBezTo>
                <a:cubicBezTo>
                  <a:pt x="301625" y="101600"/>
                  <a:pt x="305235" y="87108"/>
                  <a:pt x="314325" y="76200"/>
                </a:cubicBezTo>
                <a:cubicBezTo>
                  <a:pt x="321654" y="67406"/>
                  <a:pt x="333375" y="63500"/>
                  <a:pt x="342900" y="57150"/>
                </a:cubicBezTo>
                <a:cubicBezTo>
                  <a:pt x="368300" y="82550"/>
                  <a:pt x="407741" y="99272"/>
                  <a:pt x="419100" y="133350"/>
                </a:cubicBezTo>
                <a:cubicBezTo>
                  <a:pt x="432245" y="172785"/>
                  <a:pt x="423056" y="153571"/>
                  <a:pt x="447675" y="190500"/>
                </a:cubicBezTo>
                <a:cubicBezTo>
                  <a:pt x="450850" y="206375"/>
                  <a:pt x="445752" y="226677"/>
                  <a:pt x="457200" y="238125"/>
                </a:cubicBezTo>
                <a:cubicBezTo>
                  <a:pt x="464300" y="245225"/>
                  <a:pt x="465198" y="219473"/>
                  <a:pt x="466725" y="209550"/>
                </a:cubicBezTo>
                <a:cubicBezTo>
                  <a:pt x="471577" y="178013"/>
                  <a:pt x="472033" y="145928"/>
                  <a:pt x="476250" y="114300"/>
                </a:cubicBezTo>
                <a:cubicBezTo>
                  <a:pt x="478390" y="98253"/>
                  <a:pt x="482600" y="82550"/>
                  <a:pt x="485775" y="66675"/>
                </a:cubicBezTo>
                <a:cubicBezTo>
                  <a:pt x="498475" y="69850"/>
                  <a:pt x="514618" y="66943"/>
                  <a:pt x="523875" y="76200"/>
                </a:cubicBezTo>
                <a:cubicBezTo>
                  <a:pt x="533132" y="85457"/>
                  <a:pt x="532529" y="101238"/>
                  <a:pt x="533400" y="114300"/>
                </a:cubicBezTo>
                <a:cubicBezTo>
                  <a:pt x="535723" y="149148"/>
                  <a:pt x="533400" y="184150"/>
                  <a:pt x="533400" y="219075"/>
                </a:cubicBezTo>
              </a:path>
            </a:pathLst>
          </a:cu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s-MX"/>
          </a:p>
        </p:txBody>
      </p:sp>
      <p:sp>
        <p:nvSpPr>
          <p:cNvPr id="66571" name="Forma libre 18"/>
          <p:cNvSpPr>
            <a:spLocks/>
          </p:cNvSpPr>
          <p:nvPr/>
        </p:nvSpPr>
        <p:spPr bwMode="auto">
          <a:xfrm>
            <a:off x="6660232" y="1412776"/>
            <a:ext cx="695325" cy="276225"/>
          </a:xfrm>
          <a:custGeom>
            <a:avLst/>
            <a:gdLst>
              <a:gd name="T0" fmla="*/ 0 w 695325"/>
              <a:gd name="T1" fmla="*/ 161889 h 276921"/>
              <a:gd name="T2" fmla="*/ 28575 w 695325"/>
              <a:gd name="T3" fmla="*/ 114275 h 276921"/>
              <a:gd name="T4" fmla="*/ 57150 w 695325"/>
              <a:gd name="T5" fmla="*/ 104752 h 276921"/>
              <a:gd name="T6" fmla="*/ 85725 w 695325"/>
              <a:gd name="T7" fmla="*/ 76183 h 276921"/>
              <a:gd name="T8" fmla="*/ 76200 w 695325"/>
              <a:gd name="T9" fmla="*/ 28569 h 276921"/>
              <a:gd name="T10" fmla="*/ 66675 w 695325"/>
              <a:gd name="T11" fmla="*/ 0 h 276921"/>
              <a:gd name="T12" fmla="*/ 85725 w 695325"/>
              <a:gd name="T13" fmla="*/ 28569 h 276921"/>
              <a:gd name="T14" fmla="*/ 114300 w 695325"/>
              <a:gd name="T15" fmla="*/ 66660 h 276921"/>
              <a:gd name="T16" fmla="*/ 161925 w 695325"/>
              <a:gd name="T17" fmla="*/ 123798 h 276921"/>
              <a:gd name="T18" fmla="*/ 190500 w 695325"/>
              <a:gd name="T19" fmla="*/ 133321 h 276921"/>
              <a:gd name="T20" fmla="*/ 219075 w 695325"/>
              <a:gd name="T21" fmla="*/ 123798 h 276921"/>
              <a:gd name="T22" fmla="*/ 228600 w 695325"/>
              <a:gd name="T23" fmla="*/ 38092 h 276921"/>
              <a:gd name="T24" fmla="*/ 266700 w 695325"/>
              <a:gd name="T25" fmla="*/ 95229 h 276921"/>
              <a:gd name="T26" fmla="*/ 295275 w 695325"/>
              <a:gd name="T27" fmla="*/ 180935 h 276921"/>
              <a:gd name="T28" fmla="*/ 361950 w 695325"/>
              <a:gd name="T29" fmla="*/ 209504 h 276921"/>
              <a:gd name="T30" fmla="*/ 390525 w 695325"/>
              <a:gd name="T31" fmla="*/ 180935 h 276921"/>
              <a:gd name="T32" fmla="*/ 400050 w 695325"/>
              <a:gd name="T33" fmla="*/ 142844 h 276921"/>
              <a:gd name="T34" fmla="*/ 419100 w 695325"/>
              <a:gd name="T35" fmla="*/ 114275 h 276921"/>
              <a:gd name="T36" fmla="*/ 457200 w 695325"/>
              <a:gd name="T37" fmla="*/ 28569 h 276921"/>
              <a:gd name="T38" fmla="*/ 504825 w 695325"/>
              <a:gd name="T39" fmla="*/ 95229 h 276921"/>
              <a:gd name="T40" fmla="*/ 542925 w 695325"/>
              <a:gd name="T41" fmla="*/ 152366 h 276921"/>
              <a:gd name="T42" fmla="*/ 561975 w 695325"/>
              <a:gd name="T43" fmla="*/ 180935 h 276921"/>
              <a:gd name="T44" fmla="*/ 600075 w 695325"/>
              <a:gd name="T45" fmla="*/ 209504 h 276921"/>
              <a:gd name="T46" fmla="*/ 666750 w 695325"/>
              <a:gd name="T47" fmla="*/ 276164 h 276921"/>
              <a:gd name="T48" fmla="*/ 695325 w 695325"/>
              <a:gd name="T49" fmla="*/ 276164 h 2769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5325" h="276921">
                <a:moveTo>
                  <a:pt x="0" y="161925"/>
                </a:moveTo>
                <a:cubicBezTo>
                  <a:pt x="9525" y="146050"/>
                  <a:pt x="15484" y="127391"/>
                  <a:pt x="28575" y="114300"/>
                </a:cubicBezTo>
                <a:cubicBezTo>
                  <a:pt x="35675" y="107200"/>
                  <a:pt x="48796" y="110344"/>
                  <a:pt x="57150" y="104775"/>
                </a:cubicBezTo>
                <a:cubicBezTo>
                  <a:pt x="68358" y="97303"/>
                  <a:pt x="76200" y="85725"/>
                  <a:pt x="85725" y="76200"/>
                </a:cubicBezTo>
                <a:cubicBezTo>
                  <a:pt x="82550" y="60325"/>
                  <a:pt x="80127" y="44281"/>
                  <a:pt x="76200" y="28575"/>
                </a:cubicBezTo>
                <a:cubicBezTo>
                  <a:pt x="73765" y="18835"/>
                  <a:pt x="56635" y="0"/>
                  <a:pt x="66675" y="0"/>
                </a:cubicBezTo>
                <a:cubicBezTo>
                  <a:pt x="78123" y="0"/>
                  <a:pt x="79071" y="19260"/>
                  <a:pt x="85725" y="28575"/>
                </a:cubicBezTo>
                <a:cubicBezTo>
                  <a:pt x="94952" y="41493"/>
                  <a:pt x="105073" y="53757"/>
                  <a:pt x="114300" y="66675"/>
                </a:cubicBezTo>
                <a:cubicBezTo>
                  <a:pt x="130274" y="89038"/>
                  <a:pt x="137668" y="107653"/>
                  <a:pt x="161925" y="123825"/>
                </a:cubicBezTo>
                <a:cubicBezTo>
                  <a:pt x="170279" y="129394"/>
                  <a:pt x="180975" y="130175"/>
                  <a:pt x="190500" y="133350"/>
                </a:cubicBezTo>
                <a:cubicBezTo>
                  <a:pt x="200025" y="130175"/>
                  <a:pt x="215346" y="133147"/>
                  <a:pt x="219075" y="123825"/>
                </a:cubicBezTo>
                <a:cubicBezTo>
                  <a:pt x="229753" y="97131"/>
                  <a:pt x="203946" y="52892"/>
                  <a:pt x="228600" y="38100"/>
                </a:cubicBezTo>
                <a:cubicBezTo>
                  <a:pt x="248233" y="26320"/>
                  <a:pt x="266700" y="95250"/>
                  <a:pt x="266700" y="95250"/>
                </a:cubicBezTo>
                <a:cubicBezTo>
                  <a:pt x="271516" y="119329"/>
                  <a:pt x="275557" y="161257"/>
                  <a:pt x="295275" y="180975"/>
                </a:cubicBezTo>
                <a:cubicBezTo>
                  <a:pt x="307045" y="192745"/>
                  <a:pt x="344873" y="203858"/>
                  <a:pt x="361950" y="209550"/>
                </a:cubicBezTo>
                <a:cubicBezTo>
                  <a:pt x="371475" y="200025"/>
                  <a:pt x="383842" y="192671"/>
                  <a:pt x="390525" y="180975"/>
                </a:cubicBezTo>
                <a:cubicBezTo>
                  <a:pt x="397020" y="169609"/>
                  <a:pt x="394893" y="154907"/>
                  <a:pt x="400050" y="142875"/>
                </a:cubicBezTo>
                <a:cubicBezTo>
                  <a:pt x="404559" y="132353"/>
                  <a:pt x="414451" y="124761"/>
                  <a:pt x="419100" y="114300"/>
                </a:cubicBezTo>
                <a:cubicBezTo>
                  <a:pt x="464440" y="12285"/>
                  <a:pt x="414087" y="93244"/>
                  <a:pt x="457200" y="28575"/>
                </a:cubicBezTo>
                <a:cubicBezTo>
                  <a:pt x="519112" y="49212"/>
                  <a:pt x="454025" y="19050"/>
                  <a:pt x="504825" y="95250"/>
                </a:cubicBezTo>
                <a:lnTo>
                  <a:pt x="542925" y="152400"/>
                </a:lnTo>
                <a:cubicBezTo>
                  <a:pt x="549275" y="161925"/>
                  <a:pt x="552817" y="174106"/>
                  <a:pt x="561975" y="180975"/>
                </a:cubicBezTo>
                <a:cubicBezTo>
                  <a:pt x="574675" y="190500"/>
                  <a:pt x="589528" y="197685"/>
                  <a:pt x="600075" y="209550"/>
                </a:cubicBezTo>
                <a:cubicBezTo>
                  <a:pt x="640886" y="255462"/>
                  <a:pt x="617708" y="268051"/>
                  <a:pt x="666750" y="276225"/>
                </a:cubicBezTo>
                <a:cubicBezTo>
                  <a:pt x="676145" y="277791"/>
                  <a:pt x="685800" y="276225"/>
                  <a:pt x="695325" y="276225"/>
                </a:cubicBezTo>
              </a:path>
            </a:pathLst>
          </a:cu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s-MX"/>
          </a:p>
        </p:txBody>
      </p:sp>
      <p:sp>
        <p:nvSpPr>
          <p:cNvPr id="66563" name="Forma libre 19"/>
          <p:cNvSpPr>
            <a:spLocks/>
          </p:cNvSpPr>
          <p:nvPr/>
        </p:nvSpPr>
        <p:spPr bwMode="auto">
          <a:xfrm>
            <a:off x="6660232" y="4365104"/>
            <a:ext cx="695325" cy="276225"/>
          </a:xfrm>
          <a:custGeom>
            <a:avLst/>
            <a:gdLst>
              <a:gd name="T0" fmla="*/ 0 w 695325"/>
              <a:gd name="T1" fmla="*/ 161889 h 276921"/>
              <a:gd name="T2" fmla="*/ 28575 w 695325"/>
              <a:gd name="T3" fmla="*/ 114275 h 276921"/>
              <a:gd name="T4" fmla="*/ 57150 w 695325"/>
              <a:gd name="T5" fmla="*/ 104752 h 276921"/>
              <a:gd name="T6" fmla="*/ 85725 w 695325"/>
              <a:gd name="T7" fmla="*/ 76183 h 276921"/>
              <a:gd name="T8" fmla="*/ 76200 w 695325"/>
              <a:gd name="T9" fmla="*/ 28569 h 276921"/>
              <a:gd name="T10" fmla="*/ 66675 w 695325"/>
              <a:gd name="T11" fmla="*/ 0 h 276921"/>
              <a:gd name="T12" fmla="*/ 85725 w 695325"/>
              <a:gd name="T13" fmla="*/ 28569 h 276921"/>
              <a:gd name="T14" fmla="*/ 114300 w 695325"/>
              <a:gd name="T15" fmla="*/ 66660 h 276921"/>
              <a:gd name="T16" fmla="*/ 161925 w 695325"/>
              <a:gd name="T17" fmla="*/ 123798 h 276921"/>
              <a:gd name="T18" fmla="*/ 190500 w 695325"/>
              <a:gd name="T19" fmla="*/ 133321 h 276921"/>
              <a:gd name="T20" fmla="*/ 219075 w 695325"/>
              <a:gd name="T21" fmla="*/ 123798 h 276921"/>
              <a:gd name="T22" fmla="*/ 228600 w 695325"/>
              <a:gd name="T23" fmla="*/ 38092 h 276921"/>
              <a:gd name="T24" fmla="*/ 266700 w 695325"/>
              <a:gd name="T25" fmla="*/ 95229 h 276921"/>
              <a:gd name="T26" fmla="*/ 295275 w 695325"/>
              <a:gd name="T27" fmla="*/ 180935 h 276921"/>
              <a:gd name="T28" fmla="*/ 361950 w 695325"/>
              <a:gd name="T29" fmla="*/ 209504 h 276921"/>
              <a:gd name="T30" fmla="*/ 390525 w 695325"/>
              <a:gd name="T31" fmla="*/ 180935 h 276921"/>
              <a:gd name="T32" fmla="*/ 400050 w 695325"/>
              <a:gd name="T33" fmla="*/ 142844 h 276921"/>
              <a:gd name="T34" fmla="*/ 419100 w 695325"/>
              <a:gd name="T35" fmla="*/ 114275 h 276921"/>
              <a:gd name="T36" fmla="*/ 457200 w 695325"/>
              <a:gd name="T37" fmla="*/ 28569 h 276921"/>
              <a:gd name="T38" fmla="*/ 504825 w 695325"/>
              <a:gd name="T39" fmla="*/ 95229 h 276921"/>
              <a:gd name="T40" fmla="*/ 542925 w 695325"/>
              <a:gd name="T41" fmla="*/ 152366 h 276921"/>
              <a:gd name="T42" fmla="*/ 561975 w 695325"/>
              <a:gd name="T43" fmla="*/ 180935 h 276921"/>
              <a:gd name="T44" fmla="*/ 600075 w 695325"/>
              <a:gd name="T45" fmla="*/ 209504 h 276921"/>
              <a:gd name="T46" fmla="*/ 666750 w 695325"/>
              <a:gd name="T47" fmla="*/ 276164 h 276921"/>
              <a:gd name="T48" fmla="*/ 695325 w 695325"/>
              <a:gd name="T49" fmla="*/ 276164 h 2769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5325" h="276921">
                <a:moveTo>
                  <a:pt x="0" y="161925"/>
                </a:moveTo>
                <a:cubicBezTo>
                  <a:pt x="9525" y="146050"/>
                  <a:pt x="15484" y="127391"/>
                  <a:pt x="28575" y="114300"/>
                </a:cubicBezTo>
                <a:cubicBezTo>
                  <a:pt x="35675" y="107200"/>
                  <a:pt x="48796" y="110344"/>
                  <a:pt x="57150" y="104775"/>
                </a:cubicBezTo>
                <a:cubicBezTo>
                  <a:pt x="68358" y="97303"/>
                  <a:pt x="76200" y="85725"/>
                  <a:pt x="85725" y="76200"/>
                </a:cubicBezTo>
                <a:cubicBezTo>
                  <a:pt x="82550" y="60325"/>
                  <a:pt x="80127" y="44281"/>
                  <a:pt x="76200" y="28575"/>
                </a:cubicBezTo>
                <a:cubicBezTo>
                  <a:pt x="73765" y="18835"/>
                  <a:pt x="56635" y="0"/>
                  <a:pt x="66675" y="0"/>
                </a:cubicBezTo>
                <a:cubicBezTo>
                  <a:pt x="78123" y="0"/>
                  <a:pt x="79071" y="19260"/>
                  <a:pt x="85725" y="28575"/>
                </a:cubicBezTo>
                <a:cubicBezTo>
                  <a:pt x="94952" y="41493"/>
                  <a:pt x="105073" y="53757"/>
                  <a:pt x="114300" y="66675"/>
                </a:cubicBezTo>
                <a:cubicBezTo>
                  <a:pt x="130274" y="89038"/>
                  <a:pt x="137668" y="107653"/>
                  <a:pt x="161925" y="123825"/>
                </a:cubicBezTo>
                <a:cubicBezTo>
                  <a:pt x="170279" y="129394"/>
                  <a:pt x="180975" y="130175"/>
                  <a:pt x="190500" y="133350"/>
                </a:cubicBezTo>
                <a:cubicBezTo>
                  <a:pt x="200025" y="130175"/>
                  <a:pt x="215346" y="133147"/>
                  <a:pt x="219075" y="123825"/>
                </a:cubicBezTo>
                <a:cubicBezTo>
                  <a:pt x="229753" y="97131"/>
                  <a:pt x="203946" y="52892"/>
                  <a:pt x="228600" y="38100"/>
                </a:cubicBezTo>
                <a:cubicBezTo>
                  <a:pt x="248233" y="26320"/>
                  <a:pt x="266700" y="95250"/>
                  <a:pt x="266700" y="95250"/>
                </a:cubicBezTo>
                <a:cubicBezTo>
                  <a:pt x="271516" y="119329"/>
                  <a:pt x="275557" y="161257"/>
                  <a:pt x="295275" y="180975"/>
                </a:cubicBezTo>
                <a:cubicBezTo>
                  <a:pt x="307045" y="192745"/>
                  <a:pt x="344873" y="203858"/>
                  <a:pt x="361950" y="209550"/>
                </a:cubicBezTo>
                <a:cubicBezTo>
                  <a:pt x="371475" y="200025"/>
                  <a:pt x="383842" y="192671"/>
                  <a:pt x="390525" y="180975"/>
                </a:cubicBezTo>
                <a:cubicBezTo>
                  <a:pt x="397020" y="169609"/>
                  <a:pt x="394893" y="154907"/>
                  <a:pt x="400050" y="142875"/>
                </a:cubicBezTo>
                <a:cubicBezTo>
                  <a:pt x="404559" y="132353"/>
                  <a:pt x="414451" y="124761"/>
                  <a:pt x="419100" y="114300"/>
                </a:cubicBezTo>
                <a:cubicBezTo>
                  <a:pt x="464440" y="12285"/>
                  <a:pt x="414087" y="93244"/>
                  <a:pt x="457200" y="28575"/>
                </a:cubicBezTo>
                <a:cubicBezTo>
                  <a:pt x="519112" y="49212"/>
                  <a:pt x="454025" y="19050"/>
                  <a:pt x="504825" y="95250"/>
                </a:cubicBezTo>
                <a:lnTo>
                  <a:pt x="542925" y="152400"/>
                </a:lnTo>
                <a:cubicBezTo>
                  <a:pt x="549275" y="161925"/>
                  <a:pt x="552817" y="174106"/>
                  <a:pt x="561975" y="180975"/>
                </a:cubicBezTo>
                <a:cubicBezTo>
                  <a:pt x="574675" y="190500"/>
                  <a:pt x="589528" y="197685"/>
                  <a:pt x="600075" y="209550"/>
                </a:cubicBezTo>
                <a:cubicBezTo>
                  <a:pt x="640886" y="255462"/>
                  <a:pt x="617708" y="268051"/>
                  <a:pt x="666750" y="276225"/>
                </a:cubicBezTo>
                <a:cubicBezTo>
                  <a:pt x="676145" y="277791"/>
                  <a:pt x="685800" y="276225"/>
                  <a:pt x="695325" y="276225"/>
                </a:cubicBezTo>
              </a:path>
            </a:pathLst>
          </a:cu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s-MX"/>
          </a:p>
        </p:txBody>
      </p:sp>
      <p:sp>
        <p:nvSpPr>
          <p:cNvPr id="6657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66573" name="Rectangle 1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66574" name="Rectangle 14"/>
          <p:cNvSpPr>
            <a:spLocks noChangeArrowheads="1"/>
          </p:cNvSpPr>
          <p:nvPr/>
        </p:nvSpPr>
        <p:spPr bwMode="auto">
          <a:xfrm rot="10613482" flipV="1">
            <a:off x="1331640" y="4240120"/>
            <a:ext cx="5088707"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Ustedes                         Jóvenes que han marchado      Son mucho más que un partido	                   Son mucho más                      que un hecho electoral</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575" name="Rectangle 15"/>
          <p:cNvSpPr>
            <a:spLocks noChangeArrowheads="1"/>
          </p:cNvSpPr>
          <p:nvPr/>
        </p:nvSpPr>
        <p:spPr bwMode="auto">
          <a:xfrm>
            <a:off x="0" y="3228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itchFamily="34" charset="0"/>
                <a:cs typeface="Arial" pitchFamily="34" charset="0"/>
              </a:rPr>
              <a:t/>
            </a:r>
            <a:br>
              <a:rPr kumimoji="0" lang="es-MX" sz="1800" b="0" i="0" u="none" strike="noStrike" cap="none" normalizeH="0" baseline="0" smtClean="0">
                <a:ln>
                  <a:noFill/>
                </a:ln>
                <a:solidFill>
                  <a:schemeClr val="tx1"/>
                </a:solidFill>
                <a:effectLst/>
                <a:latin typeface="Arial" pitchFamily="34" charset="0"/>
                <a:cs typeface="Arial" pitchFamily="34" charset="0"/>
              </a:rPr>
            </a:br>
            <a:endParaRPr kumimoji="0" lang="es-MX"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66576" name="Rectangle 16"/>
          <p:cNvSpPr>
            <a:spLocks noChangeArrowheads="1"/>
          </p:cNvSpPr>
          <p:nvPr/>
        </p:nvSpPr>
        <p:spPr bwMode="auto">
          <a:xfrm>
            <a:off x="611560" y="4282934"/>
            <a:ext cx="813690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itchFamily="34" charset="0"/>
                <a:cs typeface="Arial" pitchFamily="34" charset="0"/>
              </a:rPr>
              <a:t/>
            </a:r>
            <a:br>
              <a:rPr kumimoji="0" lang="es-MX" sz="1800" b="0" i="0" u="none" strike="noStrike" cap="none" normalizeH="0" baseline="0" dirty="0" smtClean="0">
                <a:ln>
                  <a:noFill/>
                </a:ln>
                <a:solidFill>
                  <a:schemeClr val="tx1"/>
                </a:solidFill>
                <a:effectLst/>
                <a:latin typeface="Arial" pitchFamily="34" charset="0"/>
                <a:cs typeface="Arial" pitchFamily="34" charset="0"/>
              </a:rPr>
            </a:b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1.1Tensión        1.2 Sube Tensión Desplazamiento	1.3 Sube tensión Desplazamiento	    1.4Tensión	               1.5 Desplazamiento</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Comienza con una tensión, un movimiento del cuerpo hacia adentro (1.1). Él está frente a la marcha, hay una timidez al inicio, como que no se atreve a enfrentar directamente a la concentración. Sin embargo,  hay un silencia, para a posteriori (1.2) tensar un poco, pero ahora con la seguridad de expresar su mundo interior en el externo, y es allí donde dice a los jóvenes ¨son mucho más que un partido¨ esto es, la presencia de la multitud lo hace que la segunda tensión (1.3) tenga menor intensidad para prontamente desplazarse en )1.4), al decir que son más que un hecho electoral, lo hace desplazando del interior hacia afuera, como que la imagen de la multitud muta, al interior de su discurso la timidez original en mayor seguridad</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025" name="Object 1"/>
          <p:cNvGraphicFramePr>
            <a:graphicFrameLocks noChangeAspect="1"/>
          </p:cNvGraphicFramePr>
          <p:nvPr/>
        </p:nvGraphicFramePr>
        <p:xfrm>
          <a:off x="249764" y="548680"/>
          <a:ext cx="8426692" cy="6048672"/>
        </p:xfrm>
        <a:graphic>
          <a:graphicData uri="http://schemas.openxmlformats.org/presentationml/2006/ole">
            <p:oleObj spid="_x0000_s29698" name="Diapositiva" r:id="rId3" imgW="4570340" imgH="3427372" progId="PowerPoint.Slide.12">
              <p:embed/>
            </p:oleObj>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Grp="1" noChangeAspect="1" noChangeArrowheads="1"/>
          </p:cNvPicPr>
          <p:nvPr>
            <p:ph type="body" idx="1"/>
          </p:nvPr>
        </p:nvPicPr>
        <p:blipFill>
          <a:blip r:embed="rId2" cstate="print"/>
          <a:srcRect l="-85" t="-27443" r="-85" b="-27443"/>
          <a:stretch>
            <a:fillRect/>
          </a:stretch>
        </p:blipFill>
        <p:spPr>
          <a:xfrm>
            <a:off x="1095375" y="1600200"/>
            <a:ext cx="6953250" cy="4495800"/>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Grp="1" noChangeAspect="1" noChangeArrowheads="1"/>
          </p:cNvPicPr>
          <p:nvPr>
            <p:ph type="body" idx="1"/>
          </p:nvPr>
        </p:nvPicPr>
        <p:blipFill>
          <a:blip r:embed="rId2" cstate="print"/>
          <a:srcRect l="-85" t="-27443" r="-85" b="-27443"/>
          <a:stretch>
            <a:fillRect/>
          </a:stretch>
        </p:blipFill>
        <p:spPr>
          <a:xfrm>
            <a:off x="1095375" y="1600200"/>
            <a:ext cx="6953250" cy="4495800"/>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620713"/>
            <a:ext cx="8229600" cy="5475287"/>
          </a:xfrm>
        </p:spPr>
        <p:txBody>
          <a:bodyPr/>
          <a:lstStyle/>
          <a:p>
            <a:pPr eaLnBrk="1" hangingPunct="1">
              <a:lnSpc>
                <a:spcPct val="80000"/>
              </a:lnSpc>
            </a:pPr>
            <a:r>
              <a:rPr lang="es-ES_tradnl" sz="2000" b="1" smtClean="0"/>
              <a:t>Bibliografía citada</a:t>
            </a:r>
            <a:endParaRPr lang="es-ES" sz="2000" smtClean="0"/>
          </a:p>
          <a:p>
            <a:r>
              <a:rPr lang="es-ES" sz="1600" smtClean="0"/>
              <a:t>AUMONT, MARIE, BERGALA, VERNET 1985 : </a:t>
            </a:r>
            <a:r>
              <a:rPr lang="es-ES" sz="1600" i="1" smtClean="0"/>
              <a:t>“Estética del cine”, </a:t>
            </a:r>
            <a:r>
              <a:rPr lang="es-ES" sz="1600" smtClean="0"/>
              <a:t>Ed. Paidós, Barcelona.</a:t>
            </a:r>
            <a:endParaRPr lang="es-CL" sz="1600" smtClean="0"/>
          </a:p>
          <a:p>
            <a:r>
              <a:rPr lang="es-ES" sz="1600" smtClean="0"/>
              <a:t>BALPE, J. P.2003: “Hipetextualizaciones”, en </a:t>
            </a:r>
            <a:r>
              <a:rPr lang="es-ES" sz="1600" i="1" smtClean="0"/>
              <a:t>Revista Comunicación y Medios No 14, </a:t>
            </a:r>
            <a:r>
              <a:rPr lang="es-ES" sz="1600" smtClean="0"/>
              <a:t>Instituto de la Comunicación e Imagen, Universidad de Chile. </a:t>
            </a:r>
            <a:endParaRPr lang="es-CL" sz="1600" smtClean="0"/>
          </a:p>
          <a:p>
            <a:r>
              <a:rPr lang="es-ES_tradnl" sz="1600" smtClean="0"/>
              <a:t>DEL VILLAR, R.  2005: “Nuevas tecnologías y construcción de identidades”, en </a:t>
            </a:r>
            <a:r>
              <a:rPr lang="es-ES_tradnl" sz="1600" i="1" smtClean="0"/>
              <a:t>Revista deSignis No 5, </a:t>
            </a:r>
            <a:r>
              <a:rPr lang="es-ES_tradnl" sz="1600" smtClean="0"/>
              <a:t>Ed. </a:t>
            </a:r>
            <a:r>
              <a:rPr lang="fr-FR" sz="1600" smtClean="0"/>
              <a:t>Gedisa, </a:t>
            </a:r>
            <a:endParaRPr lang="es-CL" sz="1600" smtClean="0"/>
          </a:p>
          <a:p>
            <a:r>
              <a:rPr lang="es-CL" sz="1600" smtClean="0"/>
              <a:t>DEL VILLAR, R. (2012a). </a:t>
            </a:r>
            <a:r>
              <a:rPr lang="en-US" sz="1600" smtClean="0"/>
              <a:t>"Surfing the Web: Cognitive Simplicity/Complexity and Visual Culture” en Actas </a:t>
            </a:r>
            <a:r>
              <a:rPr lang="en-US" sz="1600" i="1" smtClean="0"/>
              <a:t>The 11o World Congress of the International Association for Semiotic Studies, </a:t>
            </a:r>
            <a:r>
              <a:rPr lang="en-US" sz="1600" smtClean="0"/>
              <a:t>pp. 174-175. Nanjing: Nanjing Normal University. </a:t>
            </a:r>
            <a:endParaRPr lang="es-CL" sz="1600" smtClean="0"/>
          </a:p>
          <a:p>
            <a:r>
              <a:rPr lang="en-US" sz="1600" smtClean="0"/>
              <a:t>DEL VILLAR, R. (2012b). “Numerical mediations and identification: the chilean case’’ o “Médiations Numériques et Identification: le cas chilien” En </a:t>
            </a:r>
            <a:r>
              <a:rPr lang="en-US" sz="1600" i="1" smtClean="0"/>
              <a:t>Actas The 11o World Congress of the International Association for Semiotic Studies,</a:t>
            </a:r>
            <a:r>
              <a:rPr lang="en-US" sz="1600" smtClean="0"/>
              <a:t> pp. 127-128. </a:t>
            </a:r>
            <a:r>
              <a:rPr lang="es-CL" sz="1600" smtClean="0"/>
              <a:t>Nanjing: Nanjing Normal University. </a:t>
            </a:r>
          </a:p>
          <a:p>
            <a:r>
              <a:rPr lang="es-ES" sz="1600" smtClean="0"/>
              <a:t>DEL VILLAR, R. 1997: </a:t>
            </a:r>
            <a:r>
              <a:rPr lang="es-ES" sz="1600" i="1" smtClean="0"/>
              <a:t>“Trayectos en semiótica filmico televisiva”</a:t>
            </a:r>
            <a:r>
              <a:rPr lang="es-ES" sz="1600" smtClean="0"/>
              <a:t>, Ed. Dolmen, Santiago.  </a:t>
            </a:r>
            <a:endParaRPr lang="es-CL" sz="1600" smtClean="0"/>
          </a:p>
          <a:p>
            <a:r>
              <a:rPr lang="es-ES" sz="1600" smtClean="0"/>
              <a:t>DEL VILLAR, R.</a:t>
            </a:r>
            <a:r>
              <a:rPr lang="es-ES_tradnl" sz="1600" smtClean="0"/>
              <a:t> 2001: “Identificación Imaginaria y teoría de los códigos”, en </a:t>
            </a:r>
            <a:r>
              <a:rPr lang="es-ES_tradnl" sz="1600" i="1" smtClean="0"/>
              <a:t>Revista Cuadernos 2001, </a:t>
            </a:r>
            <a:r>
              <a:rPr lang="es-ES_tradnl" sz="1600" smtClean="0"/>
              <a:t>Ed. Universidad Nacional de Ju Juy.</a:t>
            </a:r>
            <a:endParaRPr lang="es-CL" sz="1600" smtClean="0"/>
          </a:p>
          <a:p>
            <a:r>
              <a:rPr lang="es-MX" sz="1600" smtClean="0"/>
              <a:t>DEL VILLAR, R. Y CAMPOS, E.</a:t>
            </a:r>
            <a:r>
              <a:rPr lang="es-MX" sz="1600" b="1" smtClean="0"/>
              <a:t> </a:t>
            </a:r>
            <a:r>
              <a:rPr lang="es-MX" sz="1600" smtClean="0"/>
              <a:t>(2016). “Semiótica de la Percepción y Cognición de los usuarios del Filme 3D” En Revista deSignis No 23, Rosario: Ediciones Universidad Nacional de Rosario</a:t>
            </a:r>
            <a:endParaRPr lang="es-CL" sz="1600" smtClean="0"/>
          </a:p>
          <a:p>
            <a:pPr eaLnBrk="1" hangingPunct="1">
              <a:lnSpc>
                <a:spcPct val="80000"/>
              </a:lnSpc>
            </a:pPr>
            <a:endParaRPr lang="es-MX" sz="1600" smtClean="0">
              <a:ea typeface="Times New Roman" pitchFamily="18" charset="0"/>
              <a:cs typeface="Arial" charset="0"/>
            </a:endParaRPr>
          </a:p>
          <a:p>
            <a:pPr eaLnBrk="1" hangingPunct="1">
              <a:lnSpc>
                <a:spcPct val="80000"/>
              </a:lnSpc>
            </a:pPr>
            <a:r>
              <a:rPr lang="es-MX" sz="1600" smtClean="0">
                <a:ea typeface="Times New Roman" pitchFamily="18" charset="0"/>
                <a:cs typeface="Arial" charset="0"/>
              </a:rPr>
              <a:t>.</a:t>
            </a:r>
            <a:endParaRPr lang="es-MX" sz="1600" smtClean="0">
              <a:cs typeface="Arial" charset="0"/>
            </a:endParaRPr>
          </a:p>
          <a:p>
            <a:pPr eaLnBrk="1" hangingPunct="1">
              <a:lnSpc>
                <a:spcPct val="80000"/>
              </a:lnSpc>
            </a:pPr>
            <a:endParaRPr lang="es-MX" sz="2000" smtClean="0"/>
          </a:p>
          <a:p>
            <a:pPr eaLnBrk="1" hangingPunct="1">
              <a:lnSpc>
                <a:spcPct val="80000"/>
              </a:lnSpc>
            </a:pPr>
            <a:endParaRPr lang="es-ES" sz="180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Marcador de contenido"/>
          <p:cNvSpPr>
            <a:spLocks noGrp="1"/>
          </p:cNvSpPr>
          <p:nvPr>
            <p:ph idx="1"/>
          </p:nvPr>
        </p:nvSpPr>
        <p:spPr>
          <a:xfrm>
            <a:off x="468313" y="692150"/>
            <a:ext cx="8229600" cy="5977210"/>
          </a:xfrm>
        </p:spPr>
        <p:txBody>
          <a:bodyPr/>
          <a:lstStyle/>
          <a:p>
            <a:r>
              <a:rPr lang="fr-FR" sz="1800" dirty="0" smtClean="0"/>
              <a:t>JOST, FRANÇOIS : (1997), “La télévision aux frontières du réel”, en Revue Esprit, 1997. (1999), “Introduction á l’Analyse de la télévision”, Ed. Ellipses, Paris. (2001), “La télévision du quotidien”, Ed. </a:t>
            </a:r>
            <a:r>
              <a:rPr lang="es-CL" sz="1800" dirty="0" err="1" smtClean="0"/>
              <a:t>DeBoeck</a:t>
            </a:r>
            <a:r>
              <a:rPr lang="es-CL" sz="1800" dirty="0" smtClean="0"/>
              <a:t> Université, Paris. </a:t>
            </a:r>
            <a:r>
              <a:rPr lang="es-ES_tradnl" sz="1800" dirty="0" smtClean="0"/>
              <a:t>(2001), “El género televisual: del contrato a la promesa”, en Revista de Cine No 1, Ed. Facultad de Artes, Universidad de Chile. ((2002), “El ojo- cámara, entre film y novela”, Ed. Catálogos, Buenos Aires.</a:t>
            </a:r>
            <a:endParaRPr lang="es-CL" sz="1800" dirty="0" smtClean="0"/>
          </a:p>
          <a:p>
            <a:pPr>
              <a:buFontTx/>
              <a:buNone/>
            </a:pPr>
            <a:r>
              <a:rPr lang="fr-FR" sz="1800" dirty="0" smtClean="0"/>
              <a:t> 	KRISTEVA, J.  1974 :</a:t>
            </a:r>
            <a:r>
              <a:rPr lang="fr-FR" sz="1800" i="1" dirty="0" smtClean="0"/>
              <a:t>“La révolution du langage poétique”, </a:t>
            </a:r>
            <a:r>
              <a:rPr lang="fr-FR" sz="1800" dirty="0" smtClean="0"/>
              <a:t>Ed. du seuil, </a:t>
            </a:r>
            <a:r>
              <a:rPr lang="fr-FR" sz="1800" dirty="0" err="1" smtClean="0"/>
              <a:t>París</a:t>
            </a:r>
            <a:r>
              <a:rPr lang="fr-FR" sz="1800" b="1" dirty="0" smtClean="0"/>
              <a:t>.</a:t>
            </a:r>
            <a:r>
              <a:rPr lang="fr-FR" sz="1800" dirty="0" smtClean="0"/>
              <a:t> </a:t>
            </a:r>
            <a:endParaRPr lang="es-CL" sz="1800" dirty="0" smtClean="0"/>
          </a:p>
          <a:p>
            <a:pPr>
              <a:buFontTx/>
              <a:buNone/>
            </a:pPr>
            <a:r>
              <a:rPr lang="fr-FR" sz="1800" dirty="0" smtClean="0"/>
              <a:t>	LACAN, J. 1966 : “</a:t>
            </a:r>
            <a:r>
              <a:rPr lang="fr-FR" sz="1800" i="1" dirty="0" smtClean="0"/>
              <a:t>Écrits”,</a:t>
            </a:r>
            <a:r>
              <a:rPr lang="fr-FR" sz="1800" dirty="0" smtClean="0"/>
              <a:t> Ed. du Seuil, </a:t>
            </a:r>
            <a:r>
              <a:rPr lang="fr-FR" sz="1800" dirty="0" err="1" smtClean="0"/>
              <a:t>París</a:t>
            </a:r>
            <a:r>
              <a:rPr lang="fr-FR" sz="1800" dirty="0" smtClean="0"/>
              <a:t>.</a:t>
            </a:r>
          </a:p>
          <a:p>
            <a:pPr>
              <a:buNone/>
            </a:pPr>
            <a:r>
              <a:rPr lang="fr-FR" sz="1800" dirty="0" smtClean="0"/>
              <a:t>      MEZA, Sandra 2014. </a:t>
            </a:r>
            <a:r>
              <a:rPr lang="fr-FR" sz="1800" i="1" dirty="0" smtClean="0"/>
              <a:t>Enseigner et apprendre en ligne : vers une sémiotique de la navigation Web</a:t>
            </a:r>
            <a:r>
              <a:rPr lang="fr-FR" sz="1800" dirty="0" smtClean="0"/>
              <a:t>. Sarrebruck : Presses académiques francophones.</a:t>
            </a:r>
            <a:endParaRPr lang="es-CL" sz="1800" dirty="0" smtClean="0"/>
          </a:p>
          <a:p>
            <a:pPr>
              <a:buFontTx/>
              <a:buNone/>
            </a:pPr>
            <a:r>
              <a:rPr lang="es-MX" sz="1800" dirty="0" smtClean="0"/>
              <a:t>	MANDELBROT, B.</a:t>
            </a:r>
            <a:r>
              <a:rPr lang="es-MX" sz="1800" b="1" dirty="0" smtClean="0"/>
              <a:t> </a:t>
            </a:r>
            <a:r>
              <a:rPr lang="es-MX" sz="1800" dirty="0" smtClean="0"/>
              <a:t>(1994). </a:t>
            </a:r>
            <a:r>
              <a:rPr lang="es-MX" sz="1800" i="1" dirty="0" smtClean="0"/>
              <a:t>Teoría Fractal de la Naturaleza</a:t>
            </a:r>
            <a:r>
              <a:rPr lang="es-MX" sz="1800" dirty="0" smtClean="0"/>
              <a:t>. </a:t>
            </a:r>
            <a:r>
              <a:rPr lang="es-CL" sz="1800" dirty="0" smtClean="0"/>
              <a:t>Madrid: Ediciones </a:t>
            </a:r>
            <a:r>
              <a:rPr lang="es-CL" sz="1800" dirty="0" err="1" smtClean="0"/>
              <a:t>Tusquets</a:t>
            </a:r>
            <a:r>
              <a:rPr lang="es-CL" sz="1800" dirty="0" smtClean="0"/>
              <a:t>. </a:t>
            </a:r>
          </a:p>
          <a:p>
            <a:pPr>
              <a:buFontTx/>
              <a:buNone/>
            </a:pPr>
            <a:r>
              <a:rPr lang="es-CL" sz="1800" dirty="0" smtClean="0"/>
              <a:t>	MARQUET, P.</a:t>
            </a:r>
            <a:r>
              <a:rPr lang="es-CL" sz="1800" b="1" dirty="0" smtClean="0"/>
              <a:t> </a:t>
            </a:r>
            <a:r>
              <a:rPr lang="es-CL" sz="1800" dirty="0" smtClean="0"/>
              <a:t>(2005). </a:t>
            </a:r>
            <a:r>
              <a:rPr lang="fr-FR" sz="1800" i="1" dirty="0" smtClean="0"/>
              <a:t>Les </a:t>
            </a:r>
            <a:r>
              <a:rPr lang="fr-FR" sz="1800" i="1" dirty="0" err="1" smtClean="0"/>
              <a:t>conflictes</a:t>
            </a:r>
            <a:r>
              <a:rPr lang="fr-FR" sz="1800" i="1" dirty="0" smtClean="0"/>
              <a:t> instrumentales dans les procès d’enseignement et </a:t>
            </a:r>
            <a:r>
              <a:rPr lang="fr-FR" sz="1800" i="1" dirty="0" err="1" smtClean="0"/>
              <a:t>education</a:t>
            </a:r>
            <a:r>
              <a:rPr lang="fr-FR" sz="1800" dirty="0" smtClean="0"/>
              <a:t>. </a:t>
            </a:r>
            <a:r>
              <a:rPr lang="es-CL" sz="1800" dirty="0" smtClean="0"/>
              <a:t>Bruselas: Ediciones </a:t>
            </a:r>
            <a:r>
              <a:rPr lang="es-CL" sz="1800" dirty="0" err="1" smtClean="0"/>
              <a:t>Mandagora</a:t>
            </a:r>
            <a:r>
              <a:rPr lang="es-CL" sz="1800" dirty="0" smtClean="0"/>
              <a:t>. </a:t>
            </a:r>
          </a:p>
          <a:p>
            <a:r>
              <a:rPr lang="es-CL" sz="1800" dirty="0" smtClean="0"/>
              <a:t>PERILLÁN, L.</a:t>
            </a:r>
            <a:r>
              <a:rPr lang="es-CL" sz="1800" b="1" dirty="0" smtClean="0"/>
              <a:t> </a:t>
            </a:r>
            <a:r>
              <a:rPr lang="es-CL" sz="1800" dirty="0" smtClean="0"/>
              <a:t>(2012)</a:t>
            </a:r>
            <a:r>
              <a:rPr lang="es-MX" sz="1800" dirty="0" smtClean="0"/>
              <a:t>. “Lenguajes de la Videoanimación e Identidad Juvenil” En </a:t>
            </a:r>
            <a:r>
              <a:rPr lang="es-MX" sz="1800" i="1" dirty="0" smtClean="0"/>
              <a:t>Actas X Congreso AISV</a:t>
            </a:r>
            <a:r>
              <a:rPr lang="es-MX" sz="1800" dirty="0" smtClean="0"/>
              <a:t>, Buenos Aires: Universidad de Buenos Aires. </a:t>
            </a:r>
            <a:endParaRPr lang="es-CL" sz="1800" dirty="0" smtClean="0"/>
          </a:p>
          <a:p>
            <a:r>
              <a:rPr lang="fr-FR" sz="1800" dirty="0" smtClean="0"/>
              <a:t>PETITOT- COCORDA, J. (2000): </a:t>
            </a:r>
            <a:r>
              <a:rPr lang="fr-FR" sz="1800" i="1" dirty="0" smtClean="0"/>
              <a:t>“Physique du sens”, </a:t>
            </a:r>
            <a:r>
              <a:rPr lang="fr-FR" sz="1800" dirty="0" smtClean="0"/>
              <a:t>Ed. CNRS, </a:t>
            </a:r>
            <a:r>
              <a:rPr lang="fr-FR" sz="1800" dirty="0" err="1" smtClean="0"/>
              <a:t>París</a:t>
            </a:r>
            <a:r>
              <a:rPr lang="fr-FR" sz="1800" dirty="0" smtClean="0"/>
              <a:t> y </a:t>
            </a:r>
            <a:endParaRPr lang="es-CL" sz="1800" dirty="0" smtClean="0"/>
          </a:p>
          <a:p>
            <a:r>
              <a:rPr lang="es-ES_tradnl" sz="1800" dirty="0" smtClean="0"/>
              <a:t>REICH, W.  1945- 2002: </a:t>
            </a:r>
            <a:r>
              <a:rPr lang="es-ES_tradnl" sz="1800" i="1" dirty="0" smtClean="0"/>
              <a:t>“La función del orgasmo”, </a:t>
            </a:r>
            <a:r>
              <a:rPr lang="es-ES_tradnl" sz="1800" dirty="0" smtClean="0"/>
              <a:t> Ed. </a:t>
            </a:r>
            <a:r>
              <a:rPr lang="fr-FR" sz="1800" dirty="0" smtClean="0"/>
              <a:t>Paidós, Barcelona.</a:t>
            </a:r>
            <a:endParaRPr lang="es-CL" sz="1800" dirty="0" smtClean="0"/>
          </a:p>
          <a:p>
            <a:endParaRPr lang="es-CL"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457200" y="333375"/>
            <a:ext cx="8229600" cy="5762625"/>
          </a:xfrm>
        </p:spPr>
        <p:txBody>
          <a:bodyPr/>
          <a:lstStyle/>
          <a:p>
            <a:r>
              <a:rPr lang="fr-FR" sz="1800" dirty="0" smtClean="0"/>
              <a:t>INFURCHIA, C. (2014) </a:t>
            </a:r>
            <a:r>
              <a:rPr lang="fr-FR" sz="1800" i="1" dirty="0" smtClean="0"/>
              <a:t>La mémoire entre neurosciences et psychanalyse </a:t>
            </a:r>
            <a:r>
              <a:rPr lang="fr-FR" sz="1800" dirty="0" smtClean="0"/>
              <a:t>Paris : Ed. Eres.</a:t>
            </a:r>
            <a:endParaRPr lang="es-MX" sz="1800" dirty="0" smtClean="0"/>
          </a:p>
          <a:p>
            <a:r>
              <a:rPr lang="es-ES" sz="1800" dirty="0" smtClean="0"/>
              <a:t>SCOLARI, C.; DEL VILLAR, R.  (Editores) (2004) </a:t>
            </a:r>
            <a:r>
              <a:rPr lang="es-ES" sz="1800" i="1" dirty="0" smtClean="0"/>
              <a:t>Corpus Digital. </a:t>
            </a:r>
            <a:r>
              <a:rPr lang="es-ES" sz="1800" dirty="0" smtClean="0"/>
              <a:t>En </a:t>
            </a:r>
            <a:r>
              <a:rPr lang="es-ES" sz="1800" i="1" dirty="0" smtClean="0"/>
              <a:t>Revista </a:t>
            </a:r>
            <a:r>
              <a:rPr lang="es-ES_tradnl" sz="1800" i="1" dirty="0" smtClean="0"/>
              <a:t>deSignis</a:t>
            </a:r>
            <a:endParaRPr lang="es-MX" sz="1800" i="1" dirty="0" smtClean="0"/>
          </a:p>
          <a:p>
            <a:r>
              <a:rPr lang="es-CL" sz="1800" dirty="0" smtClean="0"/>
              <a:t>VARELA,F.(2005) </a:t>
            </a:r>
            <a:r>
              <a:rPr lang="es-CL" sz="1800" i="1" dirty="0" smtClean="0"/>
              <a:t>Conocer. </a:t>
            </a:r>
            <a:r>
              <a:rPr lang="es-CL" sz="1800" dirty="0" smtClean="0"/>
              <a:t>Barcelona :Ed. Gedisa</a:t>
            </a:r>
            <a:endParaRPr lang="es-MX" sz="1800" dirty="0" smtClean="0"/>
          </a:p>
          <a:p>
            <a:r>
              <a:rPr lang="en-US" sz="1600" dirty="0" smtClean="0"/>
              <a:t>FAJNYLBER, V., DEL VILLAR, R., MALDONADO, Y OTROS “</a:t>
            </a:r>
            <a:r>
              <a:rPr lang="en-US" sz="1600" b="1" i="1" dirty="0" smtClean="0"/>
              <a:t>Pupillary reactivity to non-photorealistic post-production: a case study of immersion in 3D cinema¨</a:t>
            </a:r>
            <a:r>
              <a:rPr lang="en-US" sz="1600" b="1" dirty="0" smtClean="0"/>
              <a:t> </a:t>
            </a:r>
            <a:r>
              <a:rPr lang="en-US" sz="1600" dirty="0" smtClean="0"/>
              <a:t>en </a:t>
            </a:r>
            <a:r>
              <a:rPr lang="en-US" sz="1600" b="1" i="1" dirty="0" smtClean="0"/>
              <a:t>IEEE </a:t>
            </a:r>
            <a:r>
              <a:rPr lang="en-US" sz="1600" b="1" i="1" dirty="0" err="1" smtClean="0"/>
              <a:t>Xplore</a:t>
            </a:r>
            <a:r>
              <a:rPr lang="en-US" sz="1600" b="1" i="1" dirty="0" smtClean="0"/>
              <a:t>.</a:t>
            </a:r>
            <a:r>
              <a:rPr lang="en-US" sz="1600" b="1" dirty="0" smtClean="0"/>
              <a:t> </a:t>
            </a:r>
            <a:r>
              <a:rPr lang="en-US" sz="1600" b="1" dirty="0" err="1" smtClean="0"/>
              <a:t>Editada</a:t>
            </a:r>
            <a:r>
              <a:rPr lang="en-US" sz="1600" b="1" dirty="0" smtClean="0"/>
              <a:t> The Institute of Electrical and Electronics Engineers Signal Processing Society, Liège, 2019. DOI: </a:t>
            </a:r>
            <a:r>
              <a:rPr lang="en-US" sz="1600" b="1" u="sng" dirty="0" smtClean="0">
                <a:hlinkClick r:id="rId2"/>
              </a:rPr>
              <a:t>10.1109/IC3D.2018.8657894</a:t>
            </a:r>
            <a:endParaRPr lang="es-MX" sz="1600" b="1" dirty="0" smtClean="0"/>
          </a:p>
          <a:p>
            <a:r>
              <a:rPr lang="en-US" sz="1600" dirty="0" smtClean="0"/>
              <a:t>FAJNYLBER, V., DEL VILLAR, R., MALDONADO, Y OTROS </a:t>
            </a:r>
            <a:r>
              <a:rPr lang="en-US" sz="1600" b="1" dirty="0" smtClean="0"/>
              <a:t>Augmented film narrative by use of non-photorealistic rendering”, en </a:t>
            </a:r>
            <a:r>
              <a:rPr lang="en-US" sz="1600" i="1" dirty="0" smtClean="0"/>
              <a:t>IEEE </a:t>
            </a:r>
            <a:r>
              <a:rPr lang="en-US" sz="1600" i="1" dirty="0" err="1" smtClean="0"/>
              <a:t>Xplore</a:t>
            </a:r>
            <a:r>
              <a:rPr lang="en-US" sz="1600" i="1" dirty="0" smtClean="0"/>
              <a:t>.</a:t>
            </a:r>
            <a:r>
              <a:rPr lang="en-US" sz="1600" dirty="0" smtClean="0"/>
              <a:t> </a:t>
            </a:r>
            <a:r>
              <a:rPr lang="en-US" sz="1600" dirty="0" err="1" smtClean="0"/>
              <a:t>Publicación</a:t>
            </a:r>
            <a:r>
              <a:rPr lang="en-US" sz="1600" dirty="0" smtClean="0"/>
              <a:t> SCOPUS, </a:t>
            </a:r>
            <a:r>
              <a:rPr lang="en-US" sz="1600" dirty="0" err="1" smtClean="0"/>
              <a:t>Editada</a:t>
            </a:r>
            <a:r>
              <a:rPr lang="en-US" sz="1600" dirty="0" smtClean="0"/>
              <a:t> </a:t>
            </a:r>
            <a:r>
              <a:rPr lang="en-US" sz="1600" dirty="0" err="1" smtClean="0"/>
              <a:t>por</a:t>
            </a:r>
            <a:r>
              <a:rPr lang="en-US" sz="1600" dirty="0" smtClean="0"/>
              <a:t> IEE  The Institute of Electrical and Electronics Engineers Signal Processing Society, Liège, 2018, </a:t>
            </a:r>
            <a:r>
              <a:rPr lang="en-US" sz="1600" b="1" dirty="0" smtClean="0"/>
              <a:t>DOI: </a:t>
            </a:r>
            <a:r>
              <a:rPr lang="en-US" sz="1600" u="sng" dirty="0" smtClean="0">
                <a:hlinkClick r:id="rId3"/>
              </a:rPr>
              <a:t>10.1109/IC3D.2017.8251912</a:t>
            </a:r>
            <a:endParaRPr lang="es-MX" sz="2800" dirty="0" smtClean="0"/>
          </a:p>
        </p:txBody>
      </p:sp>
      <p:sp>
        <p:nvSpPr>
          <p:cNvPr id="3" name="2 Rectángulo"/>
          <p:cNvSpPr/>
          <p:nvPr/>
        </p:nvSpPr>
        <p:spPr>
          <a:xfrm>
            <a:off x="827584" y="3933056"/>
            <a:ext cx="7920880" cy="1354217"/>
          </a:xfrm>
          <a:prstGeom prst="rect">
            <a:avLst/>
          </a:prstGeom>
        </p:spPr>
        <p:txBody>
          <a:bodyPr wrap="square">
            <a:spAutoFit/>
          </a:bodyPr>
          <a:lstStyle/>
          <a:p>
            <a:r>
              <a:rPr lang="es-CL" sz="1600" dirty="0" smtClean="0">
                <a:solidFill>
                  <a:schemeClr val="accent4"/>
                </a:solidFill>
              </a:rPr>
              <a:t>ORRO</a:t>
            </a:r>
            <a:r>
              <a:rPr lang="es-ES" sz="1600" dirty="0" smtClean="0">
                <a:solidFill>
                  <a:schemeClr val="accent4"/>
                </a:solidFill>
              </a:rPr>
              <a:t>Ñ</a:t>
            </a:r>
            <a:r>
              <a:rPr lang="es-CL" sz="1600" dirty="0" smtClean="0">
                <a:solidFill>
                  <a:schemeClr val="accent4"/>
                </a:solidFill>
              </a:rPr>
              <a:t>O, Macarena, 2019 “</a:t>
            </a:r>
            <a:r>
              <a:rPr lang="es-ES" sz="1600" dirty="0" smtClean="0">
                <a:solidFill>
                  <a:schemeClr val="accent4"/>
                </a:solidFill>
              </a:rPr>
              <a:t>Análisis semántico pulsional de tres  discursos de Eduardo Frei Montalva: La Patria Joven, promulgación de nueva ley de reforma agraria y Caupolicán 1980”. Tesis Magíster Comunicación Social, Universidad de Chile</a:t>
            </a:r>
            <a:r>
              <a:rPr lang="es-MX" sz="3600" dirty="0" smtClean="0"/>
              <a:t/>
            </a:r>
            <a:br>
              <a:rPr lang="es-MX" sz="3600" dirty="0" smtClean="0"/>
            </a:br>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defRPr/>
            </a:pPr>
            <a:r>
              <a:rPr lang="es-ES" sz="2000" smtClean="0"/>
              <a:t>Ciencias Sociales: Dispositivo de Transformación Metodológico</a:t>
            </a:r>
          </a:p>
        </p:txBody>
      </p:sp>
      <p:sp>
        <p:nvSpPr>
          <p:cNvPr id="12291" name="Oval 4"/>
          <p:cNvSpPr>
            <a:spLocks noChangeArrowheads="1"/>
          </p:cNvSpPr>
          <p:nvPr/>
        </p:nvSpPr>
        <p:spPr bwMode="auto">
          <a:xfrm>
            <a:off x="684213" y="2852738"/>
            <a:ext cx="3887787" cy="2089150"/>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12292" name="Oval 5"/>
          <p:cNvSpPr>
            <a:spLocks noChangeArrowheads="1"/>
          </p:cNvSpPr>
          <p:nvPr/>
        </p:nvSpPr>
        <p:spPr bwMode="auto">
          <a:xfrm>
            <a:off x="4859338" y="2852738"/>
            <a:ext cx="3529012" cy="2016125"/>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12293" name="Oval 6"/>
          <p:cNvSpPr>
            <a:spLocks noChangeArrowheads="1"/>
          </p:cNvSpPr>
          <p:nvPr/>
        </p:nvSpPr>
        <p:spPr bwMode="auto">
          <a:xfrm>
            <a:off x="2987675" y="4005263"/>
            <a:ext cx="3816350" cy="792162"/>
          </a:xfrm>
          <a:prstGeom prst="ellipse">
            <a:avLst/>
          </a:prstGeom>
          <a:solidFill>
            <a:schemeClr val="bg2"/>
          </a:solidFill>
          <a:ln w="9525">
            <a:solidFill>
              <a:schemeClr val="tx1"/>
            </a:solidFill>
            <a:round/>
            <a:headEnd/>
            <a:tailEnd/>
          </a:ln>
        </p:spPr>
        <p:txBody>
          <a:bodyPr wrap="none" anchor="ctr"/>
          <a:lstStyle/>
          <a:p>
            <a:pPr algn="ctr"/>
            <a:r>
              <a:rPr lang="es-ES" b="1"/>
              <a:t>Matemática</a:t>
            </a:r>
            <a:r>
              <a:rPr lang="es-ES" sz="1600" b="1"/>
              <a:t>: Álgebra, Geometría</a:t>
            </a:r>
          </a:p>
          <a:p>
            <a:pPr algn="ctr"/>
            <a:r>
              <a:rPr lang="es-ES" sz="1600" b="1"/>
              <a:t>          Estadística</a:t>
            </a:r>
          </a:p>
        </p:txBody>
      </p:sp>
      <p:sp>
        <p:nvSpPr>
          <p:cNvPr id="12294" name="Text Box 7"/>
          <p:cNvSpPr txBox="1">
            <a:spLocks noChangeArrowheads="1"/>
          </p:cNvSpPr>
          <p:nvPr/>
        </p:nvSpPr>
        <p:spPr bwMode="auto">
          <a:xfrm>
            <a:off x="1547813" y="3284538"/>
            <a:ext cx="2016125" cy="915987"/>
          </a:xfrm>
          <a:prstGeom prst="rect">
            <a:avLst/>
          </a:prstGeom>
          <a:noFill/>
          <a:ln w="9525">
            <a:noFill/>
            <a:miter lim="800000"/>
            <a:headEnd/>
            <a:tailEnd/>
          </a:ln>
        </p:spPr>
        <p:txBody>
          <a:bodyPr>
            <a:spAutoFit/>
          </a:bodyPr>
          <a:lstStyle/>
          <a:p>
            <a:pPr>
              <a:spcBef>
                <a:spcPct val="50000"/>
              </a:spcBef>
            </a:pPr>
            <a:r>
              <a:rPr lang="es-ES" b="1"/>
              <a:t>Cuantitativas</a:t>
            </a:r>
          </a:p>
          <a:p>
            <a:pPr>
              <a:spcBef>
                <a:spcPct val="50000"/>
              </a:spcBef>
            </a:pPr>
            <a:r>
              <a:rPr lang="es-ES" sz="1200" b="1"/>
              <a:t>Sociología</a:t>
            </a:r>
          </a:p>
          <a:p>
            <a:pPr>
              <a:spcBef>
                <a:spcPct val="50000"/>
              </a:spcBef>
            </a:pPr>
            <a:r>
              <a:rPr lang="es-ES" sz="1200" b="1"/>
              <a:t>Psicología</a:t>
            </a:r>
          </a:p>
        </p:txBody>
      </p:sp>
      <p:sp>
        <p:nvSpPr>
          <p:cNvPr id="12295" name="Text Box 8"/>
          <p:cNvSpPr txBox="1">
            <a:spLocks noChangeArrowheads="1"/>
          </p:cNvSpPr>
          <p:nvPr/>
        </p:nvSpPr>
        <p:spPr bwMode="auto">
          <a:xfrm>
            <a:off x="5435600" y="3141663"/>
            <a:ext cx="2376488" cy="915987"/>
          </a:xfrm>
          <a:prstGeom prst="rect">
            <a:avLst/>
          </a:prstGeom>
          <a:noFill/>
          <a:ln w="9525">
            <a:noFill/>
            <a:miter lim="800000"/>
            <a:headEnd/>
            <a:tailEnd/>
          </a:ln>
        </p:spPr>
        <p:txBody>
          <a:bodyPr>
            <a:spAutoFit/>
          </a:bodyPr>
          <a:lstStyle/>
          <a:p>
            <a:pPr>
              <a:spcBef>
                <a:spcPct val="50000"/>
              </a:spcBef>
            </a:pPr>
            <a:r>
              <a:rPr lang="es-ES" b="1"/>
              <a:t>Cualitativas</a:t>
            </a:r>
          </a:p>
          <a:p>
            <a:pPr>
              <a:spcBef>
                <a:spcPct val="50000"/>
              </a:spcBef>
            </a:pPr>
            <a:r>
              <a:rPr lang="es-ES" sz="1200" b="1"/>
              <a:t>Antropología</a:t>
            </a:r>
          </a:p>
          <a:p>
            <a:pPr>
              <a:spcBef>
                <a:spcPct val="50000"/>
              </a:spcBef>
            </a:pPr>
            <a:r>
              <a:rPr lang="es-ES" sz="1200" b="1"/>
              <a:t>Psicoanálisis Semiótica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435280" cy="1143000"/>
          </a:xfrm>
        </p:spPr>
        <p:txBody>
          <a:bodyPr/>
          <a:lstStyle/>
          <a:p>
            <a:r>
              <a:rPr lang="fr-FR" sz="2800" b="1" dirty="0" smtClean="0">
                <a:solidFill>
                  <a:srgbClr val="FFFF00"/>
                </a:solidFill>
                <a:effectLst/>
              </a:rPr>
              <a:t>Dans l’axe temporel de la première sémiotique</a:t>
            </a:r>
            <a:endParaRPr lang="es-MX" sz="2800" b="1" dirty="0">
              <a:solidFill>
                <a:srgbClr val="FFFF00"/>
              </a:solidFill>
              <a:effectLst/>
            </a:endParaRPr>
          </a:p>
        </p:txBody>
      </p:sp>
      <p:sp>
        <p:nvSpPr>
          <p:cNvPr id="3" name="2 Marcador de contenido"/>
          <p:cNvSpPr>
            <a:spLocks noGrp="1"/>
          </p:cNvSpPr>
          <p:nvPr>
            <p:ph idx="1"/>
          </p:nvPr>
        </p:nvSpPr>
        <p:spPr/>
        <p:txBody>
          <a:bodyPr/>
          <a:lstStyle/>
          <a:p>
            <a:r>
              <a:rPr lang="fr-FR" sz="2800" dirty="0" smtClean="0"/>
              <a:t>le domaine du réel est relativement simple : </a:t>
            </a:r>
            <a:r>
              <a:rPr lang="fr-FR" sz="2800" b="1" dirty="0" smtClean="0">
                <a:solidFill>
                  <a:schemeClr val="accent4"/>
                </a:solidFill>
              </a:rPr>
              <a:t>deux mythes de références symboliques disputent l’hégémonie </a:t>
            </a:r>
            <a:r>
              <a:rPr lang="fr-FR" sz="2800" dirty="0" smtClean="0"/>
              <a:t>(capitalisme/ communisme) et un médiateur. Les textes ont la tendance à l’homogénéité.</a:t>
            </a:r>
          </a:p>
          <a:p>
            <a:r>
              <a:rPr lang="en-US" sz="2400" b="1" dirty="0" smtClean="0">
                <a:solidFill>
                  <a:srgbClr val="FF9933"/>
                </a:solidFill>
              </a:rPr>
              <a:t>In the time axis of the first semiotics </a:t>
            </a:r>
            <a:r>
              <a:rPr lang="en-US" sz="2400" dirty="0" smtClean="0"/>
              <a:t>the space of the real is relatively simple: two myths of symbolic reference dispute hegemony (capitalism / communism) and a mediator. There the texts tend to be homogeneous, in some of its three variants.</a:t>
            </a:r>
            <a:endParaRPr lang="es-MX"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691336"/>
          </a:xfrm>
        </p:spPr>
        <p:txBody>
          <a:bodyPr/>
          <a:lstStyle/>
          <a:p>
            <a:r>
              <a:rPr lang="fr-FR" b="1" dirty="0" smtClean="0"/>
              <a:t>Les polémiques le plus réitérées sont en tour à la formalisation. </a:t>
            </a:r>
          </a:p>
          <a:p>
            <a:endParaRPr lang="fr-FR" b="1" dirty="0" smtClean="0"/>
          </a:p>
          <a:p>
            <a:endParaRPr lang="fr-FR" b="1" dirty="0" smtClean="0"/>
          </a:p>
          <a:p>
            <a:r>
              <a:rPr lang="en-US" dirty="0" smtClean="0"/>
              <a:t>The most repeated polemics revolve around formalization.</a:t>
            </a:r>
          </a:p>
          <a:p>
            <a:endParaRPr lang="es-MX" dirty="0"/>
          </a:p>
        </p:txBody>
      </p:sp>
    </p:spTree>
  </p:cSld>
  <p:clrMapOvr>
    <a:masterClrMapping/>
  </p:clrMapOvr>
</p:sld>
</file>

<file path=ppt/theme/theme1.xml><?xml version="1.0" encoding="utf-8"?>
<a:theme xmlns:a="http://schemas.openxmlformats.org/drawingml/2006/main" name="Cumbre">
  <a:themeElements>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Cumb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mbr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Cumbr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Cumbr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Cumbr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Cumb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Cumbr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Cumbr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Cumbr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2484</TotalTime>
  <Words>2673</Words>
  <Application>Microsoft Office PowerPoint</Application>
  <PresentationFormat>Presentación en pantalla (4:3)</PresentationFormat>
  <Paragraphs>236</Paragraphs>
  <Slides>64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64</vt:i4>
      </vt:variant>
    </vt:vector>
  </HeadingPairs>
  <TitlesOfParts>
    <vt:vector size="66" baseType="lpstr">
      <vt:lpstr>Cumbre</vt:lpstr>
      <vt:lpstr>Diapositiva</vt:lpstr>
      <vt:lpstr>Diapositiva 1</vt:lpstr>
      <vt:lpstr>Introduction: ce n’est pas le sujet qui fait de la science mais un mode de production, un dispositif. It is not an author who does science but a mode of production </vt:lpstr>
      <vt:lpstr>No es el Sujeto quien hace la ciencia</vt:lpstr>
      <vt:lpstr>La forma de funcionamiento de la cientificidad blanca</vt:lpstr>
      <vt:lpstr>Diapositiva 5</vt:lpstr>
      <vt:lpstr>Diapositiva 6</vt:lpstr>
      <vt:lpstr>Ciencias Sociales: Dispositivo de Transformación Metodológico</vt:lpstr>
      <vt:lpstr>Dans l’axe temporel de la première sémiotique</vt:lpstr>
      <vt:lpstr>Diapositiva 9</vt:lpstr>
      <vt:lpstr>Diapositiva 10</vt:lpstr>
      <vt:lpstr>Diapositiva 11</vt:lpstr>
      <vt:lpstr>Diapositiva 12</vt:lpstr>
      <vt:lpstr>Diapositiva 13</vt:lpstr>
      <vt:lpstr>  Consumidor tiende a ser homogéneo ///  /Campana de Gauss/ </vt:lpstr>
      <vt:lpstr>En la Coyuntura Actual</vt:lpstr>
      <vt:lpstr>Problemáticas Emergentes: Desafíos de la Semiótica  Nouveaux enjeux: les défis de la sémiotique  </vt:lpstr>
      <vt:lpstr>Diapositiva 17</vt:lpstr>
      <vt:lpstr>Diapositiva 18</vt:lpstr>
      <vt:lpstr>Diapositiva 19</vt:lpstr>
      <vt:lpstr>Ciencias Sociales: Dispositivo de Transformación Metodológico</vt:lpstr>
      <vt:lpstr>Diapositiva 21</vt:lpstr>
      <vt:lpstr>Diapositiva 22</vt:lpstr>
      <vt:lpstr>Diapositiva 23</vt:lpstr>
      <vt:lpstr>La Contribución de René Thom</vt:lpstr>
      <vt:lpstr>  </vt:lpstr>
      <vt:lpstr>Diapositiva 26</vt:lpstr>
      <vt:lpstr>Diapositiva 27</vt:lpstr>
      <vt:lpstr>L’Interface cognitif</vt:lpstr>
      <vt:lpstr>Diapositiva 29</vt:lpstr>
      <vt:lpstr>Diapositiva 30</vt:lpstr>
      <vt:lpstr>Prolegómenos Ciencias Cognitivas</vt:lpstr>
      <vt:lpstr>Diapositiva 32</vt:lpstr>
      <vt:lpstr>Les modèles enactives: la contribution de Francisco Varela et les rapports avec  les sciences sociales</vt:lpstr>
      <vt:lpstr>La Investigación Empírica</vt:lpstr>
      <vt:lpstr>Diapositiva 35</vt:lpstr>
      <vt:lpstr>Diapositiva 36</vt:lpstr>
      <vt:lpstr>Diapositiva 37</vt:lpstr>
      <vt:lpstr>Diapositiva 38</vt:lpstr>
      <vt:lpstr>Índice de Manejo de Complejidad</vt:lpstr>
      <vt:lpstr>Simplicidad Cognitiva</vt:lpstr>
      <vt:lpstr>Complejidad Cognitiva</vt:lpstr>
      <vt:lpstr>Diapositiva 42</vt:lpstr>
      <vt:lpstr>Diapositiva 43</vt:lpstr>
      <vt:lpstr>Diapositiva 44</vt:lpstr>
      <vt:lpstr>Diapositiva 45</vt:lpstr>
      <vt:lpstr>Diapositiva 46</vt:lpstr>
      <vt:lpstr>Identificación Imaginaria/ Identificación Simbólica</vt:lpstr>
      <vt:lpstr>Diapositiva 48</vt:lpstr>
      <vt:lpstr>Identificación Imaginaria</vt:lpstr>
      <vt:lpstr>Diapositiva 50</vt:lpstr>
      <vt:lpstr>EL APORTE DE REICH</vt:lpstr>
      <vt:lpstr>Diapositiva 52</vt:lpstr>
      <vt:lpstr>Diapositiva 53</vt:lpstr>
      <vt:lpstr>Diapositiva 54</vt:lpstr>
      <vt:lpstr>El Sonido</vt:lpstr>
      <vt:lpstr>Onda Ondulatoria de Energía a través del sonido</vt:lpstr>
      <vt:lpstr>Diapositiva 57</vt:lpstr>
      <vt:lpstr>Macarena Orroño: “Análisis semántico pulsional de tres  discursos de Eduardo Frei Montalva: La Patria Joven, promulgación de nueva ley de reforma agraria y Caupolicán 1980”. Tesis Maestría Comunicación Social, Universidad de Chile, 2019</vt:lpstr>
      <vt:lpstr>Diapositiva 59</vt:lpstr>
      <vt:lpstr>Diapositiva 60</vt:lpstr>
      <vt:lpstr>Diapositiva 61</vt:lpstr>
      <vt:lpstr>Diapositiva 62</vt:lpstr>
      <vt:lpstr>Diapositiva 63</vt:lpstr>
      <vt:lpstr>Diapositiva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 / No-Ver, en C. S. Peirce: su contribución y los límites de su propuesta</dc:title>
  <dc:creator>xp</dc:creator>
  <cp:lastModifiedBy>Usuario</cp:lastModifiedBy>
  <cp:revision>134</cp:revision>
  <cp:lastPrinted>1601-01-01T00:00:00Z</cp:lastPrinted>
  <dcterms:created xsi:type="dcterms:W3CDTF">2009-10-14T01:48:52Z</dcterms:created>
  <dcterms:modified xsi:type="dcterms:W3CDTF">2020-04-08T04:53:23Z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