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7"/>
  </p:handoutMasterIdLst>
  <p:sldIdLst>
    <p:sldId id="291" r:id="rId2"/>
    <p:sldId id="292" r:id="rId3"/>
    <p:sldId id="260" r:id="rId4"/>
    <p:sldId id="267" r:id="rId5"/>
    <p:sldId id="286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93" r:id="rId15"/>
    <p:sldId id="277" r:id="rId16"/>
    <p:sldId id="278" r:id="rId17"/>
    <p:sldId id="279" r:id="rId18"/>
    <p:sldId id="280" r:id="rId19"/>
    <p:sldId id="287" r:id="rId20"/>
    <p:sldId id="290" r:id="rId21"/>
    <p:sldId id="294" r:id="rId22"/>
    <p:sldId id="295" r:id="rId23"/>
    <p:sldId id="288" r:id="rId24"/>
    <p:sldId id="296" r:id="rId25"/>
    <p:sldId id="289" r:id="rId26"/>
  </p:sldIdLst>
  <p:sldSz cx="9144000" cy="6858000" type="screen4x3"/>
  <p:notesSz cx="6858000" cy="90249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FFFF00"/>
    <a:srgbClr val="F33570"/>
    <a:srgbClr val="07080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6" autoAdjust="0"/>
  </p:normalViewPr>
  <p:slideViewPr>
    <p:cSldViewPr>
      <p:cViewPr>
        <p:scale>
          <a:sx n="75" d="100"/>
          <a:sy n="75" d="100"/>
        </p:scale>
        <p:origin x="-1152" y="-7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4088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4088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F0F0686-AA7C-43A6-9C78-B4E1D72710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14AE71-5418-43FA-A888-17C85FBA85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332AC-3AD8-4F1A-85E4-40B575F73C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35B6A-DC36-49B4-A4FC-6012D7726B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642AC-AA6F-4FD1-AD01-55E1FFA6EA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E18C8-3A44-46FF-AD87-F5D42A7BD6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8C243-A567-487C-A80D-A4B248A3697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E376D-5944-4F91-A867-54E3F2CB57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733C-C728-45A2-AC54-5C7C47A9966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B766F-A9C8-4D47-BFA2-DD04D142BB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08469-395A-4A00-B020-EC807483FF6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92944-D49A-490D-80AB-CF4B8E7C21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104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4111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5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</p:grpSp>
          <p:grpSp>
            <p:nvGrpSpPr>
              <p:cNvPr id="4112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MX"/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MX"/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MX"/>
            </a:p>
          </p:txBody>
        </p:sp>
        <p:grpSp>
          <p:nvGrpSpPr>
            <p:cNvPr id="4107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/>
              </a:p>
            </p:txBody>
          </p:sp>
        </p:grpSp>
      </p:grpSp>
      <p:sp>
        <p:nvSpPr>
          <p:cNvPr id="4099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4100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E6ACF49-1F34-478C-88D2-DDF2B403A4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oleObject" Target="../embeddings/Hoja_de_c_lculo_de_Microsoft_Office_Excel_97-20031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oleObject" Target="../embeddings/Hoja_de_c_lculo_de_Microsoft_Office_Excel_97-20032.xls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ChangeArrowheads="1"/>
          </p:cNvSpPr>
          <p:nvPr/>
        </p:nvSpPr>
        <p:spPr bwMode="auto">
          <a:xfrm>
            <a:off x="5508625" y="2349500"/>
            <a:ext cx="3635375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s-ES_tradnl" sz="4400">
                <a:solidFill>
                  <a:schemeClr val="tx2"/>
                </a:solidFill>
              </a:rPr>
              <a:t>Proceso de Investigación Científica</a:t>
            </a:r>
          </a:p>
          <a:p>
            <a:pPr algn="ctr"/>
            <a:r>
              <a:rPr lang="es-ES_tradnl" sz="3000">
                <a:solidFill>
                  <a:schemeClr val="tx2"/>
                </a:solidFill>
              </a:rPr>
              <a:t>Método General</a:t>
            </a:r>
            <a:endParaRPr lang="es-ES" sz="3000">
              <a:solidFill>
                <a:schemeClr val="tx2"/>
              </a:solidFill>
            </a:endParaRPr>
          </a:p>
        </p:txBody>
      </p:sp>
      <p:pic>
        <p:nvPicPr>
          <p:cNvPr id="6147" name="Picture 1028" descr="porta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3863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s-ES_tradnl" smtClean="0"/>
              <a:t>Tipos de investigación científica</a:t>
            </a:r>
            <a:endParaRPr lang="es-ES" smtClean="0"/>
          </a:p>
        </p:txBody>
      </p:sp>
      <p:sp>
        <p:nvSpPr>
          <p:cNvPr id="14340" name="Oval 35"/>
          <p:cNvSpPr>
            <a:spLocks noChangeArrowheads="1"/>
          </p:cNvSpPr>
          <p:nvPr/>
        </p:nvSpPr>
        <p:spPr bwMode="auto">
          <a:xfrm>
            <a:off x="2057400" y="3003550"/>
            <a:ext cx="4949825" cy="965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DEFINIR EL TIPO DE INVESTIGACIÓN A REALIZAR</a:t>
            </a:r>
            <a:endParaRPr lang="es-ES" sz="2000"/>
          </a:p>
        </p:txBody>
      </p:sp>
      <p:sp>
        <p:nvSpPr>
          <p:cNvPr id="14341" name="Rectangle 36"/>
          <p:cNvSpPr>
            <a:spLocks noChangeArrowheads="1"/>
          </p:cNvSpPr>
          <p:nvPr/>
        </p:nvSpPr>
        <p:spPr bwMode="auto">
          <a:xfrm>
            <a:off x="2362200" y="1884363"/>
            <a:ext cx="34290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800"/>
              <a:t>El investigador define el tipo o </a:t>
            </a:r>
          </a:p>
          <a:p>
            <a:pPr marL="457200" indent="-457200"/>
            <a:r>
              <a:rPr lang="es-ES_tradnl" sz="1800"/>
              <a:t>nivel de investigación a realizar</a:t>
            </a:r>
            <a:endParaRPr lang="es-ES" sz="1800"/>
          </a:p>
        </p:txBody>
      </p:sp>
      <p:sp>
        <p:nvSpPr>
          <p:cNvPr id="14342" name="Line 37"/>
          <p:cNvSpPr>
            <a:spLocks noChangeShapeType="1"/>
          </p:cNvSpPr>
          <p:nvPr/>
        </p:nvSpPr>
        <p:spPr bwMode="auto">
          <a:xfrm>
            <a:off x="4114800" y="26225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4343" name="Text Box 38"/>
          <p:cNvSpPr txBox="1">
            <a:spLocks noChangeArrowheads="1"/>
          </p:cNvSpPr>
          <p:nvPr/>
        </p:nvSpPr>
        <p:spPr bwMode="auto">
          <a:xfrm>
            <a:off x="2268538" y="4292600"/>
            <a:ext cx="6324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000"/>
              <a:t>Esta definición depende de: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000"/>
              <a:t> Estado actual del tema de investigación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000"/>
              <a:t> Los objetivos de la investigación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000"/>
              <a:t> Enfoque que el investigador pretende dar al estudio</a:t>
            </a:r>
            <a:endParaRPr lang="es-ES" sz="2000"/>
          </a:p>
        </p:txBody>
      </p:sp>
      <p:pic>
        <p:nvPicPr>
          <p:cNvPr id="14344" name="Picture 120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121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6" name="Text Box 122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s-ES_tradnl" smtClean="0"/>
              <a:t>Tipos de investigación científica: Clasificación</a:t>
            </a:r>
            <a:endParaRPr lang="es-ES" smtClean="0"/>
          </a:p>
        </p:txBody>
      </p:sp>
      <p:graphicFrame>
        <p:nvGraphicFramePr>
          <p:cNvPr id="28743" name="Group 71"/>
          <p:cNvGraphicFramePr>
            <a:graphicFrameLocks noGrp="1"/>
          </p:cNvGraphicFramePr>
          <p:nvPr/>
        </p:nvGraphicFramePr>
        <p:xfrm>
          <a:off x="755650" y="1844675"/>
          <a:ext cx="7993063" cy="4084638"/>
        </p:xfrm>
        <a:graphic>
          <a:graphicData uri="http://schemas.openxmlformats.org/drawingml/2006/table">
            <a:tbl>
              <a:tblPr/>
              <a:tblGrid>
                <a:gridCol w="2038350"/>
                <a:gridCol w="5954713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TIPOS DE INVESTIGACIÓN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Histórica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Analiza eventos del pasado y busca relacionarlos con otros del presente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Documental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Analiza información escrita sobre el Tema Objeto de Estudio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Descriptiva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Reseña rasgos, cualidades o atributos de la Población Objeto de Estudio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Correlacional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Mide el grado de relación entre las variables de la Población estudiada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Explicativa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 razones del porqué de los fenómenos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 de Casos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Analiza una unidad específica de un Universo Poblacional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Seccional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Recoge información del Objeto de Estudio en oportunidad única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Longitudinal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Compara datos obtenidos en diferentes oportunidades o momentos de una misma población con el propósito de evaluar los cambios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Blip>
                          <a:blip r:embed="rId2"/>
                        </a:buBlip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Experimental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Analiza el efecto producido por la acción o manipulación de una o más variables independientes sobre una o varias dependientes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98" name="Picture 75" descr="portadaPe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99" name="Picture 76" descr="Log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0" name="Text Box 77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s-ES_tradnl" smtClean="0"/>
              <a:t>Marco de referencia</a:t>
            </a:r>
            <a:br>
              <a:rPr lang="es-ES_tradnl" smtClean="0"/>
            </a:br>
            <a:endParaRPr lang="es-ES" smtClean="0"/>
          </a:p>
        </p:txBody>
      </p:sp>
      <p:sp>
        <p:nvSpPr>
          <p:cNvPr id="16388" name="Oval 50"/>
          <p:cNvSpPr>
            <a:spLocks noChangeArrowheads="1"/>
          </p:cNvSpPr>
          <p:nvPr/>
        </p:nvSpPr>
        <p:spPr bwMode="auto">
          <a:xfrm>
            <a:off x="1676400" y="2832100"/>
            <a:ext cx="3657600" cy="1828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ELABORAR EL MARCO DE REFERENCIA DE LA INVESTIGACIÓN</a:t>
            </a:r>
            <a:endParaRPr lang="es-ES" sz="2000"/>
          </a:p>
        </p:txBody>
      </p:sp>
      <p:sp>
        <p:nvSpPr>
          <p:cNvPr id="16389" name="Rectangle 51"/>
          <p:cNvSpPr>
            <a:spLocks noChangeArrowheads="1"/>
          </p:cNvSpPr>
          <p:nvPr/>
        </p:nvSpPr>
        <p:spPr bwMode="auto">
          <a:xfrm>
            <a:off x="914400" y="1693863"/>
            <a:ext cx="251460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400" b="1"/>
              <a:t>¿Qué es?</a:t>
            </a:r>
            <a:r>
              <a:rPr lang="es-ES_tradnl" sz="1400"/>
              <a:t>  Ubicar la Investigación dentro de una teoría, enfoque o escuela.</a:t>
            </a:r>
            <a:endParaRPr lang="es-ES" sz="1400"/>
          </a:p>
        </p:txBody>
      </p:sp>
      <p:sp>
        <p:nvSpPr>
          <p:cNvPr id="16390" name="Rectangle 52"/>
          <p:cNvSpPr>
            <a:spLocks noChangeArrowheads="1"/>
          </p:cNvSpPr>
          <p:nvPr/>
        </p:nvSpPr>
        <p:spPr bwMode="auto">
          <a:xfrm>
            <a:off x="5867400" y="2514600"/>
            <a:ext cx="2665413" cy="137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¿Qué funciones cumple?</a:t>
            </a:r>
            <a:r>
              <a:rPr lang="es-ES_tradnl" sz="1400"/>
              <a:t>  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Permite prevenir errores</a:t>
            </a:r>
            <a:br>
              <a:rPr lang="es-ES_tradnl" sz="1400"/>
            </a:br>
            <a:r>
              <a:rPr lang="es-ES_tradnl" sz="1400"/>
              <a:t>  detectados en otros estudios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Sirve de guía al Investigador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Provee un marco para la</a:t>
            </a:r>
            <a:br>
              <a:rPr lang="es-ES_tradnl" sz="1400"/>
            </a:br>
            <a:r>
              <a:rPr lang="es-ES_tradnl" sz="1400"/>
              <a:t>   interpretación de resultados</a:t>
            </a:r>
            <a:endParaRPr lang="es-ES" sz="1400"/>
          </a:p>
        </p:txBody>
      </p:sp>
      <p:sp>
        <p:nvSpPr>
          <p:cNvPr id="16391" name="Text Box 65"/>
          <p:cNvSpPr txBox="1">
            <a:spLocks noChangeArrowheads="1"/>
          </p:cNvSpPr>
          <p:nvPr/>
        </p:nvSpPr>
        <p:spPr bwMode="auto">
          <a:xfrm>
            <a:off x="898525" y="4797425"/>
            <a:ext cx="8137525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 sz="1300"/>
              <a:t> Marco Teórico: Fundamentación teórica dentro de la cual se enmarca la investigación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1300"/>
              <a:t> Marco Conceptual: Definición de conceptos relevantes utilizados en el estudio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1300"/>
              <a:t> Marco Histórico (algunas veces): Ubicación histórica del estudio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1300"/>
              <a:t> Marco Legal (algunas veces): Aspectos legales que enmarcan el estudio a realizar</a:t>
            </a:r>
            <a:endParaRPr lang="es-ES" sz="1300"/>
          </a:p>
        </p:txBody>
      </p:sp>
      <p:sp>
        <p:nvSpPr>
          <p:cNvPr id="16392" name="Line 66"/>
          <p:cNvSpPr>
            <a:spLocks noChangeShapeType="1"/>
          </p:cNvSpPr>
          <p:nvPr/>
        </p:nvSpPr>
        <p:spPr bwMode="auto">
          <a:xfrm flipH="1" flipV="1">
            <a:off x="1752600" y="27432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6393" name="Line 67"/>
          <p:cNvSpPr>
            <a:spLocks noChangeShapeType="1"/>
          </p:cNvSpPr>
          <p:nvPr/>
        </p:nvSpPr>
        <p:spPr bwMode="auto">
          <a:xfrm flipV="1">
            <a:off x="5181600" y="3200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6394" name="Picture 69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70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6" name="Text Box 71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eaLnBrk="1" hangingPunct="1"/>
            <a:r>
              <a:rPr lang="es-ES_tradnl" smtClean="0"/>
              <a:t>Hipótesis</a:t>
            </a:r>
            <a:endParaRPr lang="es-ES" smtClean="0"/>
          </a:p>
        </p:txBody>
      </p:sp>
      <p:sp>
        <p:nvSpPr>
          <p:cNvPr id="17412" name="Oval 35"/>
          <p:cNvSpPr>
            <a:spLocks noChangeArrowheads="1"/>
          </p:cNvSpPr>
          <p:nvPr/>
        </p:nvSpPr>
        <p:spPr bwMode="auto">
          <a:xfrm>
            <a:off x="1982788" y="3048000"/>
            <a:ext cx="3117850" cy="1397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FORMULAR LA HIPÓTESIS DE LA INVESTIGACIÓN</a:t>
            </a:r>
            <a:endParaRPr lang="es-ES" sz="2000"/>
          </a:p>
        </p:txBody>
      </p:sp>
      <p:sp>
        <p:nvSpPr>
          <p:cNvPr id="17413" name="Rectangle 36"/>
          <p:cNvSpPr>
            <a:spLocks noChangeArrowheads="1"/>
          </p:cNvSpPr>
          <p:nvPr/>
        </p:nvSpPr>
        <p:spPr bwMode="auto">
          <a:xfrm>
            <a:off x="914400" y="1693863"/>
            <a:ext cx="281940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400" b="1"/>
              <a:t>¿Qué son?  </a:t>
            </a:r>
            <a:r>
              <a:rPr lang="es-ES_tradnl" sz="1400"/>
              <a:t>Afirmaciones o suposiciones que hace el investigador respecto al problema de investigación</a:t>
            </a:r>
            <a:endParaRPr lang="es-ES" sz="1600" b="1"/>
          </a:p>
        </p:txBody>
      </p:sp>
      <p:sp>
        <p:nvSpPr>
          <p:cNvPr id="17414" name="Rectangle 37"/>
          <p:cNvSpPr>
            <a:spLocks noChangeArrowheads="1"/>
          </p:cNvSpPr>
          <p:nvPr/>
        </p:nvSpPr>
        <p:spPr bwMode="auto">
          <a:xfrm>
            <a:off x="5867400" y="2514600"/>
            <a:ext cx="2665413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¿Qué Funciones cumple?</a:t>
            </a:r>
            <a:r>
              <a:rPr lang="es-ES_tradnl" sz="1400"/>
              <a:t>  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Direccionar el problema</a:t>
            </a:r>
            <a:br>
              <a:rPr lang="es-ES_tradnl" sz="1400"/>
            </a:br>
            <a:r>
              <a:rPr lang="es-ES_tradnl" sz="1400"/>
              <a:t>   objeto de investigación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Identificar variables objeto</a:t>
            </a:r>
            <a:br>
              <a:rPr lang="es-ES_tradnl" sz="1400"/>
            </a:br>
            <a:r>
              <a:rPr lang="es-ES_tradnl" sz="1400"/>
              <a:t>   de análisis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Orientar el uso de métodos y</a:t>
            </a:r>
            <a:br>
              <a:rPr lang="es-ES_tradnl" sz="1400"/>
            </a:br>
            <a:r>
              <a:rPr lang="es-ES_tradnl" sz="1400"/>
              <a:t>   técnicas de obtención de</a:t>
            </a:r>
            <a:br>
              <a:rPr lang="es-ES_tradnl" sz="1400"/>
            </a:br>
            <a:r>
              <a:rPr lang="es-ES_tradnl" sz="1400"/>
              <a:t>   información</a:t>
            </a:r>
            <a:endParaRPr lang="es-ES" sz="1400" b="1"/>
          </a:p>
        </p:txBody>
      </p:sp>
      <p:sp>
        <p:nvSpPr>
          <p:cNvPr id="17415" name="Rectangle 38"/>
          <p:cNvSpPr>
            <a:spLocks noChangeArrowheads="1"/>
          </p:cNvSpPr>
          <p:nvPr/>
        </p:nvSpPr>
        <p:spPr bwMode="auto">
          <a:xfrm>
            <a:off x="838200" y="4956175"/>
            <a:ext cx="3124200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Clases de hipótesis</a:t>
            </a:r>
          </a:p>
          <a:p>
            <a:pPr>
              <a:buFontTx/>
              <a:buChar char="•"/>
            </a:pPr>
            <a:r>
              <a:rPr lang="es-ES_tradnl" sz="1400"/>
              <a:t>De investigación o nulas </a:t>
            </a:r>
          </a:p>
          <a:p>
            <a:pPr>
              <a:buFontTx/>
              <a:buChar char="•"/>
            </a:pPr>
            <a:r>
              <a:rPr lang="es-ES_tradnl" sz="1400"/>
              <a:t>Alterna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Metodológica</a:t>
            </a:r>
          </a:p>
          <a:p>
            <a:pPr>
              <a:buFont typeface="Wingdings" pitchFamily="2" charset="2"/>
              <a:buNone/>
            </a:pPr>
            <a:endParaRPr lang="es-ES" sz="1400"/>
          </a:p>
        </p:txBody>
      </p:sp>
      <p:sp>
        <p:nvSpPr>
          <p:cNvPr id="17416" name="Rectangle 39"/>
          <p:cNvSpPr>
            <a:spLocks noChangeArrowheads="1"/>
          </p:cNvSpPr>
          <p:nvPr/>
        </p:nvSpPr>
        <p:spPr bwMode="auto">
          <a:xfrm>
            <a:off x="6227763" y="4652963"/>
            <a:ext cx="236220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Clase de variables</a:t>
            </a:r>
          </a:p>
          <a:p>
            <a:pPr>
              <a:buFontTx/>
              <a:buChar char="•"/>
            </a:pPr>
            <a:r>
              <a:rPr lang="es-ES_tradnl" sz="1400"/>
              <a:t> Independientes</a:t>
            </a:r>
          </a:p>
          <a:p>
            <a:pPr>
              <a:buFontTx/>
              <a:buChar char="•"/>
            </a:pPr>
            <a:r>
              <a:rPr lang="es-ES_tradnl" sz="1400"/>
              <a:t> Dependientes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 Intervinientes - Extrañas</a:t>
            </a:r>
            <a:endParaRPr lang="es-ES" sz="1400"/>
          </a:p>
        </p:txBody>
      </p:sp>
      <p:sp>
        <p:nvSpPr>
          <p:cNvPr id="17417" name="Line 40"/>
          <p:cNvSpPr>
            <a:spLocks noChangeShapeType="1"/>
          </p:cNvSpPr>
          <p:nvPr/>
        </p:nvSpPr>
        <p:spPr bwMode="auto">
          <a:xfrm flipV="1">
            <a:off x="5105400" y="3200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18" name="Line 41"/>
          <p:cNvSpPr>
            <a:spLocks noChangeShapeType="1"/>
          </p:cNvSpPr>
          <p:nvPr/>
        </p:nvSpPr>
        <p:spPr bwMode="auto">
          <a:xfrm>
            <a:off x="4724400" y="4267200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19" name="Line 42"/>
          <p:cNvSpPr>
            <a:spLocks noChangeShapeType="1"/>
          </p:cNvSpPr>
          <p:nvPr/>
        </p:nvSpPr>
        <p:spPr bwMode="auto">
          <a:xfrm flipH="1">
            <a:off x="2209800" y="4267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20" name="Line 43"/>
          <p:cNvSpPr>
            <a:spLocks noChangeShapeType="1"/>
          </p:cNvSpPr>
          <p:nvPr/>
        </p:nvSpPr>
        <p:spPr bwMode="auto">
          <a:xfrm flipH="1" flipV="1">
            <a:off x="2209800" y="27432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7421" name="Picture 51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52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Text Box 53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MX" sz="4400">
                <a:solidFill>
                  <a:schemeClr val="tx2"/>
                </a:solidFill>
              </a:rPr>
              <a:t>Pruebas estadísticas para pruebas de hipótesis</a:t>
            </a:r>
            <a:endParaRPr lang="es-ES" sz="4400">
              <a:solidFill>
                <a:schemeClr val="tx2"/>
              </a:solidFill>
            </a:endParaRPr>
          </a:p>
        </p:txBody>
      </p:sp>
      <p:pic>
        <p:nvPicPr>
          <p:cNvPr id="18435" name="Picture 4" descr="analisisdatos"/>
          <p:cNvPicPr>
            <a:picLocks noChangeAspect="1" noChangeArrowheads="1"/>
          </p:cNvPicPr>
          <p:nvPr/>
        </p:nvPicPr>
        <p:blipFill>
          <a:blip r:embed="rId2" cstate="print">
            <a:lum contrast="18000"/>
          </a:blip>
          <a:srcRect r="-16907" b="47682"/>
          <a:stretch>
            <a:fillRect/>
          </a:stretch>
        </p:blipFill>
        <p:spPr bwMode="auto">
          <a:xfrm>
            <a:off x="395288" y="1557338"/>
            <a:ext cx="4968875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 descr="portadaPe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 descr="Log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  <p:pic>
        <p:nvPicPr>
          <p:cNvPr id="18439" name="Picture 9" descr="analisisdatos"/>
          <p:cNvPicPr>
            <a:picLocks noChangeAspect="1" noChangeArrowheads="1"/>
          </p:cNvPicPr>
          <p:nvPr/>
        </p:nvPicPr>
        <p:blipFill>
          <a:blip r:embed="rId5" cstate="print">
            <a:lum contrast="24000"/>
          </a:blip>
          <a:srcRect l="-21800" t="52458"/>
          <a:stretch>
            <a:fillRect/>
          </a:stretch>
        </p:blipFill>
        <p:spPr bwMode="auto">
          <a:xfrm>
            <a:off x="3708400" y="3213100"/>
            <a:ext cx="51847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Diseño de la investigación</a:t>
            </a:r>
          </a:p>
        </p:txBody>
      </p:sp>
      <p:grpSp>
        <p:nvGrpSpPr>
          <p:cNvPr id="19459" name="Group 14"/>
          <p:cNvGrpSpPr>
            <a:grpSpLocks/>
          </p:cNvGrpSpPr>
          <p:nvPr/>
        </p:nvGrpSpPr>
        <p:grpSpPr bwMode="auto">
          <a:xfrm>
            <a:off x="900113" y="1773238"/>
            <a:ext cx="7620000" cy="1581150"/>
            <a:chOff x="720" y="1104"/>
            <a:chExt cx="4800" cy="996"/>
          </a:xfrm>
        </p:grpSpPr>
        <p:sp>
          <p:nvSpPr>
            <p:cNvPr id="19470" name="Text Box 3"/>
            <p:cNvSpPr txBox="1">
              <a:spLocks noChangeArrowheads="1"/>
            </p:cNvSpPr>
            <p:nvPr/>
          </p:nvSpPr>
          <p:spPr bwMode="auto">
            <a:xfrm>
              <a:off x="720" y="1440"/>
              <a:ext cx="96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/>
                <a:t>Experimentales Verdaderos</a:t>
              </a:r>
            </a:p>
          </p:txBody>
        </p:sp>
        <p:sp>
          <p:nvSpPr>
            <p:cNvPr id="19471" name="Text Box 4"/>
            <p:cNvSpPr txBox="1">
              <a:spLocks noChangeArrowheads="1"/>
            </p:cNvSpPr>
            <p:nvPr/>
          </p:nvSpPr>
          <p:spPr bwMode="auto">
            <a:xfrm>
              <a:off x="1968" y="1104"/>
              <a:ext cx="3552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con medición previa y posterior con un grupo de control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de Sólomon para cuatro grupos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con medición previa y grupo de control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de series cronológicas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factoriales</a:t>
              </a:r>
            </a:p>
          </p:txBody>
        </p:sp>
        <p:sp>
          <p:nvSpPr>
            <p:cNvPr id="19472" name="AutoShape 5"/>
            <p:cNvSpPr>
              <a:spLocks/>
            </p:cNvSpPr>
            <p:nvPr/>
          </p:nvSpPr>
          <p:spPr bwMode="auto">
            <a:xfrm>
              <a:off x="1872" y="1104"/>
              <a:ext cx="96" cy="96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grpSp>
        <p:nvGrpSpPr>
          <p:cNvPr id="19460" name="Group 13"/>
          <p:cNvGrpSpPr>
            <a:grpSpLocks/>
          </p:cNvGrpSpPr>
          <p:nvPr/>
        </p:nvGrpSpPr>
        <p:grpSpPr bwMode="auto">
          <a:xfrm>
            <a:off x="900113" y="3602038"/>
            <a:ext cx="7932737" cy="2085975"/>
            <a:chOff x="816" y="2448"/>
            <a:chExt cx="4997" cy="1314"/>
          </a:xfrm>
        </p:grpSpPr>
        <p:sp>
          <p:nvSpPr>
            <p:cNvPr id="19464" name="Text Box 6"/>
            <p:cNvSpPr txBox="1">
              <a:spLocks noChangeArrowheads="1"/>
            </p:cNvSpPr>
            <p:nvPr/>
          </p:nvSpPr>
          <p:spPr bwMode="auto">
            <a:xfrm>
              <a:off x="816" y="3312"/>
              <a:ext cx="129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/>
                <a:t>Preexperimentales</a:t>
              </a:r>
            </a:p>
          </p:txBody>
        </p:sp>
        <p:sp>
          <p:nvSpPr>
            <p:cNvPr id="19465" name="Text Box 7"/>
            <p:cNvSpPr txBox="1">
              <a:spLocks noChangeArrowheads="1"/>
            </p:cNvSpPr>
            <p:nvPr/>
          </p:nvSpPr>
          <p:spPr bwMode="auto">
            <a:xfrm>
              <a:off x="2064" y="3168"/>
              <a:ext cx="3552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de un caso único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de un grupo con medición antes y después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de comparación con grupos estáticos</a:t>
              </a:r>
            </a:p>
          </p:txBody>
        </p:sp>
        <p:sp>
          <p:nvSpPr>
            <p:cNvPr id="19466" name="AutoShape 8"/>
            <p:cNvSpPr>
              <a:spLocks/>
            </p:cNvSpPr>
            <p:nvPr/>
          </p:nvSpPr>
          <p:spPr bwMode="auto">
            <a:xfrm>
              <a:off x="1968" y="3168"/>
              <a:ext cx="96" cy="57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9467" name="Text Box 9"/>
            <p:cNvSpPr txBox="1">
              <a:spLocks noChangeArrowheads="1"/>
            </p:cNvSpPr>
            <p:nvPr/>
          </p:nvSpPr>
          <p:spPr bwMode="auto">
            <a:xfrm>
              <a:off x="816" y="2592"/>
              <a:ext cx="912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s-ES_tradnl" sz="1400"/>
                <a:t>Cuasi Experimentales</a:t>
              </a:r>
            </a:p>
          </p:txBody>
        </p:sp>
        <p:sp>
          <p:nvSpPr>
            <p:cNvPr id="19468" name="Text Box 10"/>
            <p:cNvSpPr txBox="1">
              <a:spLocks noChangeArrowheads="1"/>
            </p:cNvSpPr>
            <p:nvPr/>
          </p:nvSpPr>
          <p:spPr bwMode="auto">
            <a:xfrm>
              <a:off x="2064" y="2448"/>
              <a:ext cx="3749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de un grupo con medición antes y después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con grupos de comparación equivalentes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</a:pPr>
              <a:r>
                <a:rPr lang="es-ES_tradnl" sz="1400"/>
                <a:t> Diseños con series de tiempo interrumpidos </a:t>
              </a:r>
            </a:p>
          </p:txBody>
        </p:sp>
        <p:sp>
          <p:nvSpPr>
            <p:cNvPr id="19469" name="AutoShape 11"/>
            <p:cNvSpPr>
              <a:spLocks/>
            </p:cNvSpPr>
            <p:nvPr/>
          </p:nvSpPr>
          <p:spPr bwMode="auto">
            <a:xfrm>
              <a:off x="1968" y="2448"/>
              <a:ext cx="101" cy="601"/>
            </a:xfrm>
            <a:prstGeom prst="leftBrace">
              <a:avLst>
                <a:gd name="adj1" fmla="val 4958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pic>
        <p:nvPicPr>
          <p:cNvPr id="19461" name="Picture 17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8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 Box 19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Métodos de muestreo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62000" y="24384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>
                <a:latin typeface="Times New Roman" pitchFamily="18" charset="0"/>
              </a:rPr>
              <a:t>Método Probabilístico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505200" y="1676400"/>
            <a:ext cx="48768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>
                <a:latin typeface="Times New Roman" pitchFamily="18" charset="0"/>
              </a:rPr>
              <a:t> </a:t>
            </a:r>
            <a:r>
              <a:rPr lang="es-ES_tradnl" sz="1600">
                <a:latin typeface="Times New Roman" pitchFamily="18" charset="0"/>
              </a:rPr>
              <a:t>Muestreo Aleatorio Simple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Sistemático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Estratificado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por Conglomerados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de Áreas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Polietápico</a:t>
            </a:r>
          </a:p>
        </p:txBody>
      </p:sp>
      <p:grpSp>
        <p:nvGrpSpPr>
          <p:cNvPr id="20485" name="Group 7"/>
          <p:cNvGrpSpPr>
            <a:grpSpLocks/>
          </p:cNvGrpSpPr>
          <p:nvPr/>
        </p:nvGrpSpPr>
        <p:grpSpPr bwMode="auto">
          <a:xfrm>
            <a:off x="2362200" y="1981200"/>
            <a:ext cx="1066800" cy="1752600"/>
            <a:chOff x="1488" y="1248"/>
            <a:chExt cx="480" cy="912"/>
          </a:xfrm>
        </p:grpSpPr>
        <p:sp>
          <p:nvSpPr>
            <p:cNvPr id="20496" name="Line 8"/>
            <p:cNvSpPr>
              <a:spLocks noChangeShapeType="1"/>
            </p:cNvSpPr>
            <p:nvPr/>
          </p:nvSpPr>
          <p:spPr bwMode="auto">
            <a:xfrm flipV="1">
              <a:off x="1488" y="1248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97" name="Line 9"/>
            <p:cNvSpPr>
              <a:spLocks noChangeShapeType="1"/>
            </p:cNvSpPr>
            <p:nvPr/>
          </p:nvSpPr>
          <p:spPr bwMode="auto">
            <a:xfrm>
              <a:off x="1488" y="1680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98" name="Line 10"/>
            <p:cNvSpPr>
              <a:spLocks noChangeShapeType="1"/>
            </p:cNvSpPr>
            <p:nvPr/>
          </p:nvSpPr>
          <p:spPr bwMode="auto">
            <a:xfrm>
              <a:off x="1488" y="1680"/>
              <a:ext cx="48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99" name="Line 11"/>
            <p:cNvSpPr>
              <a:spLocks noChangeShapeType="1"/>
            </p:cNvSpPr>
            <p:nvPr/>
          </p:nvSpPr>
          <p:spPr bwMode="auto">
            <a:xfrm flipV="1">
              <a:off x="1488" y="1632"/>
              <a:ext cx="48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500" name="Line 12"/>
            <p:cNvSpPr>
              <a:spLocks noChangeShapeType="1"/>
            </p:cNvSpPr>
            <p:nvPr/>
          </p:nvSpPr>
          <p:spPr bwMode="auto">
            <a:xfrm flipV="1">
              <a:off x="1488" y="1440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501" name="Line 13"/>
            <p:cNvSpPr>
              <a:spLocks noChangeShapeType="1"/>
            </p:cNvSpPr>
            <p:nvPr/>
          </p:nvSpPr>
          <p:spPr bwMode="auto">
            <a:xfrm rot="5015474" flipV="1">
              <a:off x="1512" y="1704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838200" y="46482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>
                <a:latin typeface="Times New Roman" pitchFamily="18" charset="0"/>
              </a:rPr>
              <a:t>Método NO Probabilístico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3505200" y="4064000"/>
            <a:ext cx="51816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>
                <a:latin typeface="Times New Roman" pitchFamily="18" charset="0"/>
              </a:rPr>
              <a:t> </a:t>
            </a:r>
            <a:r>
              <a:rPr lang="es-ES_tradnl" sz="1600">
                <a:latin typeface="Times New Roman" pitchFamily="18" charset="0"/>
              </a:rPr>
              <a:t>Muestreo por Conglomerados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con Fines Especiales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por Cuotas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Muestreo de Juicio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>
                <a:latin typeface="Times New Roman" pitchFamily="18" charset="0"/>
              </a:rPr>
              <a:t> </a:t>
            </a:r>
          </a:p>
        </p:txBody>
      </p:sp>
      <p:grpSp>
        <p:nvGrpSpPr>
          <p:cNvPr id="20488" name="Group 21"/>
          <p:cNvGrpSpPr>
            <a:grpSpLocks/>
          </p:cNvGrpSpPr>
          <p:nvPr/>
        </p:nvGrpSpPr>
        <p:grpSpPr bwMode="auto">
          <a:xfrm>
            <a:off x="2438400" y="4267200"/>
            <a:ext cx="914400" cy="1066800"/>
            <a:chOff x="1536" y="2592"/>
            <a:chExt cx="480" cy="576"/>
          </a:xfrm>
        </p:grpSpPr>
        <p:sp>
          <p:nvSpPr>
            <p:cNvPr id="20492" name="Line 14"/>
            <p:cNvSpPr>
              <a:spLocks noChangeShapeType="1"/>
            </p:cNvSpPr>
            <p:nvPr/>
          </p:nvSpPr>
          <p:spPr bwMode="auto">
            <a:xfrm flipV="1">
              <a:off x="1536" y="2592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93" name="Line 15"/>
            <p:cNvSpPr>
              <a:spLocks noChangeShapeType="1"/>
            </p:cNvSpPr>
            <p:nvPr/>
          </p:nvSpPr>
          <p:spPr bwMode="auto">
            <a:xfrm>
              <a:off x="1536" y="3024"/>
              <a:ext cx="48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94" name="Line 16"/>
            <p:cNvSpPr>
              <a:spLocks noChangeShapeType="1"/>
            </p:cNvSpPr>
            <p:nvPr/>
          </p:nvSpPr>
          <p:spPr bwMode="auto">
            <a:xfrm flipV="1">
              <a:off x="1536" y="2976"/>
              <a:ext cx="48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95" name="Line 17"/>
            <p:cNvSpPr>
              <a:spLocks noChangeShapeType="1"/>
            </p:cNvSpPr>
            <p:nvPr/>
          </p:nvSpPr>
          <p:spPr bwMode="auto">
            <a:xfrm flipV="1">
              <a:off x="1536" y="2784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pic>
        <p:nvPicPr>
          <p:cNvPr id="20489" name="Picture 22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23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1" name="Text Box 24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38200"/>
          </a:xfrm>
        </p:spPr>
        <p:txBody>
          <a:bodyPr/>
          <a:lstStyle/>
          <a:p>
            <a:pPr eaLnBrk="1" hangingPunct="1"/>
            <a:r>
              <a:rPr lang="es-ES_tradnl" smtClean="0"/>
              <a:t>Recolección de información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92213" y="1858963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/>
              <a:t>FUENTES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116013" y="4221163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/>
              <a:t>TÉCNICAS</a:t>
            </a:r>
            <a:endParaRPr lang="es-ES_tradnl">
              <a:latin typeface="Times New Roman" pitchFamily="18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173413" y="1554163"/>
            <a:ext cx="167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/>
              <a:t>Primarias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173413" y="2362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/>
              <a:t>Secundarias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173413" y="30480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/>
              <a:t>Encuesta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173413" y="3840163"/>
            <a:ext cx="167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/>
              <a:t>Entrevista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173413" y="5059363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/>
              <a:t>Observación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173413" y="5745163"/>
            <a:ext cx="167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800"/>
              <a:t>Internet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4926013" y="1554163"/>
            <a:ext cx="22860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600"/>
              <a:t>Personas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/>
              <a:t>Hechos</a:t>
            </a:r>
            <a:endParaRPr lang="es-ES_tradnl" sz="1400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849813" y="23622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600"/>
              <a:t>Material Impreso</a:t>
            </a:r>
            <a:endParaRPr lang="es-ES_tradnl" sz="1400"/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849813" y="30480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600"/>
              <a:t>Cuestionario</a:t>
            </a:r>
            <a:endParaRPr lang="es-ES_tradnl" sz="1400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849813" y="3535363"/>
            <a:ext cx="2286000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600"/>
              <a:t>Personal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/>
              <a:t>Telefónica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/>
              <a:t>Correo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/>
              <a:t>Internet</a:t>
            </a:r>
            <a:endParaRPr lang="es-ES_tradnl" sz="1400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4849813" y="5059363"/>
            <a:ext cx="259080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600"/>
              <a:t>Personal - Directa</a:t>
            </a:r>
          </a:p>
          <a:p>
            <a:pPr eaLnBrk="0" hangingPunct="0">
              <a:spcBef>
                <a:spcPct val="50000"/>
              </a:spcBef>
            </a:pPr>
            <a:r>
              <a:rPr lang="es-ES_tradnl" sz="1600"/>
              <a:t>Con medios electrónicos</a:t>
            </a:r>
            <a:endParaRPr lang="es-ES_tradnl" sz="1400"/>
          </a:p>
        </p:txBody>
      </p:sp>
      <p:sp>
        <p:nvSpPr>
          <p:cNvPr id="21520" name="AutoShape 16"/>
          <p:cNvSpPr>
            <a:spLocks/>
          </p:cNvSpPr>
          <p:nvPr/>
        </p:nvSpPr>
        <p:spPr bwMode="auto">
          <a:xfrm>
            <a:off x="2868613" y="1554163"/>
            <a:ext cx="304800" cy="1143000"/>
          </a:xfrm>
          <a:prstGeom prst="leftBrace">
            <a:avLst>
              <a:gd name="adj1" fmla="val 312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21" name="AutoShape 17"/>
          <p:cNvSpPr>
            <a:spLocks/>
          </p:cNvSpPr>
          <p:nvPr/>
        </p:nvSpPr>
        <p:spPr bwMode="auto">
          <a:xfrm>
            <a:off x="4648200" y="1630363"/>
            <a:ext cx="201613" cy="579437"/>
          </a:xfrm>
          <a:prstGeom prst="leftBrace">
            <a:avLst>
              <a:gd name="adj1" fmla="val 239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22" name="AutoShape 18"/>
          <p:cNvSpPr>
            <a:spLocks/>
          </p:cNvSpPr>
          <p:nvPr/>
        </p:nvSpPr>
        <p:spPr bwMode="auto">
          <a:xfrm>
            <a:off x="4775200" y="2362200"/>
            <a:ext cx="74613" cy="350838"/>
          </a:xfrm>
          <a:prstGeom prst="leftBrace">
            <a:avLst>
              <a:gd name="adj1" fmla="val 391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23" name="AutoShape 19"/>
          <p:cNvSpPr>
            <a:spLocks/>
          </p:cNvSpPr>
          <p:nvPr/>
        </p:nvSpPr>
        <p:spPr bwMode="auto">
          <a:xfrm>
            <a:off x="2792413" y="3048000"/>
            <a:ext cx="304800" cy="3154363"/>
          </a:xfrm>
          <a:prstGeom prst="leftBrace">
            <a:avLst>
              <a:gd name="adj1" fmla="val 8624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24" name="AutoShape 20"/>
          <p:cNvSpPr>
            <a:spLocks/>
          </p:cNvSpPr>
          <p:nvPr/>
        </p:nvSpPr>
        <p:spPr bwMode="auto">
          <a:xfrm>
            <a:off x="4775200" y="3048000"/>
            <a:ext cx="74613" cy="381000"/>
          </a:xfrm>
          <a:prstGeom prst="leftBrace">
            <a:avLst>
              <a:gd name="adj1" fmla="val 4255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25" name="AutoShape 21"/>
          <p:cNvSpPr>
            <a:spLocks/>
          </p:cNvSpPr>
          <p:nvPr/>
        </p:nvSpPr>
        <p:spPr bwMode="auto">
          <a:xfrm>
            <a:off x="4697413" y="3535363"/>
            <a:ext cx="228600" cy="1447800"/>
          </a:xfrm>
          <a:prstGeom prst="leftBrace">
            <a:avLst>
              <a:gd name="adj1" fmla="val 52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1526" name="AutoShape 22"/>
          <p:cNvSpPr>
            <a:spLocks/>
          </p:cNvSpPr>
          <p:nvPr/>
        </p:nvSpPr>
        <p:spPr bwMode="auto">
          <a:xfrm>
            <a:off x="4697413" y="5135563"/>
            <a:ext cx="152400" cy="685800"/>
          </a:xfrm>
          <a:prstGeom prst="leftBrace">
            <a:avLst>
              <a:gd name="adj1" fmla="val 37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21527" name="Picture 25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8" name="Picture 26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685800"/>
          </a:xfrm>
        </p:spPr>
        <p:txBody>
          <a:bodyPr/>
          <a:lstStyle/>
          <a:p>
            <a:pPr eaLnBrk="1" hangingPunct="1"/>
            <a:r>
              <a:rPr lang="es-ES_tradnl" smtClean="0"/>
              <a:t>Recolección de información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27088" y="27813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/>
              <a:t>PASOS</a:t>
            </a:r>
            <a:endParaRPr lang="es-ES_tradnl">
              <a:latin typeface="Times New Roman" pitchFamily="18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808288" y="2324100"/>
            <a:ext cx="56388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1400"/>
              <a:t> </a:t>
            </a:r>
            <a:r>
              <a:rPr lang="es-ES_tradnl" sz="2000"/>
              <a:t>Claridad en los objetivos de la investigación 	que va a realizarse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000"/>
              <a:t> Selección de la población o muestra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000"/>
              <a:t> Diseño y utilización de técnicas de recolección 	de información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s-ES_tradnl" sz="2000"/>
              <a:t> Recoger la información</a:t>
            </a:r>
          </a:p>
        </p:txBody>
      </p:sp>
      <p:pic>
        <p:nvPicPr>
          <p:cNvPr id="22533" name="Picture 7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8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6"/>
          <p:cNvSpPr>
            <a:spLocks noChangeArrowheads="1"/>
          </p:cNvSpPr>
          <p:nvPr/>
        </p:nvSpPr>
        <p:spPr bwMode="auto">
          <a:xfrm>
            <a:off x="3635375" y="3357563"/>
            <a:ext cx="2584450" cy="1397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Procesamiento de la información</a:t>
            </a:r>
            <a:endParaRPr lang="es-ES" sz="2000"/>
          </a:p>
        </p:txBody>
      </p: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804863" y="1514475"/>
            <a:ext cx="1524000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200" b="1"/>
              <a:t>Recolección de datos mediante:</a:t>
            </a:r>
            <a:r>
              <a:rPr lang="es-ES_tradnl" sz="1200"/>
              <a:t> Encuesta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Entrevista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Observación</a:t>
            </a:r>
            <a:endParaRPr lang="es-ES" sz="1200" b="1"/>
          </a:p>
        </p:txBody>
      </p:sp>
      <p:sp>
        <p:nvSpPr>
          <p:cNvPr id="23556" name="Rectangle 8"/>
          <p:cNvSpPr>
            <a:spLocks noChangeArrowheads="1"/>
          </p:cNvSpPr>
          <p:nvPr/>
        </p:nvSpPr>
        <p:spPr bwMode="auto">
          <a:xfrm>
            <a:off x="3711575" y="1528763"/>
            <a:ext cx="2362200" cy="1379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/>
              <a:t>Es el proceso mediante el cual los datos individuales se agrupan y estructuran con el propósito de responder a:</a:t>
            </a:r>
          </a:p>
          <a:p>
            <a:pPr>
              <a:buFontTx/>
              <a:buChar char="•"/>
            </a:pPr>
            <a:r>
              <a:rPr lang="es-ES_tradnl" sz="1200"/>
              <a:t> Problema de investigación </a:t>
            </a:r>
          </a:p>
          <a:p>
            <a:pPr>
              <a:buFontTx/>
              <a:buChar char="•"/>
            </a:pPr>
            <a:r>
              <a:rPr lang="es-ES_tradnl" sz="1200"/>
              <a:t> Objetivos </a:t>
            </a:r>
          </a:p>
          <a:p>
            <a:pPr>
              <a:buFontTx/>
              <a:buChar char="•"/>
            </a:pPr>
            <a:r>
              <a:rPr lang="es-ES_tradnl" sz="1200"/>
              <a:t> Hipótesis del estudio</a:t>
            </a:r>
            <a:endParaRPr lang="es-ES" sz="1200" b="1"/>
          </a:p>
        </p:txBody>
      </p:sp>
      <p:sp>
        <p:nvSpPr>
          <p:cNvPr id="23557" name="Rectangle 9"/>
          <p:cNvSpPr>
            <a:spLocks noChangeArrowheads="1"/>
          </p:cNvSpPr>
          <p:nvPr/>
        </p:nvSpPr>
        <p:spPr bwMode="auto">
          <a:xfrm>
            <a:off x="6683375" y="1773238"/>
            <a:ext cx="1905000" cy="2109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Pasos</a:t>
            </a:r>
          </a:p>
          <a:p>
            <a:pPr>
              <a:buFontTx/>
              <a:buChar char="•"/>
            </a:pPr>
            <a:r>
              <a:rPr lang="es-ES_tradnl" sz="1200"/>
              <a:t>Agrupar y estructurar</a:t>
            </a:r>
            <a:br>
              <a:rPr lang="es-ES_tradnl" sz="1200"/>
            </a:br>
            <a:r>
              <a:rPr lang="es-ES_tradnl" sz="1200"/>
              <a:t>  los datos obtenidos en</a:t>
            </a:r>
            <a:br>
              <a:rPr lang="es-ES_tradnl" sz="1200"/>
            </a:br>
            <a:r>
              <a:rPr lang="es-ES_tradnl" sz="1200"/>
              <a:t>  el trabajo de campo</a:t>
            </a:r>
          </a:p>
          <a:p>
            <a:pPr>
              <a:buFontTx/>
              <a:buChar char="•"/>
            </a:pPr>
            <a:r>
              <a:rPr lang="es-ES_tradnl" sz="1200"/>
              <a:t>Definir las herramientas</a:t>
            </a:r>
            <a:br>
              <a:rPr lang="es-ES_tradnl" sz="1200"/>
            </a:br>
            <a:r>
              <a:rPr lang="es-ES_tradnl" sz="1200"/>
              <a:t> y programas estadísticos</a:t>
            </a:r>
            <a:br>
              <a:rPr lang="es-ES_tradnl" sz="1200"/>
            </a:br>
            <a:r>
              <a:rPr lang="es-ES_tradnl" sz="1200"/>
              <a:t> para el procesamiento</a:t>
            </a:r>
            <a:br>
              <a:rPr lang="es-ES_tradnl" sz="1200"/>
            </a:br>
            <a:r>
              <a:rPr lang="es-ES_tradnl" sz="1200"/>
              <a:t> de los datos</a:t>
            </a:r>
          </a:p>
          <a:p>
            <a:pPr>
              <a:buFontTx/>
              <a:buChar char="•"/>
            </a:pPr>
            <a:r>
              <a:rPr lang="es-ES_tradnl" sz="1200"/>
              <a:t>Obtener los resultados</a:t>
            </a:r>
            <a:br>
              <a:rPr lang="es-ES_tradnl" sz="1200"/>
            </a:br>
            <a:r>
              <a:rPr lang="es-ES_tradnl" sz="1200"/>
              <a:t>  mediante ecuaciones,</a:t>
            </a:r>
            <a:br>
              <a:rPr lang="es-ES_tradnl" sz="1200"/>
            </a:br>
            <a:r>
              <a:rPr lang="es-ES_tradnl" sz="1200"/>
              <a:t>  gráficas y tablas</a:t>
            </a:r>
            <a:endParaRPr lang="es-ES" sz="1200"/>
          </a:p>
        </p:txBody>
      </p:sp>
      <p:sp>
        <p:nvSpPr>
          <p:cNvPr id="23558" name="Rectangle 10"/>
          <p:cNvSpPr>
            <a:spLocks noChangeArrowheads="1"/>
          </p:cNvSpPr>
          <p:nvPr/>
        </p:nvSpPr>
        <p:spPr bwMode="auto">
          <a:xfrm>
            <a:off x="827088" y="2924175"/>
            <a:ext cx="2590800" cy="3387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Descripción de resultados mediante:</a:t>
            </a:r>
          </a:p>
          <a:p>
            <a:pPr>
              <a:buFontTx/>
              <a:buChar char="•"/>
            </a:pPr>
            <a:r>
              <a:rPr lang="es-ES_tradnl" sz="1200"/>
              <a:t> Estadística descriptiva</a:t>
            </a:r>
          </a:p>
          <a:p>
            <a:r>
              <a:rPr lang="es-ES_tradnl" sz="1200" i="1"/>
              <a:t>  Medidas de tendencia central</a:t>
            </a:r>
            <a:br>
              <a:rPr lang="es-ES_tradnl" sz="1200" i="1"/>
            </a:br>
            <a:r>
              <a:rPr lang="es-ES_tradnl" sz="1200" i="1"/>
              <a:t>   (media, moda, mediana)</a:t>
            </a:r>
          </a:p>
          <a:p>
            <a:r>
              <a:rPr lang="es-ES_tradnl" sz="1200" i="1"/>
              <a:t> Medidas de dispersión</a:t>
            </a:r>
          </a:p>
          <a:p>
            <a:r>
              <a:rPr lang="es-ES_tradnl" sz="1200" i="1"/>
              <a:t>  (varianza, desviación estándar)</a:t>
            </a:r>
          </a:p>
          <a:p>
            <a:pPr>
              <a:buFontTx/>
              <a:buChar char="•"/>
            </a:pPr>
            <a:r>
              <a:rPr lang="es-ES_tradnl" sz="1200"/>
              <a:t>Estadística inferencial</a:t>
            </a:r>
          </a:p>
          <a:p>
            <a:r>
              <a:rPr lang="es-MX" sz="1200" i="1"/>
              <a:t> Pruebas paramétricas</a:t>
            </a:r>
          </a:p>
          <a:p>
            <a:r>
              <a:rPr lang="es-MX" sz="1200" i="1"/>
              <a:t>  (t student, anova, ancova,</a:t>
            </a:r>
            <a:br>
              <a:rPr lang="es-MX" sz="1200" i="1"/>
            </a:br>
            <a:r>
              <a:rPr lang="es-MX" sz="1200" i="1"/>
              <a:t>  análisis multivariado de varianza</a:t>
            </a:r>
            <a:br>
              <a:rPr lang="es-MX" sz="1200" i="1"/>
            </a:br>
            <a:r>
              <a:rPr lang="es-MX" sz="1200" i="1"/>
              <a:t>  y covarianza)</a:t>
            </a:r>
          </a:p>
          <a:p>
            <a:r>
              <a:rPr lang="es-MX" sz="1200" i="1"/>
              <a:t> Pruebas no paramétricas</a:t>
            </a:r>
          </a:p>
          <a:p>
            <a:r>
              <a:rPr lang="es-MX" sz="1200" i="1"/>
              <a:t>  (U de Man-Whitney</a:t>
            </a:r>
          </a:p>
          <a:p>
            <a:r>
              <a:rPr lang="es-MX" sz="1200" i="1"/>
              <a:t>  Kruskal-Wallis</a:t>
            </a:r>
          </a:p>
          <a:p>
            <a:r>
              <a:rPr lang="es-MX" sz="1200" i="1"/>
              <a:t>Prueba de signos</a:t>
            </a:r>
          </a:p>
          <a:p>
            <a:r>
              <a:rPr lang="es-MX" sz="1200" i="1"/>
              <a:t>Prueba de Friedman</a:t>
            </a:r>
          </a:p>
          <a:p>
            <a:r>
              <a:rPr lang="es-MX" sz="1200" i="1"/>
              <a:t> (Chi cuadrado)</a:t>
            </a:r>
            <a:endParaRPr lang="es-ES" sz="1200" i="1"/>
          </a:p>
        </p:txBody>
      </p:sp>
      <p:sp>
        <p:nvSpPr>
          <p:cNvPr id="23559" name="Rectangle 15"/>
          <p:cNvSpPr>
            <a:spLocks noChangeArrowheads="1"/>
          </p:cNvSpPr>
          <p:nvPr/>
        </p:nvSpPr>
        <p:spPr bwMode="auto">
          <a:xfrm>
            <a:off x="6372225" y="4005263"/>
            <a:ext cx="2209800" cy="174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Análisis de resultados</a:t>
            </a:r>
          </a:p>
          <a:p>
            <a:pPr>
              <a:buFontTx/>
              <a:buChar char="•"/>
            </a:pPr>
            <a:r>
              <a:rPr lang="es-ES_tradnl" sz="1200"/>
              <a:t>Reflexión sobre los</a:t>
            </a:r>
            <a:br>
              <a:rPr lang="es-ES_tradnl" sz="1200"/>
            </a:br>
            <a:r>
              <a:rPr lang="es-ES_tradnl" sz="1200"/>
              <a:t>  resultados obtenidos del</a:t>
            </a:r>
            <a:br>
              <a:rPr lang="es-ES_tradnl" sz="1200"/>
            </a:br>
            <a:r>
              <a:rPr lang="es-ES_tradnl" sz="1200"/>
              <a:t>  trabajo de campo y en</a:t>
            </a:r>
            <a:br>
              <a:rPr lang="es-ES_tradnl" sz="1200"/>
            </a:br>
            <a:r>
              <a:rPr lang="es-ES_tradnl" sz="1200"/>
              <a:t>  función de</a:t>
            </a:r>
          </a:p>
          <a:p>
            <a:pPr>
              <a:buFontTx/>
              <a:buChar char="•"/>
            </a:pPr>
            <a:r>
              <a:rPr lang="es-ES_tradnl" sz="1200"/>
              <a:t>Problema de investigación, </a:t>
            </a:r>
          </a:p>
          <a:p>
            <a:pPr>
              <a:buFontTx/>
              <a:buChar char="•"/>
            </a:pPr>
            <a:r>
              <a:rPr lang="es-ES_tradnl" sz="1200"/>
              <a:t>Los objetivos del estudio</a:t>
            </a:r>
          </a:p>
          <a:p>
            <a:pPr>
              <a:buFontTx/>
              <a:buChar char="•"/>
            </a:pPr>
            <a:r>
              <a:rPr lang="es-ES_tradnl" sz="1200"/>
              <a:t>Las hipótesis (si las hubo)</a:t>
            </a:r>
          </a:p>
          <a:p>
            <a:pPr>
              <a:buFontTx/>
              <a:buChar char="•"/>
            </a:pPr>
            <a:r>
              <a:rPr lang="es-MX" sz="1200"/>
              <a:t>El marco teórico del estudio</a:t>
            </a:r>
            <a:endParaRPr lang="es-ES" sz="1200"/>
          </a:p>
        </p:txBody>
      </p:sp>
      <p:sp>
        <p:nvSpPr>
          <p:cNvPr id="23560" name="Line 21"/>
          <p:cNvSpPr>
            <a:spLocks noChangeShapeType="1"/>
          </p:cNvSpPr>
          <p:nvPr/>
        </p:nvSpPr>
        <p:spPr bwMode="auto">
          <a:xfrm flipH="1" flipV="1">
            <a:off x="2555875" y="2276475"/>
            <a:ext cx="1524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1" name="Line 23"/>
          <p:cNvSpPr>
            <a:spLocks noChangeShapeType="1"/>
          </p:cNvSpPr>
          <p:nvPr/>
        </p:nvSpPr>
        <p:spPr bwMode="auto">
          <a:xfrm flipH="1">
            <a:off x="3482975" y="4640263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2" name="Line 24"/>
          <p:cNvSpPr>
            <a:spLocks noChangeShapeType="1"/>
          </p:cNvSpPr>
          <p:nvPr/>
        </p:nvSpPr>
        <p:spPr bwMode="auto">
          <a:xfrm>
            <a:off x="5540375" y="4868863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3" name="Line 25"/>
          <p:cNvSpPr>
            <a:spLocks noChangeShapeType="1"/>
          </p:cNvSpPr>
          <p:nvPr/>
        </p:nvSpPr>
        <p:spPr bwMode="auto">
          <a:xfrm flipV="1">
            <a:off x="4930775" y="305276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4" name="Line 26"/>
          <p:cNvSpPr>
            <a:spLocks noChangeShapeType="1"/>
          </p:cNvSpPr>
          <p:nvPr/>
        </p:nvSpPr>
        <p:spPr bwMode="auto">
          <a:xfrm flipV="1">
            <a:off x="6226175" y="3421063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5" name="Rectangle 27"/>
          <p:cNvSpPr>
            <a:spLocks noChangeArrowheads="1"/>
          </p:cNvSpPr>
          <p:nvPr/>
        </p:nvSpPr>
        <p:spPr bwMode="auto">
          <a:xfrm>
            <a:off x="539750" y="333375"/>
            <a:ext cx="77724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ES_tradnl" sz="4400">
                <a:solidFill>
                  <a:schemeClr val="tx2"/>
                </a:solidFill>
              </a:rPr>
              <a:t>Procesamiento de</a:t>
            </a:r>
          </a:p>
          <a:p>
            <a:r>
              <a:rPr lang="es-ES_tradnl" sz="4400">
                <a:solidFill>
                  <a:schemeClr val="tx2"/>
                </a:solidFill>
              </a:rPr>
              <a:t>la información</a:t>
            </a:r>
          </a:p>
        </p:txBody>
      </p:sp>
      <p:pic>
        <p:nvPicPr>
          <p:cNvPr id="23566" name="Picture 28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7" name="Picture 29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8" name="Text Box 30"/>
          <p:cNvSpPr txBox="1">
            <a:spLocks noChangeArrowheads="1"/>
          </p:cNvSpPr>
          <p:nvPr/>
        </p:nvSpPr>
        <p:spPr bwMode="auto">
          <a:xfrm>
            <a:off x="539750" y="6384925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074"/>
          <p:cNvSpPr>
            <a:spLocks noChangeArrowheads="1"/>
          </p:cNvSpPr>
          <p:nvPr/>
        </p:nvSpPr>
        <p:spPr bwMode="auto">
          <a:xfrm>
            <a:off x="471488" y="3333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ES_tradnl" sz="3600">
                <a:solidFill>
                  <a:schemeClr val="tx2"/>
                </a:solidFill>
              </a:rPr>
              <a:t>Contenido</a:t>
            </a:r>
            <a:endParaRPr lang="es-ES" sz="3600">
              <a:solidFill>
                <a:schemeClr val="tx2"/>
              </a:solidFill>
            </a:endParaRPr>
          </a:p>
        </p:txBody>
      </p:sp>
      <p:sp>
        <p:nvSpPr>
          <p:cNvPr id="7171" name="Rectangle 3077"/>
          <p:cNvSpPr>
            <a:spLocks noChangeArrowheads="1"/>
          </p:cNvSpPr>
          <p:nvPr/>
        </p:nvSpPr>
        <p:spPr bwMode="auto">
          <a:xfrm>
            <a:off x="611188" y="1557338"/>
            <a:ext cx="396240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Métodos de investigación científica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Proceso de investigación científica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Componentes del proceso de investigación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Tema de investigación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Problema de investigación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Objetivos de la investigación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Justificación y alcance de la investigación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Tipos de investigación científica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Marco de referencia</a:t>
            </a:r>
          </a:p>
          <a:p>
            <a:pPr marL="190500" indent="-19050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Hipótesis</a:t>
            </a:r>
          </a:p>
          <a:p>
            <a:pPr marL="190500" indent="-190500">
              <a:spcBef>
                <a:spcPct val="50000"/>
              </a:spcBef>
              <a:buFontTx/>
              <a:buChar char="•"/>
            </a:pPr>
            <a:r>
              <a:rPr lang="es-MX" sz="1500">
                <a:solidFill>
                  <a:srgbClr val="07080F"/>
                </a:solidFill>
              </a:rPr>
              <a:t>Pruebas estadísticas para pruebas de hipótesis</a:t>
            </a:r>
          </a:p>
          <a:p>
            <a:pPr marL="190500" indent="-190500" eaLnBrk="0" hangingPunct="0">
              <a:spcBef>
                <a:spcPct val="50000"/>
              </a:spcBef>
            </a:pPr>
            <a:endParaRPr lang="es-ES" sz="1500">
              <a:solidFill>
                <a:srgbClr val="07080F"/>
              </a:solidFill>
            </a:endParaRPr>
          </a:p>
        </p:txBody>
      </p:sp>
      <p:sp>
        <p:nvSpPr>
          <p:cNvPr id="7172" name="Rectangle 3079"/>
          <p:cNvSpPr>
            <a:spLocks noChangeArrowheads="1"/>
          </p:cNvSpPr>
          <p:nvPr/>
        </p:nvSpPr>
        <p:spPr bwMode="auto">
          <a:xfrm>
            <a:off x="4932363" y="1184275"/>
            <a:ext cx="316865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Diseño de la investigación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Métodos de muestreo</a:t>
            </a:r>
            <a:endParaRPr lang="es-ES" sz="1500">
              <a:solidFill>
                <a:srgbClr val="07080F"/>
              </a:solidFill>
            </a:endParaRPr>
          </a:p>
          <a:p>
            <a:pPr marL="185738" indent="-17145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Recolección de la información</a:t>
            </a:r>
          </a:p>
          <a:p>
            <a:pPr marL="185738" indent="-171450" eaLnBrk="0" hangingPunct="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Procesamiento de la información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MX" sz="1500">
                <a:solidFill>
                  <a:srgbClr val="07080F"/>
                </a:solidFill>
              </a:rPr>
              <a:t>Cronograma de actividades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MX" sz="1500">
                <a:solidFill>
                  <a:srgbClr val="07080F"/>
                </a:solidFill>
              </a:rPr>
              <a:t>Presupuesto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MX" sz="1500">
                <a:solidFill>
                  <a:srgbClr val="07080F"/>
                </a:solidFill>
              </a:rPr>
              <a:t>Bibliografía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Redacción de la propuesta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MX" sz="1500">
                <a:solidFill>
                  <a:srgbClr val="07080F"/>
                </a:solidFill>
              </a:rPr>
              <a:t>Trabajo de campo o desarrollo de la investigación</a:t>
            </a:r>
          </a:p>
          <a:p>
            <a:pPr marL="185738" indent="-171450">
              <a:spcBef>
                <a:spcPct val="50000"/>
              </a:spcBef>
              <a:buFontTx/>
              <a:buChar char="•"/>
            </a:pPr>
            <a:r>
              <a:rPr lang="es-ES_tradnl" sz="1500">
                <a:solidFill>
                  <a:srgbClr val="07080F"/>
                </a:solidFill>
              </a:rPr>
              <a:t>Documento de informe final de la investigación</a:t>
            </a:r>
          </a:p>
          <a:p>
            <a:pPr marL="185738" indent="-171450"/>
            <a:endParaRPr lang="es-MX" sz="1500">
              <a:solidFill>
                <a:srgbClr val="07080F"/>
              </a:solidFill>
            </a:endParaRPr>
          </a:p>
          <a:p>
            <a:pPr marL="185738" indent="-171450"/>
            <a:endParaRPr lang="es-ES_tradnl" sz="1500">
              <a:solidFill>
                <a:srgbClr val="07080F"/>
              </a:solidFill>
            </a:endParaRPr>
          </a:p>
          <a:p>
            <a:pPr marL="185738" indent="-171450"/>
            <a:endParaRPr lang="es-ES_tradnl" sz="1500">
              <a:solidFill>
                <a:srgbClr val="07080F"/>
              </a:solidFill>
            </a:endParaRPr>
          </a:p>
          <a:p>
            <a:pPr marL="185738" indent="-171450" eaLnBrk="0" hangingPunct="0"/>
            <a:endParaRPr lang="es-ES" sz="1500">
              <a:solidFill>
                <a:srgbClr val="07080F"/>
              </a:solidFill>
            </a:endParaRPr>
          </a:p>
        </p:txBody>
      </p:sp>
      <p:pic>
        <p:nvPicPr>
          <p:cNvPr id="7173" name="Picture 3081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3082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Text Box 3083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609600"/>
            <a:ext cx="7772400" cy="685800"/>
          </a:xfrm>
        </p:spPr>
        <p:txBody>
          <a:bodyPr/>
          <a:lstStyle/>
          <a:p>
            <a:pPr eaLnBrk="1" hangingPunct="1"/>
            <a:r>
              <a:rPr lang="es-MX" sz="4000" smtClean="0"/>
              <a:t>Cronograma de actividades</a:t>
            </a:r>
            <a:endParaRPr lang="es-ES" sz="4000" smtClean="0"/>
          </a:p>
        </p:txBody>
      </p:sp>
      <p:sp>
        <p:nvSpPr>
          <p:cNvPr id="20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0866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Blip>
                <a:blip r:embed="rId3"/>
              </a:buBlip>
            </a:pPr>
            <a:r>
              <a:rPr lang="es-MX" sz="1600" smtClean="0"/>
              <a:t>Muestra de forma estructurada las diferentes actividades a realizar para el</a:t>
            </a:r>
            <a:br>
              <a:rPr lang="es-MX" sz="1600" smtClean="0"/>
            </a:br>
            <a:r>
              <a:rPr lang="es-MX" sz="1600" smtClean="0"/>
              <a:t>  desarrollo de la investigación indicando tanto el órden de las actividades</a:t>
            </a:r>
            <a:br>
              <a:rPr lang="es-MX" sz="1600" smtClean="0"/>
            </a:br>
            <a:r>
              <a:rPr lang="es-MX" sz="1600" smtClean="0"/>
              <a:t>  como su respectiva duración.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</a:pPr>
            <a:r>
              <a:rPr lang="es-MX" sz="1600" smtClean="0"/>
              <a:t>Señala las fechas de inicio y de finalización de la investigación a realizar.</a:t>
            </a:r>
          </a:p>
          <a:p>
            <a:pPr eaLnBrk="1" hangingPunct="1">
              <a:buFont typeface="Wingdings" pitchFamily="2" charset="2"/>
              <a:buBlip>
                <a:blip r:embed="rId3"/>
              </a:buBlip>
            </a:pPr>
            <a:r>
              <a:rPr lang="es-MX" sz="1600" smtClean="0"/>
              <a:t>Se representa mediante la gráfica de Gantt.</a:t>
            </a:r>
            <a:endParaRPr lang="es-ES" sz="1600" smtClean="0"/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827088" y="3068638"/>
          <a:ext cx="7124700" cy="2771775"/>
        </p:xfrm>
        <a:graphic>
          <a:graphicData uri="http://schemas.openxmlformats.org/presentationml/2006/ole">
            <p:oleObj spid="_x0000_s2050" name="Hoja de cálculo" r:id="rId4" imgW="7125185" imgH="2772209" progId="Excel.Sheet.8">
              <p:embed/>
            </p:oleObj>
          </a:graphicData>
        </a:graphic>
      </p:graphicFrame>
      <p:pic>
        <p:nvPicPr>
          <p:cNvPr id="2053" name="Picture 7" descr="portadaP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LogPe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MX" sz="4400">
                <a:solidFill>
                  <a:schemeClr val="tx2"/>
                </a:solidFill>
              </a:rPr>
              <a:t>Presupuesto</a:t>
            </a:r>
            <a:endParaRPr lang="es-ES" sz="4400">
              <a:solidFill>
                <a:schemeClr val="tx2"/>
              </a:solidFill>
            </a:endParaRPr>
          </a:p>
        </p:txBody>
      </p:sp>
      <p:sp>
        <p:nvSpPr>
          <p:cNvPr id="3076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331913" y="1557338"/>
            <a:ext cx="6705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s-MX" sz="1600"/>
              <a:t>Muestra de forma estructurada el monto de la inversión indicando los costos de cada uno de los diferentes aspectos requeridos para el desarrollo de la investigación a realizar.</a:t>
            </a:r>
            <a:endParaRPr lang="es-ES" sz="160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1331913" y="2708275"/>
          <a:ext cx="6600825" cy="2295525"/>
        </p:xfrm>
        <a:graphic>
          <a:graphicData uri="http://schemas.openxmlformats.org/presentationml/2006/ole">
            <p:oleObj spid="_x0000_s3074" name="Hoja de cálculo" r:id="rId4" imgW="6601020" imgH="2295820" progId="Excel.Sheet.8">
              <p:embed/>
            </p:oleObj>
          </a:graphicData>
        </a:graphic>
      </p:graphicFrame>
      <p:pic>
        <p:nvPicPr>
          <p:cNvPr id="3077" name="Picture 6" descr="portadaP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7" descr="LogPe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MX" sz="4400">
                <a:solidFill>
                  <a:schemeClr val="tx2"/>
                </a:solidFill>
              </a:rPr>
              <a:t>Bibliografía</a:t>
            </a:r>
            <a:endParaRPr lang="es-ES" sz="4400">
              <a:solidFill>
                <a:schemeClr val="tx2"/>
              </a:solidFill>
            </a:endParaRPr>
          </a:p>
        </p:txBody>
      </p:sp>
      <p:sp>
        <p:nvSpPr>
          <p:cNvPr id="24579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5800" y="1524000"/>
            <a:ext cx="6705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</a:pPr>
            <a:r>
              <a:rPr lang="es-MX" sz="1600"/>
              <a:t>Presenta las referencias del material bibliográfico utilizado o visitado para la elaboración del documento de anteproyecto o propuesta de la investigación a realizar.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</a:pPr>
            <a:r>
              <a:rPr lang="es-MX" sz="1600"/>
              <a:t>Requiere del uso de normas técnicas para la presentación de informes de investigación.</a:t>
            </a:r>
            <a:endParaRPr lang="es-ES" sz="160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62000" y="4876800"/>
            <a:ext cx="6324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s-MX" sz="2000">
                <a:solidFill>
                  <a:schemeClr val="tx2"/>
                </a:solidFill>
              </a:rPr>
              <a:t>Fin del anteproyecto</a:t>
            </a:r>
          </a:p>
          <a:p>
            <a:pPr algn="r"/>
            <a:r>
              <a:rPr lang="es-MX" sz="2000">
                <a:solidFill>
                  <a:schemeClr val="tx2"/>
                </a:solidFill>
              </a:rPr>
              <a:t>Éxitos en el desarrollo de la investigación</a:t>
            </a:r>
            <a:endParaRPr lang="es-ES" sz="2000">
              <a:solidFill>
                <a:schemeClr val="tx2"/>
              </a:solidFill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7239000" y="4800600"/>
            <a:ext cx="990600" cy="838200"/>
          </a:xfrm>
          <a:custGeom>
            <a:avLst/>
            <a:gdLst>
              <a:gd name="T0" fmla="*/ 742950 w 21600"/>
              <a:gd name="T1" fmla="*/ 0 h 21600"/>
              <a:gd name="T2" fmla="*/ 0 w 21600"/>
              <a:gd name="T3" fmla="*/ 419100 h 21600"/>
              <a:gd name="T4" fmla="*/ 742950 w 21600"/>
              <a:gd name="T5" fmla="*/ 838200 h 21600"/>
              <a:gd name="T6" fmla="*/ 990600 w 21600"/>
              <a:gd name="T7" fmla="*/ 4191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24582" name="Picture 6" descr="portadaPe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 descr="Log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1026"/>
          <p:cNvSpPr>
            <a:spLocks noChangeArrowheads="1"/>
          </p:cNvSpPr>
          <p:nvPr/>
        </p:nvSpPr>
        <p:spPr bwMode="auto">
          <a:xfrm>
            <a:off x="3276600" y="2133600"/>
            <a:ext cx="3041650" cy="2689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Redacción de la propuesta o anteproyecto del trabajo de investigación de grado</a:t>
            </a:r>
            <a:endParaRPr lang="es-ES" sz="2000"/>
          </a:p>
        </p:txBody>
      </p:sp>
      <p:sp>
        <p:nvSpPr>
          <p:cNvPr id="25603" name="Rectangle 1027"/>
          <p:cNvSpPr>
            <a:spLocks noChangeArrowheads="1"/>
          </p:cNvSpPr>
          <p:nvPr/>
        </p:nvSpPr>
        <p:spPr bwMode="auto">
          <a:xfrm>
            <a:off x="685800" y="1600200"/>
            <a:ext cx="2209800" cy="43005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200" b="1"/>
              <a:t>Contenido</a:t>
            </a:r>
            <a:r>
              <a:rPr lang="es-ES_tradnl" sz="1200"/>
              <a:t> 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Tema-título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Problema de investigación (enunciado y formulación)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Objetivos (general y específicos)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Justificación y delimitación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Tipo de estudio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Marco de referencia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Hipótesis (si las hay)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Diseño experimental (si es necesario)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Población y muestra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Recolección y procesamiento de la información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Cronograma de actividades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Presupuesto</a:t>
            </a:r>
          </a:p>
          <a:p>
            <a:pPr marL="457200" indent="-457200">
              <a:buFontTx/>
              <a:buChar char="•"/>
            </a:pPr>
            <a:r>
              <a:rPr lang="es-ES_tradnl" sz="1200"/>
              <a:t>Bibliografía consultada</a:t>
            </a:r>
            <a:endParaRPr lang="es-ES" sz="1200" b="1"/>
          </a:p>
        </p:txBody>
      </p:sp>
      <p:sp>
        <p:nvSpPr>
          <p:cNvPr id="25604" name="Rectangle 1029"/>
          <p:cNvSpPr>
            <a:spLocks noChangeArrowheads="1"/>
          </p:cNvSpPr>
          <p:nvPr/>
        </p:nvSpPr>
        <p:spPr bwMode="auto">
          <a:xfrm>
            <a:off x="6588125" y="1700213"/>
            <a:ext cx="1968500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Criterios a considerar</a:t>
            </a:r>
          </a:p>
          <a:p>
            <a:pPr>
              <a:buFontTx/>
              <a:buChar char="•"/>
            </a:pPr>
            <a:r>
              <a:rPr lang="es-ES_tradnl" sz="1200"/>
              <a:t>Normas técnicas para la</a:t>
            </a:r>
            <a:br>
              <a:rPr lang="es-ES_tradnl" sz="1200"/>
            </a:br>
            <a:r>
              <a:rPr lang="es-ES_tradnl" sz="1200"/>
              <a:t>  presentación de trabajos</a:t>
            </a:r>
            <a:br>
              <a:rPr lang="es-ES_tradnl" sz="1200"/>
            </a:br>
            <a:r>
              <a:rPr lang="es-ES_tradnl" sz="1200"/>
              <a:t>  de investigación</a:t>
            </a:r>
          </a:p>
          <a:p>
            <a:pPr>
              <a:buFontTx/>
              <a:buChar char="•"/>
            </a:pPr>
            <a:r>
              <a:rPr lang="es-ES_tradnl" sz="1200"/>
              <a:t>Criterios administrativos</a:t>
            </a:r>
            <a:br>
              <a:rPr lang="es-ES_tradnl" sz="1200"/>
            </a:br>
            <a:r>
              <a:rPr lang="es-ES_tradnl" sz="1200"/>
              <a:t>  para la presentación de</a:t>
            </a:r>
            <a:br>
              <a:rPr lang="es-ES_tradnl" sz="1200"/>
            </a:br>
            <a:r>
              <a:rPr lang="es-ES_tradnl" sz="1200"/>
              <a:t>  propuestas de</a:t>
            </a:r>
            <a:br>
              <a:rPr lang="es-ES_tradnl" sz="1200"/>
            </a:br>
            <a:r>
              <a:rPr lang="es-ES_tradnl" sz="1200"/>
              <a:t>  investigación propios de</a:t>
            </a:r>
            <a:br>
              <a:rPr lang="es-ES_tradnl" sz="1200"/>
            </a:br>
            <a:r>
              <a:rPr lang="es-ES_tradnl" sz="1200"/>
              <a:t>  la institución a donde se</a:t>
            </a:r>
            <a:br>
              <a:rPr lang="es-ES_tradnl" sz="1200"/>
            </a:br>
            <a:r>
              <a:rPr lang="es-ES_tradnl" sz="1200"/>
              <a:t>  presentará la propuesta</a:t>
            </a:r>
          </a:p>
        </p:txBody>
      </p:sp>
      <p:sp>
        <p:nvSpPr>
          <p:cNvPr id="25605" name="Rectangle 1031"/>
          <p:cNvSpPr>
            <a:spLocks noChangeArrowheads="1"/>
          </p:cNvSpPr>
          <p:nvPr/>
        </p:nvSpPr>
        <p:spPr bwMode="auto">
          <a:xfrm>
            <a:off x="6300788" y="4221163"/>
            <a:ext cx="2209800" cy="174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Presentación de la propuesta o anteproyecto</a:t>
            </a:r>
          </a:p>
          <a:p>
            <a:pPr>
              <a:buFontTx/>
              <a:buChar char="•"/>
            </a:pPr>
            <a:r>
              <a:rPr lang="es-MX" sz="1200"/>
              <a:t>Entrega formal a la</a:t>
            </a:r>
            <a:br>
              <a:rPr lang="es-MX" sz="1200"/>
            </a:br>
            <a:r>
              <a:rPr lang="es-MX" sz="1200"/>
              <a:t>  dependencia u organismo</a:t>
            </a:r>
            <a:br>
              <a:rPr lang="es-MX" sz="1200"/>
            </a:br>
            <a:r>
              <a:rPr lang="es-MX" sz="1200"/>
              <a:t>  correspondientes, para su</a:t>
            </a:r>
            <a:br>
              <a:rPr lang="es-MX" sz="1200"/>
            </a:br>
            <a:r>
              <a:rPr lang="es-MX" sz="1200"/>
              <a:t>  revisión y conceptualización</a:t>
            </a:r>
          </a:p>
          <a:p>
            <a:pPr>
              <a:buFontTx/>
              <a:buChar char="•"/>
            </a:pPr>
            <a:r>
              <a:rPr lang="es-MX" sz="1200"/>
              <a:t>Aprobada la propuesta,</a:t>
            </a:r>
            <a:br>
              <a:rPr lang="es-MX" sz="1200"/>
            </a:br>
            <a:r>
              <a:rPr lang="es-MX" sz="1200"/>
              <a:t>  proceder a realizar la</a:t>
            </a:r>
            <a:br>
              <a:rPr lang="es-MX" sz="1200"/>
            </a:br>
            <a:r>
              <a:rPr lang="es-MX" sz="1200"/>
              <a:t>  investigación</a:t>
            </a:r>
            <a:endParaRPr lang="es-ES" sz="1200"/>
          </a:p>
        </p:txBody>
      </p:sp>
      <p:sp>
        <p:nvSpPr>
          <p:cNvPr id="25606" name="Line 1032"/>
          <p:cNvSpPr>
            <a:spLocks noChangeShapeType="1"/>
          </p:cNvSpPr>
          <p:nvPr/>
        </p:nvSpPr>
        <p:spPr bwMode="auto">
          <a:xfrm flipH="1" flipV="1">
            <a:off x="3048000" y="1676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5607" name="Line 1034"/>
          <p:cNvSpPr>
            <a:spLocks noChangeShapeType="1"/>
          </p:cNvSpPr>
          <p:nvPr/>
        </p:nvSpPr>
        <p:spPr bwMode="auto">
          <a:xfrm>
            <a:off x="6300788" y="3933825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5608" name="Line 1036"/>
          <p:cNvSpPr>
            <a:spLocks noChangeShapeType="1"/>
          </p:cNvSpPr>
          <p:nvPr/>
        </p:nvSpPr>
        <p:spPr bwMode="auto">
          <a:xfrm flipV="1">
            <a:off x="6248400" y="2514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5609" name="Rectangle 1037"/>
          <p:cNvSpPr>
            <a:spLocks noChangeArrowheads="1"/>
          </p:cNvSpPr>
          <p:nvPr/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ES_tradnl" sz="4200">
                <a:solidFill>
                  <a:schemeClr val="tx2"/>
                </a:solidFill>
              </a:rPr>
              <a:t>Redacción de la propuesta</a:t>
            </a:r>
          </a:p>
        </p:txBody>
      </p:sp>
      <p:pic>
        <p:nvPicPr>
          <p:cNvPr id="25610" name="Picture 1038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1039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2" name="Text Box 1040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50825" y="0"/>
            <a:ext cx="7707313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MX" sz="4200">
                <a:solidFill>
                  <a:schemeClr val="tx2"/>
                </a:solidFill>
              </a:rPr>
              <a:t>Trabajo de campo o</a:t>
            </a:r>
            <a:br>
              <a:rPr lang="es-MX" sz="4200">
                <a:solidFill>
                  <a:schemeClr val="tx2"/>
                </a:solidFill>
              </a:rPr>
            </a:br>
            <a:r>
              <a:rPr lang="es-MX" sz="4200">
                <a:solidFill>
                  <a:schemeClr val="tx2"/>
                </a:solidFill>
              </a:rPr>
              <a:t>desarrollo de la investigación</a:t>
            </a:r>
            <a:endParaRPr lang="es-ES" sz="4200">
              <a:solidFill>
                <a:schemeClr val="tx2"/>
              </a:solidFill>
            </a:endParaRP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219200" y="3124200"/>
            <a:ext cx="670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s-MX" sz="1800"/>
              <a:t>En esta fase se ejecuta el Cronograma de actividades previsto en el anteproyecto o propuesta de investigación</a:t>
            </a:r>
            <a:endParaRPr lang="es-ES" sz="1800"/>
          </a:p>
        </p:txBody>
      </p:sp>
      <p:sp>
        <p:nvSpPr>
          <p:cNvPr id="2662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219200" y="5486400"/>
            <a:ext cx="556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s-MX" sz="1600" b="1"/>
              <a:t>Inicio del trabajo de campo</a:t>
            </a:r>
            <a:endParaRPr lang="es-ES" sz="1600" b="1"/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6858000" y="5257800"/>
            <a:ext cx="990600" cy="838200"/>
          </a:xfrm>
          <a:custGeom>
            <a:avLst/>
            <a:gdLst>
              <a:gd name="T0" fmla="*/ 742950 w 21600"/>
              <a:gd name="T1" fmla="*/ 0 h 21600"/>
              <a:gd name="T2" fmla="*/ 0 w 21600"/>
              <a:gd name="T3" fmla="*/ 419100 h 21600"/>
              <a:gd name="T4" fmla="*/ 742950 w 21600"/>
              <a:gd name="T5" fmla="*/ 838200 h 21600"/>
              <a:gd name="T6" fmla="*/ 990600 w 21600"/>
              <a:gd name="T7" fmla="*/ 4191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26630" name="Picture 6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7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050"/>
          <p:cNvSpPr>
            <a:spLocks noChangeArrowheads="1"/>
          </p:cNvSpPr>
          <p:nvPr/>
        </p:nvSpPr>
        <p:spPr bwMode="auto">
          <a:xfrm>
            <a:off x="3059113" y="2997200"/>
            <a:ext cx="304165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Informe final</a:t>
            </a:r>
            <a:endParaRPr lang="es-ES" sz="2000"/>
          </a:p>
        </p:txBody>
      </p:sp>
      <p:sp>
        <p:nvSpPr>
          <p:cNvPr id="27651" name="Rectangle 2051"/>
          <p:cNvSpPr>
            <a:spLocks noChangeArrowheads="1"/>
          </p:cNvSpPr>
          <p:nvPr/>
        </p:nvSpPr>
        <p:spPr bwMode="auto">
          <a:xfrm>
            <a:off x="609600" y="2057400"/>
            <a:ext cx="2209800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200" b="1"/>
              <a:t>¿Qué es? </a:t>
            </a:r>
          </a:p>
          <a:p>
            <a:pPr marL="457200" indent="-457200">
              <a:buFontTx/>
              <a:buChar char="•"/>
            </a:pPr>
            <a:r>
              <a:rPr lang="es-MX" sz="1200"/>
              <a:t>Documento elaborado a partir de la Propuesta  donde se presenta el reporte del estudio realizado con su respectivo trabajo de campo</a:t>
            </a:r>
            <a:endParaRPr lang="es-ES" sz="1200"/>
          </a:p>
        </p:txBody>
      </p:sp>
      <p:sp>
        <p:nvSpPr>
          <p:cNvPr id="27652" name="Rectangle 2052"/>
          <p:cNvSpPr>
            <a:spLocks noChangeArrowheads="1"/>
          </p:cNvSpPr>
          <p:nvPr/>
        </p:nvSpPr>
        <p:spPr bwMode="auto">
          <a:xfrm>
            <a:off x="6411913" y="1700213"/>
            <a:ext cx="1970087" cy="2109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Criterios a considerar</a:t>
            </a:r>
          </a:p>
          <a:p>
            <a:pPr>
              <a:buFontTx/>
              <a:buChar char="•"/>
            </a:pPr>
            <a:r>
              <a:rPr lang="es-ES_tradnl" sz="1200"/>
              <a:t>Normas técnicas para la</a:t>
            </a:r>
            <a:br>
              <a:rPr lang="es-ES_tradnl" sz="1200"/>
            </a:br>
            <a:r>
              <a:rPr lang="es-ES_tradnl" sz="1200"/>
              <a:t>  presentación de trabajos</a:t>
            </a:r>
            <a:br>
              <a:rPr lang="es-ES_tradnl" sz="1200"/>
            </a:br>
            <a:r>
              <a:rPr lang="es-ES_tradnl" sz="1200"/>
              <a:t>  de investigación</a:t>
            </a:r>
          </a:p>
          <a:p>
            <a:pPr>
              <a:buFontTx/>
              <a:buChar char="•"/>
            </a:pPr>
            <a:r>
              <a:rPr lang="es-ES_tradnl" sz="1200"/>
              <a:t>Criterios administrativos</a:t>
            </a:r>
            <a:br>
              <a:rPr lang="es-ES_tradnl" sz="1200"/>
            </a:br>
            <a:r>
              <a:rPr lang="es-ES_tradnl" sz="1200"/>
              <a:t>  para la presentación del</a:t>
            </a:r>
            <a:br>
              <a:rPr lang="es-ES_tradnl" sz="1200"/>
            </a:br>
            <a:r>
              <a:rPr lang="es-ES_tradnl" sz="1200"/>
              <a:t>  informe final de</a:t>
            </a:r>
            <a:br>
              <a:rPr lang="es-ES_tradnl" sz="1200"/>
            </a:br>
            <a:r>
              <a:rPr lang="es-ES_tradnl" sz="1200"/>
              <a:t>  investigación, propios de</a:t>
            </a:r>
            <a:br>
              <a:rPr lang="es-ES_tradnl" sz="1200"/>
            </a:br>
            <a:r>
              <a:rPr lang="es-ES_tradnl" sz="1200"/>
              <a:t>  la institución a donde se</a:t>
            </a:r>
            <a:br>
              <a:rPr lang="es-ES_tradnl" sz="1200"/>
            </a:br>
            <a:r>
              <a:rPr lang="es-ES_tradnl" sz="1200"/>
              <a:t>  presentarán los</a:t>
            </a:r>
            <a:br>
              <a:rPr lang="es-ES_tradnl" sz="1200"/>
            </a:br>
            <a:r>
              <a:rPr lang="es-ES_tradnl" sz="1200"/>
              <a:t>  resultados del estudio</a:t>
            </a:r>
          </a:p>
        </p:txBody>
      </p:sp>
      <p:sp>
        <p:nvSpPr>
          <p:cNvPr id="27653" name="Rectangle 2053"/>
          <p:cNvSpPr>
            <a:spLocks noChangeArrowheads="1"/>
          </p:cNvSpPr>
          <p:nvPr/>
        </p:nvSpPr>
        <p:spPr bwMode="auto">
          <a:xfrm>
            <a:off x="6084888" y="4292600"/>
            <a:ext cx="2209800" cy="1744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Presentación del informe final de la investigación</a:t>
            </a:r>
          </a:p>
          <a:p>
            <a:pPr>
              <a:buFontTx/>
              <a:buChar char="•"/>
            </a:pPr>
            <a:r>
              <a:rPr lang="es-MX" sz="1200"/>
              <a:t>Entrega formal a la</a:t>
            </a:r>
            <a:br>
              <a:rPr lang="es-MX" sz="1200"/>
            </a:br>
            <a:r>
              <a:rPr lang="es-MX" sz="1200"/>
              <a:t>  dependencia u organismo</a:t>
            </a:r>
            <a:br>
              <a:rPr lang="es-MX" sz="1200"/>
            </a:br>
            <a:r>
              <a:rPr lang="es-MX" sz="1200"/>
              <a:t>  correspondientes, para su</a:t>
            </a:r>
            <a:br>
              <a:rPr lang="es-MX" sz="1200"/>
            </a:br>
            <a:r>
              <a:rPr lang="es-MX" sz="1200"/>
              <a:t>  revisión y conceptualización</a:t>
            </a:r>
          </a:p>
          <a:p>
            <a:pPr>
              <a:buFontTx/>
              <a:buChar char="•"/>
            </a:pPr>
            <a:r>
              <a:rPr lang="es-MX" sz="1200"/>
              <a:t>Exposición o sustentación</a:t>
            </a:r>
            <a:br>
              <a:rPr lang="es-MX" sz="1200"/>
            </a:br>
            <a:r>
              <a:rPr lang="es-MX" sz="1200"/>
              <a:t>  del respectivo informe o</a:t>
            </a:r>
            <a:br>
              <a:rPr lang="es-MX" sz="1200"/>
            </a:br>
            <a:r>
              <a:rPr lang="es-MX" sz="1200"/>
              <a:t>  estudio de investigación</a:t>
            </a:r>
            <a:endParaRPr lang="es-ES" sz="1200"/>
          </a:p>
        </p:txBody>
      </p:sp>
      <p:sp>
        <p:nvSpPr>
          <p:cNvPr id="27654" name="Line 2054"/>
          <p:cNvSpPr>
            <a:spLocks noChangeShapeType="1"/>
          </p:cNvSpPr>
          <p:nvPr/>
        </p:nvSpPr>
        <p:spPr bwMode="auto">
          <a:xfrm flipH="1" flipV="1">
            <a:off x="2906713" y="2681288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7655" name="Line 2055"/>
          <p:cNvSpPr>
            <a:spLocks noChangeShapeType="1"/>
          </p:cNvSpPr>
          <p:nvPr/>
        </p:nvSpPr>
        <p:spPr bwMode="auto">
          <a:xfrm>
            <a:off x="5649913" y="3595688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7656" name="Line 2056"/>
          <p:cNvSpPr>
            <a:spLocks noChangeShapeType="1"/>
          </p:cNvSpPr>
          <p:nvPr/>
        </p:nvSpPr>
        <p:spPr bwMode="auto">
          <a:xfrm flipV="1">
            <a:off x="5878513" y="2681288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7657" name="Rectangle 2057"/>
          <p:cNvSpPr>
            <a:spLocks noChangeArrowheads="1"/>
          </p:cNvSpPr>
          <p:nvPr/>
        </p:nvSpPr>
        <p:spPr bwMode="auto">
          <a:xfrm>
            <a:off x="1208088" y="4130675"/>
            <a:ext cx="2209800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200" b="1"/>
              <a:t>Contenido</a:t>
            </a:r>
          </a:p>
          <a:p>
            <a:pPr>
              <a:buFontTx/>
              <a:buChar char="•"/>
            </a:pPr>
            <a:r>
              <a:rPr lang="es-MX" sz="1200"/>
              <a:t>Preliminares (Portada,</a:t>
            </a:r>
            <a:br>
              <a:rPr lang="es-MX" sz="1200"/>
            </a:br>
            <a:r>
              <a:rPr lang="es-MX" sz="1200"/>
              <a:t>  contraportada, hoja de</a:t>
            </a:r>
            <a:br>
              <a:rPr lang="es-MX" sz="1200"/>
            </a:br>
            <a:r>
              <a:rPr lang="es-MX" sz="1200"/>
              <a:t>  calificación, dedicatoria y</a:t>
            </a:r>
            <a:br>
              <a:rPr lang="es-MX" sz="1200"/>
            </a:br>
            <a:r>
              <a:rPr lang="es-MX" sz="1200"/>
              <a:t>  agradecimientos, etc)</a:t>
            </a:r>
          </a:p>
          <a:p>
            <a:pPr>
              <a:buFontTx/>
              <a:buChar char="•"/>
            </a:pPr>
            <a:r>
              <a:rPr lang="es-MX" sz="1200"/>
              <a:t>Cuerpo del documento</a:t>
            </a:r>
            <a:br>
              <a:rPr lang="es-MX" sz="1200"/>
            </a:br>
            <a:r>
              <a:rPr lang="es-MX" sz="1200"/>
              <a:t>  (tablas de contenido,</a:t>
            </a:r>
            <a:br>
              <a:rPr lang="es-MX" sz="1200"/>
            </a:br>
            <a:r>
              <a:rPr lang="es-MX" sz="1200"/>
              <a:t>  introducción, capítulos)</a:t>
            </a:r>
          </a:p>
          <a:p>
            <a:pPr>
              <a:buFontTx/>
              <a:buChar char="•"/>
            </a:pPr>
            <a:r>
              <a:rPr lang="es-MX" sz="1200"/>
              <a:t>Bibliografía</a:t>
            </a:r>
          </a:p>
          <a:p>
            <a:pPr>
              <a:buFontTx/>
              <a:buChar char="•"/>
            </a:pPr>
            <a:r>
              <a:rPr lang="es-MX" sz="1200"/>
              <a:t>Anexos</a:t>
            </a:r>
            <a:endParaRPr lang="es-ES" sz="1200"/>
          </a:p>
        </p:txBody>
      </p:sp>
      <p:sp>
        <p:nvSpPr>
          <p:cNvPr id="27658" name="Line 2058"/>
          <p:cNvSpPr>
            <a:spLocks noChangeShapeType="1"/>
          </p:cNvSpPr>
          <p:nvPr/>
        </p:nvSpPr>
        <p:spPr bwMode="auto">
          <a:xfrm flipH="1">
            <a:off x="2678113" y="3595688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7659" name="Rectangle 2059"/>
          <p:cNvSpPr>
            <a:spLocks noChangeArrowheads="1"/>
          </p:cNvSpPr>
          <p:nvPr/>
        </p:nvSpPr>
        <p:spPr bwMode="auto">
          <a:xfrm>
            <a:off x="457200" y="838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s-ES_tradnl" sz="4400">
                <a:solidFill>
                  <a:schemeClr val="tx2"/>
                </a:solidFill>
              </a:rPr>
              <a:t>Documento de informe final de la investigación</a:t>
            </a:r>
          </a:p>
        </p:txBody>
      </p:sp>
      <p:pic>
        <p:nvPicPr>
          <p:cNvPr id="27660" name="Picture 2060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1" name="Picture 2061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62" name="Text Box 2062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mtClean="0"/>
              <a:t>Métodos de investigación científica</a:t>
            </a:r>
            <a:endParaRPr lang="es-ES" smtClean="0"/>
          </a:p>
        </p:txBody>
      </p:sp>
      <p:grpSp>
        <p:nvGrpSpPr>
          <p:cNvPr id="8196" name="Group 36"/>
          <p:cNvGrpSpPr>
            <a:grpSpLocks/>
          </p:cNvGrpSpPr>
          <p:nvPr/>
        </p:nvGrpSpPr>
        <p:grpSpPr bwMode="auto">
          <a:xfrm>
            <a:off x="684213" y="1773238"/>
            <a:ext cx="8229600" cy="4116387"/>
            <a:chOff x="432" y="1536"/>
            <a:chExt cx="5184" cy="2593"/>
          </a:xfrm>
        </p:grpSpPr>
        <p:sp>
          <p:nvSpPr>
            <p:cNvPr id="8200" name="Text Box 6"/>
            <p:cNvSpPr txBox="1">
              <a:spLocks noChangeArrowheads="1"/>
            </p:cNvSpPr>
            <p:nvPr/>
          </p:nvSpPr>
          <p:spPr bwMode="auto">
            <a:xfrm>
              <a:off x="480" y="230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Métodos</a:t>
              </a:r>
              <a:endParaRPr lang="es-ES" sz="1800"/>
            </a:p>
          </p:txBody>
        </p:sp>
        <p:sp>
          <p:nvSpPr>
            <p:cNvPr id="8201" name="Text Box 7"/>
            <p:cNvSpPr txBox="1">
              <a:spLocks noChangeArrowheads="1"/>
            </p:cNvSpPr>
            <p:nvPr/>
          </p:nvSpPr>
          <p:spPr bwMode="auto">
            <a:xfrm>
              <a:off x="432" y="2496"/>
              <a:ext cx="8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600"/>
                <a:t>  (Modos)</a:t>
              </a:r>
              <a:endParaRPr lang="es-ES" sz="1600"/>
            </a:p>
          </p:txBody>
        </p:sp>
        <p:sp>
          <p:nvSpPr>
            <p:cNvPr id="8202" name="Line 8"/>
            <p:cNvSpPr>
              <a:spLocks noChangeShapeType="1"/>
            </p:cNvSpPr>
            <p:nvPr/>
          </p:nvSpPr>
          <p:spPr bwMode="auto">
            <a:xfrm flipV="1">
              <a:off x="1152" y="1968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8203" name="Line 10"/>
            <p:cNvSpPr>
              <a:spLocks noChangeShapeType="1"/>
            </p:cNvSpPr>
            <p:nvPr/>
          </p:nvSpPr>
          <p:spPr bwMode="auto">
            <a:xfrm>
              <a:off x="1152" y="2688"/>
              <a:ext cx="33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8204" name="Text Box 11"/>
            <p:cNvSpPr txBox="1">
              <a:spLocks noChangeArrowheads="1"/>
            </p:cNvSpPr>
            <p:nvPr/>
          </p:nvSpPr>
          <p:spPr bwMode="auto">
            <a:xfrm>
              <a:off x="1488" y="1728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Cualitativos</a:t>
              </a:r>
              <a:endParaRPr lang="es-ES" sz="1800"/>
            </a:p>
          </p:txBody>
        </p:sp>
        <p:sp>
          <p:nvSpPr>
            <p:cNvPr id="8205" name="Text Box 12"/>
            <p:cNvSpPr txBox="1">
              <a:spLocks noChangeArrowheads="1"/>
            </p:cNvSpPr>
            <p:nvPr/>
          </p:nvSpPr>
          <p:spPr bwMode="auto">
            <a:xfrm>
              <a:off x="1536" y="3072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Cuantitativos</a:t>
              </a:r>
              <a:endParaRPr lang="es-ES" sz="1800"/>
            </a:p>
          </p:txBody>
        </p:sp>
        <p:sp>
          <p:nvSpPr>
            <p:cNvPr id="8206" name="Text Box 16"/>
            <p:cNvSpPr txBox="1">
              <a:spLocks noChangeArrowheads="1"/>
            </p:cNvSpPr>
            <p:nvPr/>
          </p:nvSpPr>
          <p:spPr bwMode="auto">
            <a:xfrm>
              <a:off x="1296" y="2400"/>
              <a:ext cx="37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Métodos Integrales      (Inducción-Deducción)</a:t>
              </a:r>
              <a:endParaRPr lang="es-ES" sz="1800"/>
            </a:p>
          </p:txBody>
        </p:sp>
        <p:grpSp>
          <p:nvGrpSpPr>
            <p:cNvPr id="8207" name="Group 19"/>
            <p:cNvGrpSpPr>
              <a:grpSpLocks/>
            </p:cNvGrpSpPr>
            <p:nvPr/>
          </p:nvGrpSpPr>
          <p:grpSpPr bwMode="auto">
            <a:xfrm>
              <a:off x="2448" y="1680"/>
              <a:ext cx="288" cy="288"/>
              <a:chOff x="2448" y="1680"/>
              <a:chExt cx="288" cy="288"/>
            </a:xfrm>
          </p:grpSpPr>
          <p:sp>
            <p:nvSpPr>
              <p:cNvPr id="8221" name="Line 17"/>
              <p:cNvSpPr>
                <a:spLocks noChangeShapeType="1"/>
              </p:cNvSpPr>
              <p:nvPr/>
            </p:nvSpPr>
            <p:spPr bwMode="auto">
              <a:xfrm flipV="1">
                <a:off x="2448" y="1680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s-MX"/>
              </a:p>
            </p:txBody>
          </p:sp>
          <p:sp>
            <p:nvSpPr>
              <p:cNvPr id="8222" name="Line 18"/>
              <p:cNvSpPr>
                <a:spLocks noChangeShapeType="1"/>
              </p:cNvSpPr>
              <p:nvPr/>
            </p:nvSpPr>
            <p:spPr bwMode="auto">
              <a:xfrm>
                <a:off x="2448" y="182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es-MX"/>
              </a:p>
            </p:txBody>
          </p:sp>
        </p:grpSp>
        <p:sp>
          <p:nvSpPr>
            <p:cNvPr id="8208" name="Line 21"/>
            <p:cNvSpPr>
              <a:spLocks noChangeShapeType="1"/>
            </p:cNvSpPr>
            <p:nvPr/>
          </p:nvSpPr>
          <p:spPr bwMode="auto">
            <a:xfrm flipV="1">
              <a:off x="2496" y="302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8209" name="Line 22"/>
            <p:cNvSpPr>
              <a:spLocks noChangeShapeType="1"/>
            </p:cNvSpPr>
            <p:nvPr/>
          </p:nvSpPr>
          <p:spPr bwMode="auto">
            <a:xfrm flipV="1">
              <a:off x="2496" y="31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8210" name="Text Box 23"/>
            <p:cNvSpPr txBox="1">
              <a:spLocks noChangeArrowheads="1"/>
            </p:cNvSpPr>
            <p:nvPr/>
          </p:nvSpPr>
          <p:spPr bwMode="auto">
            <a:xfrm>
              <a:off x="2784" y="1920"/>
              <a:ext cx="26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Investigación Etnográfica</a:t>
              </a:r>
              <a:endParaRPr lang="es-ES" sz="1800"/>
            </a:p>
          </p:txBody>
        </p:sp>
        <p:sp>
          <p:nvSpPr>
            <p:cNvPr id="8211" name="Text Box 24"/>
            <p:cNvSpPr txBox="1">
              <a:spLocks noChangeArrowheads="1"/>
            </p:cNvSpPr>
            <p:nvPr/>
          </p:nvSpPr>
          <p:spPr bwMode="auto">
            <a:xfrm>
              <a:off x="2784" y="1536"/>
              <a:ext cx="27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Investigación - Acción Participativa</a:t>
              </a:r>
              <a:endParaRPr lang="es-ES" sz="1800"/>
            </a:p>
          </p:txBody>
        </p:sp>
        <p:sp>
          <p:nvSpPr>
            <p:cNvPr id="8212" name="Text Box 25"/>
            <p:cNvSpPr txBox="1">
              <a:spLocks noChangeArrowheads="1"/>
            </p:cNvSpPr>
            <p:nvPr/>
          </p:nvSpPr>
          <p:spPr bwMode="auto">
            <a:xfrm>
              <a:off x="2784" y="3072"/>
              <a:ext cx="22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Investigación Tradicional</a:t>
              </a:r>
              <a:endParaRPr lang="es-ES" sz="1800"/>
            </a:p>
          </p:txBody>
        </p:sp>
        <p:sp>
          <p:nvSpPr>
            <p:cNvPr id="8213" name="Text Box 26"/>
            <p:cNvSpPr txBox="1">
              <a:spLocks noChangeArrowheads="1"/>
            </p:cNvSpPr>
            <p:nvPr/>
          </p:nvSpPr>
          <p:spPr bwMode="auto">
            <a:xfrm>
              <a:off x="2832" y="2880"/>
              <a:ext cx="27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APA (Asociación Americana de Sicología)</a:t>
              </a:r>
              <a:endParaRPr lang="es-ES" sz="1800"/>
            </a:p>
          </p:txBody>
        </p:sp>
        <p:sp>
          <p:nvSpPr>
            <p:cNvPr id="8214" name="Line 27"/>
            <p:cNvSpPr>
              <a:spLocks noChangeShapeType="1"/>
            </p:cNvSpPr>
            <p:nvPr/>
          </p:nvSpPr>
          <p:spPr bwMode="auto">
            <a:xfrm>
              <a:off x="1872" y="216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8215" name="Line 28"/>
            <p:cNvSpPr>
              <a:spLocks noChangeShapeType="1"/>
            </p:cNvSpPr>
            <p:nvPr/>
          </p:nvSpPr>
          <p:spPr bwMode="auto">
            <a:xfrm>
              <a:off x="1872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8216" name="Text Box 29"/>
            <p:cNvSpPr txBox="1">
              <a:spLocks noChangeArrowheads="1"/>
            </p:cNvSpPr>
            <p:nvPr/>
          </p:nvSpPr>
          <p:spPr bwMode="auto">
            <a:xfrm>
              <a:off x="1488" y="1920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(Inducción)</a:t>
              </a:r>
              <a:endParaRPr lang="es-ES" sz="1800"/>
            </a:p>
          </p:txBody>
        </p:sp>
        <p:sp>
          <p:nvSpPr>
            <p:cNvPr id="8217" name="Text Box 30"/>
            <p:cNvSpPr txBox="1">
              <a:spLocks noChangeArrowheads="1"/>
            </p:cNvSpPr>
            <p:nvPr/>
          </p:nvSpPr>
          <p:spPr bwMode="auto">
            <a:xfrm>
              <a:off x="1536" y="3264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800"/>
                <a:t>(Deducción)</a:t>
              </a:r>
              <a:endParaRPr lang="es-ES" sz="1800"/>
            </a:p>
          </p:txBody>
        </p:sp>
        <p:sp>
          <p:nvSpPr>
            <p:cNvPr id="8218" name="Text Box 31"/>
            <p:cNvSpPr txBox="1">
              <a:spLocks noChangeArrowheads="1"/>
            </p:cNvSpPr>
            <p:nvPr/>
          </p:nvSpPr>
          <p:spPr bwMode="auto">
            <a:xfrm>
              <a:off x="2784" y="3264"/>
              <a:ext cx="2592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_tradnl" sz="1200" b="1"/>
                <a:t>Normas Técnicas por País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_tradnl" sz="1200" b="1"/>
                <a:t>Mario Bunge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_tradnl" sz="1200" b="1"/>
                <a:t>Fernando Arias Galicia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_tradnl" sz="1200" b="1"/>
                <a:t>Hernández Fernández y Batista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s-ES_tradnl" sz="1200" b="1"/>
                <a:t>César Augusto Bernal Torres</a:t>
              </a:r>
              <a:endParaRPr lang="es-ES" sz="1200" b="1"/>
            </a:p>
          </p:txBody>
        </p:sp>
        <p:sp>
          <p:nvSpPr>
            <p:cNvPr id="8219" name="AutoShape 33"/>
            <p:cNvSpPr>
              <a:spLocks noChangeArrowheads="1"/>
            </p:cNvSpPr>
            <p:nvPr/>
          </p:nvSpPr>
          <p:spPr bwMode="auto">
            <a:xfrm>
              <a:off x="4464" y="2496"/>
              <a:ext cx="288" cy="336"/>
            </a:xfrm>
            <a:prstGeom prst="curvedLeftArrow">
              <a:avLst>
                <a:gd name="adj1" fmla="val 23333"/>
                <a:gd name="adj2" fmla="val 46667"/>
                <a:gd name="adj3" fmla="val 33333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8220" name="AutoShape 34"/>
            <p:cNvSpPr>
              <a:spLocks noChangeArrowheads="1"/>
            </p:cNvSpPr>
            <p:nvPr/>
          </p:nvSpPr>
          <p:spPr bwMode="auto">
            <a:xfrm rot="10343803">
              <a:off x="4563" y="1823"/>
              <a:ext cx="240" cy="576"/>
            </a:xfrm>
            <a:prstGeom prst="curvedRightArrow">
              <a:avLst>
                <a:gd name="adj1" fmla="val 48000"/>
                <a:gd name="adj2" fmla="val 96000"/>
                <a:gd name="adj3" fmla="val 33333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pic>
        <p:nvPicPr>
          <p:cNvPr id="8197" name="Picture 37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38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Text Box 39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s-ES_tradnl" smtClean="0"/>
              <a:t>Proceso de investigación científica</a:t>
            </a:r>
            <a:endParaRPr lang="es-ES" smtClean="0"/>
          </a:p>
        </p:txBody>
      </p:sp>
      <p:sp>
        <p:nvSpPr>
          <p:cNvPr id="9220" name="Text Box 52"/>
          <p:cNvSpPr txBox="1">
            <a:spLocks noChangeArrowheads="1"/>
          </p:cNvSpPr>
          <p:nvPr/>
        </p:nvSpPr>
        <p:spPr bwMode="auto">
          <a:xfrm>
            <a:off x="611188" y="5805488"/>
            <a:ext cx="2881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800"/>
              <a:t>FUENTE: La lógica de la Ciencia en la Sociología,</a:t>
            </a:r>
            <a:br>
              <a:rPr lang="es-ES_tradnl" sz="800"/>
            </a:br>
            <a:r>
              <a:rPr lang="es-ES_tradnl" sz="800"/>
              <a:t>Wallage Walter. Ed. Alianza.</a:t>
            </a:r>
            <a:endParaRPr lang="es-ES" sz="800"/>
          </a:p>
        </p:txBody>
      </p:sp>
      <p:grpSp>
        <p:nvGrpSpPr>
          <p:cNvPr id="9221" name="Group 74"/>
          <p:cNvGrpSpPr>
            <a:grpSpLocks/>
          </p:cNvGrpSpPr>
          <p:nvPr/>
        </p:nvGrpSpPr>
        <p:grpSpPr bwMode="auto">
          <a:xfrm>
            <a:off x="827088" y="1412875"/>
            <a:ext cx="7708900" cy="4845050"/>
            <a:chOff x="389" y="935"/>
            <a:chExt cx="4856" cy="3052"/>
          </a:xfrm>
        </p:grpSpPr>
        <p:sp>
          <p:nvSpPr>
            <p:cNvPr id="9225" name="Oval 45"/>
            <p:cNvSpPr>
              <a:spLocks noChangeArrowheads="1"/>
            </p:cNvSpPr>
            <p:nvPr/>
          </p:nvSpPr>
          <p:spPr bwMode="auto">
            <a:xfrm>
              <a:off x="944" y="1120"/>
              <a:ext cx="3977" cy="27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26" name="Rectangle 28"/>
            <p:cNvSpPr>
              <a:spLocks noChangeArrowheads="1"/>
            </p:cNvSpPr>
            <p:nvPr/>
          </p:nvSpPr>
          <p:spPr bwMode="auto">
            <a:xfrm>
              <a:off x="2378" y="935"/>
              <a:ext cx="971" cy="3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Teoría</a:t>
              </a:r>
              <a:endParaRPr lang="es-ES" sz="1600"/>
            </a:p>
          </p:txBody>
        </p:sp>
        <p:sp>
          <p:nvSpPr>
            <p:cNvPr id="9227" name="Rectangle 29"/>
            <p:cNvSpPr>
              <a:spLocks noChangeArrowheads="1"/>
            </p:cNvSpPr>
            <p:nvPr/>
          </p:nvSpPr>
          <p:spPr bwMode="auto">
            <a:xfrm>
              <a:off x="574" y="2322"/>
              <a:ext cx="971" cy="3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Generalizaciones</a:t>
              </a:r>
            </a:p>
            <a:p>
              <a:pPr algn="ctr"/>
              <a:r>
                <a:rPr lang="es-ES_tradnl" sz="1600"/>
                <a:t>empíricas</a:t>
              </a:r>
              <a:endParaRPr lang="es-ES" sz="1600"/>
            </a:p>
          </p:txBody>
        </p:sp>
        <p:sp>
          <p:nvSpPr>
            <p:cNvPr id="9228" name="Rectangle 30"/>
            <p:cNvSpPr>
              <a:spLocks noChangeArrowheads="1"/>
            </p:cNvSpPr>
            <p:nvPr/>
          </p:nvSpPr>
          <p:spPr bwMode="auto">
            <a:xfrm>
              <a:off x="2008" y="2322"/>
              <a:ext cx="1526" cy="3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Decisión para aceptar o </a:t>
              </a:r>
            </a:p>
            <a:p>
              <a:pPr algn="ctr"/>
              <a:r>
                <a:rPr lang="es-ES_tradnl" sz="1600"/>
                <a:t>rechazar hipótesis</a:t>
              </a:r>
              <a:endParaRPr lang="es-ES" sz="1600"/>
            </a:p>
          </p:txBody>
        </p:sp>
        <p:sp>
          <p:nvSpPr>
            <p:cNvPr id="9229" name="Rectangle 31"/>
            <p:cNvSpPr>
              <a:spLocks noChangeArrowheads="1"/>
            </p:cNvSpPr>
            <p:nvPr/>
          </p:nvSpPr>
          <p:spPr bwMode="auto">
            <a:xfrm>
              <a:off x="2332" y="3663"/>
              <a:ext cx="1063" cy="3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Observación</a:t>
              </a:r>
              <a:endParaRPr lang="es-ES" sz="1600"/>
            </a:p>
          </p:txBody>
        </p:sp>
        <p:sp>
          <p:nvSpPr>
            <p:cNvPr id="9230" name="Rectangle 32"/>
            <p:cNvSpPr>
              <a:spLocks noChangeArrowheads="1"/>
            </p:cNvSpPr>
            <p:nvPr/>
          </p:nvSpPr>
          <p:spPr bwMode="auto">
            <a:xfrm>
              <a:off x="4089" y="2322"/>
              <a:ext cx="971" cy="3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Hipótesis</a:t>
              </a:r>
              <a:endParaRPr lang="es-ES" sz="1600"/>
            </a:p>
          </p:txBody>
        </p:sp>
        <p:sp>
          <p:nvSpPr>
            <p:cNvPr id="9231" name="Oval 33"/>
            <p:cNvSpPr>
              <a:spLocks noChangeArrowheads="1"/>
            </p:cNvSpPr>
            <p:nvPr/>
          </p:nvSpPr>
          <p:spPr bwMode="auto">
            <a:xfrm>
              <a:off x="435" y="1582"/>
              <a:ext cx="1342" cy="4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Formación de </a:t>
              </a:r>
            </a:p>
            <a:p>
              <a:pPr algn="ctr"/>
              <a:r>
                <a:rPr lang="es-ES_tradnl" sz="1600"/>
                <a:t>conceptos</a:t>
              </a:r>
              <a:endParaRPr lang="es-ES" sz="1600"/>
            </a:p>
          </p:txBody>
        </p:sp>
        <p:sp>
          <p:nvSpPr>
            <p:cNvPr id="9232" name="Oval 34"/>
            <p:cNvSpPr>
              <a:spLocks noChangeArrowheads="1"/>
            </p:cNvSpPr>
            <p:nvPr/>
          </p:nvSpPr>
          <p:spPr bwMode="auto">
            <a:xfrm>
              <a:off x="3858" y="1582"/>
              <a:ext cx="1341" cy="4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Deducción - Logística</a:t>
              </a:r>
              <a:endParaRPr lang="es-ES" sz="1600"/>
            </a:p>
          </p:txBody>
        </p:sp>
        <p:sp>
          <p:nvSpPr>
            <p:cNvPr id="9233" name="Oval 35"/>
            <p:cNvSpPr>
              <a:spLocks noChangeArrowheads="1"/>
            </p:cNvSpPr>
            <p:nvPr/>
          </p:nvSpPr>
          <p:spPr bwMode="auto">
            <a:xfrm>
              <a:off x="2147" y="1582"/>
              <a:ext cx="1341" cy="4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Inferencia lógica</a:t>
              </a:r>
              <a:endParaRPr lang="es-ES" sz="1600"/>
            </a:p>
          </p:txBody>
        </p:sp>
        <p:sp>
          <p:nvSpPr>
            <p:cNvPr id="9234" name="Oval 36"/>
            <p:cNvSpPr>
              <a:spLocks noChangeArrowheads="1"/>
            </p:cNvSpPr>
            <p:nvPr/>
          </p:nvSpPr>
          <p:spPr bwMode="auto">
            <a:xfrm>
              <a:off x="2147" y="2923"/>
              <a:ext cx="1341" cy="41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Contrastación </a:t>
              </a:r>
            </a:p>
            <a:p>
              <a:pPr algn="ctr"/>
              <a:r>
                <a:rPr lang="es-ES_tradnl" sz="1600"/>
                <a:t>de Hipótesis</a:t>
              </a:r>
              <a:endParaRPr lang="es-ES" sz="1600"/>
            </a:p>
          </p:txBody>
        </p:sp>
        <p:sp>
          <p:nvSpPr>
            <p:cNvPr id="9235" name="Oval 37"/>
            <p:cNvSpPr>
              <a:spLocks noChangeArrowheads="1"/>
            </p:cNvSpPr>
            <p:nvPr/>
          </p:nvSpPr>
          <p:spPr bwMode="auto">
            <a:xfrm>
              <a:off x="389" y="2970"/>
              <a:ext cx="1341" cy="41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Medición – Inducción</a:t>
              </a:r>
              <a:endParaRPr lang="es-ES" sz="1600"/>
            </a:p>
          </p:txBody>
        </p:sp>
        <p:sp>
          <p:nvSpPr>
            <p:cNvPr id="9236" name="Oval 38"/>
            <p:cNvSpPr>
              <a:spLocks noChangeArrowheads="1"/>
            </p:cNvSpPr>
            <p:nvPr/>
          </p:nvSpPr>
          <p:spPr bwMode="auto">
            <a:xfrm>
              <a:off x="3811" y="2970"/>
              <a:ext cx="1434" cy="46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s-ES_tradnl" sz="1600"/>
                <a:t>Interpretación e </a:t>
              </a:r>
            </a:p>
            <a:p>
              <a:pPr algn="ctr"/>
              <a:r>
                <a:rPr lang="es-ES_tradnl" sz="1600"/>
                <a:t>Instrumentalización</a:t>
              </a:r>
              <a:endParaRPr lang="es-ES" sz="1600"/>
            </a:p>
          </p:txBody>
        </p:sp>
        <p:sp>
          <p:nvSpPr>
            <p:cNvPr id="9237" name="Line 46"/>
            <p:cNvSpPr>
              <a:spLocks noChangeShapeType="1"/>
            </p:cNvSpPr>
            <p:nvPr/>
          </p:nvSpPr>
          <p:spPr bwMode="auto">
            <a:xfrm flipH="1" flipV="1">
              <a:off x="1592" y="2738"/>
              <a:ext cx="555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38" name="Line 47"/>
            <p:cNvSpPr>
              <a:spLocks noChangeShapeType="1"/>
            </p:cNvSpPr>
            <p:nvPr/>
          </p:nvSpPr>
          <p:spPr bwMode="auto">
            <a:xfrm flipV="1">
              <a:off x="3488" y="2738"/>
              <a:ext cx="601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39" name="Line 48"/>
            <p:cNvSpPr>
              <a:spLocks noChangeShapeType="1"/>
            </p:cNvSpPr>
            <p:nvPr/>
          </p:nvSpPr>
          <p:spPr bwMode="auto">
            <a:xfrm flipV="1">
              <a:off x="2840" y="2692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0" name="Line 49"/>
            <p:cNvSpPr>
              <a:spLocks noChangeShapeType="1"/>
            </p:cNvSpPr>
            <p:nvPr/>
          </p:nvSpPr>
          <p:spPr bwMode="auto">
            <a:xfrm flipV="1">
              <a:off x="2840" y="2045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1" name="Line 50"/>
            <p:cNvSpPr>
              <a:spLocks noChangeShapeType="1"/>
            </p:cNvSpPr>
            <p:nvPr/>
          </p:nvSpPr>
          <p:spPr bwMode="auto">
            <a:xfrm flipV="1">
              <a:off x="2840" y="1305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2" name="Line 53"/>
            <p:cNvSpPr>
              <a:spLocks noChangeShapeType="1"/>
            </p:cNvSpPr>
            <p:nvPr/>
          </p:nvSpPr>
          <p:spPr bwMode="auto">
            <a:xfrm>
              <a:off x="1083" y="1999"/>
              <a:ext cx="46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3" name="Line 54"/>
            <p:cNvSpPr>
              <a:spLocks noChangeShapeType="1"/>
            </p:cNvSpPr>
            <p:nvPr/>
          </p:nvSpPr>
          <p:spPr bwMode="auto">
            <a:xfrm flipH="1">
              <a:off x="898" y="1999"/>
              <a:ext cx="185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4" name="Line 55"/>
            <p:cNvSpPr>
              <a:spLocks noChangeShapeType="1"/>
            </p:cNvSpPr>
            <p:nvPr/>
          </p:nvSpPr>
          <p:spPr bwMode="auto">
            <a:xfrm>
              <a:off x="2193" y="1074"/>
              <a:ext cx="185" cy="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5" name="Line 56"/>
            <p:cNvSpPr>
              <a:spLocks noChangeShapeType="1"/>
            </p:cNvSpPr>
            <p:nvPr/>
          </p:nvSpPr>
          <p:spPr bwMode="auto">
            <a:xfrm flipV="1">
              <a:off x="2193" y="1166"/>
              <a:ext cx="185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6" name="Line 57"/>
            <p:cNvSpPr>
              <a:spLocks noChangeShapeType="1"/>
            </p:cNvSpPr>
            <p:nvPr/>
          </p:nvSpPr>
          <p:spPr bwMode="auto">
            <a:xfrm flipV="1">
              <a:off x="4921" y="2137"/>
              <a:ext cx="47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7" name="Line 58"/>
            <p:cNvSpPr>
              <a:spLocks noChangeShapeType="1"/>
            </p:cNvSpPr>
            <p:nvPr/>
          </p:nvSpPr>
          <p:spPr bwMode="auto">
            <a:xfrm flipH="1" flipV="1">
              <a:off x="4783" y="2183"/>
              <a:ext cx="138" cy="1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8" name="Line 59"/>
            <p:cNvSpPr>
              <a:spLocks noChangeShapeType="1"/>
            </p:cNvSpPr>
            <p:nvPr/>
          </p:nvSpPr>
          <p:spPr bwMode="auto">
            <a:xfrm flipV="1">
              <a:off x="3395" y="3663"/>
              <a:ext cx="139" cy="1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49" name="Line 60"/>
            <p:cNvSpPr>
              <a:spLocks noChangeShapeType="1"/>
            </p:cNvSpPr>
            <p:nvPr/>
          </p:nvSpPr>
          <p:spPr bwMode="auto">
            <a:xfrm>
              <a:off x="3395" y="3802"/>
              <a:ext cx="185" cy="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50" name="Line 68"/>
            <p:cNvSpPr>
              <a:spLocks noChangeShapeType="1"/>
            </p:cNvSpPr>
            <p:nvPr/>
          </p:nvSpPr>
          <p:spPr bwMode="auto">
            <a:xfrm>
              <a:off x="1407" y="3339"/>
              <a:ext cx="46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51" name="Line 69"/>
            <p:cNvSpPr>
              <a:spLocks noChangeShapeType="1"/>
            </p:cNvSpPr>
            <p:nvPr/>
          </p:nvSpPr>
          <p:spPr bwMode="auto">
            <a:xfrm>
              <a:off x="1407" y="3339"/>
              <a:ext cx="231" cy="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52" name="Line 70"/>
            <p:cNvSpPr>
              <a:spLocks noChangeShapeType="1"/>
            </p:cNvSpPr>
            <p:nvPr/>
          </p:nvSpPr>
          <p:spPr bwMode="auto">
            <a:xfrm flipH="1">
              <a:off x="898" y="2646"/>
              <a:ext cx="46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9253" name="Line 71"/>
            <p:cNvSpPr>
              <a:spLocks noChangeShapeType="1"/>
            </p:cNvSpPr>
            <p:nvPr/>
          </p:nvSpPr>
          <p:spPr bwMode="auto">
            <a:xfrm>
              <a:off x="944" y="2646"/>
              <a:ext cx="139" cy="1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</p:grpSp>
      <p:pic>
        <p:nvPicPr>
          <p:cNvPr id="9222" name="Picture 75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6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Text Box 77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050"/>
          <p:cNvGraphicFramePr>
            <a:graphicFrameLocks noChangeAspect="1"/>
          </p:cNvGraphicFramePr>
          <p:nvPr/>
        </p:nvGraphicFramePr>
        <p:xfrm>
          <a:off x="763588" y="1700213"/>
          <a:ext cx="8380412" cy="4445000"/>
        </p:xfrm>
        <a:graphic>
          <a:graphicData uri="http://schemas.openxmlformats.org/presentationml/2006/ole">
            <p:oleObj spid="_x0000_s1026" name="CorelDRAW" r:id="rId3" imgW="7064280" imgH="6817320" progId="CorelDraw.Gráfico.9">
              <p:embed/>
            </p:oleObj>
          </a:graphicData>
        </a:graphic>
      </p:graphicFrame>
      <p:sp>
        <p:nvSpPr>
          <p:cNvPr id="1027" name="Rectangle 20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sz="3600" smtClean="0"/>
              <a:t>Componentes del proceso</a:t>
            </a:r>
            <a:br>
              <a:rPr lang="es-ES_tradnl" sz="3600" smtClean="0"/>
            </a:br>
            <a:r>
              <a:rPr lang="es-ES_tradnl" sz="3600" smtClean="0"/>
              <a:t>de investigación científica</a:t>
            </a:r>
            <a:endParaRPr lang="es-ES" sz="3600" smtClean="0"/>
          </a:p>
        </p:txBody>
      </p:sp>
      <p:sp>
        <p:nvSpPr>
          <p:cNvPr id="1028" name="Oval 2053"/>
          <p:cNvSpPr>
            <a:spLocks noChangeArrowheads="1"/>
          </p:cNvSpPr>
          <p:nvPr/>
        </p:nvSpPr>
        <p:spPr bwMode="auto">
          <a:xfrm>
            <a:off x="8305800" y="2133600"/>
            <a:ext cx="228600" cy="152400"/>
          </a:xfrm>
          <a:prstGeom prst="ellipse">
            <a:avLst/>
          </a:prstGeom>
          <a:solidFill>
            <a:srgbClr val="07080F"/>
          </a:solidFill>
          <a:ln w="9525">
            <a:solidFill>
              <a:srgbClr val="07080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9" name="WordArt 2055"/>
          <p:cNvSpPr>
            <a:spLocks noChangeArrowheads="1" noChangeShapeType="1" noTextEdit="1"/>
          </p:cNvSpPr>
          <p:nvPr/>
        </p:nvSpPr>
        <p:spPr bwMode="auto">
          <a:xfrm rot="-418436">
            <a:off x="2286000" y="1890713"/>
            <a:ext cx="3057525" cy="3429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s-CL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Comic Sans MS"/>
              </a:rPr>
              <a:t>CRONOGRAMA DE ACTIVIDADES Y PRESUPUESTO</a:t>
            </a:r>
            <a:endParaRPr lang="es-MX" sz="1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1030" name="Picture 2056" descr="portadaPe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057" descr="LogPea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2058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762000"/>
          </a:xfrm>
        </p:spPr>
        <p:txBody>
          <a:bodyPr/>
          <a:lstStyle/>
          <a:p>
            <a:pPr eaLnBrk="1" hangingPunct="1"/>
            <a:r>
              <a:rPr lang="es-ES_tradnl" smtClean="0"/>
              <a:t>Tema de investigación</a:t>
            </a:r>
            <a:endParaRPr lang="es-ES" smtClean="0"/>
          </a:p>
        </p:txBody>
      </p:sp>
      <p:sp>
        <p:nvSpPr>
          <p:cNvPr id="10244" name="Oval 36"/>
          <p:cNvSpPr>
            <a:spLocks noChangeArrowheads="1"/>
          </p:cNvSpPr>
          <p:nvPr/>
        </p:nvSpPr>
        <p:spPr bwMode="auto">
          <a:xfrm>
            <a:off x="7299325" y="3294063"/>
            <a:ext cx="1323975" cy="1103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600"/>
              <a:t>TÍTULO DEL</a:t>
            </a:r>
          </a:p>
          <a:p>
            <a:pPr algn="ctr"/>
            <a:r>
              <a:rPr lang="es-ES_tradnl" sz="1600"/>
              <a:t>ESTUDIO</a:t>
            </a:r>
            <a:endParaRPr lang="es-ES" sz="1600"/>
          </a:p>
        </p:txBody>
      </p:sp>
      <p:sp>
        <p:nvSpPr>
          <p:cNvPr id="10245" name="Rectangle 37"/>
          <p:cNvSpPr>
            <a:spLocks noChangeArrowheads="1"/>
          </p:cNvSpPr>
          <p:nvPr/>
        </p:nvSpPr>
        <p:spPr bwMode="auto">
          <a:xfrm>
            <a:off x="973138" y="1268413"/>
            <a:ext cx="2868612" cy="265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400" b="1"/>
              <a:t>a. Fuentes de ideas</a:t>
            </a:r>
          </a:p>
          <a:p>
            <a:pPr marL="457200" indent="-457200"/>
            <a:r>
              <a:rPr lang="es-ES_tradnl" sz="1400"/>
              <a:t>- Lectura reflexiva y </a:t>
            </a:r>
          </a:p>
          <a:p>
            <a:pPr marL="457200" indent="-457200"/>
            <a:r>
              <a:rPr lang="es-ES_tradnl" sz="1400"/>
              <a:t>  crítica del material impreso</a:t>
            </a:r>
          </a:p>
          <a:p>
            <a:pPr marL="457200" indent="-457200"/>
            <a:r>
              <a:rPr lang="es-ES_tradnl" sz="1400"/>
              <a:t>- Participación activa en </a:t>
            </a:r>
          </a:p>
          <a:p>
            <a:pPr marL="457200" indent="-457200"/>
            <a:r>
              <a:rPr lang="es-ES_tradnl" sz="1400"/>
              <a:t>  eventos académicos</a:t>
            </a:r>
          </a:p>
          <a:p>
            <a:pPr marL="457200" indent="-457200"/>
            <a:r>
              <a:rPr lang="es-ES_tradnl" sz="1400"/>
              <a:t>- Experiencia individual</a:t>
            </a:r>
          </a:p>
          <a:p>
            <a:pPr marL="457200" indent="-457200"/>
            <a:r>
              <a:rPr lang="es-ES_tradnl" sz="1400"/>
              <a:t>- Práctica profesional</a:t>
            </a:r>
          </a:p>
          <a:p>
            <a:pPr marL="457200" indent="-457200"/>
            <a:r>
              <a:rPr lang="es-ES_tradnl" sz="1400"/>
              <a:t>- Actitud reflexiva en el aula </a:t>
            </a:r>
          </a:p>
          <a:p>
            <a:pPr marL="457200" indent="-457200"/>
            <a:r>
              <a:rPr lang="es-ES_tradnl" sz="1400"/>
              <a:t>  de clase</a:t>
            </a:r>
          </a:p>
          <a:p>
            <a:pPr marL="457200" indent="-457200"/>
            <a:r>
              <a:rPr lang="es-ES_tradnl" sz="1400"/>
              <a:t>- Centros de investigación</a:t>
            </a:r>
          </a:p>
          <a:p>
            <a:pPr marL="457200" indent="-457200"/>
            <a:r>
              <a:rPr lang="es-ES_tradnl" sz="1400"/>
              <a:t>- Profesores, empresarios,</a:t>
            </a:r>
            <a:br>
              <a:rPr lang="es-ES_tradnl" sz="1400"/>
            </a:br>
            <a:r>
              <a:rPr lang="es-ES_tradnl" sz="1400"/>
              <a:t>etcétera</a:t>
            </a:r>
            <a:endParaRPr lang="es-ES" sz="1400"/>
          </a:p>
        </p:txBody>
      </p:sp>
      <p:sp>
        <p:nvSpPr>
          <p:cNvPr id="10246" name="Rectangle 38"/>
          <p:cNvSpPr>
            <a:spLocks noChangeArrowheads="1"/>
          </p:cNvSpPr>
          <p:nvPr/>
        </p:nvSpPr>
        <p:spPr bwMode="auto">
          <a:xfrm>
            <a:off x="4137025" y="1277938"/>
            <a:ext cx="2794000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b. Criterios para categorizar   </a:t>
            </a:r>
          </a:p>
          <a:p>
            <a:r>
              <a:rPr lang="es-ES_tradnl" sz="1400" b="1"/>
              <a:t>    la idea investigativa</a:t>
            </a:r>
          </a:p>
          <a:p>
            <a:pPr>
              <a:buFontTx/>
              <a:buChar char="-"/>
            </a:pPr>
            <a:r>
              <a:rPr lang="es-ES_tradnl" sz="1400"/>
              <a:t> Novedad</a:t>
            </a:r>
          </a:p>
          <a:p>
            <a:pPr>
              <a:buFontTx/>
              <a:buChar char="-"/>
            </a:pPr>
            <a:r>
              <a:rPr lang="es-ES_tradnl" sz="1400"/>
              <a:t> Orientación a contrastar  </a:t>
            </a:r>
          </a:p>
          <a:p>
            <a:r>
              <a:rPr lang="es-ES_tradnl" sz="1400"/>
              <a:t>  resultados</a:t>
            </a:r>
          </a:p>
          <a:p>
            <a:pPr>
              <a:buFontTx/>
              <a:buChar char="-"/>
            </a:pPr>
            <a:r>
              <a:rPr lang="es-ES_tradnl" sz="1400"/>
              <a:t> Solución de Problemas</a:t>
            </a:r>
          </a:p>
          <a:p>
            <a:pPr>
              <a:buFontTx/>
              <a:buChar char="-"/>
            </a:pPr>
            <a:r>
              <a:rPr lang="es-ES_tradnl" sz="1400"/>
              <a:t> Apoyo de expertos</a:t>
            </a:r>
          </a:p>
          <a:p>
            <a:pPr>
              <a:buFontTx/>
              <a:buChar char="-"/>
            </a:pPr>
            <a:r>
              <a:rPr lang="es-ES_tradnl" sz="1400"/>
              <a:t> Claridad de ideas</a:t>
            </a:r>
            <a:endParaRPr lang="es-ES" sz="1400"/>
          </a:p>
        </p:txBody>
      </p:sp>
      <p:sp>
        <p:nvSpPr>
          <p:cNvPr id="10247" name="Rectangle 39"/>
          <p:cNvSpPr>
            <a:spLocks noChangeArrowheads="1"/>
          </p:cNvSpPr>
          <p:nvPr/>
        </p:nvSpPr>
        <p:spPr bwMode="auto">
          <a:xfrm>
            <a:off x="900113" y="4305300"/>
            <a:ext cx="2279650" cy="180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c. Validación de los</a:t>
            </a:r>
            <a:br>
              <a:rPr lang="es-ES_tradnl" sz="1400" b="1"/>
            </a:br>
            <a:r>
              <a:rPr lang="es-ES_tradnl" sz="1400" b="1"/>
              <a:t>    temas</a:t>
            </a:r>
          </a:p>
          <a:p>
            <a:pPr>
              <a:buFontTx/>
              <a:buChar char="-"/>
            </a:pPr>
            <a:r>
              <a:rPr lang="es-ES_tradnl" sz="1400"/>
              <a:t> Expertos en el tema</a:t>
            </a:r>
          </a:p>
          <a:p>
            <a:pPr>
              <a:buFontTx/>
              <a:buChar char="-"/>
            </a:pPr>
            <a:r>
              <a:rPr lang="es-ES_tradnl" sz="1400"/>
              <a:t> Revisión de información </a:t>
            </a:r>
          </a:p>
          <a:p>
            <a:r>
              <a:rPr lang="es-ES_tradnl" sz="1400"/>
              <a:t>  existente</a:t>
            </a:r>
          </a:p>
          <a:p>
            <a:pPr>
              <a:buFontTx/>
              <a:buChar char="-"/>
            </a:pPr>
            <a:r>
              <a:rPr lang="es-ES_tradnl" sz="1400"/>
              <a:t> Coordinadores de área</a:t>
            </a:r>
            <a:br>
              <a:rPr lang="es-ES_tradnl" sz="1400"/>
            </a:br>
            <a:r>
              <a:rPr lang="es-ES_tradnl" sz="1400"/>
              <a:t>  de investigación</a:t>
            </a:r>
          </a:p>
          <a:p>
            <a:pPr>
              <a:buFontTx/>
              <a:buChar char="-"/>
            </a:pPr>
            <a:r>
              <a:rPr lang="es-ES_tradnl" sz="1400"/>
              <a:t> Otros</a:t>
            </a:r>
            <a:endParaRPr lang="es-ES" sz="1400"/>
          </a:p>
        </p:txBody>
      </p:sp>
      <p:sp>
        <p:nvSpPr>
          <p:cNvPr id="10248" name="Oval 41"/>
          <p:cNvSpPr>
            <a:spLocks noChangeArrowheads="1"/>
          </p:cNvSpPr>
          <p:nvPr/>
        </p:nvSpPr>
        <p:spPr bwMode="auto">
          <a:xfrm>
            <a:off x="5534025" y="4937125"/>
            <a:ext cx="2794000" cy="10033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1400"/>
              <a:t>Planteamiento del problema de investigación</a:t>
            </a:r>
            <a:endParaRPr lang="es-ES" sz="1400"/>
          </a:p>
        </p:txBody>
      </p:sp>
      <p:sp>
        <p:nvSpPr>
          <p:cNvPr id="10249" name="Line 43"/>
          <p:cNvSpPr>
            <a:spLocks noChangeShapeType="1"/>
          </p:cNvSpPr>
          <p:nvPr/>
        </p:nvSpPr>
        <p:spPr bwMode="auto">
          <a:xfrm flipH="1">
            <a:off x="3254375" y="4691063"/>
            <a:ext cx="1397000" cy="884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0" name="Line 44"/>
          <p:cNvSpPr>
            <a:spLocks noChangeShapeType="1"/>
          </p:cNvSpPr>
          <p:nvPr/>
        </p:nvSpPr>
        <p:spPr bwMode="auto">
          <a:xfrm>
            <a:off x="6637338" y="4470400"/>
            <a:ext cx="661987" cy="441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1" name="Line 45"/>
          <p:cNvSpPr>
            <a:spLocks noChangeShapeType="1"/>
          </p:cNvSpPr>
          <p:nvPr/>
        </p:nvSpPr>
        <p:spPr bwMode="auto">
          <a:xfrm>
            <a:off x="6858000" y="4029075"/>
            <a:ext cx="36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2" name="Line 47"/>
          <p:cNvSpPr>
            <a:spLocks noChangeShapeType="1"/>
          </p:cNvSpPr>
          <p:nvPr/>
        </p:nvSpPr>
        <p:spPr bwMode="auto">
          <a:xfrm flipH="1" flipV="1">
            <a:off x="3916363" y="3367088"/>
            <a:ext cx="293687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3" name="Line 48"/>
          <p:cNvSpPr>
            <a:spLocks noChangeShapeType="1"/>
          </p:cNvSpPr>
          <p:nvPr/>
        </p:nvSpPr>
        <p:spPr bwMode="auto">
          <a:xfrm flipV="1">
            <a:off x="5461000" y="3073400"/>
            <a:ext cx="0" cy="293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0254" name="Picture 51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52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6" name="Text Box 53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  <p:sp>
        <p:nvSpPr>
          <p:cNvPr id="10257" name="Oval 35"/>
          <p:cNvSpPr>
            <a:spLocks noChangeArrowheads="1"/>
          </p:cNvSpPr>
          <p:nvPr/>
        </p:nvSpPr>
        <p:spPr bwMode="auto">
          <a:xfrm>
            <a:off x="4062413" y="3417888"/>
            <a:ext cx="2886075" cy="13954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INTERÉS POR UN TEMA DE INVESTIGACIÓN</a:t>
            </a:r>
            <a:endParaRPr lang="es-E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772400" cy="609600"/>
          </a:xfrm>
        </p:spPr>
        <p:txBody>
          <a:bodyPr/>
          <a:lstStyle/>
          <a:p>
            <a:pPr eaLnBrk="1" hangingPunct="1"/>
            <a:r>
              <a:rPr lang="es-ES_tradnl" smtClean="0"/>
              <a:t>Problema de investigación</a:t>
            </a:r>
            <a:endParaRPr lang="es-ES" smtClean="0"/>
          </a:p>
        </p:txBody>
      </p:sp>
      <p:sp>
        <p:nvSpPr>
          <p:cNvPr id="11268" name="Oval 35"/>
          <p:cNvSpPr>
            <a:spLocks noChangeArrowheads="1"/>
          </p:cNvSpPr>
          <p:nvPr/>
        </p:nvSpPr>
        <p:spPr bwMode="auto">
          <a:xfrm>
            <a:off x="3263900" y="3160713"/>
            <a:ext cx="2892425" cy="13954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PLANTEAR EL PROBLEMA DE INVESTIGACIÓN</a:t>
            </a:r>
            <a:endParaRPr lang="es-ES" sz="2000"/>
          </a:p>
        </p:txBody>
      </p:sp>
      <p:sp>
        <p:nvSpPr>
          <p:cNvPr id="11269" name="Rectangle 37"/>
          <p:cNvSpPr>
            <a:spLocks noChangeArrowheads="1"/>
          </p:cNvSpPr>
          <p:nvPr/>
        </p:nvSpPr>
        <p:spPr bwMode="auto">
          <a:xfrm>
            <a:off x="3335338" y="1519238"/>
            <a:ext cx="2938462" cy="1165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400" b="1"/>
              <a:t>    a. ¿Qué es un Problema de Investigación?</a:t>
            </a:r>
          </a:p>
          <a:p>
            <a:pPr marL="457200" indent="-457200"/>
            <a:r>
              <a:rPr lang="es-ES_tradnl" sz="1400"/>
              <a:t>    Es un hecho, fenómeno o situación que incita a la reflexión o al estudio.</a:t>
            </a:r>
            <a:endParaRPr lang="es-ES" sz="1400"/>
          </a:p>
        </p:txBody>
      </p:sp>
      <p:sp>
        <p:nvSpPr>
          <p:cNvPr id="11270" name="Rectangle 38"/>
          <p:cNvSpPr>
            <a:spLocks noChangeArrowheads="1"/>
          </p:cNvSpPr>
          <p:nvPr/>
        </p:nvSpPr>
        <p:spPr bwMode="auto">
          <a:xfrm>
            <a:off x="6372225" y="3716338"/>
            <a:ext cx="2214563" cy="2228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b. Aspectos del</a:t>
            </a:r>
            <a:br>
              <a:rPr lang="es-ES_tradnl" sz="1400" b="1"/>
            </a:br>
            <a:r>
              <a:rPr lang="es-ES_tradnl" sz="1400" b="1"/>
              <a:t>    Problema</a:t>
            </a:r>
          </a:p>
          <a:p>
            <a:pPr>
              <a:buFontTx/>
              <a:buChar char="-"/>
            </a:pPr>
            <a:r>
              <a:rPr lang="es-ES_tradnl" sz="1400"/>
              <a:t> Descripción:</a:t>
            </a:r>
          </a:p>
          <a:p>
            <a:r>
              <a:rPr lang="es-ES_tradnl" sz="1400"/>
              <a:t>  Mostrar la situación</a:t>
            </a:r>
            <a:br>
              <a:rPr lang="es-ES_tradnl" sz="1400"/>
            </a:br>
            <a:r>
              <a:rPr lang="es-ES_tradnl" sz="1400"/>
              <a:t>  objeto de estudio.</a:t>
            </a:r>
          </a:p>
          <a:p>
            <a:endParaRPr lang="es-ES_tradnl" sz="1400"/>
          </a:p>
          <a:p>
            <a:pPr>
              <a:buFontTx/>
              <a:buChar char="-"/>
            </a:pPr>
            <a:r>
              <a:rPr lang="es-ES_tradnl" sz="1400"/>
              <a:t> Formulación:</a:t>
            </a:r>
          </a:p>
          <a:p>
            <a:r>
              <a:rPr lang="es-ES_tradnl" sz="1400"/>
              <a:t>  Elaborar preguntas de</a:t>
            </a:r>
            <a:br>
              <a:rPr lang="es-ES_tradnl" sz="1400"/>
            </a:br>
            <a:r>
              <a:rPr lang="es-ES_tradnl" sz="1400"/>
              <a:t>  reflexión sobre el</a:t>
            </a:r>
            <a:br>
              <a:rPr lang="es-ES_tradnl" sz="1400"/>
            </a:br>
            <a:r>
              <a:rPr lang="es-ES_tradnl" sz="1400"/>
              <a:t>  problema.</a:t>
            </a:r>
            <a:endParaRPr lang="es-ES" sz="1400"/>
          </a:p>
        </p:txBody>
      </p:sp>
      <p:sp>
        <p:nvSpPr>
          <p:cNvPr id="11271" name="Rectangle 39"/>
          <p:cNvSpPr>
            <a:spLocks noChangeArrowheads="1"/>
          </p:cNvSpPr>
          <p:nvPr/>
        </p:nvSpPr>
        <p:spPr bwMode="auto">
          <a:xfrm>
            <a:off x="827088" y="3986213"/>
            <a:ext cx="2276475" cy="2230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sz="1400" b="1"/>
              <a:t>c. Importancia</a:t>
            </a:r>
          </a:p>
          <a:p>
            <a:pPr>
              <a:buFontTx/>
              <a:buChar char="-"/>
            </a:pPr>
            <a:r>
              <a:rPr lang="es-ES_tradnl" sz="1400"/>
              <a:t>Permite conocer la </a:t>
            </a:r>
          </a:p>
          <a:p>
            <a:r>
              <a:rPr lang="es-ES_tradnl" sz="1400"/>
              <a:t> situación que se va a </a:t>
            </a:r>
          </a:p>
          <a:p>
            <a:r>
              <a:rPr lang="es-ES_tradnl" sz="1400"/>
              <a:t> estudiar mostrando sus </a:t>
            </a:r>
          </a:p>
          <a:p>
            <a:r>
              <a:rPr lang="es-ES_tradnl" sz="1400"/>
              <a:t> principales rasgos.</a:t>
            </a:r>
          </a:p>
          <a:p>
            <a:pPr>
              <a:buFontTx/>
              <a:buChar char="-"/>
            </a:pPr>
            <a:endParaRPr lang="es-ES_tradnl" sz="1400"/>
          </a:p>
          <a:p>
            <a:pPr>
              <a:buFontTx/>
              <a:buChar char="-"/>
            </a:pPr>
            <a:r>
              <a:rPr lang="es-ES_tradnl" sz="1400"/>
              <a:t> Dimensiona el estado  </a:t>
            </a:r>
          </a:p>
          <a:p>
            <a:r>
              <a:rPr lang="es-ES_tradnl" sz="1400"/>
              <a:t> actual de la situación o </a:t>
            </a:r>
          </a:p>
          <a:p>
            <a:r>
              <a:rPr lang="es-ES_tradnl" sz="1400"/>
              <a:t> aspecto que se va a </a:t>
            </a:r>
          </a:p>
          <a:p>
            <a:r>
              <a:rPr lang="es-ES_tradnl" sz="1400"/>
              <a:t> estudiar.</a:t>
            </a:r>
            <a:endParaRPr lang="es-ES" sz="1400"/>
          </a:p>
        </p:txBody>
      </p:sp>
      <p:sp>
        <p:nvSpPr>
          <p:cNvPr id="11272" name="Line 46"/>
          <p:cNvSpPr>
            <a:spLocks noChangeShapeType="1"/>
          </p:cNvSpPr>
          <p:nvPr/>
        </p:nvSpPr>
        <p:spPr bwMode="auto">
          <a:xfrm flipH="1">
            <a:off x="3114675" y="4433888"/>
            <a:ext cx="808038" cy="881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273" name="Line 47"/>
          <p:cNvSpPr>
            <a:spLocks noChangeShapeType="1"/>
          </p:cNvSpPr>
          <p:nvPr/>
        </p:nvSpPr>
        <p:spPr bwMode="auto">
          <a:xfrm>
            <a:off x="5364163" y="4581525"/>
            <a:ext cx="992187" cy="331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274" name="Line 48"/>
          <p:cNvSpPr>
            <a:spLocks noChangeShapeType="1"/>
          </p:cNvSpPr>
          <p:nvPr/>
        </p:nvSpPr>
        <p:spPr bwMode="auto">
          <a:xfrm>
            <a:off x="4730750" y="2597150"/>
            <a:ext cx="0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1275" name="Picture 51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52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Text Box 53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s-ES_tradnl" smtClean="0"/>
              <a:t>Objetivos de la </a:t>
            </a:r>
            <a:br>
              <a:rPr lang="es-ES_tradnl" smtClean="0"/>
            </a:br>
            <a:r>
              <a:rPr lang="es-ES_tradnl" smtClean="0"/>
              <a:t>investigación</a:t>
            </a:r>
            <a:endParaRPr lang="es-ES" smtClean="0"/>
          </a:p>
        </p:txBody>
      </p:sp>
      <p:grpSp>
        <p:nvGrpSpPr>
          <p:cNvPr id="12292" name="Group 56"/>
          <p:cNvGrpSpPr>
            <a:grpSpLocks/>
          </p:cNvGrpSpPr>
          <p:nvPr/>
        </p:nvGrpSpPr>
        <p:grpSpPr bwMode="auto">
          <a:xfrm>
            <a:off x="684213" y="1484313"/>
            <a:ext cx="7778750" cy="4079875"/>
            <a:chOff x="657" y="935"/>
            <a:chExt cx="4900" cy="2570"/>
          </a:xfrm>
        </p:grpSpPr>
        <p:sp>
          <p:nvSpPr>
            <p:cNvPr id="12296" name="Rectangle 36"/>
            <p:cNvSpPr>
              <a:spLocks noChangeArrowheads="1"/>
            </p:cNvSpPr>
            <p:nvPr/>
          </p:nvSpPr>
          <p:spPr bwMode="auto">
            <a:xfrm>
              <a:off x="2320" y="935"/>
              <a:ext cx="1798" cy="46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457200" indent="-457200"/>
              <a:r>
                <a:rPr lang="es-ES_tradnl" sz="1400"/>
                <a:t>Son los propósitos o fines que se pretenden lograr al realizar la investigación.</a:t>
              </a:r>
              <a:endParaRPr lang="es-ES" sz="1400"/>
            </a:p>
          </p:txBody>
        </p:sp>
        <p:sp>
          <p:nvSpPr>
            <p:cNvPr id="12297" name="Rectangle 37"/>
            <p:cNvSpPr>
              <a:spLocks noChangeArrowheads="1"/>
            </p:cNvSpPr>
            <p:nvPr/>
          </p:nvSpPr>
          <p:spPr bwMode="auto">
            <a:xfrm>
              <a:off x="3849" y="2944"/>
              <a:ext cx="1708" cy="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s-ES_tradnl" sz="1400" b="1"/>
                <a:t>Específicos</a:t>
              </a:r>
            </a:p>
            <a:p>
              <a:pPr>
                <a:buFontTx/>
                <a:buChar char="-"/>
              </a:pPr>
              <a:r>
                <a:rPr lang="es-ES_tradnl" sz="1400"/>
                <a:t> Conducen al Objetivo General</a:t>
              </a:r>
              <a:endParaRPr lang="es-ES" sz="1400"/>
            </a:p>
          </p:txBody>
        </p:sp>
        <p:sp>
          <p:nvSpPr>
            <p:cNvPr id="12298" name="Rectangle 38"/>
            <p:cNvSpPr>
              <a:spLocks noChangeArrowheads="1"/>
            </p:cNvSpPr>
            <p:nvPr/>
          </p:nvSpPr>
          <p:spPr bwMode="auto">
            <a:xfrm>
              <a:off x="657" y="2783"/>
              <a:ext cx="1394" cy="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s-ES_tradnl" sz="1400" b="1"/>
                <a:t>General</a:t>
              </a:r>
            </a:p>
            <a:p>
              <a:pPr>
                <a:buFontTx/>
                <a:buChar char="-"/>
              </a:pPr>
              <a:r>
                <a:rPr lang="es-ES_tradnl" sz="1400"/>
                <a:t> Responde al Título y al</a:t>
              </a:r>
              <a:br>
                <a:rPr lang="es-ES_tradnl" sz="1400"/>
              </a:br>
              <a:r>
                <a:rPr lang="es-ES_tradnl" sz="1400"/>
                <a:t>  Problema de</a:t>
              </a:r>
              <a:br>
                <a:rPr lang="es-ES_tradnl" sz="1400"/>
              </a:br>
              <a:r>
                <a:rPr lang="es-ES_tradnl" sz="1400"/>
                <a:t>  Investigación</a:t>
              </a:r>
              <a:endParaRPr lang="es-ES" sz="1400"/>
            </a:p>
          </p:txBody>
        </p:sp>
        <p:sp>
          <p:nvSpPr>
            <p:cNvPr id="12299" name="Line 39"/>
            <p:cNvSpPr>
              <a:spLocks noChangeShapeType="1"/>
            </p:cNvSpPr>
            <p:nvPr/>
          </p:nvSpPr>
          <p:spPr bwMode="auto">
            <a:xfrm flipH="1">
              <a:off x="1871" y="2280"/>
              <a:ext cx="494" cy="5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2300" name="Line 40"/>
            <p:cNvSpPr>
              <a:spLocks noChangeShapeType="1"/>
            </p:cNvSpPr>
            <p:nvPr/>
          </p:nvSpPr>
          <p:spPr bwMode="auto">
            <a:xfrm>
              <a:off x="3894" y="2280"/>
              <a:ext cx="449" cy="6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2301" name="Line 41"/>
            <p:cNvSpPr>
              <a:spLocks noChangeShapeType="1"/>
            </p:cNvSpPr>
            <p:nvPr/>
          </p:nvSpPr>
          <p:spPr bwMode="auto">
            <a:xfrm>
              <a:off x="3174" y="1427"/>
              <a:ext cx="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2302" name="Text Box 42"/>
            <p:cNvSpPr txBox="1">
              <a:spLocks noChangeArrowheads="1"/>
            </p:cNvSpPr>
            <p:nvPr/>
          </p:nvSpPr>
          <p:spPr bwMode="auto">
            <a:xfrm>
              <a:off x="2365" y="3044"/>
              <a:ext cx="1304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400"/>
                <a:t>Utilizar verbos que indiquen acción reflexiva</a:t>
              </a:r>
              <a:endParaRPr lang="es-ES" sz="1400"/>
            </a:p>
          </p:txBody>
        </p:sp>
        <p:sp>
          <p:nvSpPr>
            <p:cNvPr id="12303" name="Text Box 47"/>
            <p:cNvSpPr txBox="1">
              <a:spLocks noChangeArrowheads="1"/>
            </p:cNvSpPr>
            <p:nvPr/>
          </p:nvSpPr>
          <p:spPr bwMode="auto">
            <a:xfrm>
              <a:off x="2381" y="2750"/>
              <a:ext cx="17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400" b="1"/>
                <a:t>¿ SE PUEDEN MODIFICAR ?</a:t>
              </a:r>
              <a:endParaRPr lang="es-ES" sz="1400" b="1"/>
            </a:p>
          </p:txBody>
        </p:sp>
        <p:cxnSp>
          <p:nvCxnSpPr>
            <p:cNvPr id="12304" name="AutoShape 51"/>
            <p:cNvCxnSpPr>
              <a:cxnSpLocks noChangeShapeType="1"/>
            </p:cNvCxnSpPr>
            <p:nvPr/>
          </p:nvCxnSpPr>
          <p:spPr bwMode="auto">
            <a:xfrm rot="16200000" flipH="1">
              <a:off x="2160" y="2568"/>
              <a:ext cx="49" cy="1663"/>
            </a:xfrm>
            <a:prstGeom prst="curvedConnector3">
              <a:avLst>
                <a:gd name="adj1" fmla="val 69807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305" name="AutoShape 53"/>
            <p:cNvCxnSpPr>
              <a:cxnSpLocks noChangeShapeType="1"/>
            </p:cNvCxnSpPr>
            <p:nvPr/>
          </p:nvCxnSpPr>
          <p:spPr bwMode="auto">
            <a:xfrm rot="5400000">
              <a:off x="3816" y="2539"/>
              <a:ext cx="85" cy="1686"/>
            </a:xfrm>
            <a:prstGeom prst="curvedConnector3">
              <a:avLst>
                <a:gd name="adj1" fmla="val 37888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306" name="Oval 35"/>
            <p:cNvSpPr>
              <a:spLocks noChangeArrowheads="1"/>
            </p:cNvSpPr>
            <p:nvPr/>
          </p:nvSpPr>
          <p:spPr bwMode="auto">
            <a:xfrm>
              <a:off x="2291" y="1772"/>
              <a:ext cx="1705" cy="83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es-ES_tradnl" sz="1900"/>
                <a:t>DEFINIR LOS OBJETIVOS DE INVESTIGACIÓN</a:t>
              </a:r>
              <a:endParaRPr lang="es-ES" sz="1900"/>
            </a:p>
          </p:txBody>
        </p:sp>
      </p:grpSp>
      <p:pic>
        <p:nvPicPr>
          <p:cNvPr id="12293" name="Picture 57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58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59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153988" y="2332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s-ES_tradnl" smtClean="0"/>
              <a:t>Justificación y alcance</a:t>
            </a:r>
            <a:br>
              <a:rPr lang="es-ES_tradnl" smtClean="0"/>
            </a:br>
            <a:r>
              <a:rPr lang="es-ES_tradnl" smtClean="0"/>
              <a:t>de la investigación</a:t>
            </a:r>
            <a:endParaRPr lang="es-ES" smtClean="0"/>
          </a:p>
        </p:txBody>
      </p:sp>
      <p:sp>
        <p:nvSpPr>
          <p:cNvPr id="13316" name="Oval 35"/>
          <p:cNvSpPr>
            <a:spLocks noChangeArrowheads="1"/>
          </p:cNvSpPr>
          <p:nvPr/>
        </p:nvSpPr>
        <p:spPr bwMode="auto">
          <a:xfrm>
            <a:off x="2198688" y="2786063"/>
            <a:ext cx="2892425" cy="1397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/>
              <a:t>JUSTIFICAR Y DELIMITAR LA INVESTIGACIÓN</a:t>
            </a:r>
            <a:endParaRPr lang="es-ES" sz="2000"/>
          </a:p>
        </p:txBody>
      </p:sp>
      <p:sp>
        <p:nvSpPr>
          <p:cNvPr id="13317" name="Rectangle 37"/>
          <p:cNvSpPr>
            <a:spLocks noChangeArrowheads="1"/>
          </p:cNvSpPr>
          <p:nvPr/>
        </p:nvSpPr>
        <p:spPr bwMode="auto">
          <a:xfrm>
            <a:off x="903288" y="1612900"/>
            <a:ext cx="25146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/>
            <a:r>
              <a:rPr lang="es-ES_tradnl" sz="1600" b="1"/>
              <a:t>Razones para realizar </a:t>
            </a:r>
          </a:p>
          <a:p>
            <a:pPr marL="457200" indent="-457200"/>
            <a:r>
              <a:rPr lang="es-ES_tradnl" sz="1600" b="1"/>
              <a:t>la investigación</a:t>
            </a:r>
            <a:endParaRPr lang="es-ES" sz="1600"/>
          </a:p>
        </p:txBody>
      </p:sp>
      <p:sp>
        <p:nvSpPr>
          <p:cNvPr id="13318" name="Rectangle 38"/>
          <p:cNvSpPr>
            <a:spLocks noChangeArrowheads="1"/>
          </p:cNvSpPr>
          <p:nvPr/>
        </p:nvSpPr>
        <p:spPr bwMode="auto">
          <a:xfrm>
            <a:off x="5856288" y="2481263"/>
            <a:ext cx="2676525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-"/>
            </a:pPr>
            <a:r>
              <a:rPr lang="es-ES_tradnl" sz="1400" b="1"/>
              <a:t> Dimensionar la </a:t>
            </a:r>
          </a:p>
          <a:p>
            <a:r>
              <a:rPr lang="es-ES_tradnl" sz="1400" b="1"/>
              <a:t>  Investigación</a:t>
            </a:r>
          </a:p>
          <a:p>
            <a:endParaRPr lang="es-ES_tradnl" sz="1400" b="1"/>
          </a:p>
          <a:p>
            <a:pPr>
              <a:buFontTx/>
              <a:buChar char="-"/>
            </a:pPr>
            <a:r>
              <a:rPr lang="es-ES_tradnl" sz="1400" b="1"/>
              <a:t> Contextualizar el estudio</a:t>
            </a:r>
            <a:endParaRPr lang="es-ES" sz="1400" b="1"/>
          </a:p>
        </p:txBody>
      </p:sp>
      <p:sp>
        <p:nvSpPr>
          <p:cNvPr id="13319" name="Rectangle 39"/>
          <p:cNvSpPr>
            <a:spLocks noChangeArrowheads="1"/>
          </p:cNvSpPr>
          <p:nvPr/>
        </p:nvSpPr>
        <p:spPr bwMode="auto">
          <a:xfrm>
            <a:off x="827088" y="4581525"/>
            <a:ext cx="2525712" cy="1590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ES_tradnl" sz="1400"/>
              <a:t> </a:t>
            </a:r>
            <a:r>
              <a:rPr lang="es-ES_tradnl" sz="1400" b="1"/>
              <a:t>Práctica</a:t>
            </a:r>
          </a:p>
          <a:p>
            <a:r>
              <a:rPr lang="es-ES_tradnl" sz="1400"/>
              <a:t>  Implicación en la solución</a:t>
            </a:r>
            <a:br>
              <a:rPr lang="es-ES_tradnl" sz="1400"/>
            </a:br>
            <a:r>
              <a:rPr lang="es-ES_tradnl" sz="1400"/>
              <a:t>  de Problemas prácticos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</a:t>
            </a:r>
            <a:r>
              <a:rPr lang="es-ES_tradnl" sz="1400" b="1"/>
              <a:t>Teórica</a:t>
            </a:r>
          </a:p>
          <a:p>
            <a:pPr>
              <a:buFont typeface="Wingdings" pitchFamily="2" charset="2"/>
              <a:buNone/>
            </a:pPr>
            <a:r>
              <a:rPr lang="es-ES_tradnl" sz="1400"/>
              <a:t>   Reflexión académica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</a:t>
            </a:r>
            <a:r>
              <a:rPr lang="es-ES_tradnl" sz="1400" b="1"/>
              <a:t>Metodológica</a:t>
            </a:r>
          </a:p>
          <a:p>
            <a:pPr>
              <a:buFont typeface="Wingdings" pitchFamily="2" charset="2"/>
              <a:buNone/>
            </a:pPr>
            <a:r>
              <a:rPr lang="es-ES_tradnl" sz="1400"/>
              <a:t>  Aspectos de procedimiento</a:t>
            </a:r>
            <a:endParaRPr lang="es-ES" sz="1400"/>
          </a:p>
        </p:txBody>
      </p:sp>
      <p:sp>
        <p:nvSpPr>
          <p:cNvPr id="13320" name="Rectangle 46"/>
          <p:cNvSpPr>
            <a:spLocks noChangeArrowheads="1"/>
          </p:cNvSpPr>
          <p:nvPr/>
        </p:nvSpPr>
        <p:spPr bwMode="auto">
          <a:xfrm>
            <a:off x="6237288" y="4614863"/>
            <a:ext cx="2295525" cy="137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ES_tradnl" sz="1400"/>
              <a:t> Espacial - Geográfica</a:t>
            </a:r>
          </a:p>
          <a:p>
            <a:r>
              <a:rPr lang="es-ES_tradnl" sz="140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Cronológica</a:t>
            </a:r>
          </a:p>
          <a:p>
            <a:pPr>
              <a:buFont typeface="Wingdings" pitchFamily="2" charset="2"/>
              <a:buNone/>
            </a:pPr>
            <a:r>
              <a:rPr lang="es-ES_tradnl" sz="140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s-ES_tradnl" sz="1400"/>
              <a:t> Sociodemográfica</a:t>
            </a:r>
          </a:p>
          <a:p>
            <a:pPr>
              <a:buFont typeface="Wingdings" pitchFamily="2" charset="2"/>
              <a:buNone/>
            </a:pPr>
            <a:r>
              <a:rPr lang="es-ES_tradnl" sz="1400"/>
              <a:t> </a:t>
            </a:r>
            <a:endParaRPr lang="es-ES" sz="1400"/>
          </a:p>
        </p:txBody>
      </p:sp>
      <p:sp>
        <p:nvSpPr>
          <p:cNvPr id="13321" name="Line 47"/>
          <p:cNvSpPr>
            <a:spLocks noChangeShapeType="1"/>
          </p:cNvSpPr>
          <p:nvPr/>
        </p:nvSpPr>
        <p:spPr bwMode="auto">
          <a:xfrm flipV="1">
            <a:off x="5094288" y="2938463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22" name="Line 48"/>
          <p:cNvSpPr>
            <a:spLocks noChangeShapeType="1"/>
          </p:cNvSpPr>
          <p:nvPr/>
        </p:nvSpPr>
        <p:spPr bwMode="auto">
          <a:xfrm>
            <a:off x="4713288" y="4005263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23" name="Line 49"/>
          <p:cNvSpPr>
            <a:spLocks noChangeShapeType="1"/>
          </p:cNvSpPr>
          <p:nvPr/>
        </p:nvSpPr>
        <p:spPr bwMode="auto">
          <a:xfrm flipH="1">
            <a:off x="2198688" y="4005263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24" name="Line 50"/>
          <p:cNvSpPr>
            <a:spLocks noChangeShapeType="1"/>
          </p:cNvSpPr>
          <p:nvPr/>
        </p:nvSpPr>
        <p:spPr bwMode="auto">
          <a:xfrm flipH="1" flipV="1">
            <a:off x="2274888" y="2252663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25" name="Text Box 51"/>
          <p:cNvSpPr txBox="1">
            <a:spLocks noChangeArrowheads="1"/>
          </p:cNvSpPr>
          <p:nvPr/>
        </p:nvSpPr>
        <p:spPr bwMode="auto">
          <a:xfrm>
            <a:off x="674688" y="3243263"/>
            <a:ext cx="152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600" b="1"/>
              <a:t>Justificación</a:t>
            </a:r>
            <a:endParaRPr lang="es-ES" sz="1600" b="1"/>
          </a:p>
        </p:txBody>
      </p:sp>
      <p:sp>
        <p:nvSpPr>
          <p:cNvPr id="13326" name="Text Box 52"/>
          <p:cNvSpPr txBox="1">
            <a:spLocks noChangeArrowheads="1"/>
          </p:cNvSpPr>
          <p:nvPr/>
        </p:nvSpPr>
        <p:spPr bwMode="auto">
          <a:xfrm>
            <a:off x="6237288" y="3852863"/>
            <a:ext cx="190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600" b="1"/>
              <a:t>Delimitación</a:t>
            </a:r>
            <a:endParaRPr lang="es-ES" sz="1600" b="1"/>
          </a:p>
        </p:txBody>
      </p:sp>
      <p:sp>
        <p:nvSpPr>
          <p:cNvPr id="13327" name="Line 53"/>
          <p:cNvSpPr>
            <a:spLocks noChangeShapeType="1"/>
          </p:cNvSpPr>
          <p:nvPr/>
        </p:nvSpPr>
        <p:spPr bwMode="auto">
          <a:xfrm flipV="1">
            <a:off x="1512888" y="2252663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28" name="Line 54"/>
          <p:cNvSpPr>
            <a:spLocks noChangeShapeType="1"/>
          </p:cNvSpPr>
          <p:nvPr/>
        </p:nvSpPr>
        <p:spPr bwMode="auto">
          <a:xfrm>
            <a:off x="1512888" y="3624263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29" name="Line 55"/>
          <p:cNvSpPr>
            <a:spLocks noChangeShapeType="1"/>
          </p:cNvSpPr>
          <p:nvPr/>
        </p:nvSpPr>
        <p:spPr bwMode="auto">
          <a:xfrm flipV="1">
            <a:off x="6999288" y="347186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30" name="Line 56"/>
          <p:cNvSpPr>
            <a:spLocks noChangeShapeType="1"/>
          </p:cNvSpPr>
          <p:nvPr/>
        </p:nvSpPr>
        <p:spPr bwMode="auto">
          <a:xfrm>
            <a:off x="6999288" y="415766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3331" name="Picture 58" descr="portadaPe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525" y="333375"/>
            <a:ext cx="9080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2" name="Picture 59" descr="LogP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31113" y="6097588"/>
            <a:ext cx="9017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3" name="Text Box 60"/>
          <p:cNvSpPr txBox="1">
            <a:spLocks noChangeArrowheads="1"/>
          </p:cNvSpPr>
          <p:nvPr/>
        </p:nvSpPr>
        <p:spPr bwMode="auto">
          <a:xfrm>
            <a:off x="539750" y="6237288"/>
            <a:ext cx="3744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i="1"/>
              <a:t>César Agusto Bernal 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uía">
  <a:themeElements>
    <a:clrScheme name="Guía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Guí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uía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uía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uía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1407</Words>
  <Application>Microsoft Office PowerPoint</Application>
  <PresentationFormat>Presentación en pantalla (4:3)</PresentationFormat>
  <Paragraphs>362</Paragraphs>
  <Slides>25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33" baseType="lpstr">
      <vt:lpstr>Tahoma</vt:lpstr>
      <vt:lpstr>Arial</vt:lpstr>
      <vt:lpstr>Wingdings</vt:lpstr>
      <vt:lpstr>Calibri</vt:lpstr>
      <vt:lpstr>Times New Roman</vt:lpstr>
      <vt:lpstr>Guía</vt:lpstr>
      <vt:lpstr>CorelDRAW 9.0 Gráfico</vt:lpstr>
      <vt:lpstr>Hoja de cálculo de Microsoft Excel</vt:lpstr>
      <vt:lpstr>Diapositiva 1</vt:lpstr>
      <vt:lpstr>Diapositiva 2</vt:lpstr>
      <vt:lpstr>Métodos de investigación científica</vt:lpstr>
      <vt:lpstr>Proceso de investigación científica</vt:lpstr>
      <vt:lpstr>Componentes del proceso de investigación científica</vt:lpstr>
      <vt:lpstr>Tema de investigación</vt:lpstr>
      <vt:lpstr>Problema de investigación</vt:lpstr>
      <vt:lpstr>Objetivos de la  investigación</vt:lpstr>
      <vt:lpstr>Justificación y alcance de la investigación</vt:lpstr>
      <vt:lpstr>Tipos de investigación científica</vt:lpstr>
      <vt:lpstr>Tipos de investigación científica: Clasificación</vt:lpstr>
      <vt:lpstr>Marco de referencia </vt:lpstr>
      <vt:lpstr>Hipótesis</vt:lpstr>
      <vt:lpstr>Diapositiva 14</vt:lpstr>
      <vt:lpstr>Diseño de la investigación</vt:lpstr>
      <vt:lpstr>Métodos de muestreo</vt:lpstr>
      <vt:lpstr>Recolección de información</vt:lpstr>
      <vt:lpstr>Recolección de información</vt:lpstr>
      <vt:lpstr>Diapositiva 19</vt:lpstr>
      <vt:lpstr>Cronograma de actividades</vt:lpstr>
      <vt:lpstr>Diapositiva 21</vt:lpstr>
      <vt:lpstr>Diapositiva 22</vt:lpstr>
      <vt:lpstr>Diapositiva 23</vt:lpstr>
      <vt:lpstr>Diapositiva 24</vt:lpstr>
      <vt:lpstr>Diapositiva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</dc:creator>
  <cp:lastModifiedBy>Usuario</cp:lastModifiedBy>
  <cp:revision>46</cp:revision>
  <dcterms:modified xsi:type="dcterms:W3CDTF">2020-03-25T04:29:12Z</dcterms:modified>
</cp:coreProperties>
</file>