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301" r:id="rId5"/>
    <p:sldId id="306" r:id="rId6"/>
    <p:sldId id="307" r:id="rId7"/>
    <p:sldId id="308" r:id="rId8"/>
    <p:sldId id="309" r:id="rId9"/>
    <p:sldId id="302" r:id="rId10"/>
    <p:sldId id="303" r:id="rId11"/>
    <p:sldId id="304" r:id="rId12"/>
    <p:sldId id="305" r:id="rId13"/>
    <p:sldId id="310" r:id="rId1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FF00"/>
    <a:srgbClr val="0000CC"/>
    <a:srgbClr val="00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92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20992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99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209925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grpSp>
        <p:nvGrpSpPr>
          <p:cNvPr id="209926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2099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grpSp>
          <p:nvGrpSpPr>
            <p:cNvPr id="20992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20992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0993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0993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0993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0993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</p:grpSp>
        <p:sp>
          <p:nvSpPr>
            <p:cNvPr id="2099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grpSp>
        <p:nvGrpSpPr>
          <p:cNvPr id="20993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09936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9937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9938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9939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9940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9941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2099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2099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209944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20994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1F01EA2-1ED5-40A8-9EFF-E021597A8A5F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209946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F90CC-026C-4E1A-9DDA-8E271E2B1E6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24B98-8EFC-4639-8EA8-14AB604124E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04D70F-83EA-4044-88F2-3529A801A56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476EE-5D4D-4A17-847B-E97B2E24A3D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7244C-82EE-4F4B-96C8-1930FE02268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858FAD-34B0-4A01-8CFC-A1771913BD0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8B2D1-8CBF-4D80-9247-B19350E7AE5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AE6F4-9CF5-4167-916B-69A5D73C2CC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1080A-9D3C-4538-A93A-1F4CB292C05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01346-2A9B-42C3-91E8-9F2A80A1300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8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88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89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2089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grpSp>
        <p:nvGrpSpPr>
          <p:cNvPr id="20890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2089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grpSp>
          <p:nvGrpSpPr>
            <p:cNvPr id="20890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089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089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089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089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2089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</p:grpSp>
        <p:sp>
          <p:nvSpPr>
            <p:cNvPr id="2089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grpSp>
        <p:nvGrpSpPr>
          <p:cNvPr id="20891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089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89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89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89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89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2089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</p:grpSp>
      <p:sp>
        <p:nvSpPr>
          <p:cNvPr id="2089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20891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089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2089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2089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2D083378-FCE5-46F3-9894-72CD28EE3850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sz="3600" b="1">
                <a:solidFill>
                  <a:schemeClr val="tx1"/>
                </a:solidFill>
              </a:rPr>
              <a:t>Meta-Investigación de la Comunicación en Chile: Campo Epistemológico, Campo Teórico, Ruptura</a:t>
            </a:r>
            <a:endParaRPr lang="es-ES" sz="3600" b="1">
              <a:solidFill>
                <a:schemeClr val="tx1"/>
              </a:solidFill>
            </a:endParaRP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513" y="3860800"/>
            <a:ext cx="6400800" cy="936625"/>
          </a:xfrm>
        </p:spPr>
        <p:txBody>
          <a:bodyPr/>
          <a:lstStyle/>
          <a:p>
            <a:r>
              <a:rPr lang="es-ES_tradnl" sz="1400" b="1"/>
              <a:t>          Rafael del Villar Muñoz</a:t>
            </a:r>
            <a:br>
              <a:rPr lang="es-ES_tradnl" sz="1400" b="1"/>
            </a:br>
            <a:r>
              <a:rPr lang="es-ES_tradnl" sz="1400" b="1"/>
              <a:t>	Instituto de la Comunicación e Imagen</a:t>
            </a:r>
            <a:br>
              <a:rPr lang="es-ES_tradnl" sz="1400" b="1"/>
            </a:br>
            <a:r>
              <a:rPr lang="es-ES_tradnl" sz="1400" b="1"/>
              <a:t>         Universidad de Chile</a:t>
            </a:r>
            <a:endParaRPr lang="es-ES" sz="1400" b="1"/>
          </a:p>
          <a:p>
            <a:endParaRPr lang="es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2000"/>
              <a:t>Ciencias Sociales: Dispositivo de Transformación Metodológico</a:t>
            </a:r>
          </a:p>
        </p:txBody>
      </p:sp>
      <p:sp>
        <p:nvSpPr>
          <p:cNvPr id="265220" name="Oval 4"/>
          <p:cNvSpPr>
            <a:spLocks noChangeArrowheads="1"/>
          </p:cNvSpPr>
          <p:nvPr/>
        </p:nvSpPr>
        <p:spPr bwMode="auto">
          <a:xfrm>
            <a:off x="684213" y="2852738"/>
            <a:ext cx="3887787" cy="20891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65221" name="Oval 5"/>
          <p:cNvSpPr>
            <a:spLocks noChangeArrowheads="1"/>
          </p:cNvSpPr>
          <p:nvPr/>
        </p:nvSpPr>
        <p:spPr bwMode="auto">
          <a:xfrm>
            <a:off x="4859338" y="2852738"/>
            <a:ext cx="3529012" cy="20161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65222" name="Oval 6"/>
          <p:cNvSpPr>
            <a:spLocks noChangeArrowheads="1"/>
          </p:cNvSpPr>
          <p:nvPr/>
        </p:nvSpPr>
        <p:spPr bwMode="auto">
          <a:xfrm>
            <a:off x="2987675" y="4005263"/>
            <a:ext cx="3816350" cy="7921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b="1"/>
              <a:t>Matemática</a:t>
            </a:r>
            <a:r>
              <a:rPr lang="es-ES" sz="1600" b="1"/>
              <a:t>: Álgebra, Geometría</a:t>
            </a:r>
          </a:p>
          <a:p>
            <a:pPr algn="ctr"/>
            <a:r>
              <a:rPr lang="es-ES" sz="1600" b="1"/>
              <a:t>          Estadística</a:t>
            </a:r>
          </a:p>
        </p:txBody>
      </p:sp>
      <p:sp>
        <p:nvSpPr>
          <p:cNvPr id="265223" name="Text Box 7"/>
          <p:cNvSpPr txBox="1">
            <a:spLocks noChangeArrowheads="1"/>
          </p:cNvSpPr>
          <p:nvPr/>
        </p:nvSpPr>
        <p:spPr bwMode="auto">
          <a:xfrm>
            <a:off x="1547813" y="3284538"/>
            <a:ext cx="20161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Cuantitativas</a:t>
            </a:r>
          </a:p>
          <a:p>
            <a:pPr>
              <a:spcBef>
                <a:spcPct val="50000"/>
              </a:spcBef>
            </a:pPr>
            <a:r>
              <a:rPr lang="es-ES" sz="1200" b="1"/>
              <a:t>Sociología</a:t>
            </a:r>
          </a:p>
          <a:p>
            <a:pPr>
              <a:spcBef>
                <a:spcPct val="50000"/>
              </a:spcBef>
            </a:pPr>
            <a:r>
              <a:rPr lang="es-ES" sz="1200" b="1"/>
              <a:t>Psicología</a:t>
            </a:r>
          </a:p>
        </p:txBody>
      </p:sp>
      <p:sp>
        <p:nvSpPr>
          <p:cNvPr id="265224" name="Text Box 8"/>
          <p:cNvSpPr txBox="1">
            <a:spLocks noChangeArrowheads="1"/>
          </p:cNvSpPr>
          <p:nvPr/>
        </p:nvSpPr>
        <p:spPr bwMode="auto">
          <a:xfrm>
            <a:off x="5435600" y="3141663"/>
            <a:ext cx="237648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/>
              <a:t>Cualitativas</a:t>
            </a:r>
          </a:p>
          <a:p>
            <a:pPr>
              <a:spcBef>
                <a:spcPct val="50000"/>
              </a:spcBef>
            </a:pPr>
            <a:r>
              <a:rPr lang="es-ES" sz="1200" b="1"/>
              <a:t>Antropología</a:t>
            </a:r>
          </a:p>
          <a:p>
            <a:pPr>
              <a:spcBef>
                <a:spcPct val="50000"/>
              </a:spcBef>
            </a:pPr>
            <a:r>
              <a:rPr lang="es-ES" sz="1200" b="1"/>
              <a:t>Psicoanálisis Semiótica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1800" b="1"/>
              <a:t>Procedimientos de Anaforización Discursiva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8516938" cy="4568825"/>
          </a:xfrm>
        </p:spPr>
        <p:txBody>
          <a:bodyPr/>
          <a:lstStyle/>
          <a:p>
            <a:pPr>
              <a:buFontTx/>
              <a:buNone/>
            </a:pPr>
            <a:r>
              <a:rPr lang="es-ES" sz="1600" b="1">
                <a:solidFill>
                  <a:srgbClr val="0000CC"/>
                </a:solidFill>
              </a:rPr>
              <a:t>Dispositivo Teórico Ciencia Comunicación</a:t>
            </a:r>
            <a:r>
              <a:rPr lang="es-ES" sz="1600" b="1"/>
              <a:t>/ </a:t>
            </a:r>
            <a:r>
              <a:rPr lang="es-ES" sz="1400" b="1"/>
              <a:t>Dispositivo Metodológico Ciencias Sociales</a:t>
            </a:r>
            <a:r>
              <a:rPr lang="es-ES" sz="1400"/>
              <a:t> </a:t>
            </a:r>
          </a:p>
          <a:p>
            <a:pPr>
              <a:buFontTx/>
              <a:buNone/>
            </a:pPr>
            <a:r>
              <a:rPr lang="es-ES" sz="1400"/>
              <a:t>			</a:t>
            </a:r>
            <a:r>
              <a:rPr lang="es-ES" sz="1400">
                <a:solidFill>
                  <a:srgbClr val="FF0000"/>
                </a:solidFill>
              </a:rPr>
              <a:t>///				</a:t>
            </a:r>
            <a:r>
              <a:rPr lang="es-ES" sz="1400"/>
              <a:t>///</a:t>
            </a:r>
          </a:p>
          <a:p>
            <a:pPr>
              <a:buFontTx/>
              <a:buNone/>
            </a:pPr>
            <a:r>
              <a:rPr lang="es-ES" sz="1400" b="1">
                <a:solidFill>
                  <a:srgbClr val="0000CC"/>
                </a:solidFill>
              </a:rPr>
              <a:t>(Interconexión de (aprox) 19 triángulos del saber)</a:t>
            </a:r>
            <a:r>
              <a:rPr lang="es-ES" sz="1400" b="1">
                <a:solidFill>
                  <a:srgbClr val="FF0000"/>
                </a:solidFill>
              </a:rPr>
              <a:t>	</a:t>
            </a:r>
            <a:r>
              <a:rPr lang="es-ES" sz="1400" b="1"/>
              <a:t>(Intersección de tres conjuntos)</a:t>
            </a:r>
            <a:r>
              <a:rPr lang="es-ES" sz="1400"/>
              <a:t>	</a:t>
            </a:r>
          </a:p>
          <a:p>
            <a:pPr>
              <a:buFontTx/>
              <a:buNone/>
            </a:pPr>
            <a:r>
              <a:rPr lang="es-ES" sz="1400"/>
              <a:t>		                </a:t>
            </a:r>
            <a:r>
              <a:rPr lang="es-ES" sz="1400">
                <a:solidFill>
                  <a:srgbClr val="FF0000"/>
                </a:solidFill>
              </a:rPr>
              <a:t>///			                </a:t>
            </a:r>
            <a:r>
              <a:rPr lang="es-ES" sz="1400"/>
              <a:t>///</a:t>
            </a:r>
          </a:p>
          <a:p>
            <a:pPr>
              <a:buFontTx/>
              <a:buNone/>
            </a:pPr>
            <a:r>
              <a:rPr lang="es-ES" sz="1400"/>
              <a:t>       </a:t>
            </a:r>
            <a:r>
              <a:rPr lang="es-ES" sz="1400" b="1">
                <a:solidFill>
                  <a:srgbClr val="0000CC"/>
                </a:solidFill>
              </a:rPr>
              <a:t>Polígono de Forma Irregular	</a:t>
            </a:r>
            <a:r>
              <a:rPr lang="es-ES" sz="1400" b="1">
                <a:solidFill>
                  <a:srgbClr val="FF0000"/>
                </a:solidFill>
              </a:rPr>
              <a:t>		</a:t>
            </a:r>
            <a:r>
              <a:rPr lang="es-ES" sz="1400" b="1"/>
              <a:t>      Figura Regular</a:t>
            </a:r>
          </a:p>
          <a:p>
            <a:pPr>
              <a:buFontTx/>
              <a:buNone/>
            </a:pPr>
            <a:r>
              <a:rPr lang="es-ES" sz="1400" b="1"/>
              <a:t>                                 </a:t>
            </a:r>
            <a:r>
              <a:rPr lang="es-ES" sz="1400" b="1">
                <a:solidFill>
                  <a:srgbClr val="FF0000"/>
                </a:solidFill>
              </a:rPr>
              <a:t>///				             </a:t>
            </a:r>
            <a:r>
              <a:rPr lang="es-ES" sz="1400" b="1"/>
              <a:t>///</a:t>
            </a:r>
          </a:p>
          <a:p>
            <a:pPr>
              <a:buFontTx/>
              <a:buNone/>
            </a:pPr>
            <a:r>
              <a:rPr lang="es-ES" sz="1400" b="1"/>
              <a:t>           </a:t>
            </a:r>
            <a:r>
              <a:rPr lang="es-ES" sz="1400" b="1">
                <a:solidFill>
                  <a:srgbClr val="FF0000"/>
                </a:solidFill>
              </a:rPr>
              <a:t>Geometría Fractal Asístemática		Estructura Regular Sistémica</a:t>
            </a:r>
          </a:p>
          <a:p>
            <a:pPr>
              <a:buFontTx/>
              <a:buNone/>
            </a:pPr>
            <a:r>
              <a:rPr lang="es-ES" sz="1400" b="1"/>
              <a:t>		            ///				           ///</a:t>
            </a:r>
          </a:p>
          <a:p>
            <a:pPr>
              <a:buFontTx/>
              <a:buNone/>
            </a:pPr>
            <a:r>
              <a:rPr lang="es-ES" sz="1400" b="1"/>
              <a:t>             Estética, Ciencias de la Educación		Metodología Filosófica </a:t>
            </a:r>
            <a:r>
              <a:rPr lang="es-ES" sz="1400"/>
              <a:t>Conceptual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20713"/>
            <a:ext cx="8362950" cy="5475287"/>
          </a:xfrm>
        </p:spPr>
        <p:txBody>
          <a:bodyPr/>
          <a:lstStyle/>
          <a:p>
            <a:r>
              <a:rPr lang="es-ES"/>
              <a:t>Luego, en el Dispositivo Teórico Metodológico  de la Ciencia de la Comunicación hay un Desequilibrio de Funcionamiento a Nivel de los Procedimientos de Anaforización Discursiva</a:t>
            </a:r>
          </a:p>
          <a:p>
            <a:endParaRPr lang="es-ES"/>
          </a:p>
          <a:p>
            <a:r>
              <a:rPr lang="es-ES" sz="1400" b="1"/>
              <a:t>retroalimentado por:</a:t>
            </a:r>
          </a:p>
          <a:p>
            <a:r>
              <a:rPr lang="es-ES" sz="1400" b="1"/>
              <a:t>-Institucionalización de los Centros de Investigación en Comunicación son pocos </a:t>
            </a:r>
            <a:r>
              <a:rPr lang="es-ES" sz="2400" b="1"/>
              <a:t>–</a:t>
            </a:r>
          </a:p>
          <a:p>
            <a:r>
              <a:rPr lang="es-ES" sz="1400" b="1"/>
              <a:t>-Necesidad creciente de saber del objeto real por la sociedad misma		</a:t>
            </a:r>
            <a:r>
              <a:rPr lang="es-ES" sz="2000" b="1"/>
              <a:t>+</a:t>
            </a:r>
            <a:endParaRPr lang="es-ES" sz="1400" b="1"/>
          </a:p>
        </p:txBody>
      </p:sp>
      <p:sp>
        <p:nvSpPr>
          <p:cNvPr id="267268" name="AutoShape 4"/>
          <p:cNvSpPr>
            <a:spLocks noChangeArrowheads="1"/>
          </p:cNvSpPr>
          <p:nvPr/>
        </p:nvSpPr>
        <p:spPr bwMode="auto">
          <a:xfrm rot="10800000">
            <a:off x="3924300" y="3573463"/>
            <a:ext cx="576263" cy="1008062"/>
          </a:xfrm>
          <a:prstGeom prst="downArrow">
            <a:avLst>
              <a:gd name="adj1" fmla="val 50000"/>
              <a:gd name="adj2" fmla="val 437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/>
              <a:t>Bibliografía citada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400" b="1"/>
              <a:t>Guiselle Munizaga, Anny Rivera:”</a:t>
            </a:r>
            <a:r>
              <a:rPr lang="es-ES" sz="2400"/>
              <a:t>La Investigación en Comunicación Social en Chile”, Ed. Desco/ Ceneca, Lima, 1983</a:t>
            </a:r>
          </a:p>
          <a:p>
            <a:r>
              <a:rPr lang="es-ES" sz="2400" b="1"/>
              <a:t>Rafael del Villar Muñoz</a:t>
            </a:r>
            <a:r>
              <a:rPr lang="es-ES" sz="2400"/>
              <a:t>: “La Semiótica en Chile”, en Revista SIGNA No 7, ISI, Universidad Nacional de Educación a Distancia, Madrid, 1998</a:t>
            </a:r>
          </a:p>
          <a:p>
            <a:r>
              <a:rPr lang="es-ES" sz="2400" b="1"/>
              <a:t>Rubén Dittus Benavente</a:t>
            </a:r>
            <a:r>
              <a:rPr lang="es-ES" sz="2400"/>
              <a:t>: “Cartografía de los Estudios Mediales en Chile”, Ed. Universidad Católica de la Santísima Concepción, 2008.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496300" cy="1295400"/>
          </a:xfrm>
        </p:spPr>
        <p:txBody>
          <a:bodyPr/>
          <a:lstStyle/>
          <a:p>
            <a:r>
              <a:rPr lang="es-ES_tradnl" sz="3200" b="1">
                <a:solidFill>
                  <a:schemeClr val="tx1"/>
                </a:solidFill>
                <a:effectLst/>
              </a:rPr>
              <a:t>La forma de funcionamiento de la cientificidad blanca</a:t>
            </a:r>
            <a:endParaRPr lang="es-ES" sz="3200" b="1">
              <a:solidFill>
                <a:schemeClr val="tx1"/>
              </a:solidFill>
              <a:effectLst/>
            </a:endParaRP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229600" cy="5068887"/>
          </a:xfrm>
        </p:spPr>
        <p:txBody>
          <a:bodyPr/>
          <a:lstStyle/>
          <a:p>
            <a:pPr>
              <a:buFontTx/>
              <a:buNone/>
            </a:pPr>
            <a:r>
              <a:rPr lang="es-ES_tradnl" sz="2000"/>
              <a:t>-</a:t>
            </a:r>
            <a:r>
              <a:rPr lang="es-ES_tradnl" sz="2000" b="1"/>
              <a:t>Ciencia como dispositivo = Modo de producción teórico</a:t>
            </a:r>
          </a:p>
          <a:p>
            <a:pPr>
              <a:buFontTx/>
              <a:buNone/>
            </a:pPr>
            <a:r>
              <a:rPr lang="es-ES_tradnl" sz="2000" b="1"/>
              <a:t>				       ///</a:t>
            </a:r>
          </a:p>
          <a:p>
            <a:pPr>
              <a:buFontTx/>
              <a:buNone/>
            </a:pPr>
            <a:r>
              <a:rPr lang="es-ES_tradnl" sz="2000" b="1"/>
              <a:t>                       (Objeto Real) / (Objeto Científico)</a:t>
            </a:r>
          </a:p>
          <a:p>
            <a:pPr>
              <a:buFontTx/>
              <a:buNone/>
            </a:pPr>
            <a:r>
              <a:rPr lang="es-ES_tradnl" sz="2000" b="1"/>
              <a:t>				     </a:t>
            </a:r>
          </a:p>
          <a:p>
            <a:pPr>
              <a:buFontTx/>
              <a:buNone/>
            </a:pPr>
            <a:endParaRPr lang="es-ES" sz="2000"/>
          </a:p>
        </p:txBody>
      </p:sp>
      <p:sp>
        <p:nvSpPr>
          <p:cNvPr id="211972" name="AutoShape 4"/>
          <p:cNvSpPr>
            <a:spLocks noChangeArrowheads="1"/>
          </p:cNvSpPr>
          <p:nvPr/>
        </p:nvSpPr>
        <p:spPr bwMode="auto">
          <a:xfrm>
            <a:off x="3635375" y="2708275"/>
            <a:ext cx="358775" cy="647700"/>
          </a:xfrm>
          <a:prstGeom prst="downArrow">
            <a:avLst>
              <a:gd name="adj1" fmla="val 50000"/>
              <a:gd name="adj2" fmla="val 451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11973" name="Text Box 5"/>
          <p:cNvSpPr txBox="1">
            <a:spLocks noChangeArrowheads="1"/>
          </p:cNvSpPr>
          <p:nvPr/>
        </p:nvSpPr>
        <p:spPr bwMode="auto">
          <a:xfrm>
            <a:off x="1403350" y="3500438"/>
            <a:ext cx="4464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/>
              <a:t>               Proceso de Transformación</a:t>
            </a:r>
            <a:endParaRPr lang="es-ES"/>
          </a:p>
        </p:txBody>
      </p:sp>
      <p:sp>
        <p:nvSpPr>
          <p:cNvPr id="211974" name="Text Box 6"/>
          <p:cNvSpPr txBox="1">
            <a:spLocks noChangeArrowheads="1"/>
          </p:cNvSpPr>
          <p:nvPr/>
        </p:nvSpPr>
        <p:spPr bwMode="auto">
          <a:xfrm>
            <a:off x="755650" y="4005263"/>
            <a:ext cx="7416800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/>
              <a:t>Herramientas de Producción: Teoría (Isotopía Semántica)</a:t>
            </a:r>
          </a:p>
          <a:p>
            <a:pPr>
              <a:spcBef>
                <a:spcPct val="50000"/>
              </a:spcBef>
            </a:pPr>
            <a:r>
              <a:rPr lang="es-ES_tradnl"/>
              <a:t>                                                Metodología (Isotopía Veridictoria)</a:t>
            </a:r>
          </a:p>
          <a:p>
            <a:pPr>
              <a:spcBef>
                <a:spcPct val="50000"/>
              </a:spcBef>
            </a:pPr>
            <a:r>
              <a:rPr lang="es-ES_tradnl"/>
              <a:t>			     </a:t>
            </a:r>
            <a:r>
              <a:rPr lang="es-ES_tradnl" sz="1400" b="1"/>
              <a:t>Anaforización Discursiva que liga     			                          ambas, pero que no se comprueba</a:t>
            </a:r>
          </a:p>
          <a:p>
            <a:pPr>
              <a:spcBef>
                <a:spcPct val="50000"/>
              </a:spcBef>
            </a:pPr>
            <a:endParaRPr lang="es-ES_tradnl" sz="1400" b="1"/>
          </a:p>
          <a:p>
            <a:pPr>
              <a:spcBef>
                <a:spcPct val="50000"/>
              </a:spcBef>
            </a:pPr>
            <a:r>
              <a:rPr lang="es-ES_tradnl" sz="2400" b="1"/>
              <a:t>   	    </a:t>
            </a:r>
            <a:r>
              <a:rPr lang="es-ES_tradnl" sz="2400" b="1">
                <a:latin typeface="Arial Black" pitchFamily="34" charset="0"/>
              </a:rPr>
              <a:t>Necesidad = Valor de Uso</a:t>
            </a:r>
            <a:endParaRPr lang="es-ES" sz="2400" b="1"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endParaRPr lang="es-ES_tradnl" sz="1400" b="1"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endParaRPr lang="es-ES_tradnl" sz="1400" b="1"/>
          </a:p>
          <a:p>
            <a:pPr>
              <a:spcBef>
                <a:spcPct val="50000"/>
              </a:spcBef>
            </a:pPr>
            <a:r>
              <a:rPr lang="es-ES_tradnl" sz="1400" b="1"/>
              <a:t>                                        </a:t>
            </a:r>
            <a:endParaRPr lang="es-ES" sz="1400" b="1"/>
          </a:p>
        </p:txBody>
      </p:sp>
      <p:sp>
        <p:nvSpPr>
          <p:cNvPr id="211975" name="AutoShape 7"/>
          <p:cNvSpPr>
            <a:spLocks noChangeArrowheads="1"/>
          </p:cNvSpPr>
          <p:nvPr/>
        </p:nvSpPr>
        <p:spPr bwMode="auto">
          <a:xfrm>
            <a:off x="3563938" y="4724400"/>
            <a:ext cx="287337" cy="1223963"/>
          </a:xfrm>
          <a:prstGeom prst="upArrow">
            <a:avLst>
              <a:gd name="adj1" fmla="val 50000"/>
              <a:gd name="adj2" fmla="val 1064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4495800"/>
          </a:xfrm>
        </p:spPr>
        <p:txBody>
          <a:bodyPr/>
          <a:lstStyle/>
          <a:p>
            <a:r>
              <a:rPr lang="es-ES_tradnl"/>
              <a:t>Ver / No- Ver</a:t>
            </a:r>
          </a:p>
          <a:p>
            <a:r>
              <a:rPr lang="es-ES_tradnl"/>
              <a:t>     ///</a:t>
            </a:r>
          </a:p>
          <a:p>
            <a:r>
              <a:rPr lang="es-ES_tradnl"/>
              <a:t>Objeto Científico es construido</a:t>
            </a:r>
          </a:p>
          <a:p>
            <a:r>
              <a:rPr lang="es-ES_tradnl"/>
              <a:t>    ///</a:t>
            </a:r>
          </a:p>
          <a:p>
            <a:r>
              <a:rPr lang="es-ES_tradnl"/>
              <a:t>Teoría Metodología delimita un espacio de lo real</a:t>
            </a:r>
          </a:p>
          <a:p>
            <a:endParaRPr lang="es-E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Ver            /      No- Ver</a:t>
            </a:r>
            <a:br>
              <a:rPr lang="es-ES_tradnl" sz="40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s-ES_tradnl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///              ///    </a:t>
            </a:r>
            <a:endParaRPr lang="es-ES" sz="4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8424862" cy="4495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s-ES" sz="2400"/>
              <a:t>Ciencia de la Comunicación	Semiótica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400">
                <a:solidFill>
                  <a:srgbClr val="FF0000"/>
                </a:solidFill>
              </a:rPr>
              <a:t>                            ///                          ///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1400">
                <a:solidFill>
                  <a:srgbClr val="FF0000"/>
                </a:solidFill>
              </a:rPr>
              <a:t>          </a:t>
            </a:r>
            <a:r>
              <a:rPr lang="es-ES" sz="1400" b="1">
                <a:solidFill>
                  <a:schemeClr val="accent1"/>
                </a:solidFill>
              </a:rPr>
              <a:t>(Comunicación=Persuasión)</a:t>
            </a:r>
            <a:r>
              <a:rPr lang="es-ES" sz="2400">
                <a:solidFill>
                  <a:srgbClr val="FF0000"/>
                </a:solidFill>
              </a:rPr>
              <a:t>             </a:t>
            </a:r>
            <a:r>
              <a:rPr lang="es-ES" sz="1200" b="1"/>
              <a:t>(El sentido es sólo describible en un texto como totalidad)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1200" b="1"/>
              <a:t>                                                  </a:t>
            </a:r>
            <a:r>
              <a:rPr lang="es-ES" sz="2000" b="1"/>
              <a:t>///			///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000" b="1"/>
              <a:t> </a:t>
            </a:r>
            <a:r>
              <a:rPr lang="es-ES" sz="1200" b="1">
                <a:solidFill>
                  <a:schemeClr val="accent1"/>
                </a:solidFill>
              </a:rPr>
              <a:t>Mantención/Transformación del Orden Social	         Aprehender el Sentido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" sz="1200" b="1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s-ES" sz="1200" b="1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s-ES" sz="1200" b="1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s-ES" sz="1200" b="1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s-ES" sz="1200" b="1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ES" sz="1200" b="1">
                <a:solidFill>
                  <a:schemeClr val="accent1"/>
                </a:solidFill>
              </a:rPr>
              <a:t>                               </a:t>
            </a:r>
            <a:r>
              <a:rPr lang="es-ES" sz="2800" b="1">
                <a:solidFill>
                  <a:schemeClr val="hlink"/>
                </a:solidFill>
              </a:rPr>
              <a:t>Necesidad de Uso Societal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 b="1">
                <a:solidFill>
                  <a:schemeClr val="accent1"/>
                </a:solidFill>
              </a:rPr>
              <a:t>				      ///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s-ES" sz="2800" b="1">
                <a:solidFill>
                  <a:schemeClr val="accent1"/>
                </a:solidFill>
              </a:rPr>
              <a:t>			</a:t>
            </a:r>
            <a:r>
              <a:rPr lang="es-ES" sz="2800" b="1">
                <a:solidFill>
                  <a:srgbClr val="FF0000"/>
                </a:solidFill>
              </a:rPr>
              <a:t>Institucionalización</a:t>
            </a:r>
          </a:p>
          <a:p>
            <a:pPr>
              <a:lnSpc>
                <a:spcPct val="90000"/>
              </a:lnSpc>
              <a:buFontTx/>
              <a:buNone/>
            </a:pPr>
            <a:endParaRPr lang="es-ES" sz="2800" b="1">
              <a:solidFill>
                <a:srgbClr val="FF0000"/>
              </a:solidFill>
            </a:endParaRPr>
          </a:p>
        </p:txBody>
      </p:sp>
      <p:sp>
        <p:nvSpPr>
          <p:cNvPr id="259076" name="AutoShape 4"/>
          <p:cNvSpPr>
            <a:spLocks noChangeArrowheads="1"/>
          </p:cNvSpPr>
          <p:nvPr/>
        </p:nvSpPr>
        <p:spPr bwMode="auto">
          <a:xfrm>
            <a:off x="2268538" y="3716338"/>
            <a:ext cx="431800" cy="865187"/>
          </a:xfrm>
          <a:prstGeom prst="downArrow">
            <a:avLst>
              <a:gd name="adj1" fmla="val 50000"/>
              <a:gd name="adj2" fmla="val 500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59077" name="AutoShape 5"/>
          <p:cNvSpPr>
            <a:spLocks noChangeArrowheads="1"/>
          </p:cNvSpPr>
          <p:nvPr/>
        </p:nvSpPr>
        <p:spPr bwMode="auto">
          <a:xfrm>
            <a:off x="4643438" y="3716338"/>
            <a:ext cx="433387" cy="865187"/>
          </a:xfrm>
          <a:prstGeom prst="downArrow">
            <a:avLst>
              <a:gd name="adj1" fmla="val 50000"/>
              <a:gd name="adj2" fmla="val 4990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76250"/>
            <a:ext cx="8229600" cy="5400675"/>
          </a:xfrm>
        </p:spPr>
        <p:txBody>
          <a:bodyPr/>
          <a:lstStyle/>
          <a:p>
            <a:r>
              <a:rPr lang="es-ES"/>
              <a:t>Ciencia de la Comunicación en Chile</a:t>
            </a:r>
          </a:p>
          <a:p>
            <a:r>
              <a:rPr lang="es-ES" sz="2000" b="1"/>
              <a:t>1970 EAC Departamento Estudios Comunicación + CEREN, Universidad Católica y ICSD U.Católica Valparaíso</a:t>
            </a:r>
          </a:p>
          <a:p>
            <a:endParaRPr lang="es-ES" sz="2000" b="1"/>
          </a:p>
          <a:p>
            <a:endParaRPr lang="es-ES" sz="2000" b="1"/>
          </a:p>
          <a:p>
            <a:pPr lvl="3"/>
            <a:r>
              <a:rPr lang="es-ES" sz="1400" b="1"/>
              <a:t>Sociología de las Comunicaciones Estudios Cuantitativos Electorales</a:t>
            </a:r>
          </a:p>
          <a:p>
            <a:pPr lvl="3">
              <a:buFontTx/>
              <a:buNone/>
            </a:pPr>
            <a:r>
              <a:rPr lang="es-ES" sz="1400" b="1"/>
              <a:t>     Universidad de Chile</a:t>
            </a:r>
          </a:p>
          <a:p>
            <a:pPr lvl="3">
              <a:buFontTx/>
              <a:buNone/>
            </a:pPr>
            <a:endParaRPr lang="es-ES" sz="1400" b="1"/>
          </a:p>
          <a:p>
            <a:pPr lvl="3">
              <a:buFontTx/>
              <a:buNone/>
            </a:pPr>
            <a:r>
              <a:rPr lang="es-ES" sz="1400" b="1"/>
              <a:t>			</a:t>
            </a:r>
            <a:r>
              <a:rPr lang="es-ES" sz="2400" b="1"/>
              <a:t>///</a:t>
            </a:r>
          </a:p>
          <a:p>
            <a:pPr lvl="3">
              <a:buFontTx/>
              <a:buNone/>
            </a:pPr>
            <a:r>
              <a:rPr lang="es-ES" sz="2400" b="1"/>
              <a:t>Necesidad de Uso: Crítica Cultural</a:t>
            </a:r>
          </a:p>
          <a:p>
            <a:pPr lvl="3">
              <a:buFontTx/>
              <a:buNone/>
            </a:pPr>
            <a:r>
              <a:rPr lang="es-ES" sz="1400" b="1"/>
              <a:t>Guiselle Munizaga: temática Comunicación y Cultura como producción cultural, el control de las comunicaciones y el poder del discurso</a:t>
            </a:r>
          </a:p>
          <a:p>
            <a:pPr lvl="3">
              <a:buFontTx/>
              <a:buNone/>
            </a:pPr>
            <a:r>
              <a:rPr lang="es-ES" sz="1400" b="1"/>
              <a:t>     Pensamiento Crítico</a:t>
            </a:r>
          </a:p>
          <a:p>
            <a:pPr lvl="3">
              <a:buFontTx/>
              <a:buNone/>
            </a:pPr>
            <a:endParaRPr lang="es-ES" sz="1400" b="1"/>
          </a:p>
        </p:txBody>
      </p:sp>
      <p:sp>
        <p:nvSpPr>
          <p:cNvPr id="268292" name="AutoShape 4"/>
          <p:cNvSpPr>
            <a:spLocks noChangeArrowheads="1"/>
          </p:cNvSpPr>
          <p:nvPr/>
        </p:nvSpPr>
        <p:spPr bwMode="auto">
          <a:xfrm>
            <a:off x="1187450" y="1773238"/>
            <a:ext cx="485775" cy="1223962"/>
          </a:xfrm>
          <a:prstGeom prst="upArrow">
            <a:avLst>
              <a:gd name="adj1" fmla="val 50000"/>
              <a:gd name="adj2" fmla="val 629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Coordenadas Históricas Golpe Militar (1973)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" sz="2800"/>
              <a:t>(Desaparición de los Centros de Estudio sobre Comunicación Críticos) = desaparecimiento del estudio del objeto real</a:t>
            </a:r>
          </a:p>
          <a:p>
            <a:pPr>
              <a:lnSpc>
                <a:spcPct val="90000"/>
              </a:lnSpc>
            </a:pPr>
            <a:endParaRPr lang="es-ES" sz="2800"/>
          </a:p>
          <a:p>
            <a:pPr>
              <a:lnSpc>
                <a:spcPct val="90000"/>
              </a:lnSpc>
            </a:pPr>
            <a:endParaRPr lang="es-ES" sz="2800"/>
          </a:p>
          <a:p>
            <a:pPr>
              <a:lnSpc>
                <a:spcPct val="90000"/>
              </a:lnSpc>
            </a:pPr>
            <a:endParaRPr lang="es-ES" sz="2800"/>
          </a:p>
          <a:p>
            <a:pPr>
              <a:lnSpc>
                <a:spcPct val="90000"/>
              </a:lnSpc>
            </a:pPr>
            <a:endParaRPr lang="es-ES" sz="2800"/>
          </a:p>
          <a:p>
            <a:pPr>
              <a:lnSpc>
                <a:spcPct val="90000"/>
              </a:lnSpc>
            </a:pPr>
            <a:r>
              <a:rPr lang="es-ES" sz="2800"/>
              <a:t>Generación de Centros de Estudios de la comunicación críticos a la situación histórica</a:t>
            </a:r>
          </a:p>
          <a:p>
            <a:pPr>
              <a:lnSpc>
                <a:spcPct val="90000"/>
              </a:lnSpc>
            </a:pPr>
            <a:r>
              <a:rPr lang="es-ES" sz="2800"/>
              <a:t>Ceneca, Ilet (Guiselle Munizaga, Rubén Dittus)</a:t>
            </a:r>
          </a:p>
          <a:p>
            <a:pPr>
              <a:lnSpc>
                <a:spcPct val="90000"/>
              </a:lnSpc>
            </a:pPr>
            <a:endParaRPr lang="es-ES" sz="2800"/>
          </a:p>
        </p:txBody>
      </p:sp>
      <p:sp>
        <p:nvSpPr>
          <p:cNvPr id="270340" name="AutoShape 4"/>
          <p:cNvSpPr>
            <a:spLocks noChangeArrowheads="1"/>
          </p:cNvSpPr>
          <p:nvPr/>
        </p:nvSpPr>
        <p:spPr bwMode="auto">
          <a:xfrm>
            <a:off x="4643438" y="2708275"/>
            <a:ext cx="504825" cy="936625"/>
          </a:xfrm>
          <a:prstGeom prst="downArrow">
            <a:avLst>
              <a:gd name="adj1" fmla="val 50000"/>
              <a:gd name="adj2" fmla="val 463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Período 1975- 1980: Institucionalización de la Economía Social de Mercado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852738"/>
            <a:ext cx="8353425" cy="3529012"/>
          </a:xfrm>
        </p:spPr>
        <p:txBody>
          <a:bodyPr/>
          <a:lstStyle/>
          <a:p>
            <a:r>
              <a:rPr lang="es-ES" sz="2800"/>
              <a:t>Desarrollo de las Comunicaciones a nivel de la necesidad de profesionales para llenar las necesidades de la economía exportadora</a:t>
            </a:r>
          </a:p>
          <a:p>
            <a:endParaRPr lang="es-ES" sz="2800"/>
          </a:p>
          <a:p>
            <a:r>
              <a:rPr lang="es-ES" sz="2800"/>
              <a:t>Incremento de carreras ligadas a la Comunicación lo que no es equivalente al desarrollo de la investigación.</a:t>
            </a:r>
          </a:p>
        </p:txBody>
      </p:sp>
      <p:sp>
        <p:nvSpPr>
          <p:cNvPr id="271364" name="AutoShape 4"/>
          <p:cNvSpPr>
            <a:spLocks noChangeArrowheads="1"/>
          </p:cNvSpPr>
          <p:nvPr/>
        </p:nvSpPr>
        <p:spPr bwMode="auto">
          <a:xfrm>
            <a:off x="7019925" y="1196975"/>
            <a:ext cx="576263" cy="1871663"/>
          </a:xfrm>
          <a:prstGeom prst="downArrow">
            <a:avLst>
              <a:gd name="adj1" fmla="val 50000"/>
              <a:gd name="adj2" fmla="val 8119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71365" name="AutoShape 5"/>
          <p:cNvSpPr>
            <a:spLocks noChangeArrowheads="1"/>
          </p:cNvSpPr>
          <p:nvPr/>
        </p:nvSpPr>
        <p:spPr bwMode="auto">
          <a:xfrm>
            <a:off x="3492500" y="4581525"/>
            <a:ext cx="647700" cy="6477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76250"/>
            <a:ext cx="8291512" cy="5619750"/>
          </a:xfrm>
        </p:spPr>
        <p:txBody>
          <a:bodyPr/>
          <a:lstStyle/>
          <a:p>
            <a:r>
              <a:rPr lang="es-ES"/>
              <a:t>El desarrollo de investigación en comunicación nuevamente aparece en las coordenadas históricas 1996</a:t>
            </a:r>
          </a:p>
          <a:p>
            <a:endParaRPr lang="es-ES"/>
          </a:p>
          <a:p>
            <a:endParaRPr lang="es-ES"/>
          </a:p>
          <a:p>
            <a:endParaRPr lang="es-ES"/>
          </a:p>
          <a:p>
            <a:endParaRPr lang="es-ES"/>
          </a:p>
          <a:p>
            <a:r>
              <a:rPr lang="es-ES"/>
              <a:t>Creación del Área Disciplinar de Ciencias de la Información en Fondecyt- Conicyt</a:t>
            </a:r>
          </a:p>
        </p:txBody>
      </p:sp>
      <p:sp>
        <p:nvSpPr>
          <p:cNvPr id="272388" name="AutoShape 4"/>
          <p:cNvSpPr>
            <a:spLocks noChangeArrowheads="1"/>
          </p:cNvSpPr>
          <p:nvPr/>
        </p:nvSpPr>
        <p:spPr bwMode="auto">
          <a:xfrm>
            <a:off x="3995738" y="2060575"/>
            <a:ext cx="863600" cy="1439863"/>
          </a:xfrm>
          <a:prstGeom prst="downArrow">
            <a:avLst>
              <a:gd name="adj1" fmla="val 50000"/>
              <a:gd name="adj2" fmla="val 416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r>
              <a:rPr lang="es-ES" sz="2000"/>
              <a:t>Ciencia de la Comunicación: Dispositivo de Transformación Teórico</a:t>
            </a:r>
            <a:r>
              <a:rPr lang="es-ES" sz="2400"/>
              <a:t> </a:t>
            </a:r>
          </a:p>
        </p:txBody>
      </p:sp>
      <p:sp>
        <p:nvSpPr>
          <p:cNvPr id="264196" name="Line 4"/>
          <p:cNvSpPr>
            <a:spLocks noChangeShapeType="1"/>
          </p:cNvSpPr>
          <p:nvPr/>
        </p:nvSpPr>
        <p:spPr bwMode="auto">
          <a:xfrm flipV="1">
            <a:off x="1908175" y="2060575"/>
            <a:ext cx="2232025" cy="3024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197" name="Line 5"/>
          <p:cNvSpPr>
            <a:spLocks noChangeShapeType="1"/>
          </p:cNvSpPr>
          <p:nvPr/>
        </p:nvSpPr>
        <p:spPr bwMode="auto">
          <a:xfrm>
            <a:off x="4140200" y="2060575"/>
            <a:ext cx="2303463" cy="3024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198" name="Line 6"/>
          <p:cNvSpPr>
            <a:spLocks noChangeShapeType="1"/>
          </p:cNvSpPr>
          <p:nvPr/>
        </p:nvSpPr>
        <p:spPr bwMode="auto">
          <a:xfrm>
            <a:off x="1908175" y="5084763"/>
            <a:ext cx="4535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199" name="Line 7"/>
          <p:cNvSpPr>
            <a:spLocks noChangeShapeType="1"/>
          </p:cNvSpPr>
          <p:nvPr/>
        </p:nvSpPr>
        <p:spPr bwMode="auto">
          <a:xfrm flipV="1">
            <a:off x="539750" y="1916113"/>
            <a:ext cx="2087563" cy="3889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01" name="Line 9"/>
          <p:cNvSpPr>
            <a:spLocks noChangeShapeType="1"/>
          </p:cNvSpPr>
          <p:nvPr/>
        </p:nvSpPr>
        <p:spPr bwMode="auto">
          <a:xfrm>
            <a:off x="539750" y="5805488"/>
            <a:ext cx="3384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02" name="Line 10"/>
          <p:cNvSpPr>
            <a:spLocks noChangeShapeType="1"/>
          </p:cNvSpPr>
          <p:nvPr/>
        </p:nvSpPr>
        <p:spPr bwMode="auto">
          <a:xfrm>
            <a:off x="2627313" y="1916113"/>
            <a:ext cx="1296987" cy="3889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03" name="Text Box 11"/>
          <p:cNvSpPr txBox="1">
            <a:spLocks noChangeArrowheads="1"/>
          </p:cNvSpPr>
          <p:nvPr/>
        </p:nvSpPr>
        <p:spPr bwMode="auto">
          <a:xfrm>
            <a:off x="3132138" y="3357563"/>
            <a:ext cx="18716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400" b="1">
                <a:solidFill>
                  <a:srgbClr val="FF0000"/>
                </a:solidFill>
              </a:rPr>
              <a:t>Comunicación</a:t>
            </a:r>
          </a:p>
        </p:txBody>
      </p:sp>
      <p:sp>
        <p:nvSpPr>
          <p:cNvPr id="264204" name="Text Box 12"/>
          <p:cNvSpPr txBox="1">
            <a:spLocks noChangeArrowheads="1"/>
          </p:cNvSpPr>
          <p:nvPr/>
        </p:nvSpPr>
        <p:spPr bwMode="auto">
          <a:xfrm>
            <a:off x="1116013" y="5445125"/>
            <a:ext cx="15843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MX" sz="1200"/>
          </a:p>
        </p:txBody>
      </p:sp>
      <p:sp>
        <p:nvSpPr>
          <p:cNvPr id="264205" name="Text Box 13"/>
          <p:cNvSpPr txBox="1">
            <a:spLocks noChangeArrowheads="1"/>
          </p:cNvSpPr>
          <p:nvPr/>
        </p:nvSpPr>
        <p:spPr bwMode="auto">
          <a:xfrm>
            <a:off x="1187450" y="5373688"/>
            <a:ext cx="10810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/>
              <a:t>Sociología</a:t>
            </a:r>
          </a:p>
        </p:txBody>
      </p:sp>
      <p:sp>
        <p:nvSpPr>
          <p:cNvPr id="264206" name="Line 14"/>
          <p:cNvSpPr>
            <a:spLocks noChangeShapeType="1"/>
          </p:cNvSpPr>
          <p:nvPr/>
        </p:nvSpPr>
        <p:spPr bwMode="auto">
          <a:xfrm>
            <a:off x="1547813" y="1412875"/>
            <a:ext cx="3240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07" name="Line 15"/>
          <p:cNvSpPr>
            <a:spLocks noChangeShapeType="1"/>
          </p:cNvSpPr>
          <p:nvPr/>
        </p:nvSpPr>
        <p:spPr bwMode="auto">
          <a:xfrm>
            <a:off x="1547813" y="1412875"/>
            <a:ext cx="2160587" cy="4824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09" name="Line 17"/>
          <p:cNvSpPr>
            <a:spLocks noChangeShapeType="1"/>
          </p:cNvSpPr>
          <p:nvPr/>
        </p:nvSpPr>
        <p:spPr bwMode="auto">
          <a:xfrm flipV="1">
            <a:off x="3708400" y="1412875"/>
            <a:ext cx="1079500" cy="4824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10" name="Text Box 18"/>
          <p:cNvSpPr txBox="1">
            <a:spLocks noChangeArrowheads="1"/>
          </p:cNvSpPr>
          <p:nvPr/>
        </p:nvSpPr>
        <p:spPr bwMode="auto">
          <a:xfrm>
            <a:off x="2051050" y="1700213"/>
            <a:ext cx="208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MX"/>
          </a:p>
        </p:txBody>
      </p:sp>
      <p:sp>
        <p:nvSpPr>
          <p:cNvPr id="264211" name="Text Box 19"/>
          <p:cNvSpPr txBox="1">
            <a:spLocks noChangeArrowheads="1"/>
          </p:cNvSpPr>
          <p:nvPr/>
        </p:nvSpPr>
        <p:spPr bwMode="auto">
          <a:xfrm>
            <a:off x="1908175" y="1557338"/>
            <a:ext cx="11350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1200" b="1"/>
              <a:t>Antropología</a:t>
            </a:r>
          </a:p>
        </p:txBody>
      </p:sp>
      <p:sp>
        <p:nvSpPr>
          <p:cNvPr id="264212" name="Line 20"/>
          <p:cNvSpPr>
            <a:spLocks noChangeShapeType="1"/>
          </p:cNvSpPr>
          <p:nvPr/>
        </p:nvSpPr>
        <p:spPr bwMode="auto">
          <a:xfrm>
            <a:off x="2987675" y="5661025"/>
            <a:ext cx="3671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13" name="Line 21"/>
          <p:cNvSpPr>
            <a:spLocks noChangeShapeType="1"/>
          </p:cNvSpPr>
          <p:nvPr/>
        </p:nvSpPr>
        <p:spPr bwMode="auto">
          <a:xfrm flipV="1">
            <a:off x="2987675" y="1484313"/>
            <a:ext cx="2447925" cy="417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16" name="Line 24"/>
          <p:cNvSpPr>
            <a:spLocks noChangeShapeType="1"/>
          </p:cNvSpPr>
          <p:nvPr/>
        </p:nvSpPr>
        <p:spPr bwMode="auto">
          <a:xfrm flipH="1" flipV="1">
            <a:off x="5435600" y="1484313"/>
            <a:ext cx="1223963" cy="417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17" name="Text Box 25"/>
          <p:cNvSpPr txBox="1">
            <a:spLocks noChangeArrowheads="1"/>
          </p:cNvSpPr>
          <p:nvPr/>
        </p:nvSpPr>
        <p:spPr bwMode="auto">
          <a:xfrm>
            <a:off x="5219700" y="4581525"/>
            <a:ext cx="792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b="1"/>
              <a:t>Economía</a:t>
            </a:r>
          </a:p>
        </p:txBody>
      </p:sp>
      <p:sp>
        <p:nvSpPr>
          <p:cNvPr id="264218" name="Line 26"/>
          <p:cNvSpPr>
            <a:spLocks noChangeShapeType="1"/>
          </p:cNvSpPr>
          <p:nvPr/>
        </p:nvSpPr>
        <p:spPr bwMode="auto">
          <a:xfrm>
            <a:off x="3419475" y="1125538"/>
            <a:ext cx="273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19" name="Line 27"/>
          <p:cNvSpPr>
            <a:spLocks noChangeShapeType="1"/>
          </p:cNvSpPr>
          <p:nvPr/>
        </p:nvSpPr>
        <p:spPr bwMode="auto">
          <a:xfrm>
            <a:off x="3419475" y="1125538"/>
            <a:ext cx="1296988" cy="5111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20" name="Line 28"/>
          <p:cNvSpPr>
            <a:spLocks noChangeShapeType="1"/>
          </p:cNvSpPr>
          <p:nvPr/>
        </p:nvSpPr>
        <p:spPr bwMode="auto">
          <a:xfrm flipV="1">
            <a:off x="4716463" y="1125538"/>
            <a:ext cx="1439862" cy="5111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21" name="Text Box 29"/>
          <p:cNvSpPr txBox="1">
            <a:spLocks noChangeArrowheads="1"/>
          </p:cNvSpPr>
          <p:nvPr/>
        </p:nvSpPr>
        <p:spPr bwMode="auto">
          <a:xfrm>
            <a:off x="4932363" y="1196975"/>
            <a:ext cx="10636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b="1"/>
              <a:t>Psicoanálisis</a:t>
            </a:r>
          </a:p>
        </p:txBody>
      </p:sp>
      <p:sp>
        <p:nvSpPr>
          <p:cNvPr id="264222" name="Line 30"/>
          <p:cNvSpPr>
            <a:spLocks noChangeShapeType="1"/>
          </p:cNvSpPr>
          <p:nvPr/>
        </p:nvSpPr>
        <p:spPr bwMode="auto">
          <a:xfrm>
            <a:off x="971550" y="2565400"/>
            <a:ext cx="0" cy="2879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23" name="Line 31"/>
          <p:cNvSpPr>
            <a:spLocks noChangeShapeType="1"/>
          </p:cNvSpPr>
          <p:nvPr/>
        </p:nvSpPr>
        <p:spPr bwMode="auto">
          <a:xfrm>
            <a:off x="971550" y="2565400"/>
            <a:ext cx="6553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24" name="Line 32"/>
          <p:cNvSpPr>
            <a:spLocks noChangeShapeType="1"/>
          </p:cNvSpPr>
          <p:nvPr/>
        </p:nvSpPr>
        <p:spPr bwMode="auto">
          <a:xfrm flipV="1">
            <a:off x="971550" y="3860800"/>
            <a:ext cx="655320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25" name="Text Box 33"/>
          <p:cNvSpPr txBox="1">
            <a:spLocks noChangeArrowheads="1"/>
          </p:cNvSpPr>
          <p:nvPr/>
        </p:nvSpPr>
        <p:spPr bwMode="auto">
          <a:xfrm>
            <a:off x="1116013" y="2781300"/>
            <a:ext cx="9350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b="1"/>
              <a:t>Historia</a:t>
            </a:r>
          </a:p>
        </p:txBody>
      </p:sp>
      <p:sp>
        <p:nvSpPr>
          <p:cNvPr id="264226" name="Line 34"/>
          <p:cNvSpPr>
            <a:spLocks noChangeShapeType="1"/>
          </p:cNvSpPr>
          <p:nvPr/>
        </p:nvSpPr>
        <p:spPr bwMode="auto">
          <a:xfrm flipH="1">
            <a:off x="6877050" y="1844675"/>
            <a:ext cx="71438" cy="3455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27" name="Line 35"/>
          <p:cNvSpPr>
            <a:spLocks noChangeShapeType="1"/>
          </p:cNvSpPr>
          <p:nvPr/>
        </p:nvSpPr>
        <p:spPr bwMode="auto">
          <a:xfrm flipH="1">
            <a:off x="179388" y="1844675"/>
            <a:ext cx="6769100" cy="3455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28" name="Line 36"/>
          <p:cNvSpPr>
            <a:spLocks noChangeShapeType="1"/>
          </p:cNvSpPr>
          <p:nvPr/>
        </p:nvSpPr>
        <p:spPr bwMode="auto">
          <a:xfrm>
            <a:off x="1187450" y="50133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29" name="Line 37"/>
          <p:cNvSpPr>
            <a:spLocks noChangeShapeType="1"/>
          </p:cNvSpPr>
          <p:nvPr/>
        </p:nvSpPr>
        <p:spPr bwMode="auto">
          <a:xfrm>
            <a:off x="179388" y="5300663"/>
            <a:ext cx="6697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30" name="Text Box 38"/>
          <p:cNvSpPr txBox="1">
            <a:spLocks noChangeArrowheads="1"/>
          </p:cNvSpPr>
          <p:nvPr/>
        </p:nvSpPr>
        <p:spPr bwMode="auto">
          <a:xfrm>
            <a:off x="5867400" y="2565400"/>
            <a:ext cx="936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/>
              <a:t>Física</a:t>
            </a:r>
          </a:p>
        </p:txBody>
      </p:sp>
      <p:sp>
        <p:nvSpPr>
          <p:cNvPr id="264231" name="Line 39"/>
          <p:cNvSpPr>
            <a:spLocks noChangeShapeType="1"/>
          </p:cNvSpPr>
          <p:nvPr/>
        </p:nvSpPr>
        <p:spPr bwMode="auto">
          <a:xfrm flipH="1">
            <a:off x="1835150" y="2349500"/>
            <a:ext cx="1368425" cy="244792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32" name="Line 40"/>
          <p:cNvSpPr>
            <a:spLocks noChangeShapeType="1"/>
          </p:cNvSpPr>
          <p:nvPr/>
        </p:nvSpPr>
        <p:spPr bwMode="auto">
          <a:xfrm>
            <a:off x="3203575" y="2349500"/>
            <a:ext cx="2952750" cy="2087563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33" name="Line 41"/>
          <p:cNvSpPr>
            <a:spLocks noChangeShapeType="1"/>
          </p:cNvSpPr>
          <p:nvPr/>
        </p:nvSpPr>
        <p:spPr bwMode="auto">
          <a:xfrm flipV="1">
            <a:off x="1835150" y="4437063"/>
            <a:ext cx="4321175" cy="360362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34" name="Text Box 42"/>
          <p:cNvSpPr txBox="1">
            <a:spLocks noChangeArrowheads="1"/>
          </p:cNvSpPr>
          <p:nvPr/>
        </p:nvSpPr>
        <p:spPr bwMode="auto">
          <a:xfrm>
            <a:off x="3708400" y="4724400"/>
            <a:ext cx="15843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/>
              <a:t>Matemática</a:t>
            </a:r>
          </a:p>
        </p:txBody>
      </p:sp>
      <p:sp>
        <p:nvSpPr>
          <p:cNvPr id="264235" name="Line 43"/>
          <p:cNvSpPr>
            <a:spLocks noChangeShapeType="1"/>
          </p:cNvSpPr>
          <p:nvPr/>
        </p:nvSpPr>
        <p:spPr bwMode="auto">
          <a:xfrm>
            <a:off x="1476375" y="321310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36" name="Line 44"/>
          <p:cNvSpPr>
            <a:spLocks noChangeShapeType="1"/>
          </p:cNvSpPr>
          <p:nvPr/>
        </p:nvSpPr>
        <p:spPr bwMode="auto">
          <a:xfrm>
            <a:off x="1476375" y="4941888"/>
            <a:ext cx="7127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37" name="Line 45"/>
          <p:cNvSpPr>
            <a:spLocks noChangeShapeType="1"/>
          </p:cNvSpPr>
          <p:nvPr/>
        </p:nvSpPr>
        <p:spPr bwMode="auto">
          <a:xfrm>
            <a:off x="1476375" y="3213100"/>
            <a:ext cx="7056438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38" name="Text Box 46"/>
          <p:cNvSpPr txBox="1">
            <a:spLocks noChangeArrowheads="1"/>
          </p:cNvSpPr>
          <p:nvPr/>
        </p:nvSpPr>
        <p:spPr bwMode="auto">
          <a:xfrm>
            <a:off x="6516688" y="4724400"/>
            <a:ext cx="10080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/>
              <a:t>Filosofía</a:t>
            </a:r>
          </a:p>
        </p:txBody>
      </p:sp>
      <p:sp>
        <p:nvSpPr>
          <p:cNvPr id="264239" name="Line 47"/>
          <p:cNvSpPr>
            <a:spLocks noChangeShapeType="1"/>
          </p:cNvSpPr>
          <p:nvPr/>
        </p:nvSpPr>
        <p:spPr bwMode="auto">
          <a:xfrm flipH="1">
            <a:off x="2195513" y="3716338"/>
            <a:ext cx="2520950" cy="2520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41" name="Line 49"/>
          <p:cNvSpPr>
            <a:spLocks noChangeShapeType="1"/>
          </p:cNvSpPr>
          <p:nvPr/>
        </p:nvSpPr>
        <p:spPr bwMode="auto">
          <a:xfrm>
            <a:off x="4716463" y="3716338"/>
            <a:ext cx="863600" cy="2592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43" name="Line 51"/>
          <p:cNvSpPr>
            <a:spLocks noChangeShapeType="1"/>
          </p:cNvSpPr>
          <p:nvPr/>
        </p:nvSpPr>
        <p:spPr bwMode="auto">
          <a:xfrm>
            <a:off x="2195513" y="6237288"/>
            <a:ext cx="338455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44" name="Text Box 52"/>
          <p:cNvSpPr txBox="1">
            <a:spLocks noChangeArrowheads="1"/>
          </p:cNvSpPr>
          <p:nvPr/>
        </p:nvSpPr>
        <p:spPr bwMode="auto">
          <a:xfrm>
            <a:off x="2627313" y="6021388"/>
            <a:ext cx="936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/>
              <a:t>Biología</a:t>
            </a:r>
          </a:p>
        </p:txBody>
      </p:sp>
      <p:sp>
        <p:nvSpPr>
          <p:cNvPr id="264245" name="Line 53"/>
          <p:cNvSpPr>
            <a:spLocks noChangeShapeType="1"/>
          </p:cNvSpPr>
          <p:nvPr/>
        </p:nvSpPr>
        <p:spPr bwMode="auto">
          <a:xfrm flipH="1">
            <a:off x="1908175" y="1557338"/>
            <a:ext cx="2232025" cy="43926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46" name="Line 54"/>
          <p:cNvSpPr>
            <a:spLocks noChangeShapeType="1"/>
          </p:cNvSpPr>
          <p:nvPr/>
        </p:nvSpPr>
        <p:spPr bwMode="auto">
          <a:xfrm>
            <a:off x="4140200" y="1557338"/>
            <a:ext cx="1152525" cy="43926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47" name="Line 55"/>
          <p:cNvSpPr>
            <a:spLocks noChangeShapeType="1"/>
          </p:cNvSpPr>
          <p:nvPr/>
        </p:nvSpPr>
        <p:spPr bwMode="auto">
          <a:xfrm>
            <a:off x="1908175" y="5949950"/>
            <a:ext cx="33845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48" name="Text Box 56"/>
          <p:cNvSpPr txBox="1">
            <a:spLocks noChangeArrowheads="1"/>
          </p:cNvSpPr>
          <p:nvPr/>
        </p:nvSpPr>
        <p:spPr bwMode="auto">
          <a:xfrm>
            <a:off x="2411413" y="5300663"/>
            <a:ext cx="4248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b="1"/>
              <a:t>Estética: Visual, Literaria, Cinematográfica, Música, Teatro, Danza</a:t>
            </a:r>
          </a:p>
        </p:txBody>
      </p:sp>
      <p:sp>
        <p:nvSpPr>
          <p:cNvPr id="264249" name="Line 57"/>
          <p:cNvSpPr>
            <a:spLocks noChangeShapeType="1"/>
          </p:cNvSpPr>
          <p:nvPr/>
        </p:nvSpPr>
        <p:spPr bwMode="auto">
          <a:xfrm>
            <a:off x="2771775" y="4581525"/>
            <a:ext cx="1584325" cy="208756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50" name="Line 58"/>
          <p:cNvSpPr>
            <a:spLocks noChangeShapeType="1"/>
          </p:cNvSpPr>
          <p:nvPr/>
        </p:nvSpPr>
        <p:spPr bwMode="auto">
          <a:xfrm flipV="1">
            <a:off x="2771775" y="1412875"/>
            <a:ext cx="3744913" cy="316865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51" name="Line 59"/>
          <p:cNvSpPr>
            <a:spLocks noChangeShapeType="1"/>
          </p:cNvSpPr>
          <p:nvPr/>
        </p:nvSpPr>
        <p:spPr bwMode="auto">
          <a:xfrm flipH="1">
            <a:off x="4356100" y="1412875"/>
            <a:ext cx="2160588" cy="525621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52" name="Text Box 60"/>
          <p:cNvSpPr txBox="1">
            <a:spLocks noChangeArrowheads="1"/>
          </p:cNvSpPr>
          <p:nvPr/>
        </p:nvSpPr>
        <p:spPr bwMode="auto">
          <a:xfrm>
            <a:off x="4932363" y="2924175"/>
            <a:ext cx="9350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b="1">
                <a:solidFill>
                  <a:srgbClr val="0000CC"/>
                </a:solidFill>
              </a:rPr>
              <a:t>Semiótica</a:t>
            </a:r>
          </a:p>
        </p:txBody>
      </p:sp>
      <p:sp>
        <p:nvSpPr>
          <p:cNvPr id="264253" name="Text Box 61"/>
          <p:cNvSpPr txBox="1">
            <a:spLocks noChangeArrowheads="1"/>
          </p:cNvSpPr>
          <p:nvPr/>
        </p:nvSpPr>
        <p:spPr bwMode="auto">
          <a:xfrm>
            <a:off x="4572000" y="3933825"/>
            <a:ext cx="10080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1000" b="1"/>
              <a:t>Psicología</a:t>
            </a:r>
          </a:p>
        </p:txBody>
      </p:sp>
      <p:sp>
        <p:nvSpPr>
          <p:cNvPr id="264254" name="Line 62"/>
          <p:cNvSpPr>
            <a:spLocks noChangeShapeType="1"/>
          </p:cNvSpPr>
          <p:nvPr/>
        </p:nvSpPr>
        <p:spPr bwMode="auto">
          <a:xfrm flipH="1">
            <a:off x="684213" y="2565400"/>
            <a:ext cx="1943100" cy="3671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55" name="Line 63"/>
          <p:cNvSpPr>
            <a:spLocks noChangeShapeType="1"/>
          </p:cNvSpPr>
          <p:nvPr/>
        </p:nvSpPr>
        <p:spPr bwMode="auto">
          <a:xfrm>
            <a:off x="2627313" y="2565400"/>
            <a:ext cx="1657350" cy="3887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56" name="Line 64"/>
          <p:cNvSpPr>
            <a:spLocks noChangeShapeType="1"/>
          </p:cNvSpPr>
          <p:nvPr/>
        </p:nvSpPr>
        <p:spPr bwMode="auto">
          <a:xfrm>
            <a:off x="684213" y="6237288"/>
            <a:ext cx="360045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57" name="Text Box 65"/>
          <p:cNvSpPr txBox="1">
            <a:spLocks noChangeArrowheads="1"/>
          </p:cNvSpPr>
          <p:nvPr/>
        </p:nvSpPr>
        <p:spPr bwMode="auto">
          <a:xfrm>
            <a:off x="1042988" y="5949950"/>
            <a:ext cx="1225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b="1"/>
              <a:t>Ciencia  de la Educación</a:t>
            </a:r>
          </a:p>
        </p:txBody>
      </p:sp>
      <p:sp>
        <p:nvSpPr>
          <p:cNvPr id="264258" name="Line 66"/>
          <p:cNvSpPr>
            <a:spLocks noChangeShapeType="1"/>
          </p:cNvSpPr>
          <p:nvPr/>
        </p:nvSpPr>
        <p:spPr bwMode="auto">
          <a:xfrm>
            <a:off x="1187450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59" name="Line 67"/>
          <p:cNvSpPr>
            <a:spLocks noChangeShapeType="1"/>
          </p:cNvSpPr>
          <p:nvPr/>
        </p:nvSpPr>
        <p:spPr bwMode="auto">
          <a:xfrm>
            <a:off x="1258888" y="342900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60" name="Line 68"/>
          <p:cNvSpPr>
            <a:spLocks noChangeShapeType="1"/>
          </p:cNvSpPr>
          <p:nvPr/>
        </p:nvSpPr>
        <p:spPr bwMode="auto">
          <a:xfrm>
            <a:off x="1258888" y="3429000"/>
            <a:ext cx="4752975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61" name="Line 69"/>
          <p:cNvSpPr>
            <a:spLocks noChangeShapeType="1"/>
          </p:cNvSpPr>
          <p:nvPr/>
        </p:nvSpPr>
        <p:spPr bwMode="auto">
          <a:xfrm flipV="1">
            <a:off x="1258888" y="4581525"/>
            <a:ext cx="475297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62" name="Text Box 70"/>
          <p:cNvSpPr txBox="1">
            <a:spLocks noChangeArrowheads="1"/>
          </p:cNvSpPr>
          <p:nvPr/>
        </p:nvSpPr>
        <p:spPr bwMode="auto">
          <a:xfrm>
            <a:off x="1239838" y="3703638"/>
            <a:ext cx="730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900"/>
              <a:t>Lingüística</a:t>
            </a:r>
          </a:p>
        </p:txBody>
      </p:sp>
      <p:sp>
        <p:nvSpPr>
          <p:cNvPr id="264263" name="Line 71"/>
          <p:cNvSpPr>
            <a:spLocks noChangeShapeType="1"/>
          </p:cNvSpPr>
          <p:nvPr/>
        </p:nvSpPr>
        <p:spPr bwMode="auto">
          <a:xfrm flipH="1">
            <a:off x="3276600" y="2565400"/>
            <a:ext cx="790575" cy="3311525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64" name="Line 72"/>
          <p:cNvSpPr>
            <a:spLocks noChangeShapeType="1"/>
          </p:cNvSpPr>
          <p:nvPr/>
        </p:nvSpPr>
        <p:spPr bwMode="auto">
          <a:xfrm>
            <a:off x="4067175" y="2565400"/>
            <a:ext cx="3817938" cy="9350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66" name="Line 74"/>
          <p:cNvSpPr>
            <a:spLocks noChangeShapeType="1"/>
          </p:cNvSpPr>
          <p:nvPr/>
        </p:nvSpPr>
        <p:spPr bwMode="auto">
          <a:xfrm flipH="1">
            <a:off x="3276600" y="3500438"/>
            <a:ext cx="4608513" cy="2376487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67" name="Text Box 75"/>
          <p:cNvSpPr txBox="1">
            <a:spLocks noChangeArrowheads="1"/>
          </p:cNvSpPr>
          <p:nvPr/>
        </p:nvSpPr>
        <p:spPr bwMode="auto">
          <a:xfrm>
            <a:off x="5724525" y="3716338"/>
            <a:ext cx="1295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b="1">
                <a:solidFill>
                  <a:srgbClr val="FF9933"/>
                </a:solidFill>
              </a:rPr>
              <a:t>Ciencia</a:t>
            </a:r>
            <a:r>
              <a:rPr lang="es-ES" sz="1000" b="1">
                <a:solidFill>
                  <a:srgbClr val="FFFF00"/>
                </a:solidFill>
              </a:rPr>
              <a:t> </a:t>
            </a:r>
            <a:r>
              <a:rPr lang="es-ES" sz="1000" b="1">
                <a:solidFill>
                  <a:srgbClr val="FF9933"/>
                </a:solidFill>
              </a:rPr>
              <a:t>Cognitiva</a:t>
            </a:r>
          </a:p>
        </p:txBody>
      </p:sp>
      <p:sp>
        <p:nvSpPr>
          <p:cNvPr id="264268" name="Line 76"/>
          <p:cNvSpPr>
            <a:spLocks noChangeShapeType="1"/>
          </p:cNvSpPr>
          <p:nvPr/>
        </p:nvSpPr>
        <p:spPr bwMode="auto">
          <a:xfrm>
            <a:off x="3059113" y="3933825"/>
            <a:ext cx="5689600" cy="266382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69" name="Line 77"/>
          <p:cNvSpPr>
            <a:spLocks noChangeShapeType="1"/>
          </p:cNvSpPr>
          <p:nvPr/>
        </p:nvSpPr>
        <p:spPr bwMode="auto">
          <a:xfrm>
            <a:off x="3059113" y="3933825"/>
            <a:ext cx="0" cy="266382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70" name="Line 78"/>
          <p:cNvSpPr>
            <a:spLocks noChangeShapeType="1"/>
          </p:cNvSpPr>
          <p:nvPr/>
        </p:nvSpPr>
        <p:spPr bwMode="auto">
          <a:xfrm>
            <a:off x="3059113" y="6597650"/>
            <a:ext cx="56896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71" name="Text Box 79"/>
          <p:cNvSpPr txBox="1">
            <a:spLocks noChangeArrowheads="1"/>
          </p:cNvSpPr>
          <p:nvPr/>
        </p:nvSpPr>
        <p:spPr bwMode="auto">
          <a:xfrm>
            <a:off x="5883275" y="6442075"/>
            <a:ext cx="13525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MX" sz="1000" b="1"/>
          </a:p>
        </p:txBody>
      </p:sp>
      <p:sp>
        <p:nvSpPr>
          <p:cNvPr id="264272" name="Text Box 80"/>
          <p:cNvSpPr txBox="1">
            <a:spLocks noChangeArrowheads="1"/>
          </p:cNvSpPr>
          <p:nvPr/>
        </p:nvSpPr>
        <p:spPr bwMode="auto">
          <a:xfrm>
            <a:off x="5940425" y="6021388"/>
            <a:ext cx="14398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>
                <a:solidFill>
                  <a:schemeClr val="hlink"/>
                </a:solidFill>
              </a:rPr>
              <a:t>Ecología</a:t>
            </a:r>
          </a:p>
        </p:txBody>
      </p:sp>
      <p:sp>
        <p:nvSpPr>
          <p:cNvPr id="264273" name="Line 81"/>
          <p:cNvSpPr>
            <a:spLocks noChangeShapeType="1"/>
          </p:cNvSpPr>
          <p:nvPr/>
        </p:nvSpPr>
        <p:spPr bwMode="auto">
          <a:xfrm flipH="1">
            <a:off x="684213" y="4149725"/>
            <a:ext cx="1223962" cy="2519363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74" name="Line 82"/>
          <p:cNvSpPr>
            <a:spLocks noChangeShapeType="1"/>
          </p:cNvSpPr>
          <p:nvPr/>
        </p:nvSpPr>
        <p:spPr bwMode="auto">
          <a:xfrm>
            <a:off x="1908175" y="4149725"/>
            <a:ext cx="5111750" cy="2519363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75" name="Line 83"/>
          <p:cNvSpPr>
            <a:spLocks noChangeShapeType="1"/>
          </p:cNvSpPr>
          <p:nvPr/>
        </p:nvSpPr>
        <p:spPr bwMode="auto">
          <a:xfrm>
            <a:off x="684213" y="6669088"/>
            <a:ext cx="6335712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76" name="Text Box 84"/>
          <p:cNvSpPr txBox="1">
            <a:spLocks noChangeArrowheads="1"/>
          </p:cNvSpPr>
          <p:nvPr/>
        </p:nvSpPr>
        <p:spPr bwMode="auto">
          <a:xfrm>
            <a:off x="971550" y="6453188"/>
            <a:ext cx="17287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900" b="1">
                <a:solidFill>
                  <a:srgbClr val="0000CC"/>
                </a:solidFill>
              </a:rPr>
              <a:t>Química</a:t>
            </a:r>
          </a:p>
        </p:txBody>
      </p:sp>
      <p:sp>
        <p:nvSpPr>
          <p:cNvPr id="264277" name="Line 85"/>
          <p:cNvSpPr>
            <a:spLocks noChangeShapeType="1"/>
          </p:cNvSpPr>
          <p:nvPr/>
        </p:nvSpPr>
        <p:spPr bwMode="auto">
          <a:xfrm>
            <a:off x="1403350" y="1989138"/>
            <a:ext cx="2881313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78" name="Line 86"/>
          <p:cNvSpPr>
            <a:spLocks noChangeShapeType="1"/>
          </p:cNvSpPr>
          <p:nvPr/>
        </p:nvSpPr>
        <p:spPr bwMode="auto">
          <a:xfrm flipH="1">
            <a:off x="684213" y="1989138"/>
            <a:ext cx="719137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80" name="Line 88"/>
          <p:cNvSpPr>
            <a:spLocks noChangeShapeType="1"/>
          </p:cNvSpPr>
          <p:nvPr/>
        </p:nvSpPr>
        <p:spPr bwMode="auto">
          <a:xfrm>
            <a:off x="684213" y="1989138"/>
            <a:ext cx="0" cy="446405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82" name="Line 90"/>
          <p:cNvSpPr>
            <a:spLocks noChangeShapeType="1"/>
          </p:cNvSpPr>
          <p:nvPr/>
        </p:nvSpPr>
        <p:spPr bwMode="auto">
          <a:xfrm flipH="1">
            <a:off x="684213" y="1989138"/>
            <a:ext cx="3600450" cy="4535487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83" name="Text Box 91"/>
          <p:cNvSpPr txBox="1">
            <a:spLocks noChangeArrowheads="1"/>
          </p:cNvSpPr>
          <p:nvPr/>
        </p:nvSpPr>
        <p:spPr bwMode="auto">
          <a:xfrm>
            <a:off x="755650" y="2205038"/>
            <a:ext cx="1079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b="1">
                <a:solidFill>
                  <a:srgbClr val="0000CC"/>
                </a:solidFill>
              </a:rPr>
              <a:t>Demografía</a:t>
            </a:r>
          </a:p>
        </p:txBody>
      </p:sp>
      <p:sp>
        <p:nvSpPr>
          <p:cNvPr id="264284" name="Line 92"/>
          <p:cNvSpPr>
            <a:spLocks noChangeShapeType="1"/>
          </p:cNvSpPr>
          <p:nvPr/>
        </p:nvSpPr>
        <p:spPr bwMode="auto">
          <a:xfrm>
            <a:off x="7380288" y="2276475"/>
            <a:ext cx="0" cy="2881313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85" name="Line 93"/>
          <p:cNvSpPr>
            <a:spLocks noChangeShapeType="1"/>
          </p:cNvSpPr>
          <p:nvPr/>
        </p:nvSpPr>
        <p:spPr bwMode="auto">
          <a:xfrm flipH="1">
            <a:off x="755650" y="2276475"/>
            <a:ext cx="6624638" cy="2879725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86" name="Line 94"/>
          <p:cNvSpPr>
            <a:spLocks noChangeShapeType="1"/>
          </p:cNvSpPr>
          <p:nvPr/>
        </p:nvSpPr>
        <p:spPr bwMode="auto">
          <a:xfrm>
            <a:off x="827088" y="5157788"/>
            <a:ext cx="65532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264287" name="Text Box 95"/>
          <p:cNvSpPr txBox="1">
            <a:spLocks noChangeArrowheads="1"/>
          </p:cNvSpPr>
          <p:nvPr/>
        </p:nvSpPr>
        <p:spPr bwMode="auto">
          <a:xfrm>
            <a:off x="6443663" y="2781300"/>
            <a:ext cx="12239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 b="1">
                <a:solidFill>
                  <a:srgbClr val="0000CC"/>
                </a:solidFill>
              </a:rPr>
              <a:t>Ciencia Política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mbre">
  <a:themeElements>
    <a:clrScheme name="Cumbre 9">
      <a:dk1>
        <a:srgbClr val="000000"/>
      </a:dk1>
      <a:lt1>
        <a:srgbClr val="FFFFFF"/>
      </a:lt1>
      <a:dk2>
        <a:srgbClr val="FFFFAF"/>
      </a:dk2>
      <a:lt2>
        <a:srgbClr val="676597"/>
      </a:lt2>
      <a:accent1>
        <a:srgbClr val="66CCFF"/>
      </a:accent1>
      <a:accent2>
        <a:srgbClr val="CCECFF"/>
      </a:accent2>
      <a:accent3>
        <a:srgbClr val="FFFFFF"/>
      </a:accent3>
      <a:accent4>
        <a:srgbClr val="000000"/>
      </a:accent4>
      <a:accent5>
        <a:srgbClr val="B8E2FF"/>
      </a:accent5>
      <a:accent6>
        <a:srgbClr val="B9D6E7"/>
      </a:accent6>
      <a:hlink>
        <a:srgbClr val="6600CC"/>
      </a:hlink>
      <a:folHlink>
        <a:srgbClr val="008080"/>
      </a:folHlink>
    </a:clrScheme>
    <a:fontScheme name="Cumb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mbre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mbre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mbre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mbre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mbre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mbre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mbre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mbre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mbre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Cumbre 1">
    <a:dk1>
      <a:srgbClr val="4C3A1C"/>
    </a:dk1>
    <a:lt1>
      <a:srgbClr val="FFFFFF"/>
    </a:lt1>
    <a:dk2>
      <a:srgbClr val="993300"/>
    </a:dk2>
    <a:lt2>
      <a:srgbClr val="CCAA00"/>
    </a:lt2>
    <a:accent1>
      <a:srgbClr val="FF3300"/>
    </a:accent1>
    <a:accent2>
      <a:srgbClr val="9E6600"/>
    </a:accent2>
    <a:accent3>
      <a:srgbClr val="CAADAA"/>
    </a:accent3>
    <a:accent4>
      <a:srgbClr val="DADADA"/>
    </a:accent4>
    <a:accent5>
      <a:srgbClr val="FFADAA"/>
    </a:accent5>
    <a:accent6>
      <a:srgbClr val="8F5C00"/>
    </a:accent6>
    <a:hlink>
      <a:srgbClr val="FFCC00"/>
    </a:hlink>
    <a:folHlink>
      <a:srgbClr val="F7DC97"/>
    </a:folHlink>
  </a:clrScheme>
</a:themeOverride>
</file>

<file path=ppt/theme/themeOverride2.xml><?xml version="1.0" encoding="utf-8"?>
<a:themeOverride xmlns:a="http://schemas.openxmlformats.org/drawingml/2006/main">
  <a:clrScheme name="Cumbre 1">
    <a:dk1>
      <a:srgbClr val="4C3A1C"/>
    </a:dk1>
    <a:lt1>
      <a:srgbClr val="FFFFFF"/>
    </a:lt1>
    <a:dk2>
      <a:srgbClr val="993300"/>
    </a:dk2>
    <a:lt2>
      <a:srgbClr val="CCAA00"/>
    </a:lt2>
    <a:accent1>
      <a:srgbClr val="FF3300"/>
    </a:accent1>
    <a:accent2>
      <a:srgbClr val="9E6600"/>
    </a:accent2>
    <a:accent3>
      <a:srgbClr val="CAADAA"/>
    </a:accent3>
    <a:accent4>
      <a:srgbClr val="DADADA"/>
    </a:accent4>
    <a:accent5>
      <a:srgbClr val="FFADAA"/>
    </a:accent5>
    <a:accent6>
      <a:srgbClr val="8F5C00"/>
    </a:accent6>
    <a:hlink>
      <a:srgbClr val="FFCC00"/>
    </a:hlink>
    <a:folHlink>
      <a:srgbClr val="F7DC97"/>
    </a:folHlink>
  </a:clrScheme>
</a:themeOverride>
</file>

<file path=ppt/theme/themeOverride3.xml><?xml version="1.0" encoding="utf-8"?>
<a:themeOverride xmlns:a="http://schemas.openxmlformats.org/drawingml/2006/main">
  <a:clrScheme name="Cumbre 1">
    <a:dk1>
      <a:srgbClr val="4C3A1C"/>
    </a:dk1>
    <a:lt1>
      <a:srgbClr val="FFFFFF"/>
    </a:lt1>
    <a:dk2>
      <a:srgbClr val="993300"/>
    </a:dk2>
    <a:lt2>
      <a:srgbClr val="CCAA00"/>
    </a:lt2>
    <a:accent1>
      <a:srgbClr val="FF3300"/>
    </a:accent1>
    <a:accent2>
      <a:srgbClr val="9E6600"/>
    </a:accent2>
    <a:accent3>
      <a:srgbClr val="CAADAA"/>
    </a:accent3>
    <a:accent4>
      <a:srgbClr val="DADADA"/>
    </a:accent4>
    <a:accent5>
      <a:srgbClr val="FFADAA"/>
    </a:accent5>
    <a:accent6>
      <a:srgbClr val="8F5C00"/>
    </a:accent6>
    <a:hlink>
      <a:srgbClr val="FFCC00"/>
    </a:hlink>
    <a:folHlink>
      <a:srgbClr val="F7DC97"/>
    </a:folHlink>
  </a:clrScheme>
</a:themeOverride>
</file>

<file path=ppt/theme/themeOverride4.xml><?xml version="1.0" encoding="utf-8"?>
<a:themeOverride xmlns:a="http://schemas.openxmlformats.org/drawingml/2006/main">
  <a:clrScheme name="Cumbre 1">
    <a:dk1>
      <a:srgbClr val="4C3A1C"/>
    </a:dk1>
    <a:lt1>
      <a:srgbClr val="FFFFFF"/>
    </a:lt1>
    <a:dk2>
      <a:srgbClr val="993300"/>
    </a:dk2>
    <a:lt2>
      <a:srgbClr val="CCAA00"/>
    </a:lt2>
    <a:accent1>
      <a:srgbClr val="FF3300"/>
    </a:accent1>
    <a:accent2>
      <a:srgbClr val="9E6600"/>
    </a:accent2>
    <a:accent3>
      <a:srgbClr val="CAADAA"/>
    </a:accent3>
    <a:accent4>
      <a:srgbClr val="DADADA"/>
    </a:accent4>
    <a:accent5>
      <a:srgbClr val="FFADAA"/>
    </a:accent5>
    <a:accent6>
      <a:srgbClr val="8F5C00"/>
    </a:accent6>
    <a:hlink>
      <a:srgbClr val="FFCC00"/>
    </a:hlink>
    <a:folHlink>
      <a:srgbClr val="F7DC97"/>
    </a:folHlink>
  </a:clrScheme>
</a:themeOverride>
</file>

<file path=ppt/theme/themeOverride5.xml><?xml version="1.0" encoding="utf-8"?>
<a:themeOverride xmlns:a="http://schemas.openxmlformats.org/drawingml/2006/main">
  <a:clrScheme name="Cumbre 1">
    <a:dk1>
      <a:srgbClr val="4C3A1C"/>
    </a:dk1>
    <a:lt1>
      <a:srgbClr val="FFFFFF"/>
    </a:lt1>
    <a:dk2>
      <a:srgbClr val="993300"/>
    </a:dk2>
    <a:lt2>
      <a:srgbClr val="CCAA00"/>
    </a:lt2>
    <a:accent1>
      <a:srgbClr val="FF3300"/>
    </a:accent1>
    <a:accent2>
      <a:srgbClr val="9E6600"/>
    </a:accent2>
    <a:accent3>
      <a:srgbClr val="CAADAA"/>
    </a:accent3>
    <a:accent4>
      <a:srgbClr val="DADADA"/>
    </a:accent4>
    <a:accent5>
      <a:srgbClr val="FFADAA"/>
    </a:accent5>
    <a:accent6>
      <a:srgbClr val="8F5C00"/>
    </a:accent6>
    <a:hlink>
      <a:srgbClr val="FFCC00"/>
    </a:hlink>
    <a:folHlink>
      <a:srgbClr val="F7DC97"/>
    </a:folHlink>
  </a:clrScheme>
</a:themeOverride>
</file>

<file path=ppt/theme/themeOverride6.xml><?xml version="1.0" encoding="utf-8"?>
<a:themeOverride xmlns:a="http://schemas.openxmlformats.org/drawingml/2006/main">
  <a:clrScheme name="Cumbre 1">
    <a:dk1>
      <a:srgbClr val="4C3A1C"/>
    </a:dk1>
    <a:lt1>
      <a:srgbClr val="FFFFFF"/>
    </a:lt1>
    <a:dk2>
      <a:srgbClr val="993300"/>
    </a:dk2>
    <a:lt2>
      <a:srgbClr val="CCAA00"/>
    </a:lt2>
    <a:accent1>
      <a:srgbClr val="FF3300"/>
    </a:accent1>
    <a:accent2>
      <a:srgbClr val="9E6600"/>
    </a:accent2>
    <a:accent3>
      <a:srgbClr val="CAADAA"/>
    </a:accent3>
    <a:accent4>
      <a:srgbClr val="DADADA"/>
    </a:accent4>
    <a:accent5>
      <a:srgbClr val="FFADAA"/>
    </a:accent5>
    <a:accent6>
      <a:srgbClr val="8F5C00"/>
    </a:accent6>
    <a:hlink>
      <a:srgbClr val="FFCC00"/>
    </a:hlink>
    <a:folHlink>
      <a:srgbClr val="F7DC9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496</TotalTime>
  <Words>446</Words>
  <Application>Microsoft Office PowerPoint</Application>
  <PresentationFormat>Presentación en pantalla (4:3)</PresentationFormat>
  <Paragraphs>113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Wingdings</vt:lpstr>
      <vt:lpstr>Arial Black</vt:lpstr>
      <vt:lpstr>Cumbre</vt:lpstr>
      <vt:lpstr>Meta-Investigación de la Comunicación en Chile: Campo Epistemológico, Campo Teórico, Ruptura</vt:lpstr>
      <vt:lpstr>La forma de funcionamiento de la cientificidad blanca</vt:lpstr>
      <vt:lpstr>Diapositiva 3</vt:lpstr>
      <vt:lpstr>Ver            /      No- Ver ///              ///    </vt:lpstr>
      <vt:lpstr>Diapositiva 5</vt:lpstr>
      <vt:lpstr>Coordenadas Históricas Golpe Militar (1973)</vt:lpstr>
      <vt:lpstr>Período 1975- 1980: Institucionalización de la Economía Social de Mercado</vt:lpstr>
      <vt:lpstr>Diapositiva 8</vt:lpstr>
      <vt:lpstr>Ciencia de la Comunicación: Dispositivo de Transformación Teórico </vt:lpstr>
      <vt:lpstr>Ciencias Sociales: Dispositivo de Transformación Metodológico</vt:lpstr>
      <vt:lpstr>Procedimientos de Anaforización Discursiva</vt:lpstr>
      <vt:lpstr>Diapositiva 12</vt:lpstr>
      <vt:lpstr>Bibliografía citada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 / No-Ver, en C. S. Peirce: su contribución y los límites de su propuesta</dc:title>
  <dc:creator>xp</dc:creator>
  <cp:lastModifiedBy>Usuario</cp:lastModifiedBy>
  <cp:revision>14</cp:revision>
  <cp:lastPrinted>1601-01-01T00:00:00Z</cp:lastPrinted>
  <dcterms:created xsi:type="dcterms:W3CDTF">2009-10-14T01:48:52Z</dcterms:created>
  <dcterms:modified xsi:type="dcterms:W3CDTF">2020-03-25T05:16:42Z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