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64" r:id="rId2"/>
    <p:sldId id="307" r:id="rId3"/>
    <p:sldId id="304" r:id="rId4"/>
    <p:sldId id="308" r:id="rId5"/>
    <p:sldId id="309" r:id="rId6"/>
    <p:sldId id="310" r:id="rId7"/>
    <p:sldId id="281" r:id="rId8"/>
    <p:sldId id="274" r:id="rId9"/>
    <p:sldId id="287" r:id="rId10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DM Sans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 Montenegro" initials="SM" lastIdx="1" clrIdx="0">
    <p:extLst>
      <p:ext uri="{19B8F6BF-5375-455C-9EA6-DF929625EA0E}">
        <p15:presenceInfo xmlns:p15="http://schemas.microsoft.com/office/powerpoint/2012/main" userId="269584e4d790753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400"/>
    <a:srgbClr val="5B008F"/>
    <a:srgbClr val="942887"/>
    <a:srgbClr val="A32D8D"/>
    <a:srgbClr val="E6E6E6"/>
    <a:srgbClr val="DFB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441157-B834-4A90-B045-EAE28A0812AC}" v="86" dt="2020-12-04T19:56:54.33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71" autoAdjust="0"/>
    <p:restoredTop sz="80046" autoAdjust="0"/>
  </p:normalViewPr>
  <p:slideViewPr>
    <p:cSldViewPr snapToGrid="0">
      <p:cViewPr varScale="1">
        <p:scale>
          <a:sx n="71" d="100"/>
          <a:sy n="71" d="100"/>
        </p:scale>
        <p:origin x="1412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'Rat% diario'!$J$2</c:f>
              <c:strCache>
                <c:ptCount val="1"/>
                <c:pt idx="0">
                  <c:v>Diurno</c:v>
                </c:pt>
              </c:strCache>
            </c:strRef>
          </c:tx>
          <c:spPr>
            <a:ln w="28575" cap="rnd">
              <a:solidFill>
                <a:srgbClr val="942887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'Rat% diario'!$I$3:$I$15</c:f>
              <c:numCache>
                <c:formatCode>m/d/yyyy</c:formatCode>
                <c:ptCount val="13"/>
                <c:pt idx="0">
                  <c:v>44267</c:v>
                </c:pt>
                <c:pt idx="1">
                  <c:v>44268</c:v>
                </c:pt>
                <c:pt idx="2">
                  <c:v>44269</c:v>
                </c:pt>
                <c:pt idx="3">
                  <c:v>44270</c:v>
                </c:pt>
                <c:pt idx="4">
                  <c:v>44271</c:v>
                </c:pt>
                <c:pt idx="5">
                  <c:v>44272</c:v>
                </c:pt>
                <c:pt idx="6">
                  <c:v>44273</c:v>
                </c:pt>
                <c:pt idx="7">
                  <c:v>44274</c:v>
                </c:pt>
                <c:pt idx="8">
                  <c:v>44275</c:v>
                </c:pt>
                <c:pt idx="9">
                  <c:v>44276</c:v>
                </c:pt>
                <c:pt idx="10">
                  <c:v>44277</c:v>
                </c:pt>
                <c:pt idx="11">
                  <c:v>44278</c:v>
                </c:pt>
                <c:pt idx="12">
                  <c:v>44279</c:v>
                </c:pt>
              </c:numCache>
            </c:numRef>
          </c:cat>
          <c:val>
            <c:numRef>
              <c:f>'Rat% diario'!$J$3:$J$15</c:f>
              <c:numCache>
                <c:formatCode>General</c:formatCode>
                <c:ptCount val="13"/>
                <c:pt idx="0">
                  <c:v>22.4</c:v>
                </c:pt>
                <c:pt idx="1">
                  <c:v>21.4</c:v>
                </c:pt>
                <c:pt idx="2">
                  <c:v>19.899999999999999</c:v>
                </c:pt>
                <c:pt idx="3">
                  <c:v>24.3</c:v>
                </c:pt>
                <c:pt idx="4">
                  <c:v>23.3</c:v>
                </c:pt>
                <c:pt idx="5">
                  <c:v>24.6</c:v>
                </c:pt>
                <c:pt idx="6">
                  <c:v>29.8</c:v>
                </c:pt>
                <c:pt idx="7">
                  <c:v>22.3</c:v>
                </c:pt>
                <c:pt idx="8">
                  <c:v>20.6</c:v>
                </c:pt>
                <c:pt idx="9">
                  <c:v>21</c:v>
                </c:pt>
                <c:pt idx="10">
                  <c:v>26.4</c:v>
                </c:pt>
                <c:pt idx="11">
                  <c:v>21.8</c:v>
                </c:pt>
                <c:pt idx="12">
                  <c:v>22.7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64-4E3C-A058-5E22A10D2007}"/>
            </c:ext>
          </c:extLst>
        </c:ser>
        <c:ser>
          <c:idx val="1"/>
          <c:order val="1"/>
          <c:tx>
            <c:strRef>
              <c:f>'Rat% diario'!$K$2</c:f>
              <c:strCache>
                <c:ptCount val="1"/>
                <c:pt idx="0">
                  <c:v>Prime</c:v>
                </c:pt>
              </c:strCache>
            </c:strRef>
          </c:tx>
          <c:spPr>
            <a:ln w="28575" cap="rnd">
              <a:solidFill>
                <a:srgbClr val="FF44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'Rat% diario'!$I$3:$I$15</c:f>
              <c:numCache>
                <c:formatCode>m/d/yyyy</c:formatCode>
                <c:ptCount val="13"/>
                <c:pt idx="0">
                  <c:v>44267</c:v>
                </c:pt>
                <c:pt idx="1">
                  <c:v>44268</c:v>
                </c:pt>
                <c:pt idx="2">
                  <c:v>44269</c:v>
                </c:pt>
                <c:pt idx="3">
                  <c:v>44270</c:v>
                </c:pt>
                <c:pt idx="4">
                  <c:v>44271</c:v>
                </c:pt>
                <c:pt idx="5">
                  <c:v>44272</c:v>
                </c:pt>
                <c:pt idx="6">
                  <c:v>44273</c:v>
                </c:pt>
                <c:pt idx="7">
                  <c:v>44274</c:v>
                </c:pt>
                <c:pt idx="8">
                  <c:v>44275</c:v>
                </c:pt>
                <c:pt idx="9">
                  <c:v>44276</c:v>
                </c:pt>
                <c:pt idx="10">
                  <c:v>44277</c:v>
                </c:pt>
                <c:pt idx="11">
                  <c:v>44278</c:v>
                </c:pt>
                <c:pt idx="12">
                  <c:v>44279</c:v>
                </c:pt>
              </c:numCache>
            </c:numRef>
          </c:cat>
          <c:val>
            <c:numRef>
              <c:f>'Rat% diario'!$K$3:$K$15</c:f>
              <c:numCache>
                <c:formatCode>General</c:formatCode>
                <c:ptCount val="13"/>
                <c:pt idx="0">
                  <c:v>33.9</c:v>
                </c:pt>
                <c:pt idx="1">
                  <c:v>27.5</c:v>
                </c:pt>
                <c:pt idx="2">
                  <c:v>29.5</c:v>
                </c:pt>
                <c:pt idx="3">
                  <c:v>40.1</c:v>
                </c:pt>
                <c:pt idx="4">
                  <c:v>37.4</c:v>
                </c:pt>
                <c:pt idx="5">
                  <c:v>38.700000000000003</c:v>
                </c:pt>
                <c:pt idx="6">
                  <c:v>38</c:v>
                </c:pt>
                <c:pt idx="7">
                  <c:v>36.1</c:v>
                </c:pt>
                <c:pt idx="8">
                  <c:v>29.1</c:v>
                </c:pt>
                <c:pt idx="9">
                  <c:v>34.4</c:v>
                </c:pt>
                <c:pt idx="10">
                  <c:v>38.799999999999997</c:v>
                </c:pt>
                <c:pt idx="11">
                  <c:v>38.299999999999997</c:v>
                </c:pt>
                <c:pt idx="12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64-4E3C-A058-5E22A10D20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67172288"/>
        <c:axId val="1267173120"/>
      </c:lineChart>
      <c:dateAx>
        <c:axId val="126717228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67173120"/>
        <c:crosses val="autoZero"/>
        <c:auto val="1"/>
        <c:lblOffset val="100"/>
        <c:baseTimeUnit val="days"/>
      </c:dateAx>
      <c:valAx>
        <c:axId val="1267173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6717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s-E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'Rat% diario'!$C$2</c:f>
              <c:strCache>
                <c:ptCount val="1"/>
                <c:pt idx="0">
                  <c:v>Diurno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'Rat% diario'!$B$3:$B$15</c:f>
              <c:numCache>
                <c:formatCode>m/d/yyyy</c:formatCode>
                <c:ptCount val="13"/>
                <c:pt idx="0">
                  <c:v>44267</c:v>
                </c:pt>
                <c:pt idx="1">
                  <c:v>44268</c:v>
                </c:pt>
                <c:pt idx="2">
                  <c:v>44269</c:v>
                </c:pt>
                <c:pt idx="3">
                  <c:v>44270</c:v>
                </c:pt>
                <c:pt idx="4">
                  <c:v>44271</c:v>
                </c:pt>
                <c:pt idx="5">
                  <c:v>44272</c:v>
                </c:pt>
                <c:pt idx="6">
                  <c:v>44273</c:v>
                </c:pt>
                <c:pt idx="7">
                  <c:v>44274</c:v>
                </c:pt>
                <c:pt idx="8">
                  <c:v>44275</c:v>
                </c:pt>
                <c:pt idx="9">
                  <c:v>44276</c:v>
                </c:pt>
                <c:pt idx="10">
                  <c:v>44277</c:v>
                </c:pt>
                <c:pt idx="11">
                  <c:v>44278</c:v>
                </c:pt>
                <c:pt idx="12">
                  <c:v>44279</c:v>
                </c:pt>
              </c:numCache>
            </c:numRef>
          </c:cat>
          <c:val>
            <c:numRef>
              <c:f>'Rat% diario'!$C$3:$C$15</c:f>
              <c:numCache>
                <c:formatCode>General</c:formatCode>
                <c:ptCount val="13"/>
                <c:pt idx="0">
                  <c:v>8.6999999999999993</c:v>
                </c:pt>
                <c:pt idx="1">
                  <c:v>8.6</c:v>
                </c:pt>
                <c:pt idx="2">
                  <c:v>7.4</c:v>
                </c:pt>
                <c:pt idx="3">
                  <c:v>10</c:v>
                </c:pt>
                <c:pt idx="4">
                  <c:v>9.1999999999999993</c:v>
                </c:pt>
                <c:pt idx="5">
                  <c:v>9.5</c:v>
                </c:pt>
                <c:pt idx="6">
                  <c:v>11.3</c:v>
                </c:pt>
                <c:pt idx="7">
                  <c:v>8.8000000000000007</c:v>
                </c:pt>
                <c:pt idx="8">
                  <c:v>8.5</c:v>
                </c:pt>
                <c:pt idx="9">
                  <c:v>9</c:v>
                </c:pt>
                <c:pt idx="10">
                  <c:v>10.5</c:v>
                </c:pt>
                <c:pt idx="11">
                  <c:v>8.4</c:v>
                </c:pt>
                <c:pt idx="12">
                  <c:v>8.6999999999999993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57-4D0C-95C2-25D2415A69CA}"/>
            </c:ext>
          </c:extLst>
        </c:ser>
        <c:ser>
          <c:idx val="1"/>
          <c:order val="1"/>
          <c:tx>
            <c:strRef>
              <c:f>'Rat% diario'!$D$2</c:f>
              <c:strCache>
                <c:ptCount val="1"/>
                <c:pt idx="0">
                  <c:v>Prime</c:v>
                </c:pt>
              </c:strCache>
            </c:strRef>
          </c:tx>
          <c:spPr>
            <a:ln w="28575" cap="rnd">
              <a:solidFill>
                <a:srgbClr val="FF44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'Rat% diario'!$B$3:$B$15</c:f>
              <c:numCache>
                <c:formatCode>m/d/yyyy</c:formatCode>
                <c:ptCount val="13"/>
                <c:pt idx="0">
                  <c:v>44267</c:v>
                </c:pt>
                <c:pt idx="1">
                  <c:v>44268</c:v>
                </c:pt>
                <c:pt idx="2">
                  <c:v>44269</c:v>
                </c:pt>
                <c:pt idx="3">
                  <c:v>44270</c:v>
                </c:pt>
                <c:pt idx="4">
                  <c:v>44271</c:v>
                </c:pt>
                <c:pt idx="5">
                  <c:v>44272</c:v>
                </c:pt>
                <c:pt idx="6">
                  <c:v>44273</c:v>
                </c:pt>
                <c:pt idx="7">
                  <c:v>44274</c:v>
                </c:pt>
                <c:pt idx="8">
                  <c:v>44275</c:v>
                </c:pt>
                <c:pt idx="9">
                  <c:v>44276</c:v>
                </c:pt>
                <c:pt idx="10">
                  <c:v>44277</c:v>
                </c:pt>
                <c:pt idx="11">
                  <c:v>44278</c:v>
                </c:pt>
                <c:pt idx="12">
                  <c:v>44279</c:v>
                </c:pt>
              </c:numCache>
            </c:numRef>
          </c:cat>
          <c:val>
            <c:numRef>
              <c:f>'Rat% diario'!$D$3:$D$15</c:f>
              <c:numCache>
                <c:formatCode>General</c:formatCode>
                <c:ptCount val="13"/>
                <c:pt idx="0">
                  <c:v>13.5</c:v>
                </c:pt>
                <c:pt idx="1">
                  <c:v>11.2</c:v>
                </c:pt>
                <c:pt idx="2">
                  <c:v>11.5</c:v>
                </c:pt>
                <c:pt idx="3">
                  <c:v>16.2</c:v>
                </c:pt>
                <c:pt idx="4">
                  <c:v>16.399999999999999</c:v>
                </c:pt>
                <c:pt idx="5">
                  <c:v>15.4</c:v>
                </c:pt>
                <c:pt idx="6">
                  <c:v>16.3</c:v>
                </c:pt>
                <c:pt idx="7">
                  <c:v>14.1</c:v>
                </c:pt>
                <c:pt idx="8">
                  <c:v>11.5</c:v>
                </c:pt>
                <c:pt idx="9">
                  <c:v>14.5</c:v>
                </c:pt>
                <c:pt idx="10">
                  <c:v>15.5</c:v>
                </c:pt>
                <c:pt idx="11">
                  <c:v>15.4</c:v>
                </c:pt>
                <c:pt idx="12">
                  <c:v>14.5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57-4D0C-95C2-25D2415A6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6283344"/>
        <c:axId val="1156282512"/>
      </c:lineChart>
      <c:dateAx>
        <c:axId val="115628334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156282512"/>
        <c:crosses val="autoZero"/>
        <c:auto val="1"/>
        <c:lblOffset val="100"/>
        <c:baseTimeUnit val="days"/>
      </c:dateAx>
      <c:valAx>
        <c:axId val="1156282512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156283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s-E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'Fid% diario'!$B$2</c:f>
              <c:strCache>
                <c:ptCount val="1"/>
                <c:pt idx="0">
                  <c:v>Diurno</c:v>
                </c:pt>
              </c:strCache>
            </c:strRef>
          </c:tx>
          <c:spPr>
            <a:ln w="28575" cap="rnd">
              <a:solidFill>
                <a:srgbClr val="942887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942887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'Fid% diario'!$A$3:$A$15</c:f>
              <c:numCache>
                <c:formatCode>m/d/yyyy</c:formatCode>
                <c:ptCount val="13"/>
                <c:pt idx="0">
                  <c:v>44267</c:v>
                </c:pt>
                <c:pt idx="1">
                  <c:v>44268</c:v>
                </c:pt>
                <c:pt idx="2">
                  <c:v>44269</c:v>
                </c:pt>
                <c:pt idx="3">
                  <c:v>44270</c:v>
                </c:pt>
                <c:pt idx="4">
                  <c:v>44271</c:v>
                </c:pt>
                <c:pt idx="5">
                  <c:v>44272</c:v>
                </c:pt>
                <c:pt idx="6">
                  <c:v>44273</c:v>
                </c:pt>
                <c:pt idx="7">
                  <c:v>44274</c:v>
                </c:pt>
                <c:pt idx="8">
                  <c:v>44275</c:v>
                </c:pt>
                <c:pt idx="9">
                  <c:v>44276</c:v>
                </c:pt>
                <c:pt idx="10">
                  <c:v>44277</c:v>
                </c:pt>
                <c:pt idx="11">
                  <c:v>44278</c:v>
                </c:pt>
                <c:pt idx="12">
                  <c:v>44279</c:v>
                </c:pt>
              </c:numCache>
            </c:numRef>
          </c:cat>
          <c:val>
            <c:numRef>
              <c:f>'Fid% diario'!$B$3:$B$15</c:f>
              <c:numCache>
                <c:formatCode>General</c:formatCode>
                <c:ptCount val="13"/>
                <c:pt idx="0">
                  <c:v>80.900000000000006</c:v>
                </c:pt>
                <c:pt idx="1">
                  <c:v>78.099999999999994</c:v>
                </c:pt>
                <c:pt idx="2">
                  <c:v>72.900000000000006</c:v>
                </c:pt>
                <c:pt idx="3">
                  <c:v>80.2</c:v>
                </c:pt>
                <c:pt idx="4">
                  <c:v>82.8</c:v>
                </c:pt>
                <c:pt idx="5">
                  <c:v>74.3</c:v>
                </c:pt>
                <c:pt idx="6">
                  <c:v>76.099999999999994</c:v>
                </c:pt>
                <c:pt idx="7">
                  <c:v>76.3</c:v>
                </c:pt>
                <c:pt idx="8">
                  <c:v>80.5</c:v>
                </c:pt>
                <c:pt idx="9">
                  <c:v>78.400000000000006</c:v>
                </c:pt>
                <c:pt idx="10">
                  <c:v>79.3</c:v>
                </c:pt>
                <c:pt idx="11">
                  <c:v>78.900000000000006</c:v>
                </c:pt>
                <c:pt idx="12">
                  <c:v>77.3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E8-4165-966E-043276C2238C}"/>
            </c:ext>
          </c:extLst>
        </c:ser>
        <c:ser>
          <c:idx val="1"/>
          <c:order val="1"/>
          <c:tx>
            <c:strRef>
              <c:f>'Fid% diario'!$C$2</c:f>
              <c:strCache>
                <c:ptCount val="1"/>
                <c:pt idx="0">
                  <c:v>Prime</c:v>
                </c:pt>
              </c:strCache>
            </c:strRef>
          </c:tx>
          <c:spPr>
            <a:ln w="28575" cap="rnd">
              <a:solidFill>
                <a:srgbClr val="FF44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44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'Fid% diario'!$A$3:$A$15</c:f>
              <c:numCache>
                <c:formatCode>m/d/yyyy</c:formatCode>
                <c:ptCount val="13"/>
                <c:pt idx="0">
                  <c:v>44267</c:v>
                </c:pt>
                <c:pt idx="1">
                  <c:v>44268</c:v>
                </c:pt>
                <c:pt idx="2">
                  <c:v>44269</c:v>
                </c:pt>
                <c:pt idx="3">
                  <c:v>44270</c:v>
                </c:pt>
                <c:pt idx="4">
                  <c:v>44271</c:v>
                </c:pt>
                <c:pt idx="5">
                  <c:v>44272</c:v>
                </c:pt>
                <c:pt idx="6">
                  <c:v>44273</c:v>
                </c:pt>
                <c:pt idx="7">
                  <c:v>44274</c:v>
                </c:pt>
                <c:pt idx="8">
                  <c:v>44275</c:v>
                </c:pt>
                <c:pt idx="9">
                  <c:v>44276</c:v>
                </c:pt>
                <c:pt idx="10">
                  <c:v>44277</c:v>
                </c:pt>
                <c:pt idx="11">
                  <c:v>44278</c:v>
                </c:pt>
                <c:pt idx="12">
                  <c:v>44279</c:v>
                </c:pt>
              </c:numCache>
            </c:numRef>
          </c:cat>
          <c:val>
            <c:numRef>
              <c:f>'Fid% diario'!$C$3:$C$15</c:f>
              <c:numCache>
                <c:formatCode>General</c:formatCode>
                <c:ptCount val="13"/>
                <c:pt idx="0">
                  <c:v>79.5</c:v>
                </c:pt>
                <c:pt idx="1">
                  <c:v>77.3</c:v>
                </c:pt>
                <c:pt idx="2">
                  <c:v>74.7</c:v>
                </c:pt>
                <c:pt idx="3">
                  <c:v>74.5</c:v>
                </c:pt>
                <c:pt idx="4">
                  <c:v>73.599999999999994</c:v>
                </c:pt>
                <c:pt idx="5">
                  <c:v>73.2</c:v>
                </c:pt>
                <c:pt idx="6">
                  <c:v>73</c:v>
                </c:pt>
                <c:pt idx="7">
                  <c:v>72.8</c:v>
                </c:pt>
                <c:pt idx="8">
                  <c:v>71.099999999999994</c:v>
                </c:pt>
                <c:pt idx="9">
                  <c:v>71.8</c:v>
                </c:pt>
                <c:pt idx="10">
                  <c:v>69.2</c:v>
                </c:pt>
                <c:pt idx="11">
                  <c:v>74.7</c:v>
                </c:pt>
                <c:pt idx="12">
                  <c:v>71.5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E8-4165-966E-043276C223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2254448"/>
        <c:axId val="392256112"/>
      </c:lineChart>
      <c:dateAx>
        <c:axId val="39225444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92256112"/>
        <c:crosses val="autoZero"/>
        <c:auto val="1"/>
        <c:lblOffset val="100"/>
        <c:baseTimeUnit val="days"/>
      </c:dateAx>
      <c:valAx>
        <c:axId val="392256112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9225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82258254522493"/>
          <c:y val="0.15682925051035287"/>
          <c:w val="0.83648322236201622"/>
          <c:h val="0.59222951297754445"/>
        </c:manualLayout>
      </c:layout>
      <c:lineChart>
        <c:grouping val="standard"/>
        <c:varyColors val="0"/>
        <c:ser>
          <c:idx val="0"/>
          <c:order val="0"/>
          <c:tx>
            <c:strRef>
              <c:f>'Reach# diario'!$B$3</c:f>
              <c:strCache>
                <c:ptCount val="1"/>
                <c:pt idx="0">
                  <c:v>Diurno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F79-460D-BF18-70CABB8C952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F79-460D-BF18-70CABB8C952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F79-460D-BF18-70CABB8C952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F79-460D-BF18-70CABB8C952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F79-460D-BF18-70CABB8C952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F79-460D-BF18-70CABB8C952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F79-460D-BF18-70CABB8C952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F79-460D-BF18-70CABB8C9521}"/>
                </c:ext>
              </c:extLst>
            </c:dLbl>
            <c:dLbl>
              <c:idx val="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35680161160191"/>
                      <c:h val="6.47455526392534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EF79-460D-BF18-70CABB8C9521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5B008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'Reach# diario'!$A$4:$A$16</c:f>
              <c:numCache>
                <c:formatCode>m/d/yyyy</c:formatCode>
                <c:ptCount val="13"/>
                <c:pt idx="0">
                  <c:v>44267</c:v>
                </c:pt>
                <c:pt idx="1">
                  <c:v>44268</c:v>
                </c:pt>
                <c:pt idx="2">
                  <c:v>44269</c:v>
                </c:pt>
                <c:pt idx="3">
                  <c:v>44270</c:v>
                </c:pt>
                <c:pt idx="4">
                  <c:v>44271</c:v>
                </c:pt>
                <c:pt idx="5">
                  <c:v>44272</c:v>
                </c:pt>
                <c:pt idx="6">
                  <c:v>44273</c:v>
                </c:pt>
                <c:pt idx="7">
                  <c:v>44274</c:v>
                </c:pt>
                <c:pt idx="8">
                  <c:v>44275</c:v>
                </c:pt>
                <c:pt idx="9">
                  <c:v>44276</c:v>
                </c:pt>
                <c:pt idx="10">
                  <c:v>44277</c:v>
                </c:pt>
                <c:pt idx="11">
                  <c:v>44278</c:v>
                </c:pt>
                <c:pt idx="12">
                  <c:v>44279</c:v>
                </c:pt>
              </c:numCache>
            </c:numRef>
          </c:cat>
          <c:val>
            <c:numRef>
              <c:f>'Reach# diario'!$B$4:$B$16</c:f>
              <c:numCache>
                <c:formatCode>General</c:formatCode>
                <c:ptCount val="13"/>
                <c:pt idx="0">
                  <c:v>838.7</c:v>
                </c:pt>
                <c:pt idx="1">
                  <c:v>857.8</c:v>
                </c:pt>
                <c:pt idx="2">
                  <c:v>795.3</c:v>
                </c:pt>
                <c:pt idx="3">
                  <c:v>971</c:v>
                </c:pt>
                <c:pt idx="4">
                  <c:v>866.7</c:v>
                </c:pt>
                <c:pt idx="5">
                  <c:v>1001.8</c:v>
                </c:pt>
                <c:pt idx="6">
                  <c:v>951.3</c:v>
                </c:pt>
                <c:pt idx="7">
                  <c:v>901.6</c:v>
                </c:pt>
                <c:pt idx="8">
                  <c:v>826.1</c:v>
                </c:pt>
                <c:pt idx="9">
                  <c:v>894.2</c:v>
                </c:pt>
                <c:pt idx="10">
                  <c:v>1101.2</c:v>
                </c:pt>
                <c:pt idx="11">
                  <c:v>832</c:v>
                </c:pt>
                <c:pt idx="12">
                  <c:v>886.3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79-460D-BF18-70CABB8C9521}"/>
            </c:ext>
          </c:extLst>
        </c:ser>
        <c:ser>
          <c:idx val="1"/>
          <c:order val="1"/>
          <c:tx>
            <c:strRef>
              <c:f>'Reach# diario'!$C$3</c:f>
              <c:strCache>
                <c:ptCount val="1"/>
                <c:pt idx="0">
                  <c:v>Prime</c:v>
                </c:pt>
              </c:strCache>
            </c:strRef>
          </c:tx>
          <c:spPr>
            <a:ln w="28575" cap="rnd">
              <a:solidFill>
                <a:srgbClr val="FF4400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EF79-460D-BF18-70CABB8C952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79-460D-BF18-70CABB8C952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79-460D-BF18-70CABB8C952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79-460D-BF18-70CABB8C952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79-460D-BF18-70CABB8C952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F79-460D-BF18-70CABB8C952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F79-460D-BF18-70CABB8C952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F79-460D-BF18-70CABB8C952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F79-460D-BF18-70CABB8C9521}"/>
                </c:ext>
              </c:extLst>
            </c:dLbl>
            <c:numFmt formatCode="#,##0" sourceLinked="0"/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44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'Reach# diario'!$A$4:$A$16</c:f>
              <c:numCache>
                <c:formatCode>m/d/yyyy</c:formatCode>
                <c:ptCount val="13"/>
                <c:pt idx="0">
                  <c:v>44267</c:v>
                </c:pt>
                <c:pt idx="1">
                  <c:v>44268</c:v>
                </c:pt>
                <c:pt idx="2">
                  <c:v>44269</c:v>
                </c:pt>
                <c:pt idx="3">
                  <c:v>44270</c:v>
                </c:pt>
                <c:pt idx="4">
                  <c:v>44271</c:v>
                </c:pt>
                <c:pt idx="5">
                  <c:v>44272</c:v>
                </c:pt>
                <c:pt idx="6">
                  <c:v>44273</c:v>
                </c:pt>
                <c:pt idx="7">
                  <c:v>44274</c:v>
                </c:pt>
                <c:pt idx="8">
                  <c:v>44275</c:v>
                </c:pt>
                <c:pt idx="9">
                  <c:v>44276</c:v>
                </c:pt>
                <c:pt idx="10">
                  <c:v>44277</c:v>
                </c:pt>
                <c:pt idx="11">
                  <c:v>44278</c:v>
                </c:pt>
                <c:pt idx="12">
                  <c:v>44279</c:v>
                </c:pt>
              </c:numCache>
            </c:numRef>
          </c:cat>
          <c:val>
            <c:numRef>
              <c:f>'Reach# diario'!$C$4:$C$16</c:f>
              <c:numCache>
                <c:formatCode>General</c:formatCode>
                <c:ptCount val="13"/>
                <c:pt idx="0">
                  <c:v>1330.5</c:v>
                </c:pt>
                <c:pt idx="1">
                  <c:v>1130.7</c:v>
                </c:pt>
                <c:pt idx="2">
                  <c:v>1197.7</c:v>
                </c:pt>
                <c:pt idx="3">
                  <c:v>1698.9</c:v>
                </c:pt>
                <c:pt idx="4">
                  <c:v>1735</c:v>
                </c:pt>
                <c:pt idx="5">
                  <c:v>1646.4</c:v>
                </c:pt>
                <c:pt idx="6">
                  <c:v>1282.9000000000001</c:v>
                </c:pt>
                <c:pt idx="7">
                  <c:v>1229</c:v>
                </c:pt>
                <c:pt idx="8">
                  <c:v>1001.8</c:v>
                </c:pt>
                <c:pt idx="9">
                  <c:v>1174.3</c:v>
                </c:pt>
                <c:pt idx="10">
                  <c:v>1744.5</c:v>
                </c:pt>
                <c:pt idx="11">
                  <c:v>1614.8</c:v>
                </c:pt>
                <c:pt idx="12">
                  <c:v>1589.8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F79-460D-BF18-70CABB8C95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844400"/>
        <c:axId val="639841488"/>
      </c:lineChart>
      <c:dateAx>
        <c:axId val="63984440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39841488"/>
        <c:crosses val="autoZero"/>
        <c:auto val="1"/>
        <c:lblOffset val="100"/>
        <c:baseTimeUnit val="days"/>
      </c:dateAx>
      <c:valAx>
        <c:axId val="639841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39844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'Min a min diario'!$N$3</c:f>
              <c:strCache>
                <c:ptCount val="1"/>
                <c:pt idx="0">
                  <c:v>24-03-2021</c:v>
                </c:pt>
              </c:strCache>
            </c:strRef>
          </c:tx>
          <c:spPr>
            <a:ln w="28575" cap="rnd">
              <a:solidFill>
                <a:srgbClr val="FF44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44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'Min a min diario'!$A$4:$A$28</c:f>
              <c:strCache>
                <c:ptCount val="25"/>
                <c:pt idx="0">
                  <c:v>[12:40 - 12:41&gt;</c:v>
                </c:pt>
                <c:pt idx="1">
                  <c:v>[12:41 - 12:42&gt;</c:v>
                </c:pt>
                <c:pt idx="2">
                  <c:v>[12:42 - 12:43&gt;</c:v>
                </c:pt>
                <c:pt idx="3">
                  <c:v>[12:43 - 12:44&gt;</c:v>
                </c:pt>
                <c:pt idx="4">
                  <c:v>[12:44 - 12:45&gt;</c:v>
                </c:pt>
                <c:pt idx="5">
                  <c:v>[12:45 - 12:46&gt;</c:v>
                </c:pt>
                <c:pt idx="6">
                  <c:v>[12:46 - 12:47&gt;</c:v>
                </c:pt>
                <c:pt idx="7">
                  <c:v>[12:47 - 12:48&gt;</c:v>
                </c:pt>
                <c:pt idx="8">
                  <c:v>[12:48 - 12:49&gt;</c:v>
                </c:pt>
                <c:pt idx="9">
                  <c:v>[12:49 - 12:50&gt;</c:v>
                </c:pt>
                <c:pt idx="10">
                  <c:v>[12:50 - 12:51&gt;</c:v>
                </c:pt>
                <c:pt idx="11">
                  <c:v>[12:51 - 12:52&gt;</c:v>
                </c:pt>
                <c:pt idx="12">
                  <c:v>[12:52 - 12:53&gt;</c:v>
                </c:pt>
                <c:pt idx="13">
                  <c:v>[12:53 - 12:54&gt;</c:v>
                </c:pt>
                <c:pt idx="14">
                  <c:v>[12:54 - 12:55&gt;</c:v>
                </c:pt>
                <c:pt idx="15">
                  <c:v>[12:55 - 12:56&gt;</c:v>
                </c:pt>
                <c:pt idx="16">
                  <c:v>[12:56 - 12:57&gt;</c:v>
                </c:pt>
                <c:pt idx="17">
                  <c:v>[12:57 - 12:58&gt;</c:v>
                </c:pt>
                <c:pt idx="18">
                  <c:v>[12:58 - 12:59&gt;</c:v>
                </c:pt>
                <c:pt idx="19">
                  <c:v>[12:59 - 13:00&gt;</c:v>
                </c:pt>
                <c:pt idx="20">
                  <c:v>[13:00 - 13:01&gt;</c:v>
                </c:pt>
                <c:pt idx="21">
                  <c:v>[13:01 - 13:02&gt;</c:v>
                </c:pt>
                <c:pt idx="22">
                  <c:v>[13:02 - 13:03&gt;</c:v>
                </c:pt>
                <c:pt idx="23">
                  <c:v>[13:03 - 13:04&gt;</c:v>
                </c:pt>
                <c:pt idx="24">
                  <c:v>[13:04 - 13:05&gt;</c:v>
                </c:pt>
              </c:strCache>
            </c:strRef>
          </c:cat>
          <c:val>
            <c:numRef>
              <c:f>'Min a min diario'!$N$4:$N$28</c:f>
              <c:numCache>
                <c:formatCode>General</c:formatCode>
                <c:ptCount val="25"/>
                <c:pt idx="0">
                  <c:v>9.3000000000000007</c:v>
                </c:pt>
                <c:pt idx="1">
                  <c:v>9.3000000000000007</c:v>
                </c:pt>
                <c:pt idx="2">
                  <c:v>9.3000000000000007</c:v>
                </c:pt>
                <c:pt idx="3">
                  <c:v>9.5</c:v>
                </c:pt>
                <c:pt idx="4">
                  <c:v>9.6</c:v>
                </c:pt>
                <c:pt idx="5">
                  <c:v>9.1999999999999993</c:v>
                </c:pt>
                <c:pt idx="6">
                  <c:v>8.8000000000000007</c:v>
                </c:pt>
                <c:pt idx="7">
                  <c:v>8.5</c:v>
                </c:pt>
                <c:pt idx="8">
                  <c:v>8.6999999999999993</c:v>
                </c:pt>
                <c:pt idx="9">
                  <c:v>8.6999999999999993</c:v>
                </c:pt>
                <c:pt idx="10">
                  <c:v>8.5</c:v>
                </c:pt>
                <c:pt idx="11">
                  <c:v>8.3000000000000007</c:v>
                </c:pt>
                <c:pt idx="12">
                  <c:v>8.5</c:v>
                </c:pt>
                <c:pt idx="13">
                  <c:v>8.4</c:v>
                </c:pt>
                <c:pt idx="14">
                  <c:v>8.6999999999999993</c:v>
                </c:pt>
                <c:pt idx="15">
                  <c:v>8.6999999999999993</c:v>
                </c:pt>
                <c:pt idx="16">
                  <c:v>8.9</c:v>
                </c:pt>
                <c:pt idx="17">
                  <c:v>8.8000000000000007</c:v>
                </c:pt>
                <c:pt idx="18">
                  <c:v>9</c:v>
                </c:pt>
                <c:pt idx="19">
                  <c:v>8.6999999999999993</c:v>
                </c:pt>
                <c:pt idx="20">
                  <c:v>8.8000000000000007</c:v>
                </c:pt>
                <c:pt idx="21">
                  <c:v>8.6</c:v>
                </c:pt>
                <c:pt idx="22">
                  <c:v>9</c:v>
                </c:pt>
                <c:pt idx="23">
                  <c:v>9.1</c:v>
                </c:pt>
                <c:pt idx="24">
                  <c:v>8.9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A0-4997-A65B-C268E0CAF0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3938032"/>
        <c:axId val="453933872"/>
      </c:lineChart>
      <c:catAx>
        <c:axId val="45393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53933872"/>
        <c:crosses val="autoZero"/>
        <c:auto val="1"/>
        <c:lblAlgn val="ctr"/>
        <c:lblOffset val="100"/>
        <c:noMultiLvlLbl val="0"/>
      </c:catAx>
      <c:valAx>
        <c:axId val="453933872"/>
        <c:scaling>
          <c:orientation val="minMax"/>
          <c:max val="2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453938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7076537055413567E-2"/>
          <c:y val="6.1646986429448367E-2"/>
          <c:w val="0.9338129094201002"/>
          <c:h val="0.62737551864121233"/>
        </c:manualLayout>
      </c:layout>
      <c:lineChart>
        <c:grouping val="standard"/>
        <c:varyColors val="0"/>
        <c:ser>
          <c:idx val="0"/>
          <c:order val="0"/>
          <c:tx>
            <c:strRef>
              <c:f>'Min a min diario'!$N$33</c:f>
              <c:strCache>
                <c:ptCount val="1"/>
                <c:pt idx="0">
                  <c:v>24-03-2021</c:v>
                </c:pt>
              </c:strCache>
            </c:strRef>
          </c:tx>
          <c:spPr>
            <a:ln w="28575" cap="rnd">
              <a:solidFill>
                <a:srgbClr val="5B008F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5B008F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'Min a min diario'!$A$34:$A$58</c:f>
              <c:strCache>
                <c:ptCount val="25"/>
                <c:pt idx="0">
                  <c:v>[20:40 - 20:41&gt;</c:v>
                </c:pt>
                <c:pt idx="1">
                  <c:v>[20:41 - 20:42&gt;</c:v>
                </c:pt>
                <c:pt idx="2">
                  <c:v>[20:42 - 20:43&gt;</c:v>
                </c:pt>
                <c:pt idx="3">
                  <c:v>[20:43 - 20:44&gt;</c:v>
                </c:pt>
                <c:pt idx="4">
                  <c:v>[20:44 - 20:45&gt;</c:v>
                </c:pt>
                <c:pt idx="5">
                  <c:v>[20:45 - 20:46&gt;</c:v>
                </c:pt>
                <c:pt idx="6">
                  <c:v>[20:46 - 20:47&gt;</c:v>
                </c:pt>
                <c:pt idx="7">
                  <c:v>[20:47 - 20:48&gt;</c:v>
                </c:pt>
                <c:pt idx="8">
                  <c:v>[20:48 - 20:49&gt;</c:v>
                </c:pt>
                <c:pt idx="9">
                  <c:v>[20:49 - 20:50&gt;</c:v>
                </c:pt>
                <c:pt idx="10">
                  <c:v>[20:50 - 20:51&gt;</c:v>
                </c:pt>
                <c:pt idx="11">
                  <c:v>[20:51 - 20:52&gt;</c:v>
                </c:pt>
                <c:pt idx="12">
                  <c:v>[20:52 - 20:53&gt;</c:v>
                </c:pt>
                <c:pt idx="13">
                  <c:v>[20:53 - 20:54&gt;</c:v>
                </c:pt>
                <c:pt idx="14">
                  <c:v>[20:54 - 20:55&gt;</c:v>
                </c:pt>
                <c:pt idx="15">
                  <c:v>[20:55 - 20:56&gt;</c:v>
                </c:pt>
                <c:pt idx="16">
                  <c:v>[20:56 - 20:57&gt;</c:v>
                </c:pt>
                <c:pt idx="17">
                  <c:v>[20:57 - 20:58&gt;</c:v>
                </c:pt>
                <c:pt idx="18">
                  <c:v>[20:58 - 20:59&gt;</c:v>
                </c:pt>
                <c:pt idx="19">
                  <c:v>[20:59 - 21:00&gt;</c:v>
                </c:pt>
                <c:pt idx="20">
                  <c:v>[21:00 - 21:01&gt;</c:v>
                </c:pt>
                <c:pt idx="21">
                  <c:v>[21:01 - 21:02&gt;</c:v>
                </c:pt>
                <c:pt idx="22">
                  <c:v>[21:02 - 21:03&gt;</c:v>
                </c:pt>
                <c:pt idx="23">
                  <c:v>[21:03 - 21:04&gt;</c:v>
                </c:pt>
                <c:pt idx="24">
                  <c:v>[21:04 - 21:05&gt;</c:v>
                </c:pt>
              </c:strCache>
            </c:strRef>
          </c:cat>
          <c:val>
            <c:numRef>
              <c:f>'Min a min diario'!$N$34:$N$58</c:f>
              <c:numCache>
                <c:formatCode>General</c:formatCode>
                <c:ptCount val="25"/>
                <c:pt idx="0">
                  <c:v>17.5</c:v>
                </c:pt>
                <c:pt idx="1">
                  <c:v>17.2</c:v>
                </c:pt>
                <c:pt idx="2">
                  <c:v>17.5</c:v>
                </c:pt>
                <c:pt idx="3">
                  <c:v>17.100000000000001</c:v>
                </c:pt>
                <c:pt idx="4">
                  <c:v>17.600000000000001</c:v>
                </c:pt>
                <c:pt idx="5">
                  <c:v>16.8</c:v>
                </c:pt>
                <c:pt idx="6">
                  <c:v>14.6</c:v>
                </c:pt>
                <c:pt idx="7">
                  <c:v>14.3</c:v>
                </c:pt>
                <c:pt idx="8">
                  <c:v>14.3</c:v>
                </c:pt>
                <c:pt idx="9">
                  <c:v>14.5</c:v>
                </c:pt>
                <c:pt idx="10">
                  <c:v>14.2</c:v>
                </c:pt>
                <c:pt idx="11">
                  <c:v>14.4</c:v>
                </c:pt>
                <c:pt idx="12">
                  <c:v>14.6</c:v>
                </c:pt>
                <c:pt idx="13">
                  <c:v>14.3</c:v>
                </c:pt>
                <c:pt idx="14">
                  <c:v>14.5</c:v>
                </c:pt>
                <c:pt idx="15">
                  <c:v>14.4</c:v>
                </c:pt>
                <c:pt idx="16">
                  <c:v>14.6</c:v>
                </c:pt>
                <c:pt idx="17">
                  <c:v>13.9</c:v>
                </c:pt>
                <c:pt idx="18">
                  <c:v>14.1</c:v>
                </c:pt>
                <c:pt idx="19">
                  <c:v>13.9</c:v>
                </c:pt>
                <c:pt idx="20">
                  <c:v>14.7</c:v>
                </c:pt>
                <c:pt idx="21">
                  <c:v>14.5</c:v>
                </c:pt>
                <c:pt idx="22">
                  <c:v>14.9</c:v>
                </c:pt>
                <c:pt idx="23">
                  <c:v>15.4</c:v>
                </c:pt>
                <c:pt idx="24">
                  <c:v>15.3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CF-4023-B78F-611578CC4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7602304"/>
        <c:axId val="617602720"/>
      </c:lineChart>
      <c:catAx>
        <c:axId val="61760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17602720"/>
        <c:crosses val="autoZero"/>
        <c:auto val="1"/>
        <c:lblAlgn val="ctr"/>
        <c:lblOffset val="100"/>
        <c:noMultiLvlLbl val="0"/>
      </c:catAx>
      <c:valAx>
        <c:axId val="617602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17602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ed254e91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ed254e91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8722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ed254e91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ed254e91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40345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52729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ed254e91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ed254e91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22745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ed254e91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ed254e91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9735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9527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5000" y="152400"/>
            <a:ext cx="295275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598" y="2400299"/>
            <a:ext cx="7924801" cy="1695451"/>
          </a:xfrm>
        </p:spPr>
        <p:txBody>
          <a:bodyPr/>
          <a:lstStyle/>
          <a:p>
            <a:pPr algn="ctr"/>
            <a:r>
              <a:rPr lang="es-CL" sz="1400" b="1" dirty="0">
                <a:solidFill>
                  <a:schemeClr val="tx2">
                    <a:lumMod val="50000"/>
                  </a:schemeClr>
                </a:solidFill>
                <a:latin typeface="DM Sans" pitchFamily="2" charset="0"/>
              </a:rPr>
              <a:t>Reporte de Audiencia</a:t>
            </a:r>
            <a:br>
              <a:rPr lang="es-CL" sz="1400" b="1" dirty="0">
                <a:solidFill>
                  <a:schemeClr val="tx2">
                    <a:lumMod val="50000"/>
                  </a:schemeClr>
                </a:solidFill>
                <a:latin typeface="DM Sans" pitchFamily="2" charset="0"/>
              </a:rPr>
            </a:br>
            <a:r>
              <a:rPr lang="es-CL" sz="2400" b="1" dirty="0">
                <a:solidFill>
                  <a:schemeClr val="tx2">
                    <a:lumMod val="50000"/>
                  </a:schemeClr>
                </a:solidFill>
                <a:latin typeface="DM Sans" pitchFamily="2" charset="0"/>
              </a:rPr>
              <a:t>FRANJA ELECTORAL PARA CONVENCIÓN CONSTITUCIONAL </a:t>
            </a:r>
            <a:br>
              <a:rPr lang="es-CL" sz="2400" b="1" dirty="0">
                <a:solidFill>
                  <a:schemeClr val="tx2">
                    <a:lumMod val="50000"/>
                  </a:schemeClr>
                </a:solidFill>
                <a:latin typeface="DM Sans" pitchFamily="2" charset="0"/>
              </a:rPr>
            </a:br>
            <a:br>
              <a:rPr lang="es-CL" sz="2000" b="1" dirty="0">
                <a:solidFill>
                  <a:schemeClr val="tx2">
                    <a:lumMod val="50000"/>
                  </a:schemeClr>
                </a:solidFill>
                <a:latin typeface="DM Sans" pitchFamily="2" charset="0"/>
              </a:rPr>
            </a:br>
            <a:r>
              <a:rPr lang="es-CL" sz="1400" b="1" dirty="0">
                <a:solidFill>
                  <a:schemeClr val="tx2">
                    <a:lumMod val="50000"/>
                  </a:schemeClr>
                </a:solidFill>
                <a:latin typeface="DM Sans" pitchFamily="2" charset="0"/>
              </a:rPr>
              <a:t>24 de marzo</a:t>
            </a:r>
            <a:endParaRPr lang="es-CL" sz="1400" dirty="0">
              <a:solidFill>
                <a:schemeClr val="tx2">
                  <a:lumMod val="50000"/>
                </a:schemeClr>
              </a:solidFill>
              <a:latin typeface="DM Sans" pitchFamily="2" charset="0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1704" y="598182"/>
            <a:ext cx="3620588" cy="1327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4;p13"/>
          <p:cNvPicPr preferRelativeResize="0"/>
          <p:nvPr/>
        </p:nvPicPr>
        <p:blipFill rotWithShape="1">
          <a:blip r:embed="rId5">
            <a:alphaModFix/>
          </a:blip>
          <a:srcRect t="96688"/>
          <a:stretch/>
        </p:blipFill>
        <p:spPr>
          <a:xfrm>
            <a:off x="0" y="4543950"/>
            <a:ext cx="9144001" cy="59955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3302038" y="4630265"/>
            <a:ext cx="2523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b="1" dirty="0">
                <a:solidFill>
                  <a:schemeClr val="bg1"/>
                </a:solidFill>
                <a:latin typeface="DM Sans" panose="020B0604020202020204" charset="0"/>
              </a:rPr>
              <a:t>Departamento de Estudios</a:t>
            </a:r>
          </a:p>
          <a:p>
            <a:pPr algn="ctr"/>
            <a:r>
              <a:rPr lang="es-CL" b="1" dirty="0">
                <a:solidFill>
                  <a:schemeClr val="bg1"/>
                </a:solidFill>
                <a:latin typeface="DM Sans" panose="020B0604020202020204" charset="0"/>
              </a:rPr>
              <a:t>Marzo de 2021</a:t>
            </a:r>
          </a:p>
        </p:txBody>
      </p:sp>
    </p:spTree>
    <p:extLst>
      <p:ext uri="{BB962C8B-B14F-4D97-AF65-F5344CB8AC3E}">
        <p14:creationId xmlns:p14="http://schemas.microsoft.com/office/powerpoint/2010/main" val="4241740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9527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5000" y="152400"/>
            <a:ext cx="29527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l="77765" t="26418" r="20393" b="37117"/>
          <a:stretch/>
        </p:blipFill>
        <p:spPr>
          <a:xfrm>
            <a:off x="8695725" y="0"/>
            <a:ext cx="46196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8374" y="139699"/>
            <a:ext cx="8053388" cy="572700"/>
          </a:xfrm>
        </p:spPr>
        <p:txBody>
          <a:bodyPr/>
          <a:lstStyle/>
          <a:p>
            <a:r>
              <a:rPr lang="es-CL" sz="2000" b="1" dirty="0">
                <a:solidFill>
                  <a:schemeClr val="bg2">
                    <a:lumMod val="75000"/>
                  </a:schemeClr>
                </a:solidFill>
                <a:latin typeface="DM Sans" pitchFamily="2" charset="0"/>
              </a:rPr>
              <a:t>PRINCIPALES RESULTADOS</a:t>
            </a:r>
            <a:endParaRPr lang="es-CL" dirty="0">
              <a:solidFill>
                <a:schemeClr val="bg2">
                  <a:lumMod val="75000"/>
                </a:schemeClr>
              </a:solidFill>
              <a:latin typeface="DM Sans" pitchFamily="2" charset="0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300037" y="880584"/>
            <a:ext cx="8041725" cy="3851639"/>
          </a:xfrm>
        </p:spPr>
        <p:txBody>
          <a:bodyPr/>
          <a:lstStyle/>
          <a:p>
            <a:pPr lvl="0" algn="just">
              <a:buClr>
                <a:srgbClr val="595959"/>
              </a:buClr>
              <a:buSzPts val="1100"/>
              <a:buFont typeface="Wingdings" panose="05000000000000000000" pitchFamily="2" charset="2"/>
              <a:buChar char="q"/>
            </a:pPr>
            <a:r>
              <a:rPr lang="es-C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El miércoles 24 de marzo se marca una baja de 3,3 puntos de rating (hogares) y de 1 punto (personas) en la franja prime, en relación al día anterior</a:t>
            </a:r>
          </a:p>
          <a:p>
            <a:pPr marL="114300" lvl="0" indent="0" algn="just">
              <a:buClr>
                <a:srgbClr val="595959"/>
              </a:buClr>
              <a:buSzPts val="1100"/>
              <a:buNone/>
            </a:pPr>
            <a:endParaRPr lang="es-CL" sz="16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  <a:p>
            <a:pPr lvl="0" algn="just">
              <a:buClr>
                <a:srgbClr val="595959"/>
              </a:buClr>
              <a:buSzPts val="1100"/>
              <a:buFont typeface="Wingdings" panose="05000000000000000000" pitchFamily="2" charset="2"/>
              <a:buChar char="q"/>
            </a:pPr>
            <a:r>
              <a:rPr lang="es-C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La fidelidad de la franja prime baja levemente de 74,7% el 23 de marzo a 71,5% el miércoles 24. Se mantiene sobre 70% de permanencia frente a la pantalla. </a:t>
            </a:r>
          </a:p>
          <a:p>
            <a:pPr marL="114300" lvl="0" indent="0" algn="just">
              <a:buClr>
                <a:srgbClr val="595959"/>
              </a:buClr>
              <a:buSzPts val="1100"/>
              <a:buNone/>
            </a:pPr>
            <a:endParaRPr lang="es-CL" sz="16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  <a:p>
            <a:pPr lvl="0" algn="just">
              <a:buClr>
                <a:srgbClr val="595959"/>
              </a:buClr>
              <a:buSzPts val="1100"/>
              <a:buFont typeface="Wingdings" panose="05000000000000000000" pitchFamily="2" charset="2"/>
              <a:buChar char="q"/>
            </a:pPr>
            <a:r>
              <a:rPr lang="es-C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La franja prime muestra nuevamente una baja en alcance: entre el lunes 23 de marzo –que marca un </a:t>
            </a:r>
            <a:r>
              <a:rPr lang="es-CL" sz="16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peak</a:t>
            </a:r>
            <a:r>
              <a:rPr lang="es-C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- y el miércoles 24 de marzo, cae un 9%. </a:t>
            </a:r>
          </a:p>
          <a:p>
            <a:pPr marL="114300" lvl="0" indent="0" algn="just">
              <a:buClr>
                <a:srgbClr val="595959"/>
              </a:buClr>
              <a:buSzPts val="1100"/>
              <a:buNone/>
            </a:pPr>
            <a:endParaRPr lang="es-CL" sz="16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  <a:p>
            <a:pPr lvl="0" algn="just">
              <a:buClr>
                <a:srgbClr val="595959"/>
              </a:buClr>
              <a:buSzPts val="1100"/>
              <a:buFont typeface="Wingdings" panose="05000000000000000000" pitchFamily="2" charset="2"/>
              <a:buChar char="q"/>
            </a:pPr>
            <a:r>
              <a:rPr lang="es-C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En el análisis minuto a minuto persiste una cierta estabilidad del rating para la franja diurna, mientras que en el prime se pierden unos 3 puntos de audiencia, durante los primeros 2 minutos.  </a:t>
            </a:r>
          </a:p>
        </p:txBody>
      </p:sp>
    </p:spTree>
    <p:extLst>
      <p:ext uri="{BB962C8B-B14F-4D97-AF65-F5344CB8AC3E}">
        <p14:creationId xmlns:p14="http://schemas.microsoft.com/office/powerpoint/2010/main" val="2629232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3</a:t>
            </a:fld>
            <a:endParaRPr lang="es-CL"/>
          </a:p>
        </p:txBody>
      </p:sp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275666" y="110771"/>
            <a:ext cx="7670693" cy="718589"/>
          </a:xfrm>
        </p:spPr>
        <p:txBody>
          <a:bodyPr/>
          <a:lstStyle/>
          <a:p>
            <a:r>
              <a:rPr lang="es-CL" sz="2000" b="1" dirty="0">
                <a:solidFill>
                  <a:schemeClr val="bg2">
                    <a:lumMod val="75000"/>
                  </a:schemeClr>
                </a:solidFill>
                <a:latin typeface="DM Sans" pitchFamily="2" charset="0"/>
              </a:rPr>
              <a:t>RATING HOGARES POR DIA (%) </a:t>
            </a:r>
            <a:br>
              <a:rPr lang="es-CL" sz="2000" b="1" dirty="0">
                <a:solidFill>
                  <a:schemeClr val="bg2">
                    <a:lumMod val="75000"/>
                  </a:schemeClr>
                </a:solidFill>
                <a:latin typeface="DM Sans" pitchFamily="2" charset="0"/>
              </a:rPr>
            </a:br>
            <a:endParaRPr lang="es-CL" sz="1800" dirty="0">
              <a:solidFill>
                <a:srgbClr val="942887"/>
              </a:solidFill>
              <a:latin typeface="DM Sans" pitchFamily="2" charset="0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0386713"/>
              </p:ext>
            </p:extLst>
          </p:nvPr>
        </p:nvGraphicFramePr>
        <p:xfrm>
          <a:off x="1375794" y="829360"/>
          <a:ext cx="6098797" cy="2806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033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CL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s-CL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ítulo 2"/>
          <p:cNvSpPr txBox="1">
            <a:spLocks/>
          </p:cNvSpPr>
          <p:nvPr/>
        </p:nvSpPr>
        <p:spPr>
          <a:xfrm>
            <a:off x="275666" y="135325"/>
            <a:ext cx="7670693" cy="56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000000"/>
              </a:buClr>
            </a:pPr>
            <a:r>
              <a:rPr lang="es-CL" sz="2000" b="1" dirty="0">
                <a:solidFill>
                  <a:srgbClr val="595959">
                    <a:lumMod val="75000"/>
                  </a:srgbClr>
                </a:solidFill>
                <a:latin typeface="DM Sans" pitchFamily="2" charset="0"/>
              </a:rPr>
              <a:t>RATING PERSONA POR DIA (%) </a:t>
            </a: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942887"/>
              </a:solidFill>
              <a:effectLst/>
              <a:uLnTx/>
              <a:uFillTx/>
              <a:latin typeface="DM Sans" pitchFamily="2" charset="0"/>
              <a:cs typeface="Arial"/>
              <a:sym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53532" y="3832220"/>
            <a:ext cx="7909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s-CL" sz="1600" dirty="0">
                <a:latin typeface="Arial Narrow" panose="020B0606020202030204" pitchFamily="34" charset="0"/>
              </a:rPr>
              <a:t>El miércoles 24 de marzo hubo una baja de casi 1 punto en la sintonía de la franja en horario prime. En la franja diurna hubo un muy leve aumento.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lang="es-CL" sz="1600" dirty="0">
              <a:latin typeface="Arial Narrow" panose="020B060602020203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s-CL" sz="1600" dirty="0">
                <a:latin typeface="Arial Narrow" panose="020B0606020202030204" pitchFamily="34" charset="0"/>
              </a:rPr>
              <a:t>Ambas tienen una sintonía un poco mas baja que la semana anterior.  </a:t>
            </a:r>
            <a:endParaRPr kumimoji="0" lang="es-C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sym typeface="Arial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569776"/>
              </p:ext>
            </p:extLst>
          </p:nvPr>
        </p:nvGraphicFramePr>
        <p:xfrm>
          <a:off x="1317073" y="876576"/>
          <a:ext cx="6014906" cy="2623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5339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>
          <a:xfrm>
            <a:off x="8497625" y="4620210"/>
            <a:ext cx="548700" cy="3936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CL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s-CL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ítulo 2"/>
          <p:cNvSpPr txBox="1">
            <a:spLocks/>
          </p:cNvSpPr>
          <p:nvPr/>
        </p:nvSpPr>
        <p:spPr>
          <a:xfrm>
            <a:off x="275666" y="178070"/>
            <a:ext cx="7670693" cy="56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es-CL" sz="2000" b="1" i="0" u="none" strike="noStrike" kern="0" cap="none" spc="0" normalizeH="0" baseline="0" noProof="0" dirty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FIDELIDAD PERSONAS POR DIA (%)</a:t>
            </a:r>
            <a:br>
              <a:rPr kumimoji="0" lang="es-CL" sz="2000" b="1" i="0" u="none" strike="noStrike" kern="0" cap="none" spc="0" normalizeH="0" baseline="0" noProof="0" dirty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</a:b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942887"/>
              </a:solidFill>
              <a:effectLst/>
              <a:uLnTx/>
              <a:uFillTx/>
              <a:latin typeface="DM Sans" pitchFamily="2" charset="0"/>
              <a:cs typeface="Arial"/>
              <a:sym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07773" y="3912919"/>
            <a:ext cx="80898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CL" sz="1600" dirty="0">
                <a:latin typeface="Arial Narrow" panose="020B0606020202030204" pitchFamily="34" charset="0"/>
              </a:rPr>
              <a:t>En cuanto a la permanencia, ésta ha ido cayendo en la franja diurna y está bajo el 80% que se registró el sábado 20.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s-CL" sz="1600" dirty="0">
              <a:latin typeface="Arial Narrow" panose="020B0606020202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CL" sz="1600" dirty="0">
                <a:latin typeface="Arial Narrow" panose="020B0606020202030204" pitchFamily="34" charset="0"/>
              </a:rPr>
              <a:t>Mientras, en la franja prime ha habido oscilaciones, pero sigue siendo más baja que en el horario diurno. </a:t>
            </a:r>
            <a:endParaRPr kumimoji="0" lang="es-C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sym typeface="Arial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7400675"/>
              </p:ext>
            </p:extLst>
          </p:nvPr>
        </p:nvGraphicFramePr>
        <p:xfrm>
          <a:off x="1650666" y="708961"/>
          <a:ext cx="571159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2551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>
          <a:xfrm>
            <a:off x="8497625" y="4620210"/>
            <a:ext cx="548700" cy="3936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CL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s-CL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ítulo 2"/>
          <p:cNvSpPr txBox="1">
            <a:spLocks/>
          </p:cNvSpPr>
          <p:nvPr/>
        </p:nvSpPr>
        <p:spPr>
          <a:xfrm>
            <a:off x="275666" y="178070"/>
            <a:ext cx="7670693" cy="56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lang="es-CL" sz="2000" b="1" dirty="0">
                <a:solidFill>
                  <a:srgbClr val="595959">
                    <a:lumMod val="75000"/>
                  </a:srgbClr>
                </a:solidFill>
                <a:latin typeface="DM Sans" pitchFamily="2" charset="0"/>
              </a:rPr>
              <a:t>ALCANCE BRUTO (REACH)</a:t>
            </a:r>
            <a:r>
              <a:rPr kumimoji="0" lang="es-CL" sz="2000" b="1" i="0" u="none" strike="noStrike" kern="0" cap="none" spc="0" normalizeH="0" baseline="0" noProof="0" dirty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 POR DIA (en</a:t>
            </a:r>
            <a:r>
              <a:rPr kumimoji="0" lang="es-CL" sz="2000" b="1" i="0" u="none" strike="noStrike" kern="0" cap="none" spc="0" normalizeH="0" noProof="0" dirty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 miles de personas</a:t>
            </a:r>
            <a:r>
              <a:rPr kumimoji="0" lang="es-CL" sz="2000" b="1" i="0" u="none" strike="noStrike" kern="0" cap="none" spc="0" normalizeH="0" baseline="0" noProof="0" dirty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  <a:t>)</a:t>
            </a:r>
            <a:br>
              <a:rPr kumimoji="0" lang="es-CL" sz="2000" b="1" i="0" u="none" strike="noStrike" kern="0" cap="none" spc="0" normalizeH="0" baseline="0" noProof="0" dirty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DM Sans" pitchFamily="2" charset="0"/>
                <a:cs typeface="Arial"/>
                <a:sym typeface="Arial"/>
              </a:rPr>
            </a:b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942887"/>
              </a:solidFill>
              <a:effectLst/>
              <a:uLnTx/>
              <a:uFillTx/>
              <a:latin typeface="DM Sans" pitchFamily="2" charset="0"/>
              <a:cs typeface="Arial"/>
              <a:sym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75666" y="3769924"/>
            <a:ext cx="8631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sym typeface="Arial"/>
              </a:rPr>
              <a:t>El</a:t>
            </a:r>
            <a:r>
              <a:rPr kumimoji="0" lang="es-CL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sym typeface="Arial"/>
              </a:rPr>
              <a:t> día 24 de marzo la franja prime muestra nuevamente una baja en alcance, esta vez de 25 mil personas. </a:t>
            </a:r>
          </a:p>
          <a:p>
            <a:pPr lvl="0" algn="just">
              <a:defRPr/>
            </a:pPr>
            <a:endParaRPr lang="es-CL" sz="1600" dirty="0">
              <a:latin typeface="Arial Narrow" panose="020B0606020202030204" pitchFamily="34" charset="0"/>
            </a:endParaRPr>
          </a:p>
          <a:p>
            <a:pPr lvl="0" algn="just">
              <a:defRPr/>
            </a:pPr>
            <a:r>
              <a:rPr lang="es-CL" sz="1600" dirty="0">
                <a:latin typeface="Arial Narrow" panose="020B0606020202030204" pitchFamily="34" charset="0"/>
              </a:rPr>
              <a:t>Por su parte la franja diurna muestra una recuperación en su alcance de 54.300 personas. 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4698633"/>
              </p:ext>
            </p:extLst>
          </p:nvPr>
        </p:nvGraphicFramePr>
        <p:xfrm>
          <a:off x="942975" y="747371"/>
          <a:ext cx="65151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6055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9527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5000" y="152400"/>
            <a:ext cx="29527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l="77765" t="26418" r="20393" b="37117"/>
          <a:stretch/>
        </p:blipFill>
        <p:spPr>
          <a:xfrm>
            <a:off x="8695725" y="0"/>
            <a:ext cx="46196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11400" y="189899"/>
            <a:ext cx="8384325" cy="793921"/>
          </a:xfrm>
        </p:spPr>
        <p:txBody>
          <a:bodyPr/>
          <a:lstStyle/>
          <a:p>
            <a:r>
              <a:rPr lang="es-CL" sz="2000" b="1" dirty="0">
                <a:solidFill>
                  <a:schemeClr val="bg2">
                    <a:lumMod val="75000"/>
                  </a:schemeClr>
                </a:solidFill>
                <a:latin typeface="DM Sans" pitchFamily="2" charset="0"/>
              </a:rPr>
              <a:t>RATING PERSONAS (%)</a:t>
            </a:r>
            <a:br>
              <a:rPr lang="es-CL" sz="2000" b="1" dirty="0">
                <a:solidFill>
                  <a:schemeClr val="bg2">
                    <a:lumMod val="75000"/>
                  </a:schemeClr>
                </a:solidFill>
                <a:latin typeface="DM Sans" pitchFamily="2" charset="0"/>
              </a:rPr>
            </a:br>
            <a:r>
              <a:rPr lang="es-CL" sz="1400" b="1" dirty="0">
                <a:solidFill>
                  <a:srgbClr val="942887"/>
                </a:solidFill>
                <a:latin typeface="DM Sans" pitchFamily="2" charset="0"/>
              </a:rPr>
              <a:t>Minuto a minuto, según horario. Miércoles 24 de marzo.</a:t>
            </a:r>
            <a:endParaRPr lang="es-CL" sz="1800" dirty="0">
              <a:solidFill>
                <a:srgbClr val="942887"/>
              </a:solidFill>
              <a:latin typeface="DM Sans" pitchFamily="2" charset="0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684666" y="950247"/>
            <a:ext cx="1103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>
                <a:solidFill>
                  <a:srgbClr val="FF4400"/>
                </a:solidFill>
                <a:latin typeface="+mj-lt"/>
              </a:rPr>
              <a:t>Franja diurna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300563" y="908546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>
                <a:solidFill>
                  <a:srgbClr val="5B008F"/>
                </a:solidFill>
              </a:rPr>
              <a:t>Franja prime</a:t>
            </a:r>
          </a:p>
        </p:txBody>
      </p:sp>
      <p:sp>
        <p:nvSpPr>
          <p:cNvPr id="2" name="Rectángulo redondeado 1"/>
          <p:cNvSpPr/>
          <p:nvPr/>
        </p:nvSpPr>
        <p:spPr>
          <a:xfrm>
            <a:off x="1028700" y="1366603"/>
            <a:ext cx="2678906" cy="2519597"/>
          </a:xfrm>
          <a:prstGeom prst="roundRect">
            <a:avLst/>
          </a:prstGeom>
          <a:solidFill>
            <a:srgbClr val="FF44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redondeado 14"/>
          <p:cNvSpPr/>
          <p:nvPr/>
        </p:nvSpPr>
        <p:spPr>
          <a:xfrm>
            <a:off x="5336381" y="1227247"/>
            <a:ext cx="2835300" cy="2658954"/>
          </a:xfrm>
          <a:prstGeom prst="roundRect">
            <a:avLst/>
          </a:prstGeom>
          <a:solidFill>
            <a:srgbClr val="942887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CuadroTexto 16"/>
          <p:cNvSpPr txBox="1"/>
          <p:nvPr/>
        </p:nvSpPr>
        <p:spPr>
          <a:xfrm>
            <a:off x="300037" y="4246566"/>
            <a:ext cx="8161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s-CL" sz="1600" dirty="0">
                <a:latin typeface="Arial Narrow" panose="020B0606020202030204" pitchFamily="34" charset="0"/>
              </a:rPr>
              <a:t>La caída de rating en la franja diurna, es menos pronunciada que en el prime, horario en que se pierden casi 3 puntos.</a:t>
            </a:r>
            <a:endParaRPr kumimoji="0" lang="es-CL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sym typeface="Arial"/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8546469"/>
              </p:ext>
            </p:extLst>
          </p:nvPr>
        </p:nvGraphicFramePr>
        <p:xfrm>
          <a:off x="152400" y="1284202"/>
          <a:ext cx="3983831" cy="2673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2334674"/>
              </p:ext>
            </p:extLst>
          </p:nvPr>
        </p:nvGraphicFramePr>
        <p:xfrm>
          <a:off x="4402099" y="1281878"/>
          <a:ext cx="4221367" cy="267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40276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9527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5000" y="152400"/>
            <a:ext cx="29527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l="77765" t="26418" r="20393" b="37117"/>
          <a:stretch/>
        </p:blipFill>
        <p:spPr>
          <a:xfrm>
            <a:off x="8695725" y="0"/>
            <a:ext cx="46196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00037" y="34575"/>
            <a:ext cx="8053388" cy="572700"/>
          </a:xfrm>
        </p:spPr>
        <p:txBody>
          <a:bodyPr/>
          <a:lstStyle/>
          <a:p>
            <a:r>
              <a:rPr lang="es-CL" sz="2000" b="1" dirty="0">
                <a:solidFill>
                  <a:schemeClr val="bg2">
                    <a:lumMod val="75000"/>
                  </a:schemeClr>
                </a:solidFill>
                <a:latin typeface="DM Sans" pitchFamily="2" charset="0"/>
              </a:rPr>
              <a:t>METODOLOGÍA</a:t>
            </a:r>
            <a:endParaRPr lang="es-CL" dirty="0">
              <a:solidFill>
                <a:schemeClr val="bg2">
                  <a:lumMod val="75000"/>
                </a:schemeClr>
              </a:solidFill>
              <a:latin typeface="DM Sans" pitchFamily="2" charset="0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108;p15"/>
          <p:cNvSpPr>
            <a:spLocks noGrp="1"/>
          </p:cNvSpPr>
          <p:nvPr>
            <p:ph type="body" idx="1"/>
          </p:nvPr>
        </p:nvSpPr>
        <p:spPr>
          <a:xfrm>
            <a:off x="226208" y="679950"/>
            <a:ext cx="8520600" cy="4376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just">
              <a:lnSpc>
                <a:spcPct val="115000"/>
              </a:lnSpc>
              <a:buSzPts val="1100"/>
              <a:buNone/>
            </a:pPr>
            <a:endParaRPr lang="es-CL" sz="1400" dirty="0">
              <a:solidFill>
                <a:srgbClr val="434343"/>
              </a:solidFill>
            </a:endParaRPr>
          </a:p>
          <a:p>
            <a:pPr marL="114300" lvl="0" indent="0" algn="just">
              <a:lnSpc>
                <a:spcPct val="115000"/>
              </a:lnSpc>
              <a:buSzPts val="1100"/>
              <a:buNone/>
            </a:pPr>
            <a:r>
              <a:rPr lang="es-CL" sz="1400" dirty="0">
                <a:solidFill>
                  <a:srgbClr val="434343"/>
                </a:solidFill>
              </a:rPr>
              <a:t> </a:t>
            </a:r>
          </a:p>
          <a:p>
            <a:pPr marL="114300" lvl="0" indent="0" algn="just">
              <a:lnSpc>
                <a:spcPct val="115000"/>
              </a:lnSpc>
              <a:buSzPts val="1100"/>
              <a:buNone/>
            </a:pPr>
            <a:endParaRPr lang="es-CL" sz="1400" dirty="0">
              <a:solidFill>
                <a:srgbClr val="434343"/>
              </a:solidFill>
            </a:endParaRPr>
          </a:p>
          <a:p>
            <a:pPr marL="114300" lvl="0" indent="0" algn="just">
              <a:lnSpc>
                <a:spcPct val="115000"/>
              </a:lnSpc>
              <a:buSzPts val="1100"/>
              <a:buNone/>
            </a:pPr>
            <a:endParaRPr lang="es-CL" sz="1400" dirty="0">
              <a:solidFill>
                <a:srgbClr val="434343"/>
              </a:solidFill>
            </a:endParaRPr>
          </a:p>
          <a:p>
            <a:pPr marL="114300" lvl="0" indent="0" algn="just">
              <a:lnSpc>
                <a:spcPct val="115000"/>
              </a:lnSpc>
              <a:buSzPts val="1100"/>
              <a:buNone/>
            </a:pPr>
            <a:endParaRPr lang="es-CL" sz="1400" dirty="0">
              <a:solidFill>
                <a:srgbClr val="434343"/>
              </a:solidFill>
            </a:endParaRPr>
          </a:p>
          <a:p>
            <a:pPr marL="114300" lvl="0" indent="0" algn="just">
              <a:lnSpc>
                <a:spcPct val="115000"/>
              </a:lnSpc>
              <a:buSzPts val="1100"/>
              <a:buNone/>
            </a:pPr>
            <a:endParaRPr lang="es-CL" sz="1400" dirty="0">
              <a:solidFill>
                <a:srgbClr val="434343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97066" y="539400"/>
            <a:ext cx="8387025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algn="just">
              <a:lnSpc>
                <a:spcPct val="115000"/>
              </a:lnSpc>
              <a:buClr>
                <a:srgbClr val="595959"/>
              </a:buClr>
              <a:buSzPts val="1100"/>
            </a:pPr>
            <a:r>
              <a:rPr lang="es-CL" sz="1100" b="1" dirty="0">
                <a:solidFill>
                  <a:srgbClr val="595959">
                    <a:lumMod val="75000"/>
                  </a:srgbClr>
                </a:solidFill>
              </a:rPr>
              <a:t>Fuente de información</a:t>
            </a:r>
            <a:r>
              <a:rPr lang="es-CL" sz="1100" dirty="0">
                <a:solidFill>
                  <a:srgbClr val="595959">
                    <a:lumMod val="75000"/>
                  </a:srgbClr>
                </a:solidFill>
              </a:rPr>
              <a:t>: </a:t>
            </a:r>
          </a:p>
          <a:p>
            <a:pPr marL="114300" lvl="0" algn="just">
              <a:lnSpc>
                <a:spcPct val="115000"/>
              </a:lnSpc>
              <a:buClr>
                <a:srgbClr val="595959"/>
              </a:buClr>
              <a:buSzPts val="1100"/>
            </a:pPr>
            <a:r>
              <a:rPr lang="es-CL" sz="1100" dirty="0">
                <a:solidFill>
                  <a:srgbClr val="595959">
                    <a:lumMod val="75000"/>
                  </a:srgbClr>
                </a:solidFill>
              </a:rPr>
              <a:t>Estudio de medición de audiencia </a:t>
            </a:r>
            <a:r>
              <a:rPr lang="es-CL" sz="1100" i="1" dirty="0" err="1">
                <a:solidFill>
                  <a:srgbClr val="595959">
                    <a:lumMod val="75000"/>
                  </a:srgbClr>
                </a:solidFill>
              </a:rPr>
              <a:t>People</a:t>
            </a:r>
            <a:r>
              <a:rPr lang="es-CL" sz="1100" i="1" dirty="0">
                <a:solidFill>
                  <a:srgbClr val="595959">
                    <a:lumMod val="75000"/>
                  </a:srgbClr>
                </a:solidFill>
              </a:rPr>
              <a:t> Meter</a:t>
            </a:r>
            <a:r>
              <a:rPr lang="es-CL" sz="1100" dirty="0">
                <a:solidFill>
                  <a:srgbClr val="595959">
                    <a:lumMod val="75000"/>
                  </a:srgbClr>
                </a:solidFill>
              </a:rPr>
              <a:t>,</a:t>
            </a:r>
            <a:r>
              <a:rPr lang="es-CL" sz="1100" i="1" dirty="0">
                <a:solidFill>
                  <a:srgbClr val="595959">
                    <a:lumMod val="75000"/>
                  </a:srgbClr>
                </a:solidFill>
              </a:rPr>
              <a:t> </a:t>
            </a:r>
            <a:r>
              <a:rPr lang="es-CL" sz="1100" dirty="0">
                <a:solidFill>
                  <a:srgbClr val="595959">
                    <a:lumMod val="75000"/>
                  </a:srgbClr>
                </a:solidFill>
              </a:rPr>
              <a:t>de </a:t>
            </a:r>
            <a:r>
              <a:rPr lang="es-CL" sz="1100" dirty="0" err="1">
                <a:solidFill>
                  <a:srgbClr val="595959">
                    <a:lumMod val="75000"/>
                  </a:srgbClr>
                </a:solidFill>
              </a:rPr>
              <a:t>Kantar</a:t>
            </a:r>
            <a:r>
              <a:rPr lang="es-CL" sz="1100" dirty="0">
                <a:solidFill>
                  <a:srgbClr val="595959">
                    <a:lumMod val="75000"/>
                  </a:srgbClr>
                </a:solidFill>
              </a:rPr>
              <a:t> </a:t>
            </a:r>
            <a:r>
              <a:rPr lang="es-CL" sz="1100" dirty="0" err="1">
                <a:solidFill>
                  <a:srgbClr val="595959">
                    <a:lumMod val="75000"/>
                  </a:srgbClr>
                </a:solidFill>
              </a:rPr>
              <a:t>Ibope</a:t>
            </a:r>
            <a:r>
              <a:rPr lang="es-CL" sz="1100" dirty="0">
                <a:solidFill>
                  <a:srgbClr val="595959">
                    <a:lumMod val="75000"/>
                  </a:srgbClr>
                </a:solidFill>
              </a:rPr>
              <a:t> Media</a:t>
            </a:r>
          </a:p>
          <a:p>
            <a:pPr marL="114300" lvl="0" algn="just">
              <a:lnSpc>
                <a:spcPct val="115000"/>
              </a:lnSpc>
              <a:buClr>
                <a:srgbClr val="595959"/>
              </a:buClr>
              <a:buSzPts val="1100"/>
            </a:pPr>
            <a:endParaRPr lang="es-CL" sz="1100" dirty="0">
              <a:solidFill>
                <a:srgbClr val="595959">
                  <a:lumMod val="75000"/>
                </a:srgbClr>
              </a:solidFill>
            </a:endParaRPr>
          </a:p>
          <a:p>
            <a:pPr marL="114300" lvl="0" algn="just">
              <a:lnSpc>
                <a:spcPct val="115000"/>
              </a:lnSpc>
              <a:buClr>
                <a:srgbClr val="595959"/>
              </a:buClr>
              <a:buSzPts val="1100"/>
            </a:pPr>
            <a:r>
              <a:rPr lang="es-CL" sz="1100" b="1" dirty="0">
                <a:solidFill>
                  <a:srgbClr val="595959">
                    <a:lumMod val="75000"/>
                  </a:srgbClr>
                </a:solidFill>
              </a:rPr>
              <a:t>Target general de cálculo</a:t>
            </a:r>
            <a:r>
              <a:rPr lang="es-CL" sz="1100" dirty="0">
                <a:solidFill>
                  <a:srgbClr val="595959">
                    <a:lumMod val="75000"/>
                  </a:srgbClr>
                </a:solidFill>
              </a:rPr>
              <a:t>:</a:t>
            </a:r>
          </a:p>
          <a:p>
            <a:pPr marL="114300" lvl="0" algn="just">
              <a:lnSpc>
                <a:spcPct val="115000"/>
              </a:lnSpc>
              <a:buClr>
                <a:srgbClr val="595959"/>
              </a:buClr>
              <a:buSzPts val="1100"/>
            </a:pPr>
            <a:r>
              <a:rPr lang="es-CL" sz="1100" dirty="0">
                <a:solidFill>
                  <a:srgbClr val="595959">
                    <a:lumMod val="75000"/>
                  </a:srgbClr>
                </a:solidFill>
              </a:rPr>
              <a:t>Individuos</a:t>
            </a:r>
          </a:p>
          <a:p>
            <a:pPr marL="114300" lvl="0" algn="just">
              <a:lnSpc>
                <a:spcPct val="115000"/>
              </a:lnSpc>
              <a:buClr>
                <a:srgbClr val="595959"/>
              </a:buClr>
              <a:buSzPts val="1100"/>
            </a:pPr>
            <a:r>
              <a:rPr lang="es-CL" sz="1100" dirty="0">
                <a:solidFill>
                  <a:srgbClr val="595959">
                    <a:lumMod val="75000"/>
                  </a:srgbClr>
                </a:solidFill>
              </a:rPr>
              <a:t>Hogares</a:t>
            </a:r>
          </a:p>
          <a:p>
            <a:pPr marL="11430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tabLst/>
              <a:defRPr/>
            </a:pPr>
            <a:endParaRPr kumimoji="0" lang="es-CL" sz="1100" b="1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sym typeface="Arial"/>
            </a:endParaRPr>
          </a:p>
          <a:p>
            <a:pPr marL="11430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tabLst/>
              <a:defRPr/>
            </a:pPr>
            <a:r>
              <a:rPr kumimoji="0" lang="es-CL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Variables de audiencia</a:t>
            </a: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:</a:t>
            </a:r>
          </a:p>
          <a:p>
            <a:pPr marL="4572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Rating (</a:t>
            </a:r>
            <a:r>
              <a:rPr kumimoji="0" lang="es-CL" sz="11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rat</a:t>
            </a:r>
            <a:r>
              <a:rPr kumimoji="0" lang="es-CL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%)</a:t>
            </a: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: porcentaje de individuos (general o por target) que han sido expuestos a un canal o programa, ponderado por tiempo promedio</a:t>
            </a:r>
            <a:r>
              <a:rPr kumimoji="0" lang="es-CL" sz="1100" b="0" i="0" u="none" strike="noStrike" kern="0" cap="none" spc="0" normalizeH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 de exposición. </a:t>
            </a: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Un punto de rating representa un 1% del universo.</a:t>
            </a:r>
          </a:p>
          <a:p>
            <a:pPr marL="4572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1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Reach</a:t>
            </a:r>
            <a:r>
              <a:rPr kumimoji="0" lang="es-CL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 (</a:t>
            </a:r>
            <a:r>
              <a:rPr kumimoji="0" lang="es-CL" sz="11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rch</a:t>
            </a:r>
            <a:r>
              <a:rPr kumimoji="0" lang="es-CL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#) o Alcance Bruto (en miles)</a:t>
            </a: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: número de televidentes que ha invertido por lo menos un minuto en el canal o programa. Es siempre</a:t>
            </a:r>
            <a:r>
              <a:rPr kumimoji="0" lang="es-CL" sz="1100" b="0" i="0" u="none" strike="noStrike" kern="0" cap="none" spc="0" normalizeH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 más grande que el </a:t>
            </a:r>
            <a:r>
              <a:rPr kumimoji="0" lang="es-CL" sz="1100" b="0" i="1" u="none" strike="noStrike" kern="0" cap="none" spc="0" normalizeH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rating</a:t>
            </a:r>
            <a:r>
              <a:rPr kumimoji="0" lang="es-CL" sz="1100" b="0" i="0" u="none" strike="noStrike" kern="0" cap="none" spc="0" normalizeH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.</a:t>
            </a:r>
            <a:endParaRPr kumimoji="0" lang="es-CL" sz="11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sym typeface="Arial"/>
            </a:endParaRPr>
          </a:p>
          <a:p>
            <a:pPr marL="4572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Fidelidad (</a:t>
            </a:r>
            <a:r>
              <a:rPr kumimoji="0" lang="es-CL" sz="11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fid</a:t>
            </a:r>
            <a:r>
              <a:rPr kumimoji="0" lang="es-CL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%)</a:t>
            </a: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: este</a:t>
            </a:r>
            <a:r>
              <a:rPr kumimoji="0" lang="es-CL" sz="1100" b="0" i="0" u="none" strike="noStrike" kern="0" cap="none" spc="0" normalizeH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 indicador muestra, en porcentaje,</a:t>
            </a: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 la permanencia de una determinada audiencia en un evento, programa o canal particular. </a:t>
            </a:r>
          </a:p>
          <a:p>
            <a:pPr marL="4572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1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Average</a:t>
            </a:r>
            <a:r>
              <a:rPr kumimoji="0" lang="es-CL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 Time </a:t>
            </a:r>
            <a:r>
              <a:rPr kumimoji="0" lang="es-CL" sz="11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Spent</a:t>
            </a:r>
            <a:r>
              <a:rPr kumimoji="0" lang="es-CL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 (ATS)</a:t>
            </a: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: promedio de minutos invertidos en un canal o programa, basado solamente en los televidentes que asistieron al evento (que vieron al menos 1 minuto).</a:t>
            </a:r>
          </a:p>
          <a:p>
            <a:pPr marL="4572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Wingdings" panose="05000000000000000000" pitchFamily="2" charset="2"/>
              <a:buChar char="ü"/>
              <a:tabLst/>
              <a:defRPr/>
            </a:pPr>
            <a:endParaRPr kumimoji="0" lang="es-CL" sz="11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sym typeface="Arial"/>
            </a:endParaRPr>
          </a:p>
          <a:p>
            <a:pPr marL="11430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Arial"/>
              <a:buNone/>
              <a:tabLst/>
              <a:defRPr/>
            </a:pPr>
            <a:r>
              <a:rPr kumimoji="0" lang="es-CL" sz="11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Programas</a:t>
            </a:r>
            <a:r>
              <a:rPr kumimoji="0" lang="es-CL" sz="1100" b="1" i="0" u="none" strike="noStrike" kern="0" cap="none" spc="0" normalizeH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 analizados:</a:t>
            </a:r>
          </a:p>
          <a:p>
            <a:pPr marL="4000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Franja electoral, emisión diurna</a:t>
            </a:r>
          </a:p>
          <a:p>
            <a:pPr marL="4000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1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sym typeface="Arial"/>
              </a:rPr>
              <a:t>Franja electoral, emisión prime</a:t>
            </a:r>
          </a:p>
        </p:txBody>
      </p:sp>
    </p:spTree>
    <p:extLst>
      <p:ext uri="{BB962C8B-B14F-4D97-AF65-F5344CB8AC3E}">
        <p14:creationId xmlns:p14="http://schemas.microsoft.com/office/powerpoint/2010/main" val="906254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9</a:t>
            </a:fld>
            <a:endParaRPr lang="es-CL"/>
          </a:p>
        </p:txBody>
      </p:sp>
      <p:sp>
        <p:nvSpPr>
          <p:cNvPr id="5" name="Rectángulo 4"/>
          <p:cNvSpPr/>
          <p:nvPr/>
        </p:nvSpPr>
        <p:spPr>
          <a:xfrm>
            <a:off x="300037" y="733212"/>
            <a:ext cx="18469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>
                <a:latin typeface="+mn-lt"/>
                <a:ea typeface="Calibri" panose="020F0502020204030204" pitchFamily="34" charset="0"/>
              </a:rPr>
              <a:t>Universo y muestra</a:t>
            </a:r>
            <a:endParaRPr lang="es-CL" dirty="0">
              <a:effectLst/>
              <a:latin typeface="+mn-lt"/>
              <a:ea typeface="Calibri" panose="020F050202020403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003772"/>
              </p:ext>
            </p:extLst>
          </p:nvPr>
        </p:nvGraphicFramePr>
        <p:xfrm>
          <a:off x="373856" y="1305911"/>
          <a:ext cx="4287045" cy="20290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2413">
                  <a:extLst>
                    <a:ext uri="{9D8B030D-6E8A-4147-A177-3AD203B41FA5}">
                      <a16:colId xmlns:a16="http://schemas.microsoft.com/office/drawing/2014/main" val="1817754180"/>
                    </a:ext>
                  </a:extLst>
                </a:gridCol>
                <a:gridCol w="1167316">
                  <a:extLst>
                    <a:ext uri="{9D8B030D-6E8A-4147-A177-3AD203B41FA5}">
                      <a16:colId xmlns:a16="http://schemas.microsoft.com/office/drawing/2014/main" val="1400754830"/>
                    </a:ext>
                  </a:extLst>
                </a:gridCol>
                <a:gridCol w="1167316">
                  <a:extLst>
                    <a:ext uri="{9D8B030D-6E8A-4147-A177-3AD203B41FA5}">
                      <a16:colId xmlns:a16="http://schemas.microsoft.com/office/drawing/2014/main" val="1640774747"/>
                    </a:ext>
                  </a:extLst>
                </a:gridCol>
              </a:tblGrid>
              <a:tr h="320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2D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MUESTRA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2D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UNIVERSO *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2D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95734"/>
                  </a:ext>
                </a:extLst>
              </a:tr>
              <a:tr h="3595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HOGARES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2D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621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2.535.669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420710"/>
                  </a:ext>
                </a:extLst>
              </a:tr>
              <a:tr h="3595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INDIVIDUOS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2D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2.012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7.812.158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4779"/>
                  </a:ext>
                </a:extLst>
              </a:tr>
              <a:tr h="135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265319"/>
                  </a:ext>
                </a:extLst>
              </a:tr>
              <a:tr h="3595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MUJERES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2D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1.060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3.975.677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068703"/>
                  </a:ext>
                </a:extLst>
              </a:tr>
              <a:tr h="3595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HOMBRES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2D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952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3.836.481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036215"/>
                  </a:ext>
                </a:extLst>
              </a:tr>
              <a:tr h="135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657213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300037" y="3725926"/>
            <a:ext cx="7670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dirty="0">
                <a:latin typeface="+mj-lt"/>
                <a:ea typeface="Calibri" panose="020F0502020204030204" pitchFamily="34" charset="0"/>
              </a:rPr>
              <a:t>El universo incluye las comunas de Antofagasta, Viña del Mar, Valparaíso, Concepción, Talcahuano, Chiguayante, San Pedro de La Paz, Temuco, Padre Las Casas y Santiago (32 comunas de la provincia de Santiago, más San Bernardo y Puente Alto).</a:t>
            </a:r>
            <a:endParaRPr lang="es-CL" sz="1200" dirty="0"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300037" y="220602"/>
            <a:ext cx="8053388" cy="572700"/>
          </a:xfrm>
        </p:spPr>
        <p:txBody>
          <a:bodyPr/>
          <a:lstStyle/>
          <a:p>
            <a:r>
              <a:rPr lang="es-CL" sz="2000" b="1" dirty="0">
                <a:solidFill>
                  <a:schemeClr val="bg2">
                    <a:lumMod val="75000"/>
                  </a:schemeClr>
                </a:solidFill>
                <a:latin typeface="DM Sans" pitchFamily="2" charset="0"/>
              </a:rPr>
              <a:t>METODOLOGÍA</a:t>
            </a:r>
            <a:endParaRPr lang="es-CL" dirty="0">
              <a:solidFill>
                <a:schemeClr val="bg2">
                  <a:lumMod val="75000"/>
                </a:schemeClr>
              </a:solidFill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73918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4424</TotalTime>
  <Words>628</Words>
  <Application>Microsoft Office PowerPoint</Application>
  <PresentationFormat>Presentación en pantalla (16:9)</PresentationFormat>
  <Paragraphs>82</Paragraphs>
  <Slides>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DM Sans</vt:lpstr>
      <vt:lpstr>Wingdings</vt:lpstr>
      <vt:lpstr>Simple Light</vt:lpstr>
      <vt:lpstr>Reporte de Audiencia FRANJA ELECTORAL PARA CONVENCIÓN CONSTITUCIONAL   24 de marzo</vt:lpstr>
      <vt:lpstr>PRINCIPALES RESULTADOS</vt:lpstr>
      <vt:lpstr>RATING HOGARES POR DIA (%)  </vt:lpstr>
      <vt:lpstr>Presentación de PowerPoint</vt:lpstr>
      <vt:lpstr>Presentación de PowerPoint</vt:lpstr>
      <vt:lpstr>Presentación de PowerPoint</vt:lpstr>
      <vt:lpstr>RATING PERSONAS (%) Minuto a minuto, según horario. Miércoles 24 de marzo.</vt:lpstr>
      <vt:lpstr>METODOLOGÍA</vt:lpstr>
      <vt:lpstr>METODOLOGÍA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Sebastian Montenegro</dc:creator>
  <cp:lastModifiedBy>rdvillar@gmail.com</cp:lastModifiedBy>
  <cp:revision>594</cp:revision>
  <dcterms:modified xsi:type="dcterms:W3CDTF">2021-04-13T05:10:46Z</dcterms:modified>
</cp:coreProperties>
</file>