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5143500" cx="9144000"/>
  <p:notesSz cx="6858000" cy="9144000"/>
  <p:embeddedFontLst>
    <p:embeddedFont>
      <p:font typeface="Proxima Nova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ProximaNova-regular.fnt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ProximaNova-italic.fntdata"/><Relationship Id="rId14" Type="http://schemas.openxmlformats.org/officeDocument/2006/relationships/slide" Target="slides/slide9.xml"/><Relationship Id="rId36" Type="http://schemas.openxmlformats.org/officeDocument/2006/relationships/font" Target="fonts/ProximaNova-bold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38" Type="http://schemas.openxmlformats.org/officeDocument/2006/relationships/font" Target="fonts/ProximaNova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5116ef8a1d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5116ef8a1d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116ef8a1d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116ef8a1d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5116ef8a1d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5116ef8a1d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116ef8a1d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5116ef8a1d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5116ef8a1d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5116ef8a1d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116ef8a1d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5116ef8a1d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5116ef8a1d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5116ef8a1d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5116ef8a1d_0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5116ef8a1d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5116ef8a1d_0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5116ef8a1d_0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5116ef8a1d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5116ef8a1d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5116ef8a1d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5116ef8a1d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5116ef8a1d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5116ef8a1d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5116ef8a1d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5116ef8a1d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5116ef8a1d_0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5116ef8a1d_0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5116ef8a1d_0_2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5116ef8a1d_0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5116ef8a1d_0_2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5116ef8a1d_0_2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5116ef8a1d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5116ef8a1d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5116ef8a1d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5116ef8a1d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5116ef8a1d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5116ef8a1d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5116ef8a1d_0_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5116ef8a1d_0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5116ef8a1d_0_2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5116ef8a1d_0_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5116ef8a1d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5116ef8a1d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5116ef8a1d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5116ef8a1d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5116ef8a1d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5116ef8a1d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5116ef8a1d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5116ef8a1d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5116ef8a1d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5116ef8a1d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5116ef8a1d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5116ef8a1d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5116ef8a1d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5116ef8a1d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www.latercera.com/opinion/noticia/instituto-nacional-regimen-mixto/618614/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Ayudantía: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Construcción de argumentos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137275" y="445025"/>
            <a:ext cx="8927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DEBATE PÚBLICO Y ARGUMENTACIONES COTIDIANAS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Una clasificación clásica que se hace de las argumentaciones informales y que ejemplifica la importancia del </a:t>
            </a:r>
            <a:r>
              <a:rPr b="1" lang="es" sz="2400"/>
              <a:t>lugar común</a:t>
            </a:r>
            <a:r>
              <a:rPr lang="es" sz="2400"/>
              <a:t>:</a:t>
            </a:r>
            <a:endParaRPr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Argumentación de </a:t>
            </a:r>
            <a:r>
              <a:rPr b="1" lang="es" sz="2400"/>
              <a:t>medios</a:t>
            </a:r>
            <a:r>
              <a:rPr lang="es" sz="2400"/>
              <a:t> y argumentación de </a:t>
            </a:r>
            <a:r>
              <a:rPr b="1" lang="es" sz="2400"/>
              <a:t>fines</a:t>
            </a:r>
            <a:r>
              <a:rPr lang="es" sz="2400"/>
              <a:t>:</a:t>
            </a:r>
            <a:endParaRPr sz="2400"/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title"/>
          </p:nvPr>
        </p:nvSpPr>
        <p:spPr>
          <a:xfrm>
            <a:off x="137275" y="445025"/>
            <a:ext cx="8927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DEBATE PÚBLICO Y ARGUMENTACIONES COTIDIANAS</a:t>
            </a:r>
            <a:endParaRPr/>
          </a:p>
        </p:txBody>
      </p:sp>
      <p:sp>
        <p:nvSpPr>
          <p:cNvPr id="123" name="Google Shape;123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Argumentación sobre </a:t>
            </a:r>
            <a:r>
              <a:rPr b="1" lang="es" sz="2400"/>
              <a:t>medios</a:t>
            </a:r>
            <a:r>
              <a:rPr lang="es" sz="2400"/>
              <a:t>:</a:t>
            </a:r>
            <a:endParaRPr sz="24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400"/>
              <a:t>Se está de acuerdo con un fin</a:t>
            </a:r>
            <a:r>
              <a:rPr lang="es" sz="2400"/>
              <a:t> en específico, pero se disiente respecto de los medios para conseguir ese fin.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Argumentación sobre </a:t>
            </a:r>
            <a:r>
              <a:rPr b="1" lang="es" sz="2400"/>
              <a:t>fines:</a:t>
            </a:r>
            <a:endParaRPr b="1" sz="24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Se debate respecto de FINES, o bien, PRINCIPIOS. No se polemiza respecto de los medios para conseguir un </a:t>
            </a:r>
            <a:r>
              <a:rPr b="1" lang="es" sz="2400"/>
              <a:t>fin</a:t>
            </a:r>
            <a:r>
              <a:rPr lang="es" sz="2400"/>
              <a:t> en particular, sino que se considera que ese </a:t>
            </a:r>
            <a:r>
              <a:rPr b="1" lang="es" sz="2400"/>
              <a:t>fin </a:t>
            </a:r>
            <a:r>
              <a:rPr lang="es" sz="2400"/>
              <a:t>es bueno o malo como tal. </a:t>
            </a:r>
            <a:endParaRPr sz="24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/>
          <p:nvPr>
            <p:ph type="title"/>
          </p:nvPr>
        </p:nvSpPr>
        <p:spPr>
          <a:xfrm>
            <a:off x="137275" y="445025"/>
            <a:ext cx="8927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DEBATE PÚBLICO Y ARGUMENTACIONES COTIDIANAS</a:t>
            </a:r>
            <a:endParaRPr/>
          </a:p>
        </p:txBody>
      </p:sp>
      <p:sp>
        <p:nvSpPr>
          <p:cNvPr id="129" name="Google Shape;129;p24"/>
          <p:cNvSpPr txBox="1"/>
          <p:nvPr>
            <p:ph idx="1" type="body"/>
          </p:nvPr>
        </p:nvSpPr>
        <p:spPr>
          <a:xfrm>
            <a:off x="137275" y="962775"/>
            <a:ext cx="9006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Ejemplo: Caso del divorcio</a:t>
            </a:r>
            <a:endParaRPr sz="2400"/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En contra del divorcio: </a:t>
            </a:r>
            <a:r>
              <a:rPr b="1" i="1" lang="es" sz="2400"/>
              <a:t>“El divorcio no debería estar permitido porque es perjudicial para los hijos”</a:t>
            </a:r>
            <a:endParaRPr b="1" i="1" sz="24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/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A favor del divorcio: </a:t>
            </a:r>
            <a:r>
              <a:rPr b="1" i="1" lang="es" sz="2400"/>
              <a:t>“Una ley de divorcios pone fin a los conflictos entre las parejas y permite que los niños no sean dañados por los conflictos de sus padres”</a:t>
            </a:r>
            <a:endParaRPr b="1" i="1" sz="2400"/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400"/>
              <a:t>Argumentación sobre medios</a:t>
            </a:r>
            <a:r>
              <a:rPr lang="es" sz="2400"/>
              <a:t>: </a:t>
            </a:r>
            <a:r>
              <a:rPr lang="es" sz="2400"/>
              <a:t>En ambos casos están de acuerdo con un </a:t>
            </a:r>
            <a:r>
              <a:rPr b="1" lang="es" sz="2400"/>
              <a:t>fin</a:t>
            </a:r>
            <a:r>
              <a:rPr lang="es" sz="2400"/>
              <a:t> (el bienestar de los hijos) pero disienten del </a:t>
            </a:r>
            <a:r>
              <a:rPr b="1" lang="es" sz="2400"/>
              <a:t>medio. </a:t>
            </a:r>
            <a:endParaRPr b="1"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/>
          <p:nvPr>
            <p:ph type="title"/>
          </p:nvPr>
        </p:nvSpPr>
        <p:spPr>
          <a:xfrm>
            <a:off x="137275" y="445025"/>
            <a:ext cx="8927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DEBATE PÚBLICO Y ARGUMENTACIONES COTIDIANAS</a:t>
            </a:r>
            <a:endParaRPr/>
          </a:p>
        </p:txBody>
      </p:sp>
      <p:sp>
        <p:nvSpPr>
          <p:cNvPr id="135" name="Google Shape;135;p25"/>
          <p:cNvSpPr txBox="1"/>
          <p:nvPr>
            <p:ph idx="1" type="body"/>
          </p:nvPr>
        </p:nvSpPr>
        <p:spPr>
          <a:xfrm>
            <a:off x="311700" y="9627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En contra del divorcio: </a:t>
            </a:r>
            <a:r>
              <a:rPr b="1" i="1" lang="es" sz="2400"/>
              <a:t>“El divorcio no está bien porque daña el núcleo principal de la sociedad: la familia”</a:t>
            </a:r>
            <a:endParaRPr b="1" i="1" sz="24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A favor del divorcio: </a:t>
            </a:r>
            <a:r>
              <a:rPr b="1" i="1" lang="es" sz="2400"/>
              <a:t>“Las personas tienen libertad y autonomía. Si deciden libremente separarse deberían ser capaces de hacerlo sin intromisiones”</a:t>
            </a:r>
            <a:endParaRPr b="1" i="1"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400"/>
              <a:t>Argumentación sobre fines: </a:t>
            </a:r>
            <a:r>
              <a:rPr lang="es" sz="2400"/>
              <a:t>Aquí la argumentación cambió. Se habla de fines que se consideran buenos o malos </a:t>
            </a:r>
            <a:r>
              <a:rPr i="1" lang="es" sz="2400"/>
              <a:t>per se</a:t>
            </a:r>
            <a:r>
              <a:rPr lang="es" sz="2400"/>
              <a:t>.</a:t>
            </a:r>
            <a:endParaRPr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/>
          <p:nvPr>
            <p:ph type="title"/>
          </p:nvPr>
        </p:nvSpPr>
        <p:spPr>
          <a:xfrm>
            <a:off x="137275" y="445025"/>
            <a:ext cx="8927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DEBATE PÚBLICO Y ARGUMENTACIONES COTIDIANAS</a:t>
            </a:r>
            <a:endParaRPr/>
          </a:p>
        </p:txBody>
      </p:sp>
      <p:sp>
        <p:nvSpPr>
          <p:cNvPr id="141" name="Google Shape;141;p26"/>
          <p:cNvSpPr txBox="1"/>
          <p:nvPr>
            <p:ph idx="1" type="body"/>
          </p:nvPr>
        </p:nvSpPr>
        <p:spPr>
          <a:xfrm>
            <a:off x="311700" y="9627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La importancia del “sentido común”, de los “lugares comunes”.</a:t>
            </a:r>
            <a:endParaRPr sz="2400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La importancia de aquellas ideas que se convierten en principios intransables. </a:t>
            </a:r>
            <a:endParaRPr sz="2400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/>
          <p:nvPr>
            <p:ph type="title"/>
          </p:nvPr>
        </p:nvSpPr>
        <p:spPr>
          <a:xfrm>
            <a:off x="137275" y="445025"/>
            <a:ext cx="8927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DEBATE PÚBLICO Y ARGUMENTACIONES COTIDIANAS</a:t>
            </a:r>
            <a:endParaRPr/>
          </a:p>
        </p:txBody>
      </p:sp>
      <p:sp>
        <p:nvSpPr>
          <p:cNvPr id="147" name="Google Shape;147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Características principales de la argumentación informal </a:t>
            </a:r>
            <a:endParaRPr sz="2400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Situación conflictiva</a:t>
            </a:r>
            <a:endParaRPr sz="2400"/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planteamiento de un punto de vista</a:t>
            </a:r>
            <a:endParaRPr sz="2400"/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reducción de incertidumbre sobre el tema</a:t>
            </a:r>
            <a:endParaRPr sz="2400"/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a diferencia de la lógica formal, no es lineal y estructurada.</a:t>
            </a:r>
            <a:endParaRPr sz="2400"/>
          </a:p>
          <a:p>
            <a:pPr indent="-3810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creencias. arraigos</a:t>
            </a:r>
            <a:endParaRPr sz="24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ARGUMENTACIÓN Y COMUNICACIÓN</a:t>
            </a:r>
            <a:endParaRPr/>
          </a:p>
        </p:txBody>
      </p:sp>
      <p:sp>
        <p:nvSpPr>
          <p:cNvPr id="153" name="Google Shape;153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Retórica contemporánea -&gt; persuasión, convencer mediante razones, supone un contexto comunicacional entre dos o más sujetos. 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Cambio en el objeto de la argumentación -&gt; No se trata de conseguir la verdad, sino que la </a:t>
            </a:r>
            <a:r>
              <a:rPr b="1" lang="es" sz="2400"/>
              <a:t>ADHESIÓN A UNA TESIS</a:t>
            </a:r>
            <a:r>
              <a:rPr lang="es" sz="2400"/>
              <a:t> a través de la exposición de </a:t>
            </a:r>
            <a:r>
              <a:rPr b="1" lang="es" sz="2400"/>
              <a:t>BUENAS RAZONES</a:t>
            </a:r>
            <a:endParaRPr b="1" sz="24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b="1" lang="es" sz="2400"/>
              <a:t>PERELMAN y la argumentación judicial; TOULMIN y la argumentación en el debate.</a:t>
            </a:r>
            <a:endParaRPr b="1" sz="24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ARGUMENTACIÓN Y COMUNICACIÓN</a:t>
            </a:r>
            <a:endParaRPr/>
          </a:p>
        </p:txBody>
      </p:sp>
      <p:sp>
        <p:nvSpPr>
          <p:cNvPr id="159" name="Google Shape;159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El mérito de </a:t>
            </a:r>
            <a:r>
              <a:rPr b="1" lang="es" sz="2400"/>
              <a:t>Toulmin</a:t>
            </a:r>
            <a:r>
              <a:rPr lang="es" sz="2400"/>
              <a:t>: foco en la </a:t>
            </a:r>
            <a:r>
              <a:rPr b="1" lang="es" sz="2400"/>
              <a:t>persuasión</a:t>
            </a:r>
            <a:r>
              <a:rPr lang="es" sz="2400"/>
              <a:t>, en el </a:t>
            </a:r>
            <a:r>
              <a:rPr b="1" lang="es" sz="2400"/>
              <a:t>debate público</a:t>
            </a:r>
            <a:r>
              <a:rPr lang="es" sz="2400"/>
              <a:t>, y en la </a:t>
            </a:r>
            <a:r>
              <a:rPr b="1" lang="es" sz="2400"/>
              <a:t>interacción</a:t>
            </a:r>
            <a:r>
              <a:rPr lang="es" sz="2400"/>
              <a:t> de los sujetos.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" sz="2400"/>
              <a:t>(PARÉNTESIS) La noción del </a:t>
            </a:r>
            <a:r>
              <a:rPr b="1" lang="es" sz="2400"/>
              <a:t>espacio público</a:t>
            </a:r>
            <a:r>
              <a:rPr lang="es" sz="2400"/>
              <a:t>.</a:t>
            </a:r>
            <a:endParaRPr sz="2400"/>
          </a:p>
          <a:p>
            <a:pPr indent="-38100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comunicación política</a:t>
            </a:r>
            <a:endParaRPr sz="2400"/>
          </a:p>
          <a:p>
            <a:pPr indent="-38100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modernidad y opinión pública (Habermas) </a:t>
            </a:r>
            <a:endParaRPr sz="2400"/>
          </a:p>
          <a:p>
            <a:pPr indent="-38100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discurso (involucra mitos, ideología, sociedad, etc.)</a:t>
            </a:r>
            <a:endParaRPr sz="2400"/>
          </a:p>
          <a:p>
            <a:pPr indent="-38100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visualidad (el giro visual) 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165" name="Google Shape;165;p30"/>
          <p:cNvSpPr txBox="1"/>
          <p:nvPr>
            <p:ph idx="1" type="body"/>
          </p:nvPr>
        </p:nvSpPr>
        <p:spPr>
          <a:xfrm>
            <a:off x="311700" y="13105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foco en los sujetos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en el proceso de </a:t>
            </a:r>
            <a:r>
              <a:rPr lang="es" sz="2400"/>
              <a:t>comunicación</a:t>
            </a:r>
            <a:endParaRPr sz="24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 sz="1800"/>
              <a:t>interacción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 sz="1800"/>
              <a:t>estrategias</a:t>
            </a:r>
            <a:endParaRPr sz="18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“salto inferencial desde verdades preconcebidas a unas nuevas”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171" name="Google Shape;171;p31"/>
          <p:cNvSpPr txBox="1"/>
          <p:nvPr>
            <p:ph idx="1" type="body"/>
          </p:nvPr>
        </p:nvSpPr>
        <p:spPr>
          <a:xfrm>
            <a:off x="311700" y="13105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IDENTIFICACIÓN DE ARGUMENTOS</a:t>
            </a:r>
            <a:endParaRPr sz="2400"/>
          </a:p>
          <a:p>
            <a:pPr indent="-381000" lvl="0" marL="457200" rtl="0" algn="l">
              <a:spcBef>
                <a:spcPts val="160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Definiciones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s" sz="2000"/>
              <a:t>“búsqueda de una solución razonable a dos posiciones incompatibles”... </a:t>
            </a:r>
            <a:endParaRPr i="1"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s" sz="2000"/>
              <a:t>“Establecimiento de un punto de vista sobre un tema controvertido”... </a:t>
            </a:r>
            <a:endParaRPr i="1"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s" sz="2000"/>
              <a:t>“intento de persuadir racionalmente al interlocutor por medio del uso de expresiones verbales”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65" name="Google Shape;65;p14"/>
          <p:cNvSpPr txBox="1"/>
          <p:nvPr>
            <p:ph idx="4294967295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177" name="Google Shape;177;p32"/>
          <p:cNvSpPr txBox="1"/>
          <p:nvPr>
            <p:ph idx="1" type="body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s" sz="2400"/>
              <a:t>Claves </a:t>
            </a:r>
            <a:r>
              <a:rPr lang="es" sz="2400"/>
              <a:t>lingüísticas</a:t>
            </a:r>
            <a:r>
              <a:rPr lang="es" sz="2400"/>
              <a:t>:</a:t>
            </a:r>
            <a:endParaRPr sz="2400"/>
          </a:p>
          <a:p>
            <a:pPr indent="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2000"/>
              <a:t>Expresiones </a:t>
            </a:r>
            <a:r>
              <a:rPr lang="es" sz="2000"/>
              <a:t>lingüísticas</a:t>
            </a:r>
            <a:r>
              <a:rPr lang="es" sz="2000"/>
              <a:t> que permiten a un texto argumentativo ser coherente, claro y comprensible. Delatan la presencia de las partes del argumento.</a:t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Char char="-"/>
            </a:pPr>
            <a:r>
              <a:rPr b="1" lang="es" sz="2000"/>
              <a:t>Indicadores de causa</a:t>
            </a:r>
            <a:r>
              <a:rPr lang="es" sz="2000"/>
              <a:t>: “porque” indica que lo que se menciona a continuación es causa de lo que se mencionó anteriormente. De igual forma “ya que”, “puesto que”, etc.</a:t>
            </a:r>
            <a:endParaRPr sz="2000"/>
          </a:p>
          <a:p>
            <a:pPr indent="0" lvl="0" marL="9144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es" sz="2000"/>
              <a:t>Indicadores de conclusión</a:t>
            </a:r>
            <a:r>
              <a:rPr lang="es" sz="2000"/>
              <a:t>: “En consecuencia”, “por lo tanto”, “teniendo en cuenta que”</a:t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183" name="Google Shape;183;p33"/>
          <p:cNvSpPr txBox="1"/>
          <p:nvPr>
            <p:ph idx="1" type="body"/>
          </p:nvPr>
        </p:nvSpPr>
        <p:spPr>
          <a:xfrm>
            <a:off x="311700" y="13105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b="1" lang="es" sz="2000"/>
              <a:t>Indicadores de reserva</a:t>
            </a:r>
            <a:r>
              <a:rPr lang="es" sz="2000"/>
              <a:t>: “pero…”, “sin embargo…”. Anuncia una suerte de desequilibrio entre proposiciones. Lo que sigue del “pero” tiene más importancia.</a:t>
            </a:r>
            <a:endParaRPr sz="2000"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2000"/>
              <a:t>En el caso del “pero también…” (por ejemplo) se restituye de cierta forma el equilibrio</a:t>
            </a:r>
            <a:endParaRPr sz="2000"/>
          </a:p>
          <a:p>
            <a:pPr indent="-355600" lvl="0" marL="457200" rtl="0" algn="l">
              <a:spcBef>
                <a:spcPts val="1600"/>
              </a:spcBef>
              <a:spcAft>
                <a:spcPts val="0"/>
              </a:spcAft>
              <a:buSzPts val="2000"/>
              <a:buChar char="-"/>
            </a:pPr>
            <a:r>
              <a:rPr b="1" lang="es" sz="2000"/>
              <a:t>Puntuación</a:t>
            </a:r>
            <a:r>
              <a:rPr lang="es" sz="2000"/>
              <a:t>: Usualmente los puntos separan proposiciones. En la argumentación informal </a:t>
            </a:r>
            <a:r>
              <a:rPr b="1" lang="es" sz="2000"/>
              <a:t>suele decirse primero la tesis</a:t>
            </a:r>
            <a:r>
              <a:rPr lang="es" sz="2000"/>
              <a:t>. No es extraño que posterior a una aseveración se expliquen las razones.</a:t>
            </a:r>
            <a:endParaRPr sz="2000"/>
          </a:p>
          <a:p>
            <a:pPr indent="0" lvl="0" marL="9144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4"/>
          <p:cNvSpPr txBox="1"/>
          <p:nvPr>
            <p:ph type="title"/>
          </p:nvPr>
        </p:nvSpPr>
        <p:spPr>
          <a:xfrm>
            <a:off x="311700" y="1920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189" name="Google Shape;189;p34"/>
          <p:cNvSpPr txBox="1"/>
          <p:nvPr>
            <p:ph idx="1" type="body"/>
          </p:nvPr>
        </p:nvSpPr>
        <p:spPr>
          <a:xfrm>
            <a:off x="174675" y="927325"/>
            <a:ext cx="8795100" cy="3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s" sz="2000"/>
              <a:t>Esquemas argumentativos</a:t>
            </a:r>
            <a:endParaRPr sz="20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Argumentación sintomática:</a:t>
            </a:r>
            <a:r>
              <a:rPr lang="es"/>
              <a:t> </a:t>
            </a:r>
            <a:r>
              <a:rPr i="1" lang="es"/>
              <a:t>“Juan está enojado con maría. No le dirige la palabra”</a:t>
            </a:r>
            <a:r>
              <a:rPr lang="es"/>
              <a:t>. Las razones que se entregan son en razón de entregar síntomas o indicios que señalan la tesis.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Argumentación instrumental:</a:t>
            </a:r>
            <a:r>
              <a:rPr lang="es"/>
              <a:t> </a:t>
            </a:r>
            <a:r>
              <a:rPr i="1" lang="es"/>
              <a:t>“El aire de la clase está muy contaminado. Es seguro que los alumnos fumaron demasiado”</a:t>
            </a:r>
            <a:r>
              <a:rPr lang="es"/>
              <a:t>. Las razones entregadas son la causa de la tesis propuesta.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Argumentaciones analógicas</a:t>
            </a:r>
            <a:r>
              <a:rPr lang="es"/>
              <a:t>: “</a:t>
            </a:r>
            <a:r>
              <a:rPr i="1" lang="es"/>
              <a:t>Los drogadictos deberían ser recluidos en hospitales para enfermos mentales. Son personas que se suicidan lentamente”</a:t>
            </a:r>
            <a:r>
              <a:rPr lang="es"/>
              <a:t>. Las razones buscan sustentar la tesis estableciendo una relación de similitud con otro caso.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5"/>
          <p:cNvSpPr txBox="1"/>
          <p:nvPr>
            <p:ph type="title"/>
          </p:nvPr>
        </p:nvSpPr>
        <p:spPr>
          <a:xfrm>
            <a:off x="311700" y="1920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195" name="Google Shape;195;p35"/>
          <p:cNvSpPr txBox="1"/>
          <p:nvPr>
            <p:ph idx="1" type="body"/>
          </p:nvPr>
        </p:nvSpPr>
        <p:spPr>
          <a:xfrm>
            <a:off x="174675" y="927325"/>
            <a:ext cx="8795100" cy="3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https://www.latercera.com/opinion/noticia/instituto-nacional-regimen-mixto/618614/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DISTORSIONES DE LA ARGUMENTACIÓN</a:t>
            </a:r>
            <a:endParaRPr/>
          </a:p>
        </p:txBody>
      </p:sp>
      <p:sp>
        <p:nvSpPr>
          <p:cNvPr id="201" name="Google Shape;201;p36"/>
          <p:cNvSpPr txBox="1"/>
          <p:nvPr>
            <p:ph idx="1" type="body"/>
          </p:nvPr>
        </p:nvSpPr>
        <p:spPr>
          <a:xfrm>
            <a:off x="311700" y="1152475"/>
            <a:ext cx="8520600" cy="38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FALACIAS:</a:t>
            </a:r>
            <a:r>
              <a:rPr lang="es"/>
              <a:t> son errores lógicos. Existen de </a:t>
            </a:r>
            <a:r>
              <a:rPr b="1" lang="es"/>
              <a:t>inatinencia</a:t>
            </a:r>
            <a:r>
              <a:rPr lang="es"/>
              <a:t> y de </a:t>
            </a:r>
            <a:r>
              <a:rPr b="1" lang="es"/>
              <a:t>ambigüedad</a:t>
            </a:r>
            <a:endParaRPr b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s"/>
              <a:t>Falacias de </a:t>
            </a:r>
            <a:r>
              <a:rPr b="1" lang="es"/>
              <a:t>inatinencia</a:t>
            </a:r>
            <a:r>
              <a:rPr lang="es"/>
              <a:t>:</a:t>
            </a:r>
            <a:endParaRPr/>
          </a:p>
          <a:p>
            <a:pPr indent="-3429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lphaLcParenR"/>
            </a:pPr>
            <a:r>
              <a:rPr lang="es"/>
              <a:t>Falacia de </a:t>
            </a:r>
            <a:r>
              <a:rPr b="1" lang="es"/>
              <a:t>apelación a la fuerza</a:t>
            </a:r>
            <a:r>
              <a:rPr lang="es"/>
              <a:t> (argumentum ad baculum): </a:t>
            </a:r>
            <a:endParaRPr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p1 Si dices que estás a favor del aborto entonces te golpearé. </a:t>
            </a:r>
            <a:endParaRPr i="1"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p2 No dices que estás a favor del aborto</a:t>
            </a:r>
            <a:endParaRPr i="1"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C: No estás a favor del aborto</a:t>
            </a:r>
            <a:endParaRPr i="1"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b) Falacia </a:t>
            </a:r>
            <a:r>
              <a:rPr b="1" lang="es"/>
              <a:t>“argumentum ad hominem”</a:t>
            </a:r>
            <a:r>
              <a:rPr lang="es"/>
              <a:t>: No reduce al absurdo las proposiciones contrarias, sino que la calidad de la persona que las emite. </a:t>
            </a:r>
            <a:endParaRPr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p1 Usted dice que yo le robé</a:t>
            </a:r>
            <a:endParaRPr i="1"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p2 Sin embargo usted ha estado en la cárcel</a:t>
            </a:r>
            <a:endParaRPr i="1"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C: Es lógico que yo no le haya robado nada</a:t>
            </a:r>
            <a:endParaRPr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9144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DISTORSIONES DE LA ARGUMENTACIÓN</a:t>
            </a:r>
            <a:endParaRPr/>
          </a:p>
        </p:txBody>
      </p:sp>
      <p:sp>
        <p:nvSpPr>
          <p:cNvPr id="207" name="Google Shape;207;p37"/>
          <p:cNvSpPr txBox="1"/>
          <p:nvPr>
            <p:ph idx="1" type="body"/>
          </p:nvPr>
        </p:nvSpPr>
        <p:spPr>
          <a:xfrm>
            <a:off x="116200" y="1152475"/>
            <a:ext cx="8885100" cy="38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c) Falacia de la </a:t>
            </a:r>
            <a:r>
              <a:rPr b="1" lang="es"/>
              <a:t>llamada a la ignorancia</a:t>
            </a:r>
            <a:r>
              <a:rPr lang="es"/>
              <a:t>, </a:t>
            </a:r>
            <a:r>
              <a:rPr lang="es"/>
              <a:t>“argumentum ad ignorantiam”: Concluye algo en particular ante la imposibilidad de demostrar la situación contraria.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d) Falacia de </a:t>
            </a:r>
            <a:r>
              <a:rPr b="1" lang="es"/>
              <a:t>pregunta compleja</a:t>
            </a:r>
            <a:r>
              <a:rPr lang="es"/>
              <a:t>: Supone el contexto del debate. La pregunta hecha por el interlocutor esconde una aseveración.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e) </a:t>
            </a:r>
            <a:r>
              <a:rPr b="1" lang="es"/>
              <a:t>Falacia de accidente:</a:t>
            </a:r>
            <a:r>
              <a:rPr lang="es"/>
              <a:t> Aplica de manera inadecuada una regla general a un caso particular.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f) </a:t>
            </a:r>
            <a:r>
              <a:rPr b="1" lang="es"/>
              <a:t>Falacia de accidente inverso:</a:t>
            </a:r>
            <a:r>
              <a:rPr lang="es"/>
              <a:t> Aplica una regla que es aplicable a un caso particular a una generalidad.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	</a:t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9144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DISTORSIONES DE LA ARGUMENTACIÓN</a:t>
            </a:r>
            <a:endParaRPr/>
          </a:p>
        </p:txBody>
      </p:sp>
      <p:sp>
        <p:nvSpPr>
          <p:cNvPr id="213" name="Google Shape;213;p38"/>
          <p:cNvSpPr txBox="1"/>
          <p:nvPr>
            <p:ph idx="1" type="body"/>
          </p:nvPr>
        </p:nvSpPr>
        <p:spPr>
          <a:xfrm>
            <a:off x="116200" y="1152475"/>
            <a:ext cx="8885100" cy="38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2) </a:t>
            </a:r>
            <a:r>
              <a:rPr b="1" lang="es"/>
              <a:t>Falacias de ambigüedad</a:t>
            </a:r>
            <a:endParaRPr b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a) </a:t>
            </a:r>
            <a:r>
              <a:rPr lang="es"/>
              <a:t>Falacia de equívoco: Los términos “equívocos” son aquellos que hacen referencia a cosas distintas mediante la misma voz. En este caso, el término medio es equívoco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	Todas las </a:t>
            </a:r>
            <a:r>
              <a:rPr b="1" i="1" lang="es"/>
              <a:t>gatas</a:t>
            </a:r>
            <a:r>
              <a:rPr i="1" lang="es"/>
              <a:t> levantan 500kg</a:t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	Carlota es una </a:t>
            </a:r>
            <a:r>
              <a:rPr b="1" i="1" lang="es"/>
              <a:t>gata</a:t>
            </a:r>
            <a:endParaRPr b="1"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	Carlota levanta 500kg</a:t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b) Falacia de énfasis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	</a:t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9144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DISTORSIONES DE LA ARGUMENTACIÓN</a:t>
            </a:r>
            <a:endParaRPr/>
          </a:p>
        </p:txBody>
      </p:sp>
      <p:sp>
        <p:nvSpPr>
          <p:cNvPr id="219" name="Google Shape;219;p39"/>
          <p:cNvSpPr txBox="1"/>
          <p:nvPr>
            <p:ph idx="1" type="body"/>
          </p:nvPr>
        </p:nvSpPr>
        <p:spPr>
          <a:xfrm>
            <a:off x="116200" y="1152475"/>
            <a:ext cx="8885100" cy="38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FALLAS EN EL PROCESO DE COMUNICACIÓN</a:t>
            </a:r>
            <a:endParaRPr b="1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Exclusión de temas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Amenazar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Ataque personal 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Evadir la obligación de fundamentar 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Traspasar la obligación de razonar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Manipulación emocional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	</a:t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9144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DISTORSIONES DE LA ARGUMENTACIÓN</a:t>
            </a:r>
            <a:endParaRPr/>
          </a:p>
        </p:txBody>
      </p:sp>
      <p:sp>
        <p:nvSpPr>
          <p:cNvPr id="225" name="Google Shape;225;p40"/>
          <p:cNvSpPr txBox="1"/>
          <p:nvPr>
            <p:ph idx="1" type="body"/>
          </p:nvPr>
        </p:nvSpPr>
        <p:spPr>
          <a:xfrm>
            <a:off x="116200" y="1152475"/>
            <a:ext cx="8885100" cy="38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s"/>
              <a:t>Aspectos simbólicos</a:t>
            </a:r>
            <a:endParaRPr b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Mitos,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ideología, 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discurso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sociedad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	</a:t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9144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DISTORSIONES DE LA ARGUMENTACIÓN</a:t>
            </a:r>
            <a:endParaRPr/>
          </a:p>
        </p:txBody>
      </p:sp>
      <p:sp>
        <p:nvSpPr>
          <p:cNvPr id="231" name="Google Shape;231;p41"/>
          <p:cNvSpPr txBox="1"/>
          <p:nvPr>
            <p:ph idx="1" type="body"/>
          </p:nvPr>
        </p:nvSpPr>
        <p:spPr>
          <a:xfrm>
            <a:off x="129450" y="1017725"/>
            <a:ext cx="8885100" cy="38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Los mitos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Barhtes: </a:t>
            </a:r>
            <a:r>
              <a:rPr b="1" i="1" lang="es"/>
              <a:t>Mitologías </a:t>
            </a:r>
            <a:r>
              <a:rPr i="1" lang="es"/>
              <a:t>-&gt; </a:t>
            </a:r>
            <a:r>
              <a:rPr lang="es"/>
              <a:t>función política de los mitos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Levi Strauss: </a:t>
            </a:r>
            <a:r>
              <a:rPr b="1" i="1" lang="es"/>
              <a:t>Estructura de los mitos</a:t>
            </a:r>
            <a:r>
              <a:rPr i="1" lang="es"/>
              <a:t> </a:t>
            </a:r>
            <a:r>
              <a:rPr lang="es"/>
              <a:t> -&gt; función cognitiva de los mitos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Barthes</a:t>
            </a:r>
            <a:endParaRPr b="1"/>
          </a:p>
          <a:p>
            <a:pPr indent="-3429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Mito como sistema semiológico segundo -&gt; ejemplo de las rosas</a:t>
            </a:r>
            <a:endParaRPr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“Carlos acaba de tirar un ramo de rosas al basurero, por lo tanto está viviendo una desilusión amorosa”</a:t>
            </a:r>
            <a:endParaRPr/>
          </a:p>
          <a:p>
            <a:pPr indent="-317500" lvl="1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s" sz="1800"/>
              <a:t>Significante: Ramo de rosas</a:t>
            </a:r>
            <a:endParaRPr sz="1800"/>
          </a:p>
          <a:p>
            <a:pPr indent="-342900" lvl="1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 sz="1800"/>
              <a:t>Significado: Amor</a:t>
            </a:r>
            <a:endParaRPr sz="1800"/>
          </a:p>
          <a:p>
            <a:pPr indent="-342900" lvl="1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 sz="1800"/>
              <a:t>Signo: Rosas representan amor</a:t>
            </a:r>
            <a:endParaRPr sz="1800"/>
          </a:p>
          <a:p>
            <a:pPr indent="-3429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Robo de lenguaje</a:t>
            </a:r>
            <a:endParaRPr/>
          </a:p>
          <a:p>
            <a:pPr indent="-34290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Naturalización y despolitización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s"/>
              <a:t>	</a:t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9144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Primera gran clasificación. </a:t>
            </a:r>
            <a:r>
              <a:rPr lang="es" sz="2400"/>
              <a:t>DOS tipos de argumentación:</a:t>
            </a:r>
            <a:endParaRPr sz="2400"/>
          </a:p>
          <a:p>
            <a:pPr indent="-381000" lvl="0" marL="9144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Char char="●"/>
            </a:pPr>
            <a:r>
              <a:rPr lang="es" sz="2400"/>
              <a:t>Argumentos deductivos</a:t>
            </a:r>
            <a:endParaRPr sz="2400"/>
          </a:p>
          <a:p>
            <a:pPr indent="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9144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Char char="●"/>
            </a:pPr>
            <a:r>
              <a:rPr lang="es" sz="2400"/>
              <a:t>Argumentos inductivos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ARGUMENTOS DEDUCTIVOS: </a:t>
            </a:r>
            <a:endParaRPr sz="2400"/>
          </a:p>
          <a:p>
            <a:pPr indent="-381000" lvl="0" marL="457200" rtl="0" algn="l">
              <a:spcBef>
                <a:spcPts val="160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Hacen referencia a la lógica formal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La conclusión procede de manera necesaria desde las premisas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No agrega nada, pues solo hace explícito lo que ya se encuentra previamente en las premisas.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3588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Ej: 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2400"/>
              <a:t>Todos los A son B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2400"/>
              <a:t>Algunos C son A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" sz="2400"/>
              <a:t>Algunos C son B</a:t>
            </a:r>
            <a:endParaRPr sz="2400"/>
          </a:p>
        </p:txBody>
      </p:sp>
      <p:sp>
        <p:nvSpPr>
          <p:cNvPr id="84" name="Google Shape;84;p17"/>
          <p:cNvSpPr/>
          <p:nvPr/>
        </p:nvSpPr>
        <p:spPr>
          <a:xfrm>
            <a:off x="4729175" y="1077925"/>
            <a:ext cx="3401400" cy="35655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/>
              <a:t>        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/>
              <a:t>        B</a:t>
            </a:r>
            <a:endParaRPr sz="3000"/>
          </a:p>
        </p:txBody>
      </p:sp>
      <p:sp>
        <p:nvSpPr>
          <p:cNvPr id="85" name="Google Shape;85;p17"/>
          <p:cNvSpPr/>
          <p:nvPr/>
        </p:nvSpPr>
        <p:spPr>
          <a:xfrm>
            <a:off x="5309875" y="1708025"/>
            <a:ext cx="1113900" cy="10650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  </a:t>
            </a:r>
            <a:r>
              <a:rPr lang="es" sz="2400"/>
              <a:t>A</a:t>
            </a:r>
            <a:endParaRPr sz="2400"/>
          </a:p>
        </p:txBody>
      </p:sp>
      <p:sp>
        <p:nvSpPr>
          <p:cNvPr id="86" name="Google Shape;86;p17"/>
          <p:cNvSpPr/>
          <p:nvPr/>
        </p:nvSpPr>
        <p:spPr>
          <a:xfrm>
            <a:off x="6175025" y="722725"/>
            <a:ext cx="2263500" cy="2204400"/>
          </a:xfrm>
          <a:prstGeom prst="ellipse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       C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Ej: 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Todo </a:t>
            </a:r>
            <a:r>
              <a:rPr b="1" lang="es" sz="2400"/>
              <a:t>mago</a:t>
            </a:r>
            <a:r>
              <a:rPr lang="es" sz="2400"/>
              <a:t> puede hacer magia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Harry Potter es </a:t>
            </a:r>
            <a:r>
              <a:rPr b="1" lang="es" sz="2400"/>
              <a:t>mago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Harry Potter puede hacer magia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Todo </a:t>
            </a:r>
            <a:r>
              <a:rPr b="1" lang="es" sz="2400"/>
              <a:t>tarará </a:t>
            </a:r>
            <a:r>
              <a:rPr lang="es" sz="2400"/>
              <a:t>es tururú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Todo lalalá es </a:t>
            </a:r>
            <a:r>
              <a:rPr b="1" lang="es" sz="2400"/>
              <a:t>tarará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Todo tururú es lalalá</a:t>
            </a:r>
            <a:endParaRPr sz="2400"/>
          </a:p>
        </p:txBody>
      </p:sp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3751" y="1327550"/>
            <a:ext cx="3462126" cy="2488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ARGUMENTOS INDUCTIVOS: </a:t>
            </a:r>
            <a:endParaRPr sz="2400"/>
          </a:p>
          <a:p>
            <a:pPr indent="-38100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Se dice típicamente de ellos que son aquellos que proceden </a:t>
            </a:r>
            <a:r>
              <a:rPr b="1" lang="es" sz="2400"/>
              <a:t>desde el caso particular a lo general</a:t>
            </a:r>
            <a:r>
              <a:rPr lang="es" sz="2400"/>
              <a:t>. </a:t>
            </a:r>
            <a:endParaRPr sz="2400"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Es propia de la </a:t>
            </a:r>
            <a:r>
              <a:rPr b="1" lang="es" sz="2400"/>
              <a:t>ciencia experimental</a:t>
            </a:r>
            <a:r>
              <a:rPr lang="es" sz="2400"/>
              <a:t>. </a:t>
            </a:r>
            <a:r>
              <a:rPr lang="es" sz="2400"/>
              <a:t>Infiere reglas desde la observación particular. </a:t>
            </a:r>
            <a:endParaRPr sz="2400"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Es más común a la</a:t>
            </a:r>
            <a:r>
              <a:rPr b="1" lang="es" sz="2400"/>
              <a:t> cotidianeidad</a:t>
            </a:r>
            <a:endParaRPr sz="2400"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Tiene </a:t>
            </a:r>
            <a:r>
              <a:rPr b="1" lang="es" sz="2400"/>
              <a:t>otros requerimientos de validez</a:t>
            </a:r>
            <a:endParaRPr b="1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TEORÍA DE LA ARGUMENTACIÓN</a:t>
            </a:r>
            <a:endParaRPr/>
          </a:p>
        </p:txBody>
      </p:sp>
      <p:sp>
        <p:nvSpPr>
          <p:cNvPr id="105" name="Google Shape;105;p20"/>
          <p:cNvSpPr txBox="1"/>
          <p:nvPr>
            <p:ph idx="1" type="body"/>
          </p:nvPr>
        </p:nvSpPr>
        <p:spPr>
          <a:xfrm>
            <a:off x="817600" y="1017725"/>
            <a:ext cx="6117900" cy="342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Ej: 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p1 La sección </a:t>
            </a:r>
            <a:r>
              <a:rPr lang="es"/>
              <a:t>de </a:t>
            </a:r>
            <a:r>
              <a:rPr lang="es"/>
              <a:t>“teoría crítica” de </a:t>
            </a:r>
            <a:r>
              <a:rPr lang="es"/>
              <a:t>Hans ha visto la noción de </a:t>
            </a:r>
            <a:r>
              <a:rPr i="1" lang="es"/>
              <a:t>modernidad</a:t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p2 La sección de </a:t>
            </a:r>
            <a:r>
              <a:rPr lang="es"/>
              <a:t>“teoría crítica” </a:t>
            </a:r>
            <a:r>
              <a:rPr lang="es"/>
              <a:t>de Salinas ha visto la noción de </a:t>
            </a:r>
            <a:r>
              <a:rPr i="1" lang="es"/>
              <a:t>modernidad</a:t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p3 La sección de </a:t>
            </a:r>
            <a:r>
              <a:rPr lang="es"/>
              <a:t>“teoría crítica” de</a:t>
            </a:r>
            <a:r>
              <a:rPr lang="es"/>
              <a:t> SantaCruz ha visto la noción de </a:t>
            </a:r>
            <a:r>
              <a:rPr i="1" lang="es"/>
              <a:t>modernidad </a:t>
            </a:r>
            <a:endParaRPr i="1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s"/>
              <a:t>c Muy probablemente la noción de </a:t>
            </a:r>
            <a:r>
              <a:rPr i="1" lang="es"/>
              <a:t>modernidad </a:t>
            </a:r>
            <a:r>
              <a:rPr lang="es"/>
              <a:t>es importante para la teoría crítica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137275" y="445025"/>
            <a:ext cx="8927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DEBATE PÚBLICO Y ARGUMENTACIONES COTIDIANAS</a:t>
            </a:r>
            <a:endParaRPr/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 algn="l">
              <a:spcBef>
                <a:spcPts val="160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Argumentación informal: insuficiencia de la lógica formal 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s" sz="2400"/>
              <a:t>Subjetiviza la lógica</a:t>
            </a:r>
            <a:endParaRPr sz="24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" sz="2400"/>
              <a:t>“Estas argumentaciones cotidianas deben desarrollar criterios de aceptación para el punto de vista contrario” (López, 1996: 21)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