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9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1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17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0922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9476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200" b="0" i="0" u="none" strike="noStrike" kern="1200" cap="none" spc="0" normalizeH="0" baseline="0" noProof="0" dirty="0">
                <a:ln>
                  <a:noFill/>
                </a:ln>
                <a:solidFill>
                  <a:srgbClr val="1E5155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200" b="0" i="0" u="none" strike="noStrike" kern="1200" cap="none" spc="0" normalizeH="0" baseline="0" noProof="0" dirty="0">
                <a:ln>
                  <a:noFill/>
                </a:ln>
                <a:solidFill>
                  <a:srgbClr val="1E5155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7589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39746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78040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7949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97431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5727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D40AB5E-1846-4B16-9775-4CE80554866F}" type="slidenum">
              <a:rPr kumimoji="0" lang="ar-SA" altLang="es-CL" sz="28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altLang="es-CL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61105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FB918-F103-4F6C-A7C4-9357254142AD}" type="slidenum">
              <a:rPr kumimoji="0" lang="ar-SA" altLang="es-CL" sz="280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altLang="es-CL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847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169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52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2316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8510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6400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6376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3884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160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DFF08F-DC6B-4601-B491-B0F83F6DD2DA}" type="datetimeFigureOut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11/14/2023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57139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L" sz="4800" dirty="0"/>
              <a:t>Campañas de bien público Orientaciones generales en su mediatización.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Dr. José Miguel Labrín Elgueta.</a:t>
            </a:r>
          </a:p>
          <a:p>
            <a:r>
              <a:rPr lang="es-CL" dirty="0" smtClean="0"/>
              <a:t>Facultad </a:t>
            </a:r>
            <a:r>
              <a:rPr lang="es-CL" dirty="0"/>
              <a:t>de la Comunicación e Imagen, Universidad de Chile.</a:t>
            </a:r>
          </a:p>
        </p:txBody>
      </p:sp>
    </p:spTree>
    <p:extLst>
      <p:ext uri="{BB962C8B-B14F-4D97-AF65-F5344CB8AC3E}">
        <p14:creationId xmlns:p14="http://schemas.microsoft.com/office/powerpoint/2010/main" val="3101433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9AABB3-9894-41A2-8FDE-7FDAECABC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1EC326-BAD0-4E28-8EF4-1B1F971D2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400" b="1" dirty="0"/>
              <a:t>Las campañas como un objeto de estudio.</a:t>
            </a:r>
          </a:p>
          <a:p>
            <a:r>
              <a:rPr lang="es-CL" sz="2400" dirty="0"/>
              <a:t>Dos aspectos centrales:</a:t>
            </a:r>
          </a:p>
          <a:p>
            <a:r>
              <a:rPr lang="es-CL" sz="2400" dirty="0"/>
              <a:t>…Su vínculo estrecho con las innovaciones tecnológicas y la emergencia de los medios</a:t>
            </a:r>
          </a:p>
          <a:p>
            <a:r>
              <a:rPr lang="es-CL" sz="2400" dirty="0"/>
              <a:t>formulación tardía de corpus teóricos (sólo a partir de los años 60) que le ha dado al estudio de campañas una  contemporánea reflexión</a:t>
            </a:r>
          </a:p>
        </p:txBody>
      </p:sp>
    </p:spTree>
    <p:extLst>
      <p:ext uri="{BB962C8B-B14F-4D97-AF65-F5344CB8AC3E}">
        <p14:creationId xmlns:p14="http://schemas.microsoft.com/office/powerpoint/2010/main" val="3201151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B95FA0-D323-4BEA-BD05-9DEAEF347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FAEB41-E941-4C3C-A706-6B06B7807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400" dirty="0"/>
              <a:t>Campañas de bien público pre-existen a su propia investigación, siendo muy tardío su análisis en tanto objeto de estudio específico. </a:t>
            </a:r>
          </a:p>
          <a:p>
            <a:r>
              <a:rPr lang="es-CL" sz="2400" dirty="0"/>
              <a:t>Primeras campañas están asociadas a los movimientos de ampliación de derechos y libertades ciudadanas de fines del siglo XVIII y comienzos de siglo XIX,</a:t>
            </a:r>
          </a:p>
          <a:p>
            <a:r>
              <a:rPr lang="es-CL" sz="2400" dirty="0"/>
              <a:t>Cambio y reproducción social que las campañas han establecido en su propio devenir. </a:t>
            </a:r>
          </a:p>
        </p:txBody>
      </p:sp>
    </p:spTree>
    <p:extLst>
      <p:ext uri="{BB962C8B-B14F-4D97-AF65-F5344CB8AC3E}">
        <p14:creationId xmlns:p14="http://schemas.microsoft.com/office/powerpoint/2010/main" val="2655329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B4982-3299-4CEF-BFC9-30AD84C71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990F43-B3D6-44E5-83CA-3D0FE9BD0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sz="2400" dirty="0"/>
              <a:t>Las campañas del bien público establecen un "sistema-comunicación," (Piñuel, 2007; Luhmann,1998) donde un sistema emisor intencionalmente genera una perturbación en otros sistemas (sean estos cognitivo - individuales, organizacionales o socioculturales), para la modificación o reforzamiento de las distinciones que estos sistemas realizan sobre lo comunicado.</a:t>
            </a:r>
          </a:p>
          <a:p>
            <a:r>
              <a:rPr lang="es-CL" sz="2400" dirty="0"/>
              <a:t>Campañas de bien público como un sistema, genera la pregunta por el entorno receptor donde finalmente son significadas.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35964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B985C5-F671-4F1A-A8B0-F8BAFF194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3EADB34-030C-4B0B-8DBE-F4F11ED31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sz="2400" dirty="0"/>
              <a:t>La naturaleza social de la comunicación de “bien público” no puede ser abstraída del contexto de recepción, asumiendo el aumento de complejidad (en el eje cambio /reforzamiento) en sociedades definidas  a partir de la diferencia cultural. </a:t>
            </a:r>
          </a:p>
          <a:p>
            <a:r>
              <a:rPr lang="es-CL" sz="2400" dirty="0"/>
              <a:t> En las campañas que tienen un </a:t>
            </a:r>
            <a:r>
              <a:rPr lang="es-CL" sz="2400" b="1" dirty="0"/>
              <a:t>sustento ético </a:t>
            </a:r>
            <a:r>
              <a:rPr lang="es-CL" sz="2400" dirty="0"/>
              <a:t>-finalmente su carácter sin fin lucrativo delimita el valor social que contienen-  se reflejan también los distintos discursos que construyen territorios posibles de sentido.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35612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BC7842-9252-4633-A96F-B57253EC72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378226"/>
            <a:ext cx="8946541" cy="4870173"/>
          </a:xfrm>
        </p:spPr>
        <p:txBody>
          <a:bodyPr>
            <a:normAutofit fontScale="92500" lnSpcReduction="20000"/>
          </a:bodyPr>
          <a:lstStyle/>
          <a:p>
            <a:r>
              <a:rPr lang="es-CL" sz="2600" dirty="0"/>
              <a:t>Las campañas de bien público presentan elementos capaces de orientar, limitar o favorecer, restringir y/o promover hábitos, prácticas, normas, creencias, actitudes o comportamientos, </a:t>
            </a:r>
            <a:r>
              <a:rPr lang="es-CL" sz="2600" b="1" dirty="0"/>
              <a:t>cuya expresión en lo social resulta significativo para la coexistencia de los individuos en la sociedad. </a:t>
            </a:r>
          </a:p>
          <a:p>
            <a:endParaRPr lang="es-CL" sz="2600" dirty="0"/>
          </a:p>
          <a:p>
            <a:r>
              <a:rPr lang="es-CL" sz="2600" dirty="0"/>
              <a:t> Propuesta: </a:t>
            </a:r>
          </a:p>
          <a:p>
            <a:endParaRPr lang="es-CL" sz="2600" dirty="0"/>
          </a:p>
          <a:p>
            <a:pPr marL="0" indent="0">
              <a:buNone/>
            </a:pPr>
            <a:r>
              <a:rPr lang="es-CL" sz="2600" dirty="0"/>
              <a:t>“Una campaña no puede ser vista solo en la aplicación de dispositivos afines, sino en todos aquellos otros procesos de comunicación que se desprenden de ésta tanto a nivel social comunitario como mediático”. 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39081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70EAC3-E205-4E76-AF20-BB26B6FED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807308"/>
            <a:ext cx="4704522" cy="5421213"/>
          </a:xfrm>
        </p:spPr>
        <p:txBody>
          <a:bodyPr>
            <a:normAutofit fontScale="25000" lnSpcReduction="20000"/>
          </a:bodyPr>
          <a:lstStyle/>
          <a:p>
            <a:r>
              <a:rPr lang="es-CL" sz="8000" dirty="0"/>
              <a:t>PLANIFICACIÓN SITUACIONAL:</a:t>
            </a:r>
          </a:p>
          <a:p>
            <a:endParaRPr lang="es-CL" dirty="0"/>
          </a:p>
          <a:p>
            <a:r>
              <a:rPr lang="es-CL" sz="6200" dirty="0"/>
              <a:t>Se parte de los problemas y se seleccionan algunos y se desechan otros.</a:t>
            </a:r>
          </a:p>
          <a:p>
            <a:r>
              <a:rPr lang="es-CL" sz="6200" dirty="0"/>
              <a:t>Hay una imagen objetivo que se construye y se reconstruye permanentemente.</a:t>
            </a:r>
          </a:p>
          <a:p>
            <a:r>
              <a:rPr lang="es-CL" sz="6200" dirty="0"/>
              <a:t>Anticipatoriamente se consideran los obstáculos y posibilidades para la selección de las acciones de intervención.</a:t>
            </a:r>
          </a:p>
          <a:p>
            <a:r>
              <a:rPr lang="es-CL" sz="6200" dirty="0"/>
              <a:t>Se tienen en cuenta los recursos en sentido amplio (conocimiento, experiencia, tiempo)</a:t>
            </a:r>
          </a:p>
          <a:p>
            <a:r>
              <a:rPr lang="es-CL" sz="6200" dirty="0"/>
              <a:t>La evaluación se implementa en todos los momentos.</a:t>
            </a:r>
          </a:p>
          <a:p>
            <a:r>
              <a:rPr lang="es-CL" sz="6200" dirty="0"/>
              <a:t>Documento abierto, retroalimentado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E2EBB3B-7734-451D-93BB-2C80D144C3B0}"/>
              </a:ext>
            </a:extLst>
          </p:cNvPr>
          <p:cNvSpPr txBox="1"/>
          <p:nvPr/>
        </p:nvSpPr>
        <p:spPr>
          <a:xfrm>
            <a:off x="5700942" y="807308"/>
            <a:ext cx="5801139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PLANIFICACIÓN NORMATIVA.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 parte de un diagnóstico y los problemas ocupan un lugar secundario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CL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Trabaja por objetivos, esta basada en la norma, en el “deber ser”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CL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 seleccionan las opciones de intervenci</a:t>
            </a:r>
            <a:r>
              <a:rPr kumimoji="0" lang="es-CL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ó</a:t>
            </a: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n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CL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Los recursos se consideran de manera limitada (materiales)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CL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La evaluación se aplica en general al final del proceso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CL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s-CL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 un documento cerrado.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0207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3A57F071-498A-4143-B953-6537B67BB3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CL" altLang="es-CL" dirty="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B6ADA3C-2473-4DBF-BB9F-21633EB6BA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altLang="es-CL" dirty="0"/>
              <a:t>Por campaña de bien público se comprende toda INICIATIVA ESTRATEGICA, orientada hacia el cambio social, acotada temáticamente y que presupone un mejoramiento significativo de la calidad de vida en uno o más grupos específicos.</a:t>
            </a:r>
          </a:p>
          <a:p>
            <a:pPr eaLnBrk="1" hangingPunct="1"/>
            <a:r>
              <a:rPr lang="es-ES" altLang="es-CL" dirty="0"/>
              <a:t>Por su naturaleza, toda campaña de bien público es sin fines de lucro, independientemente del tipo de organización que lo lidere. </a:t>
            </a:r>
          </a:p>
        </p:txBody>
      </p:sp>
    </p:spTree>
    <p:extLst>
      <p:ext uri="{BB962C8B-B14F-4D97-AF65-F5344CB8AC3E}">
        <p14:creationId xmlns:p14="http://schemas.microsoft.com/office/powerpoint/2010/main" val="2275738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3495148-7652-47B9-97BF-0F0A267C18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CL" altLang="es-CL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D71FE78F-C9A0-436A-92D5-2B41E186DE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altLang="es-CL" dirty="0"/>
              <a:t>Visto esto, dónde estará el foco de las campañas de bien público?</a:t>
            </a:r>
          </a:p>
          <a:p>
            <a:pPr eaLnBrk="1" hangingPunct="1"/>
            <a:r>
              <a:rPr lang="es-ES" altLang="es-CL" dirty="0"/>
              <a:t>¿Se centrarán en la organización?</a:t>
            </a:r>
          </a:p>
          <a:p>
            <a:pPr eaLnBrk="1" hangingPunct="1"/>
            <a:r>
              <a:rPr lang="es-ES" altLang="es-CL" dirty="0"/>
              <a:t>¿En la persuasión?</a:t>
            </a:r>
          </a:p>
          <a:p>
            <a:pPr eaLnBrk="1" hangingPunct="1"/>
            <a:r>
              <a:rPr lang="es-ES" altLang="es-CL" dirty="0"/>
              <a:t>¿En la producción de contenidos y mensajes?</a:t>
            </a:r>
          </a:p>
        </p:txBody>
      </p:sp>
    </p:spTree>
    <p:extLst>
      <p:ext uri="{BB962C8B-B14F-4D97-AF65-F5344CB8AC3E}">
        <p14:creationId xmlns:p14="http://schemas.microsoft.com/office/powerpoint/2010/main" val="2680733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2BB6B83B-0532-423A-B3C5-D42AE79185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CL" altLang="es-CL" dirty="0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6CFE7376-8EEF-434A-BA40-1F92141C18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altLang="es-CL" dirty="0"/>
              <a:t>Todas ellas están presentes, pero ante todo las campañas de bien público pondrán el acento en la recepción.</a:t>
            </a:r>
          </a:p>
          <a:p>
            <a:pPr eaLnBrk="1" hangingPunct="1"/>
            <a:r>
              <a:rPr lang="es-ES" altLang="es-CL" dirty="0"/>
              <a:t>Y particularmente, en los factores psicológicos, sociales y culturales que inciden en la recepción.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s-CL" dirty="0"/>
          </a:p>
        </p:txBody>
      </p:sp>
    </p:spTree>
    <p:extLst>
      <p:ext uri="{BB962C8B-B14F-4D97-AF65-F5344CB8AC3E}">
        <p14:creationId xmlns:p14="http://schemas.microsoft.com/office/powerpoint/2010/main" val="3023635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9AB2460-050B-4F5C-A52C-4A33843BF1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CL" altLang="es-CL" dirty="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88E55E40-F7B5-4468-B93C-8C466FBEF1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altLang="es-CL" dirty="0"/>
              <a:t>La razón: una comunicación estratégica que reconoce elementos de pertinencia cultural, tendrá mayores posibilidades de eficacia y eficiencia.</a:t>
            </a:r>
          </a:p>
          <a:p>
            <a:pPr eaLnBrk="1" hangingPunct="1"/>
            <a:r>
              <a:rPr lang="es-ES" altLang="es-CL" dirty="0"/>
              <a:t>Siempre, desde luego, visto de las necesidades del grupo objetivo, por sobre los intereses de rédito institucional (como lo hace la RSE o el marketing social)</a:t>
            </a:r>
          </a:p>
        </p:txBody>
      </p:sp>
    </p:spTree>
    <p:extLst>
      <p:ext uri="{BB962C8B-B14F-4D97-AF65-F5344CB8AC3E}">
        <p14:creationId xmlns:p14="http://schemas.microsoft.com/office/powerpoint/2010/main" val="3023813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FAAB627-1EF9-440D-9549-FF7884B13F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CL" altLang="es-CL" dirty="0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B0692BC-515D-408A-A308-D3B5C76246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altLang="es-CL" dirty="0"/>
              <a:t>Las campañas de bien público tienen, por tanto una impronta ética. </a:t>
            </a:r>
          </a:p>
          <a:p>
            <a:pPr eaLnBrk="1" hangingPunct="1"/>
            <a:r>
              <a:rPr lang="es-ES" altLang="es-CL" dirty="0"/>
              <a:t>Es posible decir que exigen no sólo el reconocimiento de las audiencias en su complejidad (y diferencia cultural, por cierto) sino también una responsabilidad pública frente al otro y con el otro.</a:t>
            </a:r>
          </a:p>
        </p:txBody>
      </p:sp>
    </p:spTree>
    <p:extLst>
      <p:ext uri="{BB962C8B-B14F-4D97-AF65-F5344CB8AC3E}">
        <p14:creationId xmlns:p14="http://schemas.microsoft.com/office/powerpoint/2010/main" val="3096003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96410B28-BA39-4B3D-8622-F1F38201CB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CL" altLang="es-CL" dirty="0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827004E6-BAFB-417E-85B9-C5E16BD6A4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altLang="es-CL" dirty="0"/>
              <a:t>En ese sentido, las campañas de bien público establecen elementos orientativos, en un contexto donde existirán tensiones, acuerdos, debates y diversas perspectivas.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CL" dirty="0"/>
              <a:t>Así una campaña tendrá el carácter de facilitador de una argumentación anclada socioculturalmente, pero siempre vista como una opción estratégica de cambio.</a:t>
            </a:r>
          </a:p>
        </p:txBody>
      </p:sp>
    </p:spTree>
    <p:extLst>
      <p:ext uri="{BB962C8B-B14F-4D97-AF65-F5344CB8AC3E}">
        <p14:creationId xmlns:p14="http://schemas.microsoft.com/office/powerpoint/2010/main" val="2552649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B659DBC-F6C7-4F7D-A564-640FE3B531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CL" altLang="es-CL" dirty="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0C04F92-0792-4187-A058-69BCC9CFE9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ES" altLang="es-CL" dirty="0"/>
              <a:t>Por ello, ninguna campaña de bien público son solo los spots, las actividades en terreno, afiches o los dípticos.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CL" dirty="0"/>
              <a:t>Sino también todo aquellos cambios, consecuencias, acciones, opiniones públicas generadas en el entorno de la campaña.</a:t>
            </a:r>
          </a:p>
          <a:p>
            <a:pPr eaLnBrk="1" hangingPunct="1">
              <a:lnSpc>
                <a:spcPct val="90000"/>
              </a:lnSpc>
            </a:pPr>
            <a:r>
              <a:rPr lang="es-ES" altLang="es-CL" dirty="0"/>
              <a:t>Caso emblemático: campaña de prevención del VIH/ SIDA.</a:t>
            </a:r>
          </a:p>
        </p:txBody>
      </p:sp>
    </p:spTree>
    <p:extLst>
      <p:ext uri="{BB962C8B-B14F-4D97-AF65-F5344CB8AC3E}">
        <p14:creationId xmlns:p14="http://schemas.microsoft.com/office/powerpoint/2010/main" val="7638823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854</Words>
  <Application>Microsoft Office PowerPoint</Application>
  <PresentationFormat>Panorámica</PresentationFormat>
  <Paragraphs>57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Wingdings</vt:lpstr>
      <vt:lpstr>Wingdings 3</vt:lpstr>
      <vt:lpstr>Ion</vt:lpstr>
      <vt:lpstr>Campañas de bien público Orientaciones generales en su mediatización.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Campañas de bien público Orientaciones generales en su mediatización.</dc:title>
  <dc:creator>Usuario de Windows</dc:creator>
  <cp:lastModifiedBy>Usuario de Windows</cp:lastModifiedBy>
  <cp:revision>1</cp:revision>
  <dcterms:created xsi:type="dcterms:W3CDTF">2023-11-14T16:24:38Z</dcterms:created>
  <dcterms:modified xsi:type="dcterms:W3CDTF">2023-11-14T16:25:02Z</dcterms:modified>
</cp:coreProperties>
</file>