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305" r:id="rId18"/>
    <p:sldId id="306" r:id="rId19"/>
    <p:sldId id="307" r:id="rId20"/>
    <p:sldId id="308" r:id="rId21"/>
    <p:sldId id="309" r:id="rId22"/>
    <p:sldId id="310" r:id="rId23"/>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59AE62-22C4-4865-A62E-5D3CC4C9BD6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25D2F81-9B78-4023-B658-1612B40F8FFC}">
      <dgm:prSet/>
      <dgm:spPr/>
      <dgm:t>
        <a:bodyPr/>
        <a:lstStyle/>
        <a:p>
          <a:r>
            <a:rPr lang="es-ES"/>
            <a:t>Segmentación usuarios/ públicos/ audiencias</a:t>
          </a:r>
          <a:endParaRPr lang="en-US"/>
        </a:p>
      </dgm:t>
    </dgm:pt>
    <dgm:pt modelId="{ABCB9C24-485F-4127-912C-ECF09DF43E2A}" type="parTrans" cxnId="{0AA620EE-F4E8-476B-AC51-116D9B7253D4}">
      <dgm:prSet/>
      <dgm:spPr/>
      <dgm:t>
        <a:bodyPr/>
        <a:lstStyle/>
        <a:p>
          <a:endParaRPr lang="en-US"/>
        </a:p>
      </dgm:t>
    </dgm:pt>
    <dgm:pt modelId="{46A880E7-AA68-4E58-9736-FECBC6E49244}" type="sibTrans" cxnId="{0AA620EE-F4E8-476B-AC51-116D9B7253D4}">
      <dgm:prSet/>
      <dgm:spPr/>
      <dgm:t>
        <a:bodyPr/>
        <a:lstStyle/>
        <a:p>
          <a:endParaRPr lang="en-US"/>
        </a:p>
      </dgm:t>
    </dgm:pt>
    <dgm:pt modelId="{B79D443B-78E5-47FE-9448-FA8919E42AC6}">
      <dgm:prSet/>
      <dgm:spPr/>
      <dgm:t>
        <a:bodyPr/>
        <a:lstStyle/>
        <a:p>
          <a:r>
            <a:rPr lang="es-ES"/>
            <a:t>Investigación aplicada y seguimiento de tendencias.</a:t>
          </a:r>
          <a:endParaRPr lang="en-US"/>
        </a:p>
      </dgm:t>
    </dgm:pt>
    <dgm:pt modelId="{C8ED4063-5604-49EC-A697-C493A91B910A}" type="parTrans" cxnId="{2A5FA46B-243F-4E3A-B637-D3A1592597FD}">
      <dgm:prSet/>
      <dgm:spPr/>
      <dgm:t>
        <a:bodyPr/>
        <a:lstStyle/>
        <a:p>
          <a:endParaRPr lang="en-US"/>
        </a:p>
      </dgm:t>
    </dgm:pt>
    <dgm:pt modelId="{0B7F1ABD-F226-481D-A15D-C198DEFDD97F}" type="sibTrans" cxnId="{2A5FA46B-243F-4E3A-B637-D3A1592597FD}">
      <dgm:prSet/>
      <dgm:spPr/>
      <dgm:t>
        <a:bodyPr/>
        <a:lstStyle/>
        <a:p>
          <a:endParaRPr lang="en-US"/>
        </a:p>
      </dgm:t>
    </dgm:pt>
    <dgm:pt modelId="{3308ABE0-011D-4C39-A669-81FC1F0C3F0E}">
      <dgm:prSet/>
      <dgm:spPr/>
      <dgm:t>
        <a:bodyPr/>
        <a:lstStyle/>
        <a:p>
          <a:r>
            <a:rPr lang="es-ES"/>
            <a:t>Uso de diversas plataformas, medios, etc.</a:t>
          </a:r>
          <a:endParaRPr lang="en-US"/>
        </a:p>
      </dgm:t>
    </dgm:pt>
    <dgm:pt modelId="{82B16E07-ABDC-46D2-B7BE-B2AFF7854EC9}" type="parTrans" cxnId="{1311A7A3-D987-4A65-AE77-734154141B80}">
      <dgm:prSet/>
      <dgm:spPr/>
      <dgm:t>
        <a:bodyPr/>
        <a:lstStyle/>
        <a:p>
          <a:endParaRPr lang="en-US"/>
        </a:p>
      </dgm:t>
    </dgm:pt>
    <dgm:pt modelId="{977C5417-B841-4588-A854-AF23F15A4E83}" type="sibTrans" cxnId="{1311A7A3-D987-4A65-AE77-734154141B80}">
      <dgm:prSet/>
      <dgm:spPr/>
      <dgm:t>
        <a:bodyPr/>
        <a:lstStyle/>
        <a:p>
          <a:endParaRPr lang="en-US"/>
        </a:p>
      </dgm:t>
    </dgm:pt>
    <dgm:pt modelId="{44384F74-1FC6-417D-AFFD-AF737B945993}">
      <dgm:prSet/>
      <dgm:spPr/>
      <dgm:t>
        <a:bodyPr/>
        <a:lstStyle/>
        <a:p>
          <a:r>
            <a:rPr lang="es-ES"/>
            <a:t>Control de la eficacia y relación costo/beneficio.</a:t>
          </a:r>
          <a:endParaRPr lang="en-US"/>
        </a:p>
      </dgm:t>
    </dgm:pt>
    <dgm:pt modelId="{2A462FE3-3D8D-46D0-83D4-6E70717DEE52}" type="parTrans" cxnId="{30BD16A1-4B81-4BB6-A14A-1BFA8BB1334E}">
      <dgm:prSet/>
      <dgm:spPr/>
      <dgm:t>
        <a:bodyPr/>
        <a:lstStyle/>
        <a:p>
          <a:endParaRPr lang="en-US"/>
        </a:p>
      </dgm:t>
    </dgm:pt>
    <dgm:pt modelId="{5EB92643-B136-4905-B6AD-DE458A2ADF50}" type="sibTrans" cxnId="{30BD16A1-4B81-4BB6-A14A-1BFA8BB1334E}">
      <dgm:prSet/>
      <dgm:spPr/>
      <dgm:t>
        <a:bodyPr/>
        <a:lstStyle/>
        <a:p>
          <a:endParaRPr lang="en-US"/>
        </a:p>
      </dgm:t>
    </dgm:pt>
    <dgm:pt modelId="{8DAD63AB-6CF1-41E8-A28E-CF6EDCFDB48E}" type="pres">
      <dgm:prSet presAssocID="{5759AE62-22C4-4865-A62E-5D3CC4C9BD69}" presName="root" presStyleCnt="0">
        <dgm:presLayoutVars>
          <dgm:dir/>
          <dgm:resizeHandles val="exact"/>
        </dgm:presLayoutVars>
      </dgm:prSet>
      <dgm:spPr/>
    </dgm:pt>
    <dgm:pt modelId="{7F881C26-D708-4983-8F11-AC6565C1E6E2}" type="pres">
      <dgm:prSet presAssocID="{D25D2F81-9B78-4023-B658-1612B40F8FFC}" presName="compNode" presStyleCnt="0"/>
      <dgm:spPr/>
    </dgm:pt>
    <dgm:pt modelId="{5E58CA8D-04D3-41C6-9004-C933F4EBC8A4}" type="pres">
      <dgm:prSet presAssocID="{D25D2F81-9B78-4023-B658-1612B40F8FFC}" presName="bgRect" presStyleLbl="bgShp" presStyleIdx="0" presStyleCnt="4"/>
      <dgm:spPr/>
    </dgm:pt>
    <dgm:pt modelId="{456EA019-676B-4B5E-AF91-2E9131C7BDE6}" type="pres">
      <dgm:prSet presAssocID="{D25D2F81-9B78-4023-B658-1612B40F8FF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7E6AE8A4-21E9-400F-AB95-D38F69D3CC3F}" type="pres">
      <dgm:prSet presAssocID="{D25D2F81-9B78-4023-B658-1612B40F8FFC}" presName="spaceRect" presStyleCnt="0"/>
      <dgm:spPr/>
    </dgm:pt>
    <dgm:pt modelId="{159C5E29-AF49-41F2-944C-CCD6A697FD72}" type="pres">
      <dgm:prSet presAssocID="{D25D2F81-9B78-4023-B658-1612B40F8FFC}" presName="parTx" presStyleLbl="revTx" presStyleIdx="0" presStyleCnt="4">
        <dgm:presLayoutVars>
          <dgm:chMax val="0"/>
          <dgm:chPref val="0"/>
        </dgm:presLayoutVars>
      </dgm:prSet>
      <dgm:spPr/>
    </dgm:pt>
    <dgm:pt modelId="{28D210F0-CD70-4A08-93C2-FBD047688EA9}" type="pres">
      <dgm:prSet presAssocID="{46A880E7-AA68-4E58-9736-FECBC6E49244}" presName="sibTrans" presStyleCnt="0"/>
      <dgm:spPr/>
    </dgm:pt>
    <dgm:pt modelId="{DB2A0801-A135-44DC-9C97-5479F806BB21}" type="pres">
      <dgm:prSet presAssocID="{B79D443B-78E5-47FE-9448-FA8919E42AC6}" presName="compNode" presStyleCnt="0"/>
      <dgm:spPr/>
    </dgm:pt>
    <dgm:pt modelId="{E0105F15-312A-4F36-8AC1-DA83C50D2EA1}" type="pres">
      <dgm:prSet presAssocID="{B79D443B-78E5-47FE-9448-FA8919E42AC6}" presName="bgRect" presStyleLbl="bgShp" presStyleIdx="1" presStyleCnt="4"/>
      <dgm:spPr/>
    </dgm:pt>
    <dgm:pt modelId="{A9472717-FB16-4C33-A5D2-9A8B2C41A91C}" type="pres">
      <dgm:prSet presAssocID="{B79D443B-78E5-47FE-9448-FA8919E42AC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 chart"/>
        </a:ext>
      </dgm:extLst>
    </dgm:pt>
    <dgm:pt modelId="{B7CF1BCE-ADD2-4093-8C8D-1C09F5C1033A}" type="pres">
      <dgm:prSet presAssocID="{B79D443B-78E5-47FE-9448-FA8919E42AC6}" presName="spaceRect" presStyleCnt="0"/>
      <dgm:spPr/>
    </dgm:pt>
    <dgm:pt modelId="{6D269F66-DE33-4014-BE07-608F62FA3886}" type="pres">
      <dgm:prSet presAssocID="{B79D443B-78E5-47FE-9448-FA8919E42AC6}" presName="parTx" presStyleLbl="revTx" presStyleIdx="1" presStyleCnt="4">
        <dgm:presLayoutVars>
          <dgm:chMax val="0"/>
          <dgm:chPref val="0"/>
        </dgm:presLayoutVars>
      </dgm:prSet>
      <dgm:spPr/>
    </dgm:pt>
    <dgm:pt modelId="{76B69757-BFAB-4142-991C-C8216C81EF64}" type="pres">
      <dgm:prSet presAssocID="{0B7F1ABD-F226-481D-A15D-C198DEFDD97F}" presName="sibTrans" presStyleCnt="0"/>
      <dgm:spPr/>
    </dgm:pt>
    <dgm:pt modelId="{6947B1ED-C6AA-4CF1-8239-5C1A934A3A54}" type="pres">
      <dgm:prSet presAssocID="{3308ABE0-011D-4C39-A669-81FC1F0C3F0E}" presName="compNode" presStyleCnt="0"/>
      <dgm:spPr/>
    </dgm:pt>
    <dgm:pt modelId="{570C22A1-1D64-42E8-BD4B-E8E9433AABED}" type="pres">
      <dgm:prSet presAssocID="{3308ABE0-011D-4C39-A669-81FC1F0C3F0E}" presName="bgRect" presStyleLbl="bgShp" presStyleIdx="2" presStyleCnt="4"/>
      <dgm:spPr/>
    </dgm:pt>
    <dgm:pt modelId="{89390A8D-E246-4CEB-AFD5-9D993FC5CF14}" type="pres">
      <dgm:prSet presAssocID="{3308ABE0-011D-4C39-A669-81FC1F0C3F0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riódico"/>
        </a:ext>
      </dgm:extLst>
    </dgm:pt>
    <dgm:pt modelId="{33FF263F-E8DF-429B-B1F6-274B36BFB4A5}" type="pres">
      <dgm:prSet presAssocID="{3308ABE0-011D-4C39-A669-81FC1F0C3F0E}" presName="spaceRect" presStyleCnt="0"/>
      <dgm:spPr/>
    </dgm:pt>
    <dgm:pt modelId="{154021B0-0DA8-4DBE-91DD-5168ED401470}" type="pres">
      <dgm:prSet presAssocID="{3308ABE0-011D-4C39-A669-81FC1F0C3F0E}" presName="parTx" presStyleLbl="revTx" presStyleIdx="2" presStyleCnt="4">
        <dgm:presLayoutVars>
          <dgm:chMax val="0"/>
          <dgm:chPref val="0"/>
        </dgm:presLayoutVars>
      </dgm:prSet>
      <dgm:spPr/>
    </dgm:pt>
    <dgm:pt modelId="{7D0DB52B-73F2-42C5-AA3F-5DB5704A9B24}" type="pres">
      <dgm:prSet presAssocID="{977C5417-B841-4588-A854-AF23F15A4E83}" presName="sibTrans" presStyleCnt="0"/>
      <dgm:spPr/>
    </dgm:pt>
    <dgm:pt modelId="{228849A1-7DB3-44EB-BE1C-4FE5259C490B}" type="pres">
      <dgm:prSet presAssocID="{44384F74-1FC6-417D-AFFD-AF737B945993}" presName="compNode" presStyleCnt="0"/>
      <dgm:spPr/>
    </dgm:pt>
    <dgm:pt modelId="{AC1237AA-1A52-492B-B005-CB0F9F643E65}" type="pres">
      <dgm:prSet presAssocID="{44384F74-1FC6-417D-AFFD-AF737B945993}" presName="bgRect" presStyleLbl="bgShp" presStyleIdx="3" presStyleCnt="4"/>
      <dgm:spPr/>
    </dgm:pt>
    <dgm:pt modelId="{A7B03EB9-FBA0-4191-A814-D90863A437F1}" type="pres">
      <dgm:prSet presAssocID="{44384F74-1FC6-417D-AFFD-AF737B94599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nero"/>
        </a:ext>
      </dgm:extLst>
    </dgm:pt>
    <dgm:pt modelId="{88DD64E0-74BF-46BF-B347-B852D0C5A289}" type="pres">
      <dgm:prSet presAssocID="{44384F74-1FC6-417D-AFFD-AF737B945993}" presName="spaceRect" presStyleCnt="0"/>
      <dgm:spPr/>
    </dgm:pt>
    <dgm:pt modelId="{268CF9FD-1C7A-4C39-BA9A-7784B5C2D6F0}" type="pres">
      <dgm:prSet presAssocID="{44384F74-1FC6-417D-AFFD-AF737B945993}" presName="parTx" presStyleLbl="revTx" presStyleIdx="3" presStyleCnt="4">
        <dgm:presLayoutVars>
          <dgm:chMax val="0"/>
          <dgm:chPref val="0"/>
        </dgm:presLayoutVars>
      </dgm:prSet>
      <dgm:spPr/>
    </dgm:pt>
  </dgm:ptLst>
  <dgm:cxnLst>
    <dgm:cxn modelId="{95C9C803-687E-4DDF-A77E-203DA50C2143}" type="presOf" srcId="{5759AE62-22C4-4865-A62E-5D3CC4C9BD69}" destId="{8DAD63AB-6CF1-41E8-A28E-CF6EDCFDB48E}" srcOrd="0" destOrd="0" presId="urn:microsoft.com/office/officeart/2018/2/layout/IconVerticalSolidList"/>
    <dgm:cxn modelId="{2834F565-18B9-4620-8FA6-8BF588F40C27}" type="presOf" srcId="{3308ABE0-011D-4C39-A669-81FC1F0C3F0E}" destId="{154021B0-0DA8-4DBE-91DD-5168ED401470}" srcOrd="0" destOrd="0" presId="urn:microsoft.com/office/officeart/2018/2/layout/IconVerticalSolidList"/>
    <dgm:cxn modelId="{5EC3BD6A-EFCF-45BD-9B85-59CDC5423352}" type="presOf" srcId="{44384F74-1FC6-417D-AFFD-AF737B945993}" destId="{268CF9FD-1C7A-4C39-BA9A-7784B5C2D6F0}" srcOrd="0" destOrd="0" presId="urn:microsoft.com/office/officeart/2018/2/layout/IconVerticalSolidList"/>
    <dgm:cxn modelId="{2A5FA46B-243F-4E3A-B637-D3A1592597FD}" srcId="{5759AE62-22C4-4865-A62E-5D3CC4C9BD69}" destId="{B79D443B-78E5-47FE-9448-FA8919E42AC6}" srcOrd="1" destOrd="0" parTransId="{C8ED4063-5604-49EC-A697-C493A91B910A}" sibTransId="{0B7F1ABD-F226-481D-A15D-C198DEFDD97F}"/>
    <dgm:cxn modelId="{4A7DA44E-D1A4-416E-8D8C-C4E82092F4EE}" type="presOf" srcId="{B79D443B-78E5-47FE-9448-FA8919E42AC6}" destId="{6D269F66-DE33-4014-BE07-608F62FA3886}" srcOrd="0" destOrd="0" presId="urn:microsoft.com/office/officeart/2018/2/layout/IconVerticalSolidList"/>
    <dgm:cxn modelId="{30BD16A1-4B81-4BB6-A14A-1BFA8BB1334E}" srcId="{5759AE62-22C4-4865-A62E-5D3CC4C9BD69}" destId="{44384F74-1FC6-417D-AFFD-AF737B945993}" srcOrd="3" destOrd="0" parTransId="{2A462FE3-3D8D-46D0-83D4-6E70717DEE52}" sibTransId="{5EB92643-B136-4905-B6AD-DE458A2ADF50}"/>
    <dgm:cxn modelId="{031244A2-65BD-46EE-AAEA-9BAEF349230D}" type="presOf" srcId="{D25D2F81-9B78-4023-B658-1612B40F8FFC}" destId="{159C5E29-AF49-41F2-944C-CCD6A697FD72}" srcOrd="0" destOrd="0" presId="urn:microsoft.com/office/officeart/2018/2/layout/IconVerticalSolidList"/>
    <dgm:cxn modelId="{1311A7A3-D987-4A65-AE77-734154141B80}" srcId="{5759AE62-22C4-4865-A62E-5D3CC4C9BD69}" destId="{3308ABE0-011D-4C39-A669-81FC1F0C3F0E}" srcOrd="2" destOrd="0" parTransId="{82B16E07-ABDC-46D2-B7BE-B2AFF7854EC9}" sibTransId="{977C5417-B841-4588-A854-AF23F15A4E83}"/>
    <dgm:cxn modelId="{0AA620EE-F4E8-476B-AC51-116D9B7253D4}" srcId="{5759AE62-22C4-4865-A62E-5D3CC4C9BD69}" destId="{D25D2F81-9B78-4023-B658-1612B40F8FFC}" srcOrd="0" destOrd="0" parTransId="{ABCB9C24-485F-4127-912C-ECF09DF43E2A}" sibTransId="{46A880E7-AA68-4E58-9736-FECBC6E49244}"/>
    <dgm:cxn modelId="{D1356155-F8C2-4C14-A244-075EBAAA7502}" type="presParOf" srcId="{8DAD63AB-6CF1-41E8-A28E-CF6EDCFDB48E}" destId="{7F881C26-D708-4983-8F11-AC6565C1E6E2}" srcOrd="0" destOrd="0" presId="urn:microsoft.com/office/officeart/2018/2/layout/IconVerticalSolidList"/>
    <dgm:cxn modelId="{425523C6-C73C-4DCA-9BD4-CB8CCF72377A}" type="presParOf" srcId="{7F881C26-D708-4983-8F11-AC6565C1E6E2}" destId="{5E58CA8D-04D3-41C6-9004-C933F4EBC8A4}" srcOrd="0" destOrd="0" presId="urn:microsoft.com/office/officeart/2018/2/layout/IconVerticalSolidList"/>
    <dgm:cxn modelId="{0BE83049-BBD2-49ED-B15F-DB36F624F3FB}" type="presParOf" srcId="{7F881C26-D708-4983-8F11-AC6565C1E6E2}" destId="{456EA019-676B-4B5E-AF91-2E9131C7BDE6}" srcOrd="1" destOrd="0" presId="urn:microsoft.com/office/officeart/2018/2/layout/IconVerticalSolidList"/>
    <dgm:cxn modelId="{7C18A90D-0A3C-4356-A3C8-9D3EB271C1FF}" type="presParOf" srcId="{7F881C26-D708-4983-8F11-AC6565C1E6E2}" destId="{7E6AE8A4-21E9-400F-AB95-D38F69D3CC3F}" srcOrd="2" destOrd="0" presId="urn:microsoft.com/office/officeart/2018/2/layout/IconVerticalSolidList"/>
    <dgm:cxn modelId="{28D390F9-BCCA-46FF-942E-EB3E16B0CB22}" type="presParOf" srcId="{7F881C26-D708-4983-8F11-AC6565C1E6E2}" destId="{159C5E29-AF49-41F2-944C-CCD6A697FD72}" srcOrd="3" destOrd="0" presId="urn:microsoft.com/office/officeart/2018/2/layout/IconVerticalSolidList"/>
    <dgm:cxn modelId="{ECCD4649-147C-48DF-BDE5-F5E32D61DE4C}" type="presParOf" srcId="{8DAD63AB-6CF1-41E8-A28E-CF6EDCFDB48E}" destId="{28D210F0-CD70-4A08-93C2-FBD047688EA9}" srcOrd="1" destOrd="0" presId="urn:microsoft.com/office/officeart/2018/2/layout/IconVerticalSolidList"/>
    <dgm:cxn modelId="{9A57E45A-51B1-4481-AC72-20C72B79E389}" type="presParOf" srcId="{8DAD63AB-6CF1-41E8-A28E-CF6EDCFDB48E}" destId="{DB2A0801-A135-44DC-9C97-5479F806BB21}" srcOrd="2" destOrd="0" presId="urn:microsoft.com/office/officeart/2018/2/layout/IconVerticalSolidList"/>
    <dgm:cxn modelId="{63CA94DA-4BC7-45FA-80A9-7A836CD9ED23}" type="presParOf" srcId="{DB2A0801-A135-44DC-9C97-5479F806BB21}" destId="{E0105F15-312A-4F36-8AC1-DA83C50D2EA1}" srcOrd="0" destOrd="0" presId="urn:microsoft.com/office/officeart/2018/2/layout/IconVerticalSolidList"/>
    <dgm:cxn modelId="{2ADDE62F-ABFC-4422-9A8B-28AA3F6973CE}" type="presParOf" srcId="{DB2A0801-A135-44DC-9C97-5479F806BB21}" destId="{A9472717-FB16-4C33-A5D2-9A8B2C41A91C}" srcOrd="1" destOrd="0" presId="urn:microsoft.com/office/officeart/2018/2/layout/IconVerticalSolidList"/>
    <dgm:cxn modelId="{CB8498BB-EE44-43E2-ADA1-88D043673CA0}" type="presParOf" srcId="{DB2A0801-A135-44DC-9C97-5479F806BB21}" destId="{B7CF1BCE-ADD2-4093-8C8D-1C09F5C1033A}" srcOrd="2" destOrd="0" presId="urn:microsoft.com/office/officeart/2018/2/layout/IconVerticalSolidList"/>
    <dgm:cxn modelId="{F85295D8-44D6-4ACA-9DC6-69FE71F18A2F}" type="presParOf" srcId="{DB2A0801-A135-44DC-9C97-5479F806BB21}" destId="{6D269F66-DE33-4014-BE07-608F62FA3886}" srcOrd="3" destOrd="0" presId="urn:microsoft.com/office/officeart/2018/2/layout/IconVerticalSolidList"/>
    <dgm:cxn modelId="{0AFEF4AF-3D03-4E7E-8F50-75EB85EC51B2}" type="presParOf" srcId="{8DAD63AB-6CF1-41E8-A28E-CF6EDCFDB48E}" destId="{76B69757-BFAB-4142-991C-C8216C81EF64}" srcOrd="3" destOrd="0" presId="urn:microsoft.com/office/officeart/2018/2/layout/IconVerticalSolidList"/>
    <dgm:cxn modelId="{6AED8F06-587E-4D25-BF78-B8EF02F0FB99}" type="presParOf" srcId="{8DAD63AB-6CF1-41E8-A28E-CF6EDCFDB48E}" destId="{6947B1ED-C6AA-4CF1-8239-5C1A934A3A54}" srcOrd="4" destOrd="0" presId="urn:microsoft.com/office/officeart/2018/2/layout/IconVerticalSolidList"/>
    <dgm:cxn modelId="{93920775-871F-43ED-9E0C-9AE7AD86036E}" type="presParOf" srcId="{6947B1ED-C6AA-4CF1-8239-5C1A934A3A54}" destId="{570C22A1-1D64-42E8-BD4B-E8E9433AABED}" srcOrd="0" destOrd="0" presId="urn:microsoft.com/office/officeart/2018/2/layout/IconVerticalSolidList"/>
    <dgm:cxn modelId="{11C791EF-190E-4E4E-BA85-85D2340C8683}" type="presParOf" srcId="{6947B1ED-C6AA-4CF1-8239-5C1A934A3A54}" destId="{89390A8D-E246-4CEB-AFD5-9D993FC5CF14}" srcOrd="1" destOrd="0" presId="urn:microsoft.com/office/officeart/2018/2/layout/IconVerticalSolidList"/>
    <dgm:cxn modelId="{B07A99E2-4AB2-4EB0-B75E-3A91C963524E}" type="presParOf" srcId="{6947B1ED-C6AA-4CF1-8239-5C1A934A3A54}" destId="{33FF263F-E8DF-429B-B1F6-274B36BFB4A5}" srcOrd="2" destOrd="0" presId="urn:microsoft.com/office/officeart/2018/2/layout/IconVerticalSolidList"/>
    <dgm:cxn modelId="{57E76764-2D98-490D-8CE3-B62BF04CD87F}" type="presParOf" srcId="{6947B1ED-C6AA-4CF1-8239-5C1A934A3A54}" destId="{154021B0-0DA8-4DBE-91DD-5168ED401470}" srcOrd="3" destOrd="0" presId="urn:microsoft.com/office/officeart/2018/2/layout/IconVerticalSolidList"/>
    <dgm:cxn modelId="{A2AD1787-BE86-487C-AA22-5BE35A617278}" type="presParOf" srcId="{8DAD63AB-6CF1-41E8-A28E-CF6EDCFDB48E}" destId="{7D0DB52B-73F2-42C5-AA3F-5DB5704A9B24}" srcOrd="5" destOrd="0" presId="urn:microsoft.com/office/officeart/2018/2/layout/IconVerticalSolidList"/>
    <dgm:cxn modelId="{3DA2E032-C989-4886-96F8-2F6CEBCA2340}" type="presParOf" srcId="{8DAD63AB-6CF1-41E8-A28E-CF6EDCFDB48E}" destId="{228849A1-7DB3-44EB-BE1C-4FE5259C490B}" srcOrd="6" destOrd="0" presId="urn:microsoft.com/office/officeart/2018/2/layout/IconVerticalSolidList"/>
    <dgm:cxn modelId="{E3214E0F-7119-408E-A72A-CF8513D37F07}" type="presParOf" srcId="{228849A1-7DB3-44EB-BE1C-4FE5259C490B}" destId="{AC1237AA-1A52-492B-B005-CB0F9F643E65}" srcOrd="0" destOrd="0" presId="urn:microsoft.com/office/officeart/2018/2/layout/IconVerticalSolidList"/>
    <dgm:cxn modelId="{E0A03D92-A2F4-49E4-B87D-A7F423CF08E9}" type="presParOf" srcId="{228849A1-7DB3-44EB-BE1C-4FE5259C490B}" destId="{A7B03EB9-FBA0-4191-A814-D90863A437F1}" srcOrd="1" destOrd="0" presId="urn:microsoft.com/office/officeart/2018/2/layout/IconVerticalSolidList"/>
    <dgm:cxn modelId="{376CA1B6-8269-459F-9EED-12CF5C498428}" type="presParOf" srcId="{228849A1-7DB3-44EB-BE1C-4FE5259C490B}" destId="{88DD64E0-74BF-46BF-B347-B852D0C5A289}" srcOrd="2" destOrd="0" presId="urn:microsoft.com/office/officeart/2018/2/layout/IconVerticalSolidList"/>
    <dgm:cxn modelId="{F9F877EF-5D69-4876-B83A-CFBA21FB6970}" type="presParOf" srcId="{228849A1-7DB3-44EB-BE1C-4FE5259C490B}" destId="{268CF9FD-1C7A-4C39-BA9A-7784B5C2D6F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8CA8D-04D3-41C6-9004-C933F4EBC8A4}">
      <dsp:nvSpPr>
        <dsp:cNvPr id="0" name=""/>
        <dsp:cNvSpPr/>
      </dsp:nvSpPr>
      <dsp:spPr>
        <a:xfrm>
          <a:off x="0" y="2288"/>
          <a:ext cx="6364224" cy="115984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6EA019-676B-4B5E-AF91-2E9131C7BDE6}">
      <dsp:nvSpPr>
        <dsp:cNvPr id="0" name=""/>
        <dsp:cNvSpPr/>
      </dsp:nvSpPr>
      <dsp:spPr>
        <a:xfrm>
          <a:off x="350852" y="263253"/>
          <a:ext cx="637913" cy="637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9C5E29-AF49-41F2-944C-CCD6A697FD72}">
      <dsp:nvSpPr>
        <dsp:cNvPr id="0" name=""/>
        <dsp:cNvSpPr/>
      </dsp:nvSpPr>
      <dsp:spPr>
        <a:xfrm>
          <a:off x="1339618" y="2288"/>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77900">
            <a:lnSpc>
              <a:spcPct val="90000"/>
            </a:lnSpc>
            <a:spcBef>
              <a:spcPct val="0"/>
            </a:spcBef>
            <a:spcAft>
              <a:spcPct val="35000"/>
            </a:spcAft>
            <a:buNone/>
          </a:pPr>
          <a:r>
            <a:rPr lang="es-ES" sz="2200" kern="1200"/>
            <a:t>Segmentación usuarios/ públicos/ audiencias</a:t>
          </a:r>
          <a:endParaRPr lang="en-US" sz="2200" kern="1200"/>
        </a:p>
      </dsp:txBody>
      <dsp:txXfrm>
        <a:off x="1339618" y="2288"/>
        <a:ext cx="5024605" cy="1159843"/>
      </dsp:txXfrm>
    </dsp:sp>
    <dsp:sp modelId="{E0105F15-312A-4F36-8AC1-DA83C50D2EA1}">
      <dsp:nvSpPr>
        <dsp:cNvPr id="0" name=""/>
        <dsp:cNvSpPr/>
      </dsp:nvSpPr>
      <dsp:spPr>
        <a:xfrm>
          <a:off x="0" y="1452092"/>
          <a:ext cx="6364224" cy="115984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472717-FB16-4C33-A5D2-9A8B2C41A91C}">
      <dsp:nvSpPr>
        <dsp:cNvPr id="0" name=""/>
        <dsp:cNvSpPr/>
      </dsp:nvSpPr>
      <dsp:spPr>
        <a:xfrm>
          <a:off x="350852" y="1713057"/>
          <a:ext cx="637913" cy="637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D269F66-DE33-4014-BE07-608F62FA3886}">
      <dsp:nvSpPr>
        <dsp:cNvPr id="0" name=""/>
        <dsp:cNvSpPr/>
      </dsp:nvSpPr>
      <dsp:spPr>
        <a:xfrm>
          <a:off x="1339618" y="1452092"/>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77900">
            <a:lnSpc>
              <a:spcPct val="90000"/>
            </a:lnSpc>
            <a:spcBef>
              <a:spcPct val="0"/>
            </a:spcBef>
            <a:spcAft>
              <a:spcPct val="35000"/>
            </a:spcAft>
            <a:buNone/>
          </a:pPr>
          <a:r>
            <a:rPr lang="es-ES" sz="2200" kern="1200"/>
            <a:t>Investigación aplicada y seguimiento de tendencias.</a:t>
          </a:r>
          <a:endParaRPr lang="en-US" sz="2200" kern="1200"/>
        </a:p>
      </dsp:txBody>
      <dsp:txXfrm>
        <a:off x="1339618" y="1452092"/>
        <a:ext cx="5024605" cy="1159843"/>
      </dsp:txXfrm>
    </dsp:sp>
    <dsp:sp modelId="{570C22A1-1D64-42E8-BD4B-E8E9433AABED}">
      <dsp:nvSpPr>
        <dsp:cNvPr id="0" name=""/>
        <dsp:cNvSpPr/>
      </dsp:nvSpPr>
      <dsp:spPr>
        <a:xfrm>
          <a:off x="0" y="2901896"/>
          <a:ext cx="6364224" cy="115984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390A8D-E246-4CEB-AFD5-9D993FC5CF14}">
      <dsp:nvSpPr>
        <dsp:cNvPr id="0" name=""/>
        <dsp:cNvSpPr/>
      </dsp:nvSpPr>
      <dsp:spPr>
        <a:xfrm>
          <a:off x="350852" y="3162861"/>
          <a:ext cx="637913" cy="637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4021B0-0DA8-4DBE-91DD-5168ED401470}">
      <dsp:nvSpPr>
        <dsp:cNvPr id="0" name=""/>
        <dsp:cNvSpPr/>
      </dsp:nvSpPr>
      <dsp:spPr>
        <a:xfrm>
          <a:off x="1339618" y="2901896"/>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77900">
            <a:lnSpc>
              <a:spcPct val="90000"/>
            </a:lnSpc>
            <a:spcBef>
              <a:spcPct val="0"/>
            </a:spcBef>
            <a:spcAft>
              <a:spcPct val="35000"/>
            </a:spcAft>
            <a:buNone/>
          </a:pPr>
          <a:r>
            <a:rPr lang="es-ES" sz="2200" kern="1200"/>
            <a:t>Uso de diversas plataformas, medios, etc.</a:t>
          </a:r>
          <a:endParaRPr lang="en-US" sz="2200" kern="1200"/>
        </a:p>
      </dsp:txBody>
      <dsp:txXfrm>
        <a:off x="1339618" y="2901896"/>
        <a:ext cx="5024605" cy="1159843"/>
      </dsp:txXfrm>
    </dsp:sp>
    <dsp:sp modelId="{AC1237AA-1A52-492B-B005-CB0F9F643E65}">
      <dsp:nvSpPr>
        <dsp:cNvPr id="0" name=""/>
        <dsp:cNvSpPr/>
      </dsp:nvSpPr>
      <dsp:spPr>
        <a:xfrm>
          <a:off x="0" y="4351700"/>
          <a:ext cx="6364224" cy="115984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B03EB9-FBA0-4191-A814-D90863A437F1}">
      <dsp:nvSpPr>
        <dsp:cNvPr id="0" name=""/>
        <dsp:cNvSpPr/>
      </dsp:nvSpPr>
      <dsp:spPr>
        <a:xfrm>
          <a:off x="350852" y="4612665"/>
          <a:ext cx="637913" cy="637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8CF9FD-1C7A-4C39-BA9A-7784B5C2D6F0}">
      <dsp:nvSpPr>
        <dsp:cNvPr id="0" name=""/>
        <dsp:cNvSpPr/>
      </dsp:nvSpPr>
      <dsp:spPr>
        <a:xfrm>
          <a:off x="1339618" y="4351700"/>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77900">
            <a:lnSpc>
              <a:spcPct val="90000"/>
            </a:lnSpc>
            <a:spcBef>
              <a:spcPct val="0"/>
            </a:spcBef>
            <a:spcAft>
              <a:spcPct val="35000"/>
            </a:spcAft>
            <a:buNone/>
          </a:pPr>
          <a:r>
            <a:rPr lang="es-ES" sz="2200" kern="1200"/>
            <a:t>Control de la eficacia y relación costo/beneficio.</a:t>
          </a:r>
          <a:endParaRPr lang="en-US" sz="2200" kern="1200"/>
        </a:p>
      </dsp:txBody>
      <dsp:txXfrm>
        <a:off x="1339618" y="4351700"/>
        <a:ext cx="5024605" cy="115984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E81E13DF-3A5B-430A-B006-4EC98A573F52}" type="datetimeFigureOut">
              <a:rPr lang="en-US" smtClean="0"/>
              <a:t>7/11/2024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3340584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81E13DF-3A5B-430A-B006-4EC98A573F52}" type="datetimeFigureOut">
              <a:rPr lang="en-US" smtClean="0"/>
              <a:t>7/11/2024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1743497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81E13DF-3A5B-430A-B006-4EC98A573F52}" type="datetimeFigureOut">
              <a:rPr lang="en-US" smtClean="0"/>
              <a:t>7/11/2024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4105690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Marcador de contenido 1"/>
          <p:cNvSpPr>
            <a:spLocks noGrp="1"/>
          </p:cNvSpPr>
          <p:nvPr>
            <p:ph/>
          </p:nvPr>
        </p:nvSpPr>
        <p:spPr>
          <a:xfrm>
            <a:off x="914400" y="609600"/>
            <a:ext cx="10363200" cy="54864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3" name="Marcador de fecha 2">
            <a:extLst>
              <a:ext uri="{FF2B5EF4-FFF2-40B4-BE49-F238E27FC236}">
                <a16:creationId xmlns:a16="http://schemas.microsoft.com/office/drawing/2014/main" id="{1F00BF68-3EE2-4B41-8980-F8897982AD11}"/>
              </a:ext>
            </a:extLst>
          </p:cNvPr>
          <p:cNvSpPr>
            <a:spLocks noGrp="1"/>
          </p:cNvSpPr>
          <p:nvPr>
            <p:ph type="dt" sz="half" idx="10"/>
          </p:nvPr>
        </p:nvSpPr>
        <p:spPr>
          <a:xfrm>
            <a:off x="914400" y="6248400"/>
            <a:ext cx="2540000" cy="457200"/>
          </a:xfrm>
        </p:spPr>
        <p:txBody>
          <a:bodyPr/>
          <a:lstStyle>
            <a:lvl1pPr>
              <a:defRPr/>
            </a:lvl1pPr>
          </a:lstStyle>
          <a:p>
            <a:pPr>
              <a:defRPr/>
            </a:pPr>
            <a:endParaRPr lang="es-ES_tradnl" altLang="es-CL"/>
          </a:p>
        </p:txBody>
      </p:sp>
      <p:sp>
        <p:nvSpPr>
          <p:cNvPr id="4" name="Marcador de pie de página 3">
            <a:extLst>
              <a:ext uri="{FF2B5EF4-FFF2-40B4-BE49-F238E27FC236}">
                <a16:creationId xmlns:a16="http://schemas.microsoft.com/office/drawing/2014/main" id="{B49F2647-95D4-415D-8370-6CACD25F8F23}"/>
              </a:ext>
            </a:extLst>
          </p:cNvPr>
          <p:cNvSpPr>
            <a:spLocks noGrp="1"/>
          </p:cNvSpPr>
          <p:nvPr>
            <p:ph type="ftr" sz="quarter" idx="11"/>
          </p:nvPr>
        </p:nvSpPr>
        <p:spPr>
          <a:xfrm>
            <a:off x="4165600" y="6248400"/>
            <a:ext cx="3860800" cy="457200"/>
          </a:xfrm>
        </p:spPr>
        <p:txBody>
          <a:bodyPr/>
          <a:lstStyle>
            <a:lvl1pPr>
              <a:defRPr/>
            </a:lvl1pPr>
          </a:lstStyle>
          <a:p>
            <a:pPr>
              <a:defRPr/>
            </a:pPr>
            <a:endParaRPr lang="es-ES_tradnl" altLang="es-CL"/>
          </a:p>
        </p:txBody>
      </p:sp>
      <p:sp>
        <p:nvSpPr>
          <p:cNvPr id="5" name="Marcador de número de diapositiva 4">
            <a:extLst>
              <a:ext uri="{FF2B5EF4-FFF2-40B4-BE49-F238E27FC236}">
                <a16:creationId xmlns:a16="http://schemas.microsoft.com/office/drawing/2014/main" id="{B72CCD23-84DD-4ED1-91A8-4520F736BCC0}"/>
              </a:ext>
            </a:extLst>
          </p:cNvPr>
          <p:cNvSpPr>
            <a:spLocks noGrp="1"/>
          </p:cNvSpPr>
          <p:nvPr>
            <p:ph type="sldNum" sz="quarter" idx="12"/>
          </p:nvPr>
        </p:nvSpPr>
        <p:spPr>
          <a:xfrm>
            <a:off x="8737600" y="6248400"/>
            <a:ext cx="2540000" cy="457200"/>
          </a:xfrm>
        </p:spPr>
        <p:txBody>
          <a:bodyPr/>
          <a:lstStyle>
            <a:lvl1pPr>
              <a:defRPr/>
            </a:lvl1pPr>
          </a:lstStyle>
          <a:p>
            <a:pPr>
              <a:defRPr/>
            </a:pPr>
            <a:fld id="{6BDA620B-0914-47D5-8BC8-B6CFEABC6344}" type="slidenum">
              <a:rPr lang="es-ES_tradnl" altLang="es-CL"/>
              <a:pPr>
                <a:defRPr/>
              </a:pPr>
              <a:t>‹Nº›</a:t>
            </a:fld>
            <a:endParaRPr lang="es-ES_tradnl" altLang="es-CL"/>
          </a:p>
        </p:txBody>
      </p:sp>
    </p:spTree>
    <p:extLst>
      <p:ext uri="{BB962C8B-B14F-4D97-AF65-F5344CB8AC3E}">
        <p14:creationId xmlns:p14="http://schemas.microsoft.com/office/powerpoint/2010/main" val="218854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E81E13DF-3A5B-430A-B006-4EC98A573F52}" type="datetimeFigureOut">
              <a:rPr lang="en-US" smtClean="0"/>
              <a:t>7/11/2024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335349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81E13DF-3A5B-430A-B006-4EC98A573F52}" type="datetimeFigureOut">
              <a:rPr lang="en-US" smtClean="0"/>
              <a:t>7/11/2024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3744989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E81E13DF-3A5B-430A-B006-4EC98A573F52}" type="datetimeFigureOut">
              <a:rPr lang="en-US" smtClean="0"/>
              <a:t>7/11/2024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734793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E81E13DF-3A5B-430A-B006-4EC98A573F52}" type="datetimeFigureOut">
              <a:rPr lang="en-US" smtClean="0"/>
              <a:t>7/11/2024</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861118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E81E13DF-3A5B-430A-B006-4EC98A573F52}" type="datetimeFigureOut">
              <a:rPr lang="en-US" smtClean="0"/>
              <a:t>7/11/2024</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2180282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81E13DF-3A5B-430A-B006-4EC98A573F52}" type="datetimeFigureOut">
              <a:rPr lang="en-US" smtClean="0"/>
              <a:t>7/11/2024</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1015233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81E13DF-3A5B-430A-B006-4EC98A573F52}" type="datetimeFigureOut">
              <a:rPr lang="en-US" smtClean="0"/>
              <a:t>7/11/2024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155108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81E13DF-3A5B-430A-B006-4EC98A573F52}" type="datetimeFigureOut">
              <a:rPr lang="en-US" smtClean="0"/>
              <a:t>7/11/2024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A5549139-1954-43A0-934E-2875956AD545}" type="slidenum">
              <a:rPr lang="en-US" smtClean="0"/>
              <a:t>‹Nº›</a:t>
            </a:fld>
            <a:endParaRPr lang="en-US"/>
          </a:p>
        </p:txBody>
      </p:sp>
    </p:spTree>
    <p:extLst>
      <p:ext uri="{BB962C8B-B14F-4D97-AF65-F5344CB8AC3E}">
        <p14:creationId xmlns:p14="http://schemas.microsoft.com/office/powerpoint/2010/main" val="2433728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E13DF-3A5B-430A-B006-4EC98A573F52}" type="datetimeFigureOut">
              <a:rPr lang="en-US" smtClean="0"/>
              <a:t>7/11/2024</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49139-1954-43A0-934E-2875956AD545}" type="slidenum">
              <a:rPr lang="en-US" smtClean="0"/>
              <a:t>‹Nº›</a:t>
            </a:fld>
            <a:endParaRPr lang="en-US"/>
          </a:p>
        </p:txBody>
      </p:sp>
    </p:spTree>
    <p:extLst>
      <p:ext uri="{BB962C8B-B14F-4D97-AF65-F5344CB8AC3E}">
        <p14:creationId xmlns:p14="http://schemas.microsoft.com/office/powerpoint/2010/main" val="145652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608" name="Rectangle 2560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610" name="Rectangle 2560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2" name="Rectangle 256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4" name="Rectangle 256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6" name="Rectangle 256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18" name="Freeform: Shape 256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20" name="Rectangle 256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2" name="Título 1"/>
          <p:cNvSpPr>
            <a:spLocks noGrp="1"/>
          </p:cNvSpPr>
          <p:nvPr>
            <p:ph type="title"/>
          </p:nvPr>
        </p:nvSpPr>
        <p:spPr>
          <a:xfrm>
            <a:off x="466722" y="586855"/>
            <a:ext cx="3201366" cy="3387497"/>
          </a:xfrm>
        </p:spPr>
        <p:txBody>
          <a:bodyPr anchor="b">
            <a:normAutofit/>
          </a:bodyPr>
          <a:lstStyle/>
          <a:p>
            <a:pPr algn="r"/>
            <a:r>
              <a:rPr lang="es-ES_tradnl" altLang="es-CL" sz="2200" b="1">
                <a:solidFill>
                  <a:srgbClr val="FFFFFF"/>
                </a:solidFill>
                <a:latin typeface="Verdana" panose="020B0604030504040204" pitchFamily="34" charset="0"/>
              </a:rPr>
              <a:t>Sistemas Organizacionales</a:t>
            </a:r>
            <a:endParaRPr lang="es-CL" altLang="es-CL" sz="2200" b="1">
              <a:solidFill>
                <a:srgbClr val="FFFFFF"/>
              </a:solidFill>
              <a:latin typeface="Verdana" panose="020B0604030504040204" pitchFamily="34" charset="0"/>
            </a:endParaRPr>
          </a:p>
        </p:txBody>
      </p:sp>
      <p:sp>
        <p:nvSpPr>
          <p:cNvPr id="25603" name="Marcador de contenido 2"/>
          <p:cNvSpPr>
            <a:spLocks noGrp="1"/>
          </p:cNvSpPr>
          <p:nvPr>
            <p:ph idx="1"/>
          </p:nvPr>
        </p:nvSpPr>
        <p:spPr>
          <a:xfrm>
            <a:off x="4810259" y="649480"/>
            <a:ext cx="6555347" cy="5546047"/>
          </a:xfrm>
        </p:spPr>
        <p:txBody>
          <a:bodyPr anchor="ctr">
            <a:normAutofit/>
          </a:bodyPr>
          <a:lstStyle/>
          <a:p>
            <a:r>
              <a:rPr lang="es-MX" altLang="es-CL" sz="2000"/>
              <a:t>Las organizaciones sean cual fueren su tamaño, desarrollo u estructura funcional son ante todo </a:t>
            </a:r>
            <a:r>
              <a:rPr lang="es-MX" altLang="es-CL" sz="2000" b="1"/>
              <a:t>sistemas decisionales.</a:t>
            </a:r>
          </a:p>
          <a:p>
            <a:pPr marL="0" indent="0">
              <a:buNone/>
            </a:pPr>
            <a:endParaRPr lang="es-MX" altLang="es-CL" sz="2000"/>
          </a:p>
          <a:p>
            <a:r>
              <a:rPr lang="es-MX" altLang="es-CL" sz="2000"/>
              <a:t>Por sistemas se entiende un tipo de organización donde la definición de si mismo, su propia regulación y la relación que genera con su entorno no pueden ser explicadas desde el análisis de sus partes que lo configuran</a:t>
            </a:r>
          </a:p>
          <a:p>
            <a:endParaRPr lang="es-CL" altLang="es-CL" sz="2000"/>
          </a:p>
        </p:txBody>
      </p:sp>
    </p:spTree>
    <p:extLst>
      <p:ext uri="{BB962C8B-B14F-4D97-AF65-F5344CB8AC3E}">
        <p14:creationId xmlns:p14="http://schemas.microsoft.com/office/powerpoint/2010/main" val="1742627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4654296" y="329184"/>
            <a:ext cx="6894576" cy="1783080"/>
          </a:xfrm>
        </p:spPr>
        <p:txBody>
          <a:bodyPr anchor="b">
            <a:normAutofit/>
          </a:bodyPr>
          <a:lstStyle/>
          <a:p>
            <a:r>
              <a:rPr lang="es-CL" sz="5400"/>
              <a:t>Modelos de Gestión Comunicacional</a:t>
            </a:r>
          </a:p>
        </p:txBody>
      </p:sp>
      <p:pic>
        <p:nvPicPr>
          <p:cNvPr id="5" name="Picture 4" descr="Figuras talladas de seres humanos coloridas">
            <a:extLst>
              <a:ext uri="{FF2B5EF4-FFF2-40B4-BE49-F238E27FC236}">
                <a16:creationId xmlns:a16="http://schemas.microsoft.com/office/drawing/2014/main" id="{704AC83F-3FF3-BF37-EC69-6BBC41E82A6D}"/>
              </a:ext>
            </a:extLst>
          </p:cNvPr>
          <p:cNvPicPr>
            <a:picLocks noChangeAspect="1"/>
          </p:cNvPicPr>
          <p:nvPr/>
        </p:nvPicPr>
        <p:blipFill rotWithShape="1">
          <a:blip r:embed="rId2"/>
          <a:srcRect l="29065" r="28832" b="-1"/>
          <a:stretch/>
        </p:blipFill>
        <p:spPr>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p:spPr>
      </p:pic>
      <p:sp>
        <p:nvSpPr>
          <p:cNvPr id="11"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4654296" y="2706624"/>
            <a:ext cx="6894576" cy="3483864"/>
          </a:xfrm>
        </p:spPr>
        <p:txBody>
          <a:bodyPr>
            <a:normAutofit/>
          </a:bodyPr>
          <a:lstStyle/>
          <a:p>
            <a:pPr eaLnBrk="1" hangingPunct="1"/>
            <a:r>
              <a:rPr lang="es-ES" altLang="es-CL" sz="2200"/>
              <a:t>MODELO BUROCRATIZADO</a:t>
            </a:r>
          </a:p>
          <a:p>
            <a:pPr eaLnBrk="1" hangingPunct="1"/>
            <a:endParaRPr lang="es-ES" altLang="es-CL" sz="2200"/>
          </a:p>
          <a:p>
            <a:pPr eaLnBrk="1" hangingPunct="1">
              <a:buFont typeface="Wingdings" panose="05000000000000000000" pitchFamily="2" charset="2"/>
              <a:buNone/>
            </a:pPr>
            <a:r>
              <a:rPr lang="es-ES" altLang="es-CL" sz="2200"/>
              <a:t>. Organizaciones orientadas al marketing y/o asuntos públicos.</a:t>
            </a:r>
          </a:p>
          <a:p>
            <a:pPr eaLnBrk="1" hangingPunct="1">
              <a:buFont typeface="Wingdings" panose="05000000000000000000" pitchFamily="2" charset="2"/>
              <a:buNone/>
            </a:pPr>
            <a:r>
              <a:rPr lang="es-ES" altLang="es-CL" sz="2200"/>
              <a:t>. Se articulan en departamentos estables, por lo general dependientes de la gerencia de marketing o bien de la presidencia (gerencia general)</a:t>
            </a:r>
          </a:p>
          <a:p>
            <a:endParaRPr lang="es-CL" sz="2200"/>
          </a:p>
        </p:txBody>
      </p:sp>
    </p:spTree>
    <p:extLst>
      <p:ext uri="{BB962C8B-B14F-4D97-AF65-F5344CB8AC3E}">
        <p14:creationId xmlns:p14="http://schemas.microsoft.com/office/powerpoint/2010/main" val="1382411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466722" y="586855"/>
            <a:ext cx="3201366" cy="3387497"/>
          </a:xfrm>
        </p:spPr>
        <p:txBody>
          <a:bodyPr anchor="b">
            <a:normAutofit/>
          </a:bodyPr>
          <a:lstStyle/>
          <a:p>
            <a:pPr algn="r"/>
            <a:r>
              <a:rPr lang="es-CL" sz="3700">
                <a:solidFill>
                  <a:srgbClr val="FFFFFF"/>
                </a:solidFill>
              </a:rPr>
              <a:t>Modelos de Gestión Comunicacional</a:t>
            </a: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4810259" y="649480"/>
            <a:ext cx="6555347" cy="5546047"/>
          </a:xfrm>
        </p:spPr>
        <p:txBody>
          <a:bodyPr anchor="ctr">
            <a:normAutofit/>
          </a:bodyPr>
          <a:lstStyle/>
          <a:p>
            <a:pPr eaLnBrk="1" hangingPunct="1">
              <a:buFont typeface="Wingdings" panose="05000000000000000000" pitchFamily="2" charset="2"/>
              <a:buNone/>
            </a:pPr>
            <a:r>
              <a:rPr lang="es-ES" altLang="es-CL" sz="2000"/>
              <a:t>Bajo este modelo se suele centrar la gestión comunicacional en:</a:t>
            </a:r>
          </a:p>
          <a:p>
            <a:pPr eaLnBrk="1" hangingPunct="1">
              <a:buFont typeface="Wingdings" panose="05000000000000000000" pitchFamily="2" charset="2"/>
              <a:buNone/>
            </a:pPr>
            <a:endParaRPr lang="es-ES" altLang="es-CL" sz="2000"/>
          </a:p>
          <a:p>
            <a:pPr eaLnBrk="1" hangingPunct="1"/>
            <a:r>
              <a:rPr lang="es-ES" altLang="es-CL" sz="2000"/>
              <a:t>Publicidad corporativa</a:t>
            </a:r>
          </a:p>
          <a:p>
            <a:pPr eaLnBrk="1" hangingPunct="1"/>
            <a:r>
              <a:rPr lang="es-ES" altLang="es-CL" sz="2000"/>
              <a:t>Estudios de mercado, sondeos, entre otros</a:t>
            </a:r>
          </a:p>
          <a:p>
            <a:pPr eaLnBrk="1" hangingPunct="1"/>
            <a:r>
              <a:rPr lang="es-ES" altLang="es-CL" sz="2000"/>
              <a:t>Relaciones con agentes, principalmente medios de comunicación.</a:t>
            </a:r>
          </a:p>
          <a:p>
            <a:pPr eaLnBrk="1" hangingPunct="1"/>
            <a:r>
              <a:rPr lang="es-ES" altLang="es-CL" sz="2000"/>
              <a:t>Responsabilidad Social Corporativa.</a:t>
            </a:r>
          </a:p>
          <a:p>
            <a:pPr eaLnBrk="1" hangingPunct="1"/>
            <a:r>
              <a:rPr lang="es-ES" altLang="es-CL" sz="2000"/>
              <a:t>Control presupuestario de la unidad, entre otros.</a:t>
            </a:r>
          </a:p>
          <a:p>
            <a:endParaRPr lang="es-CL" sz="2000"/>
          </a:p>
        </p:txBody>
      </p:sp>
    </p:spTree>
    <p:extLst>
      <p:ext uri="{BB962C8B-B14F-4D97-AF65-F5344CB8AC3E}">
        <p14:creationId xmlns:p14="http://schemas.microsoft.com/office/powerpoint/2010/main" val="1732033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5126418" y="552091"/>
            <a:ext cx="6224335" cy="5431536"/>
          </a:xfrm>
        </p:spPr>
        <p:txBody>
          <a:bodyPr anchor="ctr">
            <a:normAutofit/>
          </a:bodyPr>
          <a:lstStyle/>
          <a:p>
            <a:pPr eaLnBrk="1" hangingPunct="1"/>
            <a:r>
              <a:rPr lang="es-ES" altLang="es-CL" sz="2200"/>
              <a:t>MODELO DE TRANSFORMACIÓN O CRISIS</a:t>
            </a:r>
          </a:p>
          <a:p>
            <a:pPr marL="0" indent="0" eaLnBrk="1" hangingPunct="1">
              <a:buNone/>
            </a:pPr>
            <a:endParaRPr lang="es-ES" altLang="es-CL" sz="2200"/>
          </a:p>
          <a:p>
            <a:pPr eaLnBrk="1" hangingPunct="1">
              <a:buFont typeface="Wingdings" panose="05000000000000000000" pitchFamily="2" charset="2"/>
              <a:buNone/>
            </a:pPr>
            <a:r>
              <a:rPr lang="es-ES" altLang="es-CL" sz="2200"/>
              <a:t>. Responde a organizaciones que enfrentan periódicamente situaciones de crisis y pese a eso, deben seguir siendo eficientes y eficaces.</a:t>
            </a:r>
          </a:p>
          <a:p>
            <a:pPr eaLnBrk="1" hangingPunct="1">
              <a:buFont typeface="Wingdings" panose="05000000000000000000" pitchFamily="2" charset="2"/>
              <a:buNone/>
            </a:pPr>
            <a:r>
              <a:rPr lang="es-ES" altLang="es-CL" sz="2200"/>
              <a:t>. Comunicacionalmente, trabajan con un Gabinete de Ideas (Think tank): líder definido, trabajo en equipo, decisiones ajustadas a una temporalidad breve.</a:t>
            </a:r>
          </a:p>
          <a:p>
            <a:endParaRPr lang="es-CL" sz="2200"/>
          </a:p>
        </p:txBody>
      </p:sp>
    </p:spTree>
    <p:extLst>
      <p:ext uri="{BB962C8B-B14F-4D97-AF65-F5344CB8AC3E}">
        <p14:creationId xmlns:p14="http://schemas.microsoft.com/office/powerpoint/2010/main" val="2597357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90F2D66-ADB9-4F57-B0BB-751038E4E26D}"/>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1998CE77-817C-4E2F-8419-01203E8999D1}"/>
              </a:ext>
            </a:extLst>
          </p:cNvPr>
          <p:cNvSpPr>
            <a:spLocks noGrp="1"/>
          </p:cNvSpPr>
          <p:nvPr>
            <p:ph idx="1"/>
          </p:nvPr>
        </p:nvSpPr>
        <p:spPr>
          <a:xfrm>
            <a:off x="5126418" y="552091"/>
            <a:ext cx="6224335" cy="5431536"/>
          </a:xfrm>
        </p:spPr>
        <p:txBody>
          <a:bodyPr anchor="ctr">
            <a:normAutofit/>
          </a:bodyPr>
          <a:lstStyle/>
          <a:p>
            <a:pPr eaLnBrk="1" hangingPunct="1"/>
            <a:r>
              <a:rPr lang="es-ES" altLang="es-CL" sz="2200" dirty="0"/>
              <a:t>Modo de operar del Gabinete de crisis:</a:t>
            </a:r>
          </a:p>
          <a:p>
            <a:pPr eaLnBrk="1" hangingPunct="1"/>
            <a:r>
              <a:rPr lang="es-ES" altLang="es-CL" sz="2200" dirty="0"/>
              <a:t>observación y análisis de datos de especialistas</a:t>
            </a:r>
          </a:p>
          <a:p>
            <a:pPr eaLnBrk="1" hangingPunct="1"/>
            <a:r>
              <a:rPr lang="es-ES" altLang="es-CL" sz="2200" dirty="0"/>
              <a:t>generación de estrategias por objetivos</a:t>
            </a:r>
          </a:p>
          <a:p>
            <a:pPr eaLnBrk="1" hangingPunct="1"/>
            <a:r>
              <a:rPr lang="es-ES" altLang="es-CL" sz="2200" dirty="0"/>
              <a:t>actuación inmediata según estrategia</a:t>
            </a:r>
          </a:p>
          <a:p>
            <a:pPr eaLnBrk="1" hangingPunct="1"/>
            <a:r>
              <a:rPr lang="es-ES" altLang="es-CL" sz="2200" dirty="0"/>
              <a:t>Evaluación de resultados y retroalimentación.</a:t>
            </a:r>
          </a:p>
          <a:p>
            <a:endParaRPr lang="es-CL" sz="2200" dirty="0"/>
          </a:p>
        </p:txBody>
      </p:sp>
    </p:spTree>
    <p:extLst>
      <p:ext uri="{BB962C8B-B14F-4D97-AF65-F5344CB8AC3E}">
        <p14:creationId xmlns:p14="http://schemas.microsoft.com/office/powerpoint/2010/main" val="3148023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90F2D66-ADB9-4F57-B0BB-751038E4E26D}"/>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1998CE77-817C-4E2F-8419-01203E8999D1}"/>
              </a:ext>
            </a:extLst>
          </p:cNvPr>
          <p:cNvSpPr>
            <a:spLocks noGrp="1"/>
          </p:cNvSpPr>
          <p:nvPr>
            <p:ph idx="1"/>
          </p:nvPr>
        </p:nvSpPr>
        <p:spPr>
          <a:xfrm>
            <a:off x="5126418" y="552091"/>
            <a:ext cx="6224335" cy="5431536"/>
          </a:xfrm>
        </p:spPr>
        <p:txBody>
          <a:bodyPr anchor="ctr">
            <a:normAutofit/>
          </a:bodyPr>
          <a:lstStyle/>
          <a:p>
            <a:pPr eaLnBrk="1" hangingPunct="1"/>
            <a:r>
              <a:rPr lang="es-ES" altLang="es-CL" sz="2200" b="1"/>
              <a:t>Modelo Proyectivo.</a:t>
            </a:r>
          </a:p>
          <a:p>
            <a:pPr eaLnBrk="1" hangingPunct="1"/>
            <a:endParaRPr lang="es-ES" altLang="es-CL" sz="2200"/>
          </a:p>
          <a:p>
            <a:pPr eaLnBrk="1" hangingPunct="1">
              <a:buFont typeface="Wingdings" panose="05000000000000000000" pitchFamily="2" charset="2"/>
              <a:buNone/>
            </a:pPr>
            <a:r>
              <a:rPr lang="es-ES" altLang="es-CL" sz="2200"/>
              <a:t>. Propio de organizaciones nuevas o aquellas en expansión y desarrollo. </a:t>
            </a:r>
          </a:p>
          <a:p>
            <a:pPr eaLnBrk="1" hangingPunct="1">
              <a:buFont typeface="Wingdings" panose="05000000000000000000" pitchFamily="2" charset="2"/>
              <a:buNone/>
            </a:pPr>
            <a:r>
              <a:rPr lang="es-ES" altLang="es-CL" sz="2200"/>
              <a:t>. Priorización por equipos multidisciplinarios, de reflexión- acción.</a:t>
            </a:r>
          </a:p>
          <a:p>
            <a:pPr eaLnBrk="1" hangingPunct="1">
              <a:buFont typeface="Wingdings" panose="05000000000000000000" pitchFamily="2" charset="2"/>
              <a:buNone/>
            </a:pPr>
            <a:endParaRPr lang="es-ES" altLang="es-CL" sz="2200"/>
          </a:p>
          <a:p>
            <a:pPr eaLnBrk="1" hangingPunct="1">
              <a:buFont typeface="Wingdings" panose="05000000000000000000" pitchFamily="2" charset="2"/>
              <a:buNone/>
            </a:pPr>
            <a:r>
              <a:rPr lang="es-ES" altLang="es-CL" sz="2200"/>
              <a:t>. Trabajo comunicacional:</a:t>
            </a:r>
          </a:p>
          <a:p>
            <a:pPr eaLnBrk="1" hangingPunct="1">
              <a:buFont typeface="Wingdings" panose="05000000000000000000" pitchFamily="2" charset="2"/>
              <a:buNone/>
            </a:pPr>
            <a:endParaRPr lang="es-ES" altLang="es-CL" sz="2200"/>
          </a:p>
          <a:p>
            <a:pPr eaLnBrk="1" hangingPunct="1">
              <a:buFontTx/>
              <a:buChar char="-"/>
            </a:pPr>
            <a:r>
              <a:rPr lang="es-ES" altLang="es-CL" sz="2200"/>
              <a:t>Objetivos y estrategias a mediano y largo plazo</a:t>
            </a:r>
          </a:p>
          <a:p>
            <a:endParaRPr lang="es-CL" sz="2200"/>
          </a:p>
        </p:txBody>
      </p:sp>
    </p:spTree>
    <p:extLst>
      <p:ext uri="{BB962C8B-B14F-4D97-AF65-F5344CB8AC3E}">
        <p14:creationId xmlns:p14="http://schemas.microsoft.com/office/powerpoint/2010/main" val="432224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90F2D66-ADB9-4F57-B0BB-751038E4E26D}"/>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1998CE77-817C-4E2F-8419-01203E8999D1}"/>
              </a:ext>
            </a:extLst>
          </p:cNvPr>
          <p:cNvSpPr>
            <a:spLocks noGrp="1"/>
          </p:cNvSpPr>
          <p:nvPr>
            <p:ph idx="1"/>
          </p:nvPr>
        </p:nvSpPr>
        <p:spPr>
          <a:xfrm>
            <a:off x="5126418" y="552091"/>
            <a:ext cx="6224335" cy="5431536"/>
          </a:xfrm>
        </p:spPr>
        <p:txBody>
          <a:bodyPr anchor="ctr">
            <a:normAutofit/>
          </a:bodyPr>
          <a:lstStyle/>
          <a:p>
            <a:pPr eaLnBrk="1" hangingPunct="1"/>
            <a:r>
              <a:rPr lang="es-ES" altLang="es-CL" sz="2200"/>
              <a:t>Adecuación de las oportunidades en función de las estrategias y objetivos</a:t>
            </a:r>
          </a:p>
          <a:p>
            <a:pPr eaLnBrk="1" hangingPunct="1"/>
            <a:r>
              <a:rPr lang="es-ES" altLang="es-CL" sz="2200"/>
              <a:t>Innovación en las acciones, orientadas a la satisfacción de objetivos.</a:t>
            </a:r>
          </a:p>
          <a:p>
            <a:pPr eaLnBrk="1" hangingPunct="1"/>
            <a:r>
              <a:rPr lang="es-ES" altLang="es-CL" sz="2200"/>
              <a:t>Flexibilidad al cambio de gestión y construcción de nuevos objetivos.</a:t>
            </a:r>
          </a:p>
          <a:p>
            <a:endParaRPr lang="es-CL" sz="2200"/>
          </a:p>
        </p:txBody>
      </p:sp>
    </p:spTree>
    <p:extLst>
      <p:ext uri="{BB962C8B-B14F-4D97-AF65-F5344CB8AC3E}">
        <p14:creationId xmlns:p14="http://schemas.microsoft.com/office/powerpoint/2010/main" val="873526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90F2D66-ADB9-4F57-B0BB-751038E4E26D}"/>
              </a:ext>
            </a:extLst>
          </p:cNvPr>
          <p:cNvSpPr>
            <a:spLocks noGrp="1"/>
          </p:cNvSpPr>
          <p:nvPr>
            <p:ph type="title"/>
          </p:nvPr>
        </p:nvSpPr>
        <p:spPr>
          <a:xfrm>
            <a:off x="621792" y="1161288"/>
            <a:ext cx="3602736" cy="4526280"/>
          </a:xfrm>
        </p:spPr>
        <p:txBody>
          <a:bodyPr>
            <a:normAutofit/>
          </a:bodyPr>
          <a:lstStyle/>
          <a:p>
            <a:r>
              <a:rPr lang="es-CL" sz="4000"/>
              <a:t>Supuestos comunes a toda gestión comunicacional.</a:t>
            </a:r>
          </a:p>
        </p:txBody>
      </p:sp>
      <p:sp>
        <p:nvSpPr>
          <p:cNvPr id="16" name="Rectangle 15">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AutoShape 2" descr="https://powerpoint.officeapps.live.com/pods/GetClipboardImage.ashx?Id=c856601b-a2d5-40fa-858d-a0fcc9742fb3&amp;DC=PUS9&amp;pkey=44fc78bb-4ff0-4251-bbb7-b0b7902e332e&amp;wdwaccluster=PUS9"/>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Marcador de contenido 2">
            <a:extLst>
              <a:ext uri="{FF2B5EF4-FFF2-40B4-BE49-F238E27FC236}">
                <a16:creationId xmlns:a16="http://schemas.microsoft.com/office/drawing/2014/main" id="{59B43C56-D57C-7D46-443F-026938447B7B}"/>
              </a:ext>
            </a:extLst>
          </p:cNvPr>
          <p:cNvGraphicFramePr>
            <a:graphicFrameLocks noGrp="1"/>
          </p:cNvGraphicFramePr>
          <p:nvPr>
            <p:ph idx="1"/>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7726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BA06D9-E8AA-4D89-BE62-2742539B1C74}"/>
              </a:ext>
            </a:extLst>
          </p:cNvPr>
          <p:cNvSpPr>
            <a:spLocks noGrp="1"/>
          </p:cNvSpPr>
          <p:nvPr>
            <p:ph type="title"/>
          </p:nvPr>
        </p:nvSpPr>
        <p:spPr/>
        <p:txBody>
          <a:bodyPr/>
          <a:lstStyle/>
          <a:p>
            <a:r>
              <a:rPr lang="es-CL" dirty="0"/>
              <a:t>Política Comunicacional</a:t>
            </a:r>
          </a:p>
        </p:txBody>
      </p:sp>
      <p:sp>
        <p:nvSpPr>
          <p:cNvPr id="3" name="Marcador de contenido 2">
            <a:extLst>
              <a:ext uri="{FF2B5EF4-FFF2-40B4-BE49-F238E27FC236}">
                <a16:creationId xmlns:a16="http://schemas.microsoft.com/office/drawing/2014/main" id="{BE2E39FF-81D3-4574-9A3D-8315B4DBE182}"/>
              </a:ext>
            </a:extLst>
          </p:cNvPr>
          <p:cNvSpPr>
            <a:spLocks noGrp="1"/>
          </p:cNvSpPr>
          <p:nvPr>
            <p:ph idx="1"/>
          </p:nvPr>
        </p:nvSpPr>
        <p:spPr/>
        <p:txBody>
          <a:bodyPr/>
          <a:lstStyle/>
          <a:p>
            <a:r>
              <a:rPr lang="es-MX" dirty="0"/>
              <a:t>A NIVEL INSTITUCIONAL</a:t>
            </a:r>
          </a:p>
          <a:p>
            <a:r>
              <a:rPr lang="es-MX" dirty="0"/>
              <a:t>Una serie de prescripciones de comportamiento social vinculadas al quehacer de la organización (sean estas positivas o negativas)</a:t>
            </a:r>
          </a:p>
          <a:p>
            <a:endParaRPr lang="es-MX" dirty="0"/>
          </a:p>
          <a:p>
            <a:endParaRPr lang="es-MX" dirty="0"/>
          </a:p>
          <a:p>
            <a:endParaRPr lang="es-MX" dirty="0"/>
          </a:p>
          <a:p>
            <a:endParaRPr lang="es-CL" dirty="0"/>
          </a:p>
        </p:txBody>
      </p:sp>
    </p:spTree>
    <p:extLst>
      <p:ext uri="{BB962C8B-B14F-4D97-AF65-F5344CB8AC3E}">
        <p14:creationId xmlns:p14="http://schemas.microsoft.com/office/powerpoint/2010/main" val="2461867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01526D-1540-4E7B-B9A7-B3354643B766}"/>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8D3926FB-65AB-4776-AF71-AC3D57027458}"/>
              </a:ext>
            </a:extLst>
          </p:cNvPr>
          <p:cNvSpPr>
            <a:spLocks noGrp="1"/>
          </p:cNvSpPr>
          <p:nvPr>
            <p:ph idx="1"/>
          </p:nvPr>
        </p:nvSpPr>
        <p:spPr>
          <a:xfrm>
            <a:off x="838200" y="2299855"/>
            <a:ext cx="10515600" cy="3877108"/>
          </a:xfrm>
        </p:spPr>
        <p:txBody>
          <a:bodyPr/>
          <a:lstStyle/>
          <a:p>
            <a:r>
              <a:rPr lang="es-MX" dirty="0"/>
              <a:t>En definitiva, la política comunicacional contempla </a:t>
            </a:r>
            <a:r>
              <a:rPr lang="es-MX" dirty="0">
                <a:solidFill>
                  <a:srgbClr val="FF0000"/>
                </a:solidFill>
                <a:highlight>
                  <a:srgbClr val="FFFF00"/>
                </a:highlight>
              </a:rPr>
              <a:t>los parámetros que deben tener en cuanta las acciones de comunicación</a:t>
            </a:r>
            <a:r>
              <a:rPr lang="es-MX" dirty="0">
                <a:highlight>
                  <a:srgbClr val="FFFF00"/>
                </a:highlight>
              </a:rPr>
              <a:t>, </a:t>
            </a:r>
            <a:r>
              <a:rPr lang="es-MX" dirty="0"/>
              <a:t>sean cuales fueren las que se realicen para mantenerse dentro de un rango que además identifique la organización y le permita diferenciarse de otras.</a:t>
            </a:r>
            <a:endParaRPr lang="es-CL" dirty="0"/>
          </a:p>
        </p:txBody>
      </p:sp>
    </p:spTree>
    <p:extLst>
      <p:ext uri="{BB962C8B-B14F-4D97-AF65-F5344CB8AC3E}">
        <p14:creationId xmlns:p14="http://schemas.microsoft.com/office/powerpoint/2010/main" val="4097663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D76A03-09C3-4A20-8268-59B18E6A56B4}"/>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D7B28118-5514-46B7-B18A-8A40335E9299}"/>
              </a:ext>
            </a:extLst>
          </p:cNvPr>
          <p:cNvSpPr>
            <a:spLocks noGrp="1"/>
          </p:cNvSpPr>
          <p:nvPr>
            <p:ph idx="1"/>
          </p:nvPr>
        </p:nvSpPr>
        <p:spPr/>
        <p:txBody>
          <a:bodyPr>
            <a:normAutofit/>
          </a:bodyPr>
          <a:lstStyle/>
          <a:p>
            <a:r>
              <a:rPr lang="es-CL" dirty="0"/>
              <a:t>Caracteriza el sistema comunicación que la organización pretende lograr en función de su relación e interacción con distintos públicos y/o grupos de interés.</a:t>
            </a:r>
          </a:p>
          <a:p>
            <a:r>
              <a:rPr lang="es-CL" dirty="0"/>
              <a:t>Es normativa, pero al mismo tiempo orientadora de la planificación comunicacional.</a:t>
            </a:r>
          </a:p>
          <a:p>
            <a:endParaRPr lang="es-CL" dirty="0"/>
          </a:p>
          <a:p>
            <a:r>
              <a:rPr lang="es-CL" dirty="0"/>
              <a:t>Algunos ejes:</a:t>
            </a:r>
          </a:p>
          <a:p>
            <a:r>
              <a:rPr lang="es-MX" dirty="0"/>
              <a:t>Definición de canales comunicacionales tanto internos como externos.</a:t>
            </a:r>
          </a:p>
          <a:p>
            <a:pPr marL="0" indent="0">
              <a:buNone/>
            </a:pPr>
            <a:endParaRPr lang="es-CL" dirty="0"/>
          </a:p>
        </p:txBody>
      </p:sp>
    </p:spTree>
    <p:extLst>
      <p:ext uri="{BB962C8B-B14F-4D97-AF65-F5344CB8AC3E}">
        <p14:creationId xmlns:p14="http://schemas.microsoft.com/office/powerpoint/2010/main" val="71613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609" name="Rectangle 2560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2" name="Título 1"/>
          <p:cNvSpPr>
            <a:spLocks noGrp="1"/>
          </p:cNvSpPr>
          <p:nvPr>
            <p:ph type="title"/>
          </p:nvPr>
        </p:nvSpPr>
        <p:spPr>
          <a:xfrm>
            <a:off x="5297762" y="329184"/>
            <a:ext cx="6251110" cy="1783080"/>
          </a:xfrm>
        </p:spPr>
        <p:txBody>
          <a:bodyPr anchor="b">
            <a:normAutofit/>
          </a:bodyPr>
          <a:lstStyle/>
          <a:p>
            <a:r>
              <a:rPr lang="es-ES_tradnl" altLang="es-CL" sz="4600" b="1">
                <a:latin typeface="Verdana" panose="020B0604030504040204" pitchFamily="34" charset="0"/>
              </a:rPr>
              <a:t>Sistemas Organizacionales</a:t>
            </a:r>
            <a:endParaRPr lang="es-CL" altLang="es-CL" sz="4600" b="1">
              <a:latin typeface="Verdana" panose="020B0604030504040204" pitchFamily="34" charset="0"/>
            </a:endParaRPr>
          </a:p>
        </p:txBody>
      </p:sp>
      <p:pic>
        <p:nvPicPr>
          <p:cNvPr id="25605" name="Picture 25604" descr="Esfera con una red de nodos conectados">
            <a:extLst>
              <a:ext uri="{FF2B5EF4-FFF2-40B4-BE49-F238E27FC236}">
                <a16:creationId xmlns:a16="http://schemas.microsoft.com/office/drawing/2014/main" id="{6B3B0CBA-560C-A63B-F88D-D07B2D529511}"/>
              </a:ext>
            </a:extLst>
          </p:cNvPr>
          <p:cNvPicPr>
            <a:picLocks noChangeAspect="1"/>
          </p:cNvPicPr>
          <p:nvPr/>
        </p:nvPicPr>
        <p:blipFill rotWithShape="1">
          <a:blip r:embed="rId2"/>
          <a:srcRect l="40028" r="903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56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3" name="Marcador de contenido 2"/>
          <p:cNvSpPr>
            <a:spLocks noGrp="1"/>
          </p:cNvSpPr>
          <p:nvPr>
            <p:ph idx="1"/>
          </p:nvPr>
        </p:nvSpPr>
        <p:spPr>
          <a:xfrm>
            <a:off x="5297762" y="2706624"/>
            <a:ext cx="6251110" cy="3483864"/>
          </a:xfrm>
        </p:spPr>
        <p:txBody>
          <a:bodyPr>
            <a:normAutofit/>
          </a:bodyPr>
          <a:lstStyle/>
          <a:p>
            <a:pPr eaLnBrk="1" hangingPunct="1"/>
            <a:r>
              <a:rPr lang="es-ES" altLang="es-CL" sz="2200"/>
              <a:t>Por lo tanto estaríamos observando una red de procesos que logran transformar componentes, pero en los cuales el mismo sistema maneja el límite (que define su identidad) con respecto al entorno.</a:t>
            </a:r>
          </a:p>
          <a:p>
            <a:pPr marL="0" indent="0" eaLnBrk="1" hangingPunct="1">
              <a:buNone/>
            </a:pPr>
            <a:endParaRPr lang="es-ES" altLang="es-CL" sz="2200"/>
          </a:p>
          <a:p>
            <a:pPr eaLnBrk="1" hangingPunct="1"/>
            <a:r>
              <a:rPr lang="es-ES" altLang="es-CL" sz="2200"/>
              <a:t>Intercambian elementos con el entorno (no son autárquicos), pero a su vez son cerrados operativamente, pues sus propias acciones permiten su diferenciación.</a:t>
            </a:r>
          </a:p>
          <a:p>
            <a:endParaRPr lang="es-CL" altLang="es-CL" sz="2200"/>
          </a:p>
        </p:txBody>
      </p:sp>
    </p:spTree>
    <p:extLst>
      <p:ext uri="{BB962C8B-B14F-4D97-AF65-F5344CB8AC3E}">
        <p14:creationId xmlns:p14="http://schemas.microsoft.com/office/powerpoint/2010/main" val="2221950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7F0C26-DEED-4A7F-ACE3-EBB71DC99DBD}"/>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3774C2ED-44F8-4B27-8791-799575E675B4}"/>
              </a:ext>
            </a:extLst>
          </p:cNvPr>
          <p:cNvSpPr>
            <a:spLocks noGrp="1"/>
          </p:cNvSpPr>
          <p:nvPr>
            <p:ph idx="1"/>
          </p:nvPr>
        </p:nvSpPr>
        <p:spPr/>
        <p:txBody>
          <a:bodyPr/>
          <a:lstStyle/>
          <a:p>
            <a:r>
              <a:rPr lang="es-MX" dirty="0"/>
              <a:t>Principales ejes discursivos</a:t>
            </a:r>
          </a:p>
          <a:p>
            <a:r>
              <a:rPr lang="es-MX" dirty="0"/>
              <a:t>Dimensiones colaborativas con otros actores.</a:t>
            </a:r>
          </a:p>
          <a:p>
            <a:r>
              <a:rPr lang="es-MX" dirty="0"/>
              <a:t>Lineamientos para planes de acción comunicacionales</a:t>
            </a:r>
          </a:p>
          <a:p>
            <a:r>
              <a:rPr lang="es-MX" dirty="0"/>
              <a:t>Caracterización de grupos de interés (prioritarios, marginales, emergentes, </a:t>
            </a:r>
            <a:r>
              <a:rPr lang="es-MX" dirty="0" err="1"/>
              <a:t>etc</a:t>
            </a:r>
            <a:r>
              <a:rPr lang="es-MX" dirty="0"/>
              <a:t>)</a:t>
            </a:r>
            <a:endParaRPr lang="es-CL" dirty="0"/>
          </a:p>
        </p:txBody>
      </p:sp>
    </p:spTree>
    <p:extLst>
      <p:ext uri="{BB962C8B-B14F-4D97-AF65-F5344CB8AC3E}">
        <p14:creationId xmlns:p14="http://schemas.microsoft.com/office/powerpoint/2010/main" val="1666886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3591DC-AAC8-498A-885F-13DA5002B3CE}"/>
              </a:ext>
            </a:extLst>
          </p:cNvPr>
          <p:cNvSpPr>
            <a:spLocks noGrp="1"/>
          </p:cNvSpPr>
          <p:nvPr>
            <p:ph type="title"/>
          </p:nvPr>
        </p:nvSpPr>
        <p:spPr/>
        <p:txBody>
          <a:bodyPr/>
          <a:lstStyle/>
          <a:p>
            <a:r>
              <a:rPr lang="es-CL" dirty="0"/>
              <a:t>Política Comunicacional</a:t>
            </a:r>
          </a:p>
        </p:txBody>
      </p:sp>
      <p:sp>
        <p:nvSpPr>
          <p:cNvPr id="3" name="Marcador de contenido 2">
            <a:extLst>
              <a:ext uri="{FF2B5EF4-FFF2-40B4-BE49-F238E27FC236}">
                <a16:creationId xmlns:a16="http://schemas.microsoft.com/office/drawing/2014/main" id="{91F6E077-11EA-4D65-BE57-D72F09E9EBB0}"/>
              </a:ext>
            </a:extLst>
          </p:cNvPr>
          <p:cNvSpPr>
            <a:spLocks noGrp="1"/>
          </p:cNvSpPr>
          <p:nvPr>
            <p:ph idx="1"/>
          </p:nvPr>
        </p:nvSpPr>
        <p:spPr/>
        <p:txBody>
          <a:bodyPr/>
          <a:lstStyle/>
          <a:p>
            <a:r>
              <a:rPr lang="es-CL" dirty="0"/>
              <a:t>Toda política comunicacional debe:</a:t>
            </a:r>
          </a:p>
          <a:p>
            <a:r>
              <a:rPr lang="es-CL" dirty="0"/>
              <a:t>A. Ser valorada al interior de la organización, tanto por los decisores como por los ejecutores.</a:t>
            </a:r>
          </a:p>
          <a:p>
            <a:r>
              <a:rPr lang="es-CL" dirty="0"/>
              <a:t>B. Ser explícita</a:t>
            </a:r>
          </a:p>
          <a:p>
            <a:r>
              <a:rPr lang="es-CL" dirty="0"/>
              <a:t>C. Ser Consensuada </a:t>
            </a:r>
          </a:p>
          <a:p>
            <a:r>
              <a:rPr lang="es-CL" dirty="0"/>
              <a:t>D. Pertinente y coherente con la visión, misión e imagen organizacional</a:t>
            </a:r>
          </a:p>
          <a:p>
            <a:r>
              <a:rPr lang="es-CL" dirty="0"/>
              <a:t>E. Respetada, en términos de las posterior planificación</a:t>
            </a:r>
          </a:p>
          <a:p>
            <a:endParaRPr lang="es-CL" dirty="0"/>
          </a:p>
        </p:txBody>
      </p:sp>
    </p:spTree>
    <p:extLst>
      <p:ext uri="{BB962C8B-B14F-4D97-AF65-F5344CB8AC3E}">
        <p14:creationId xmlns:p14="http://schemas.microsoft.com/office/powerpoint/2010/main" val="4230328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AF17A4-71F6-4CAD-ACBA-14BF609E6EBD}"/>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0750AEA3-94B2-47C3-9170-E84725AC85CD}"/>
              </a:ext>
            </a:extLst>
          </p:cNvPr>
          <p:cNvSpPr>
            <a:spLocks noGrp="1"/>
          </p:cNvSpPr>
          <p:nvPr>
            <p:ph idx="1"/>
          </p:nvPr>
        </p:nvSpPr>
        <p:spPr/>
        <p:txBody>
          <a:bodyPr/>
          <a:lstStyle/>
          <a:p>
            <a:r>
              <a:rPr lang="es-CL" dirty="0"/>
              <a:t>F. Extendida, tanto a las dimensiones internas como externas.</a:t>
            </a:r>
          </a:p>
          <a:p>
            <a:r>
              <a:rPr lang="es-CL" dirty="0"/>
              <a:t>G. Adaptable, en términos de potenciales cambios organizacionales.</a:t>
            </a:r>
          </a:p>
          <a:p>
            <a:r>
              <a:rPr lang="es-CL" dirty="0"/>
              <a:t>H. Práctica, con orientaciones aplicables según las </a:t>
            </a:r>
            <a:r>
              <a:rPr lang="es-CL" dirty="0" err="1"/>
              <a:t>característas</a:t>
            </a:r>
            <a:r>
              <a:rPr lang="es-CL" dirty="0"/>
              <a:t> de gestión y posicionamiento actual de la organización.</a:t>
            </a:r>
          </a:p>
          <a:p>
            <a:endParaRPr lang="es-CL" dirty="0"/>
          </a:p>
        </p:txBody>
      </p:sp>
    </p:spTree>
    <p:extLst>
      <p:ext uri="{BB962C8B-B14F-4D97-AF65-F5344CB8AC3E}">
        <p14:creationId xmlns:p14="http://schemas.microsoft.com/office/powerpoint/2010/main" val="313034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608" name="Rectangle 2560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610" name="Rectangle 2560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2" name="Rectangle 256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4" name="Rectangle 256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6" name="Rectangle 256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18" name="Freeform: Shape 256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20" name="Rectangle 256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2" name="Título 1"/>
          <p:cNvSpPr>
            <a:spLocks noGrp="1"/>
          </p:cNvSpPr>
          <p:nvPr>
            <p:ph type="title"/>
          </p:nvPr>
        </p:nvSpPr>
        <p:spPr>
          <a:xfrm>
            <a:off x="466722" y="586855"/>
            <a:ext cx="3201366" cy="3387497"/>
          </a:xfrm>
        </p:spPr>
        <p:txBody>
          <a:bodyPr anchor="b">
            <a:normAutofit/>
          </a:bodyPr>
          <a:lstStyle/>
          <a:p>
            <a:pPr algn="r"/>
            <a:r>
              <a:rPr lang="es-ES_tradnl" altLang="es-CL" sz="2200" b="1">
                <a:solidFill>
                  <a:srgbClr val="FFFFFF"/>
                </a:solidFill>
                <a:latin typeface="Verdana" panose="020B0604030504040204" pitchFamily="34" charset="0"/>
              </a:rPr>
              <a:t>Sistemas Organizacionales</a:t>
            </a:r>
            <a:endParaRPr lang="es-CL" altLang="es-CL" sz="2200" b="1">
              <a:solidFill>
                <a:srgbClr val="FFFFFF"/>
              </a:solidFill>
              <a:latin typeface="Verdana" panose="020B0604030504040204" pitchFamily="34" charset="0"/>
            </a:endParaRPr>
          </a:p>
        </p:txBody>
      </p:sp>
      <p:sp>
        <p:nvSpPr>
          <p:cNvPr id="25603" name="Marcador de contenido 2"/>
          <p:cNvSpPr>
            <a:spLocks noGrp="1"/>
          </p:cNvSpPr>
          <p:nvPr>
            <p:ph idx="1"/>
          </p:nvPr>
        </p:nvSpPr>
        <p:spPr>
          <a:xfrm>
            <a:off x="4810259" y="649480"/>
            <a:ext cx="6555347" cy="5546047"/>
          </a:xfrm>
        </p:spPr>
        <p:txBody>
          <a:bodyPr anchor="ctr">
            <a:normAutofit/>
          </a:bodyPr>
          <a:lstStyle/>
          <a:p>
            <a:pPr marL="0" indent="0" eaLnBrk="1" hangingPunct="1">
              <a:buNone/>
            </a:pPr>
            <a:endParaRPr lang="es-ES" altLang="es-CL" sz="2000" dirty="0"/>
          </a:p>
          <a:p>
            <a:pPr eaLnBrk="1" hangingPunct="1"/>
            <a:r>
              <a:rPr lang="es-ES" altLang="es-CL" sz="2000" dirty="0"/>
              <a:t>Siguiendo esta línea, podemos apreciar que aquellos elementos que tradicionalmente son vistos como “partes” de las organizaciones son más bien </a:t>
            </a:r>
            <a:r>
              <a:rPr lang="es-ES" altLang="es-CL" sz="2000" b="1" dirty="0"/>
              <a:t>procesos</a:t>
            </a:r>
            <a:r>
              <a:rPr lang="es-ES" altLang="es-CL" sz="2000" dirty="0"/>
              <a:t> que van definiendo su propio devenir...</a:t>
            </a:r>
          </a:p>
          <a:p>
            <a:endParaRPr lang="es-CL" altLang="es-CL" sz="2000" dirty="0"/>
          </a:p>
        </p:txBody>
      </p:sp>
    </p:spTree>
    <p:extLst>
      <p:ext uri="{BB962C8B-B14F-4D97-AF65-F5344CB8AC3E}">
        <p14:creationId xmlns:p14="http://schemas.microsoft.com/office/powerpoint/2010/main" val="339163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608" name="Rectangle 2560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610" name="Rectangle 2560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2" name="Rectangle 256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4" name="Rectangle 256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6" name="Rectangle 256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18" name="Freeform: Shape 256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20" name="Rectangle 256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2" name="Título 1"/>
          <p:cNvSpPr>
            <a:spLocks noGrp="1"/>
          </p:cNvSpPr>
          <p:nvPr>
            <p:ph type="title"/>
          </p:nvPr>
        </p:nvSpPr>
        <p:spPr>
          <a:xfrm>
            <a:off x="466722" y="586855"/>
            <a:ext cx="3201366" cy="3387497"/>
          </a:xfrm>
        </p:spPr>
        <p:txBody>
          <a:bodyPr anchor="b">
            <a:normAutofit/>
          </a:bodyPr>
          <a:lstStyle/>
          <a:p>
            <a:pPr algn="r"/>
            <a:r>
              <a:rPr lang="es-ES_tradnl" altLang="es-CL" sz="2200" b="1">
                <a:solidFill>
                  <a:srgbClr val="FFFFFF"/>
                </a:solidFill>
                <a:latin typeface="Verdana" panose="020B0604030504040204" pitchFamily="34" charset="0"/>
              </a:rPr>
              <a:t>Sistemas Organizacionales</a:t>
            </a:r>
            <a:endParaRPr lang="es-CL" altLang="es-CL" sz="2200" b="1">
              <a:solidFill>
                <a:srgbClr val="FFFFFF"/>
              </a:solidFill>
              <a:latin typeface="Verdana" panose="020B0604030504040204" pitchFamily="34" charset="0"/>
            </a:endParaRPr>
          </a:p>
        </p:txBody>
      </p:sp>
      <p:sp>
        <p:nvSpPr>
          <p:cNvPr id="25603" name="Marcador de contenido 2"/>
          <p:cNvSpPr>
            <a:spLocks noGrp="1"/>
          </p:cNvSpPr>
          <p:nvPr>
            <p:ph idx="1"/>
          </p:nvPr>
        </p:nvSpPr>
        <p:spPr>
          <a:xfrm>
            <a:off x="4810259" y="649480"/>
            <a:ext cx="6555347" cy="5546047"/>
          </a:xfrm>
        </p:spPr>
        <p:txBody>
          <a:bodyPr anchor="ctr">
            <a:normAutofit/>
          </a:bodyPr>
          <a:lstStyle/>
          <a:p>
            <a:pPr eaLnBrk="1" hangingPunct="1"/>
            <a:r>
              <a:rPr lang="es-ES" altLang="es-CL" sz="2000" b="1"/>
              <a:t>Cultura, identidad, imagen y clima organizacional </a:t>
            </a:r>
            <a:r>
              <a:rPr lang="es-ES" altLang="es-CL" sz="2000"/>
              <a:t>devienen decisiones comunicacionales, que van generando esta diferenciación con el entorno.</a:t>
            </a:r>
          </a:p>
          <a:p>
            <a:pPr marL="0" indent="0" eaLnBrk="1" hangingPunct="1">
              <a:buNone/>
            </a:pPr>
            <a:endParaRPr lang="es-ES" altLang="es-CL" sz="2000"/>
          </a:p>
          <a:p>
            <a:pPr eaLnBrk="1" hangingPunct="1"/>
            <a:r>
              <a:rPr lang="es-ES" altLang="es-CL" sz="2000"/>
              <a:t>Por lo tanto, desde esta perspectiva, </a:t>
            </a:r>
            <a:r>
              <a:rPr lang="es-ES" altLang="es-CL" sz="2000" b="1"/>
              <a:t>una organización se sustenta en las comunicaciones que genera, tanto interna como para con su entorno.</a:t>
            </a:r>
          </a:p>
          <a:p>
            <a:endParaRPr lang="es-CL" altLang="es-CL" sz="2000"/>
          </a:p>
        </p:txBody>
      </p:sp>
    </p:spTree>
    <p:extLst>
      <p:ext uri="{BB962C8B-B14F-4D97-AF65-F5344CB8AC3E}">
        <p14:creationId xmlns:p14="http://schemas.microsoft.com/office/powerpoint/2010/main" val="2886513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608" name="Rectangle 2560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5610" name="Rectangle 2560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2" name="Rectangle 256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4" name="Rectangle 256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16" name="Rectangle 256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18" name="Freeform: Shape 256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620" name="Rectangle 256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602" name="Título 1"/>
          <p:cNvSpPr>
            <a:spLocks noGrp="1"/>
          </p:cNvSpPr>
          <p:nvPr>
            <p:ph type="title"/>
          </p:nvPr>
        </p:nvSpPr>
        <p:spPr>
          <a:xfrm>
            <a:off x="466722" y="586855"/>
            <a:ext cx="3201366" cy="3387497"/>
          </a:xfrm>
        </p:spPr>
        <p:txBody>
          <a:bodyPr anchor="b">
            <a:normAutofit/>
          </a:bodyPr>
          <a:lstStyle/>
          <a:p>
            <a:pPr algn="r"/>
            <a:r>
              <a:rPr lang="es-ES_tradnl" altLang="es-CL" sz="2200" b="1">
                <a:solidFill>
                  <a:srgbClr val="FFFFFF"/>
                </a:solidFill>
                <a:latin typeface="Verdana" panose="020B0604030504040204" pitchFamily="34" charset="0"/>
              </a:rPr>
              <a:t>Sistemas Organizacionales</a:t>
            </a:r>
            <a:endParaRPr lang="es-CL" altLang="es-CL" sz="2200" b="1">
              <a:solidFill>
                <a:srgbClr val="FFFFFF"/>
              </a:solidFill>
              <a:latin typeface="Verdana" panose="020B0604030504040204" pitchFamily="34" charset="0"/>
            </a:endParaRPr>
          </a:p>
        </p:txBody>
      </p:sp>
      <p:sp>
        <p:nvSpPr>
          <p:cNvPr id="25603" name="Marcador de contenido 2"/>
          <p:cNvSpPr>
            <a:spLocks noGrp="1"/>
          </p:cNvSpPr>
          <p:nvPr>
            <p:ph idx="1"/>
          </p:nvPr>
        </p:nvSpPr>
        <p:spPr>
          <a:xfrm>
            <a:off x="4810259" y="649480"/>
            <a:ext cx="6555347" cy="5546047"/>
          </a:xfrm>
        </p:spPr>
        <p:txBody>
          <a:bodyPr anchor="ctr">
            <a:normAutofit/>
          </a:bodyPr>
          <a:lstStyle/>
          <a:p>
            <a:pPr eaLnBrk="1" hangingPunct="1"/>
            <a:r>
              <a:rPr lang="es-ES" altLang="es-CL" sz="2000"/>
              <a:t>Y qué sucede con las personas que participan de la organización... </a:t>
            </a:r>
          </a:p>
          <a:p>
            <a:pPr marL="0" indent="0" eaLnBrk="1" hangingPunct="1">
              <a:buNone/>
            </a:pPr>
            <a:endParaRPr lang="es-ES" altLang="es-CL" sz="2000"/>
          </a:p>
          <a:p>
            <a:pPr eaLnBrk="1" hangingPunct="1"/>
            <a:r>
              <a:rPr lang="es-ES" altLang="es-CL" sz="2000"/>
              <a:t>Son parte de la </a:t>
            </a:r>
            <a:r>
              <a:rPr lang="es-ES" altLang="es-CL" sz="2000" b="1"/>
              <a:t>membresía</a:t>
            </a:r>
            <a:r>
              <a:rPr lang="es-ES" altLang="es-CL" sz="2000"/>
              <a:t>, y requieren un acople estructural con la organización...</a:t>
            </a:r>
          </a:p>
          <a:p>
            <a:pPr marL="0" indent="0" eaLnBrk="1" hangingPunct="1">
              <a:buNone/>
            </a:pPr>
            <a:endParaRPr lang="es-ES" altLang="es-CL" sz="2000"/>
          </a:p>
          <a:p>
            <a:pPr eaLnBrk="1" hangingPunct="1"/>
            <a:r>
              <a:rPr lang="es-ES" altLang="es-CL" sz="2000"/>
              <a:t>Si una organización se basa exclusivamente en las personas, tiende a la crisis del sistema.</a:t>
            </a:r>
          </a:p>
          <a:p>
            <a:endParaRPr lang="es-CL" altLang="es-CL" sz="2000"/>
          </a:p>
        </p:txBody>
      </p:sp>
    </p:spTree>
    <p:extLst>
      <p:ext uri="{BB962C8B-B14F-4D97-AF65-F5344CB8AC3E}">
        <p14:creationId xmlns:p14="http://schemas.microsoft.com/office/powerpoint/2010/main" val="130274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466722" y="586855"/>
            <a:ext cx="3201366" cy="3387497"/>
          </a:xfrm>
        </p:spPr>
        <p:txBody>
          <a:bodyPr anchor="b">
            <a:normAutofit/>
          </a:bodyPr>
          <a:lstStyle/>
          <a:p>
            <a:pPr algn="r"/>
            <a:r>
              <a:rPr lang="es-CL" sz="3400">
                <a:solidFill>
                  <a:srgbClr val="FFFFFF"/>
                </a:solidFill>
              </a:rPr>
              <a:t>Sistemas Organizacionales</a:t>
            </a:r>
          </a:p>
        </p:txBody>
      </p:sp>
      <p:sp>
        <p:nvSpPr>
          <p:cNvPr id="21"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4810259" y="649480"/>
            <a:ext cx="6555347" cy="5546047"/>
          </a:xfrm>
        </p:spPr>
        <p:txBody>
          <a:bodyPr anchor="ctr">
            <a:normAutofit/>
          </a:bodyPr>
          <a:lstStyle/>
          <a:p>
            <a:pPr eaLnBrk="1" hangingPunct="1"/>
            <a:r>
              <a:rPr lang="es-ES" altLang="es-CL" sz="2000"/>
              <a:t>Es por ello que la organizaciones, al complejizarse funcionalmente, tienden a generar acoplamientos diversos para asegurar su viabilidad.</a:t>
            </a:r>
          </a:p>
          <a:p>
            <a:pPr marL="0" indent="0" eaLnBrk="1" hangingPunct="1">
              <a:buNone/>
            </a:pPr>
            <a:endParaRPr lang="es-ES" altLang="es-CL" sz="2000"/>
          </a:p>
          <a:p>
            <a:pPr eaLnBrk="1" hangingPunct="1"/>
            <a:r>
              <a:rPr lang="es-ES" altLang="es-CL" sz="2000"/>
              <a:t>Si las decisiones organizacionales son comunicaciones, ¿cuáles serían entonces aquellas relevadas para una gestión particular?</a:t>
            </a:r>
          </a:p>
          <a:p>
            <a:endParaRPr lang="es-CL" sz="2000"/>
          </a:p>
        </p:txBody>
      </p:sp>
    </p:spTree>
    <p:extLst>
      <p:ext uri="{BB962C8B-B14F-4D97-AF65-F5344CB8AC3E}">
        <p14:creationId xmlns:p14="http://schemas.microsoft.com/office/powerpoint/2010/main" val="4000270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466722" y="586855"/>
            <a:ext cx="3201366" cy="3387497"/>
          </a:xfrm>
        </p:spPr>
        <p:txBody>
          <a:bodyPr anchor="b">
            <a:normAutofit/>
          </a:bodyPr>
          <a:lstStyle/>
          <a:p>
            <a:pPr algn="r"/>
            <a:r>
              <a:rPr lang="es-CL" sz="3400">
                <a:solidFill>
                  <a:srgbClr val="FFFFFF"/>
                </a:solidFill>
              </a:rPr>
              <a:t>Sistemas Organizacionales</a:t>
            </a: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4810259" y="649480"/>
            <a:ext cx="6555347" cy="5546047"/>
          </a:xfrm>
        </p:spPr>
        <p:txBody>
          <a:bodyPr anchor="ctr">
            <a:normAutofit/>
          </a:bodyPr>
          <a:lstStyle/>
          <a:p>
            <a:pPr eaLnBrk="1" hangingPunct="1"/>
            <a:r>
              <a:rPr lang="es-ES" altLang="es-CL" sz="2000"/>
              <a:t>Pues bien, aquellas que resultan estratégicas para la organización, y particularmente aquellas en relación con sus entornos.</a:t>
            </a:r>
          </a:p>
          <a:p>
            <a:pPr eaLnBrk="1" hangingPunct="1"/>
            <a:endParaRPr lang="es-ES" altLang="es-CL" sz="2000"/>
          </a:p>
          <a:p>
            <a:pPr eaLnBrk="1" hangingPunct="1"/>
            <a:r>
              <a:rPr lang="es-ES" altLang="es-CL" sz="2000"/>
              <a:t>Por ello podrán existir tipos de gestión comunicacional especializada, según tipos de organización, de manera infinita... </a:t>
            </a:r>
          </a:p>
          <a:p>
            <a:endParaRPr lang="es-CL" sz="2000"/>
          </a:p>
        </p:txBody>
      </p:sp>
    </p:spTree>
    <p:extLst>
      <p:ext uri="{BB962C8B-B14F-4D97-AF65-F5344CB8AC3E}">
        <p14:creationId xmlns:p14="http://schemas.microsoft.com/office/powerpoint/2010/main" val="1589124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5126418" y="552091"/>
            <a:ext cx="6224335" cy="5431536"/>
          </a:xfrm>
        </p:spPr>
        <p:txBody>
          <a:bodyPr anchor="ctr">
            <a:normAutofit/>
          </a:bodyPr>
          <a:lstStyle/>
          <a:p>
            <a:r>
              <a:rPr lang="es-ES" altLang="es-CL" sz="2200"/>
              <a:t>Sin embargo, podríamos sintetizar lo anterior en función de algunos </a:t>
            </a:r>
            <a:r>
              <a:rPr lang="es-ES" altLang="es-CL" sz="2200" b="1"/>
              <a:t>modelos organizacionales y tipo de gestión comunicacional aplicada</a:t>
            </a:r>
            <a:r>
              <a:rPr lang="es-ES" altLang="es-CL" sz="2200"/>
              <a:t>...</a:t>
            </a:r>
          </a:p>
          <a:p>
            <a:endParaRPr lang="es-CL" sz="2200"/>
          </a:p>
        </p:txBody>
      </p:sp>
    </p:spTree>
    <p:extLst>
      <p:ext uri="{BB962C8B-B14F-4D97-AF65-F5344CB8AC3E}">
        <p14:creationId xmlns:p14="http://schemas.microsoft.com/office/powerpoint/2010/main" val="1440805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4BE44-5F5D-4152-8FFA-49CDB6F7C0AE}"/>
              </a:ext>
            </a:extLst>
          </p:cNvPr>
          <p:cNvSpPr>
            <a:spLocks noGrp="1"/>
          </p:cNvSpPr>
          <p:nvPr>
            <p:ph type="title"/>
          </p:nvPr>
        </p:nvSpPr>
        <p:spPr>
          <a:xfrm>
            <a:off x="841248" y="548640"/>
            <a:ext cx="3600860" cy="5431536"/>
          </a:xfrm>
        </p:spPr>
        <p:txBody>
          <a:bodyPr>
            <a:normAutofit/>
          </a:bodyPr>
          <a:lstStyle/>
          <a:p>
            <a:r>
              <a:rPr lang="es-CL" sz="4200"/>
              <a:t>Modelos de Gestión Comunicacional</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A93DE4A6-EB1D-4B1F-B8F9-3EA05724BB08}"/>
              </a:ext>
            </a:extLst>
          </p:cNvPr>
          <p:cNvSpPr>
            <a:spLocks noGrp="1"/>
          </p:cNvSpPr>
          <p:nvPr>
            <p:ph idx="1"/>
          </p:nvPr>
        </p:nvSpPr>
        <p:spPr>
          <a:xfrm>
            <a:off x="5126418" y="552091"/>
            <a:ext cx="6224335" cy="5431536"/>
          </a:xfrm>
        </p:spPr>
        <p:txBody>
          <a:bodyPr anchor="ctr">
            <a:normAutofit/>
          </a:bodyPr>
          <a:lstStyle/>
          <a:p>
            <a:pPr eaLnBrk="1" hangingPunct="1"/>
            <a:r>
              <a:rPr lang="es-ES" altLang="es-CL" sz="2200"/>
              <a:t>MODELO INTRODUCTORIO.</a:t>
            </a:r>
          </a:p>
          <a:p>
            <a:pPr marL="0" indent="0" eaLnBrk="1" hangingPunct="1">
              <a:buNone/>
            </a:pPr>
            <a:endParaRPr lang="es-ES" altLang="es-CL" sz="2200"/>
          </a:p>
          <a:p>
            <a:pPr eaLnBrk="1" hangingPunct="1">
              <a:buFont typeface="Wingdings" panose="05000000000000000000" pitchFamily="2" charset="2"/>
              <a:buNone/>
            </a:pPr>
            <a:r>
              <a:rPr lang="es-ES" altLang="es-CL" sz="2200"/>
              <a:t>. Culturas organizacionales que recién integran dimensiones estratégicas de la comunicación. </a:t>
            </a:r>
          </a:p>
          <a:p>
            <a:pPr eaLnBrk="1" hangingPunct="1">
              <a:buFont typeface="Wingdings" panose="05000000000000000000" pitchFamily="2" charset="2"/>
              <a:buNone/>
            </a:pPr>
            <a:r>
              <a:rPr lang="es-ES" altLang="es-CL" sz="2200"/>
              <a:t>. Altamente estables, de poca complejidad funcional o recelosas de imagen pública.</a:t>
            </a:r>
          </a:p>
          <a:p>
            <a:pPr eaLnBrk="1" hangingPunct="1">
              <a:buFont typeface="Wingdings" panose="05000000000000000000" pitchFamily="2" charset="2"/>
              <a:buNone/>
            </a:pPr>
            <a:r>
              <a:rPr lang="es-ES" altLang="es-CL" sz="2200"/>
              <a:t>. Alternativa de gestión: periodista o profesional de marketing, que centraliza las actividades de comunicación, aunque principalmente se dedica a las relaciones con los medios y en menor medida a la planificación y control de campañas.</a:t>
            </a:r>
          </a:p>
          <a:p>
            <a:endParaRPr lang="es-CL" sz="2200"/>
          </a:p>
        </p:txBody>
      </p:sp>
    </p:spTree>
    <p:extLst>
      <p:ext uri="{BB962C8B-B14F-4D97-AF65-F5344CB8AC3E}">
        <p14:creationId xmlns:p14="http://schemas.microsoft.com/office/powerpoint/2010/main" val="1471684034"/>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976</Words>
  <Application>Microsoft Office PowerPoint</Application>
  <PresentationFormat>Panorámica</PresentationFormat>
  <Paragraphs>104</Paragraphs>
  <Slides>22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Arial</vt:lpstr>
      <vt:lpstr>Calibri</vt:lpstr>
      <vt:lpstr>Calibri Light</vt:lpstr>
      <vt:lpstr>Verdana</vt:lpstr>
      <vt:lpstr>Wingdings</vt:lpstr>
      <vt:lpstr>1_Tema de Office</vt:lpstr>
      <vt:lpstr>Sistemas Organizacionales</vt:lpstr>
      <vt:lpstr>Sistemas Organizacionales</vt:lpstr>
      <vt:lpstr>Sistemas Organizacionales</vt:lpstr>
      <vt:lpstr>Sistemas Organizacionales</vt:lpstr>
      <vt:lpstr>Sistemas Organizacionales</vt:lpstr>
      <vt:lpstr>Sistemas Organizacionales</vt:lpstr>
      <vt:lpstr>Sistemas Organizacionales</vt:lpstr>
      <vt:lpstr>Modelos de Gestión Comunicacional</vt:lpstr>
      <vt:lpstr>Modelos de Gestión Comunicacional</vt:lpstr>
      <vt:lpstr>Modelos de Gestión Comunicacional</vt:lpstr>
      <vt:lpstr>Modelos de Gestión Comunicacional</vt:lpstr>
      <vt:lpstr>Modelos de Gestión Comunicacional</vt:lpstr>
      <vt:lpstr>Modelos de Gestión Comunicacional</vt:lpstr>
      <vt:lpstr>Modelos de Gestión Comunicacional</vt:lpstr>
      <vt:lpstr>Modelos de Gestión Comunicacional</vt:lpstr>
      <vt:lpstr>Supuestos comunes a toda gestión comunicacional.</vt:lpstr>
      <vt:lpstr>Política Comunicacional</vt:lpstr>
      <vt:lpstr>Presentación de PowerPoint</vt:lpstr>
      <vt:lpstr>Presentación de PowerPoint</vt:lpstr>
      <vt:lpstr>Presentación de PowerPoint</vt:lpstr>
      <vt:lpstr>Política Comunicacional</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 miguel labrin elgueta</dc:creator>
  <cp:lastModifiedBy>jose miguel labrin elgueta</cp:lastModifiedBy>
  <cp:revision>1</cp:revision>
  <dcterms:created xsi:type="dcterms:W3CDTF">2024-07-12T00:55:11Z</dcterms:created>
  <dcterms:modified xsi:type="dcterms:W3CDTF">2024-07-12T00:56:14Z</dcterms:modified>
</cp:coreProperties>
</file>