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256" r:id="rId3"/>
    <p:sldId id="272" r:id="rId4"/>
    <p:sldId id="259" r:id="rId5"/>
    <p:sldId id="260" r:id="rId6"/>
    <p:sldId id="273" r:id="rId7"/>
    <p:sldId id="257" r:id="rId8"/>
    <p:sldId id="258" r:id="rId9"/>
    <p:sldId id="261" r:id="rId10"/>
    <p:sldId id="262" r:id="rId11"/>
    <p:sldId id="280" r:id="rId12"/>
    <p:sldId id="263" r:id="rId13"/>
    <p:sldId id="264" r:id="rId14"/>
    <p:sldId id="265" r:id="rId15"/>
    <p:sldId id="266" r:id="rId16"/>
    <p:sldId id="281" r:id="rId17"/>
    <p:sldId id="267" r:id="rId18"/>
    <p:sldId id="268" r:id="rId19"/>
    <p:sldId id="274" r:id="rId20"/>
    <p:sldId id="270" r:id="rId21"/>
    <p:sldId id="271" r:id="rId22"/>
    <p:sldId id="275" r:id="rId23"/>
    <p:sldId id="278" r:id="rId24"/>
    <p:sldId id="277"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37" autoAdjust="0"/>
  </p:normalViewPr>
  <p:slideViewPr>
    <p:cSldViewPr>
      <p:cViewPr>
        <p:scale>
          <a:sx n="90" d="100"/>
          <a:sy n="90" d="100"/>
        </p:scale>
        <p:origin x="816"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6FA40-9F78-4673-8F1B-6F289AE07776}" type="datetimeFigureOut">
              <a:rPr lang="es-CL" smtClean="0"/>
              <a:t>07-10-2020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F4D96-EF1B-4153-86FA-9ABB30C437AE}" type="slidenum">
              <a:rPr lang="es-CL" smtClean="0"/>
              <a:t>‹Nº›</a:t>
            </a:fld>
            <a:endParaRPr lang="es-CL"/>
          </a:p>
        </p:txBody>
      </p:sp>
    </p:spTree>
    <p:extLst>
      <p:ext uri="{BB962C8B-B14F-4D97-AF65-F5344CB8AC3E}">
        <p14:creationId xmlns:p14="http://schemas.microsoft.com/office/powerpoint/2010/main" val="218353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67F4D96-EF1B-4153-86FA-9ABB30C437AE}" type="slidenum">
              <a:rPr lang="es-CL" smtClean="0"/>
              <a:t>5</a:t>
            </a:fld>
            <a:endParaRPr lang="es-CL"/>
          </a:p>
        </p:txBody>
      </p:sp>
    </p:spTree>
    <p:extLst>
      <p:ext uri="{BB962C8B-B14F-4D97-AF65-F5344CB8AC3E}">
        <p14:creationId xmlns:p14="http://schemas.microsoft.com/office/powerpoint/2010/main" val="269613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67F4D96-EF1B-4153-86FA-9ABB30C437AE}" type="slidenum">
              <a:rPr lang="es-CL" smtClean="0"/>
              <a:t>8</a:t>
            </a:fld>
            <a:endParaRPr lang="es-CL"/>
          </a:p>
        </p:txBody>
      </p:sp>
    </p:spTree>
    <p:extLst>
      <p:ext uri="{BB962C8B-B14F-4D97-AF65-F5344CB8AC3E}">
        <p14:creationId xmlns:p14="http://schemas.microsoft.com/office/powerpoint/2010/main" val="138048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201178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198755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221670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322043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381148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215964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129501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397329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161556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225270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4F79A0-9EEA-44E3-A850-65CF5FD8269E}" type="datetimeFigureOut">
              <a:rPr lang="es-CL" smtClean="0"/>
              <a:t>07-10-2020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18DE3CD-4ED5-489E-BF7C-668DC639EB2E}" type="slidenum">
              <a:rPr lang="es-CL" smtClean="0"/>
              <a:t>‹Nº›</a:t>
            </a:fld>
            <a:endParaRPr lang="es-CL"/>
          </a:p>
        </p:txBody>
      </p:sp>
    </p:spTree>
    <p:extLst>
      <p:ext uri="{BB962C8B-B14F-4D97-AF65-F5344CB8AC3E}">
        <p14:creationId xmlns:p14="http://schemas.microsoft.com/office/powerpoint/2010/main" val="118768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F79A0-9EEA-44E3-A850-65CF5FD8269E}" type="datetimeFigureOut">
              <a:rPr lang="es-CL" smtClean="0"/>
              <a:t>07-10-2020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DE3CD-4ED5-489E-BF7C-668DC639EB2E}" type="slidenum">
              <a:rPr lang="es-CL" smtClean="0"/>
              <a:t>‹Nº›</a:t>
            </a:fld>
            <a:endParaRPr lang="es-CL"/>
          </a:p>
        </p:txBody>
      </p:sp>
    </p:spTree>
    <p:extLst>
      <p:ext uri="{BB962C8B-B14F-4D97-AF65-F5344CB8AC3E}">
        <p14:creationId xmlns:p14="http://schemas.microsoft.com/office/powerpoint/2010/main" val="193681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L" b="1" dirty="0">
                <a:solidFill>
                  <a:schemeClr val="tx1">
                    <a:lumMod val="65000"/>
                    <a:lumOff val="35000"/>
                  </a:schemeClr>
                </a:solidFill>
                <a:latin typeface="+mn-lt"/>
              </a:rPr>
              <a:t>Ley de Transparencia para periodistas</a:t>
            </a:r>
            <a:br>
              <a:rPr lang="es-CL" b="1" dirty="0">
                <a:solidFill>
                  <a:srgbClr val="FF0000"/>
                </a:solidFill>
              </a:rPr>
            </a:br>
            <a:br>
              <a:rPr lang="es-CL" b="1" dirty="0">
                <a:solidFill>
                  <a:srgbClr val="FF0000"/>
                </a:solidFill>
              </a:rPr>
            </a:br>
            <a:r>
              <a:rPr lang="es-CL" sz="5400" b="1" dirty="0">
                <a:solidFill>
                  <a:srgbClr val="FF0000"/>
                </a:solidFill>
              </a:rPr>
              <a:t>Cómo pedir y dónde buscar</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665" y="5227459"/>
            <a:ext cx="2090182" cy="432048"/>
          </a:xfrm>
          <a:prstGeom prst="rect">
            <a:avLst/>
          </a:prstGeom>
        </p:spPr>
      </p:pic>
    </p:spTree>
    <p:extLst>
      <p:ext uri="{BB962C8B-B14F-4D97-AF65-F5344CB8AC3E}">
        <p14:creationId xmlns:p14="http://schemas.microsoft.com/office/powerpoint/2010/main" val="272689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99653"/>
            <a:ext cx="3960439" cy="6169707"/>
          </a:xfrm>
          <a:prstGeom prst="rect">
            <a:avLst/>
          </a:prstGeom>
          <a:ln>
            <a:solidFill>
              <a:schemeClr val="tx1"/>
            </a:solidFill>
          </a:ln>
        </p:spPr>
      </p:pic>
    </p:spTree>
    <p:extLst>
      <p:ext uri="{BB962C8B-B14F-4D97-AF65-F5344CB8AC3E}">
        <p14:creationId xmlns:p14="http://schemas.microsoft.com/office/powerpoint/2010/main" val="60015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1052736"/>
            <a:ext cx="8424937" cy="2088232"/>
          </a:xfrm>
          <a:prstGeom prst="rect">
            <a:avLst/>
          </a:prstGeom>
          <a:ln>
            <a:solidFill>
              <a:schemeClr val="tx1"/>
            </a:solidFill>
          </a:ln>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3798290"/>
            <a:ext cx="8424937" cy="2078982"/>
          </a:xfrm>
          <a:prstGeom prst="rect">
            <a:avLst/>
          </a:prstGeom>
          <a:ln>
            <a:solidFill>
              <a:schemeClr val="tx1"/>
            </a:solidFill>
          </a:ln>
        </p:spPr>
      </p:pic>
    </p:spTree>
    <p:extLst>
      <p:ext uri="{BB962C8B-B14F-4D97-AF65-F5344CB8AC3E}">
        <p14:creationId xmlns:p14="http://schemas.microsoft.com/office/powerpoint/2010/main" val="300198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solidFill>
                  <a:srgbClr val="FF0000"/>
                </a:solidFill>
              </a:rPr>
              <a:t>Cómo optimizar mi solicitud</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88840"/>
            <a:ext cx="8568952" cy="3528392"/>
          </a:xfrm>
          <a:prstGeom prst="rect">
            <a:avLst/>
          </a:prstGeom>
          <a:ln>
            <a:solidFill>
              <a:schemeClr val="tx1"/>
            </a:solidFill>
          </a:ln>
        </p:spPr>
      </p:pic>
    </p:spTree>
    <p:extLst>
      <p:ext uri="{BB962C8B-B14F-4D97-AF65-F5344CB8AC3E}">
        <p14:creationId xmlns:p14="http://schemas.microsoft.com/office/powerpoint/2010/main" val="2174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1628800"/>
            <a:ext cx="8136904" cy="4104456"/>
          </a:xfrm>
          <a:prstGeom prst="rect">
            <a:avLst/>
          </a:prstGeom>
          <a:ln>
            <a:solidFill>
              <a:schemeClr val="tx1"/>
            </a:solidFill>
          </a:ln>
        </p:spPr>
      </p:pic>
    </p:spTree>
    <p:extLst>
      <p:ext uri="{BB962C8B-B14F-4D97-AF65-F5344CB8AC3E}">
        <p14:creationId xmlns:p14="http://schemas.microsoft.com/office/powerpoint/2010/main" val="44326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65392"/>
            <a:ext cx="8280920" cy="3744416"/>
          </a:xfrm>
          <a:prstGeom prst="rect">
            <a:avLst/>
          </a:prstGeom>
          <a:ln>
            <a:solidFill>
              <a:schemeClr val="tx1"/>
            </a:solidFill>
          </a:ln>
        </p:spPr>
      </p:pic>
    </p:spTree>
    <p:extLst>
      <p:ext uri="{BB962C8B-B14F-4D97-AF65-F5344CB8AC3E}">
        <p14:creationId xmlns:p14="http://schemas.microsoft.com/office/powerpoint/2010/main" val="205186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548680"/>
            <a:ext cx="7772400" cy="1470025"/>
          </a:xfrm>
        </p:spPr>
        <p:txBody>
          <a:bodyPr/>
          <a:lstStyle/>
          <a:p>
            <a:r>
              <a:rPr lang="es-CL" b="1" dirty="0">
                <a:solidFill>
                  <a:srgbClr val="FF0000"/>
                </a:solidFill>
              </a:rPr>
              <a:t>Límites y reservas</a:t>
            </a:r>
            <a:br>
              <a:rPr lang="es-CL" b="1" dirty="0">
                <a:solidFill>
                  <a:srgbClr val="FF0000"/>
                </a:solidFill>
              </a:rPr>
            </a:br>
            <a:r>
              <a:rPr lang="es-CL" b="1" dirty="0">
                <a:solidFill>
                  <a:srgbClr val="FF0000"/>
                </a:solidFill>
              </a:rPr>
              <a:t>(artículo 21)</a:t>
            </a:r>
          </a:p>
        </p:txBody>
      </p:sp>
      <p:sp>
        <p:nvSpPr>
          <p:cNvPr id="5" name="4 Subtítulo"/>
          <p:cNvSpPr>
            <a:spLocks noGrp="1"/>
          </p:cNvSpPr>
          <p:nvPr>
            <p:ph type="subTitle" idx="1"/>
          </p:nvPr>
        </p:nvSpPr>
        <p:spPr>
          <a:xfrm>
            <a:off x="1187624" y="2276872"/>
            <a:ext cx="7056784" cy="3888432"/>
          </a:xfrm>
        </p:spPr>
        <p:txBody>
          <a:bodyPr>
            <a:normAutofit fontScale="92500" lnSpcReduction="10000"/>
          </a:bodyPr>
          <a:lstStyle/>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Cuando la información afecta el cumplimiento de las funciones del organismo (investigaciones judiciales, decisiones aún no adoptadas o que requiera distraer a funcionarios de su labor habitual).</a:t>
            </a:r>
          </a:p>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Cuando afecte los derechos de las personas (salud, seguridad, vida privada y derechos comerciales o económicos).</a:t>
            </a:r>
            <a:endParaRPr lang="es-CL" dirty="0">
              <a:solidFill>
                <a:schemeClr val="tx1">
                  <a:lumMod val="65000"/>
                  <a:lumOff val="35000"/>
                </a:schemeClr>
              </a:solidFill>
            </a:endParaRPr>
          </a:p>
        </p:txBody>
      </p:sp>
    </p:spTree>
    <p:extLst>
      <p:ext uri="{BB962C8B-B14F-4D97-AF65-F5344CB8AC3E}">
        <p14:creationId xmlns:p14="http://schemas.microsoft.com/office/powerpoint/2010/main" val="75523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1340768"/>
            <a:ext cx="6400800" cy="4536504"/>
          </a:xfrm>
        </p:spPr>
        <p:txBody>
          <a:bodyPr>
            <a:normAutofit fontScale="92500"/>
          </a:bodyPr>
          <a:lstStyle/>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Cuando ponga en riesgo la seguridad del país (seguridad nacional y orden público)</a:t>
            </a:r>
          </a:p>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Cuando afecte el interés nacional (salud pública, relaciones internacionales, intereses económicos o comerciales del país).</a:t>
            </a:r>
          </a:p>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Cuando sea declarada reservada o secreta por ley de quórum calificado.</a:t>
            </a:r>
          </a:p>
          <a:p>
            <a:endParaRPr lang="es-CL" dirty="0"/>
          </a:p>
        </p:txBody>
      </p:sp>
    </p:spTree>
    <p:extLst>
      <p:ext uri="{BB962C8B-B14F-4D97-AF65-F5344CB8AC3E}">
        <p14:creationId xmlns:p14="http://schemas.microsoft.com/office/powerpoint/2010/main" val="190829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solidFill>
                  <a:srgbClr val="FF0000"/>
                </a:solidFill>
              </a:rPr>
              <a:t>Principio de divisibilidad</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640960" cy="5040560"/>
          </a:xfrm>
          <a:prstGeom prst="rect">
            <a:avLst/>
          </a:prstGeom>
        </p:spPr>
      </p:pic>
    </p:spTree>
    <p:extLst>
      <p:ext uri="{BB962C8B-B14F-4D97-AF65-F5344CB8AC3E}">
        <p14:creationId xmlns:p14="http://schemas.microsoft.com/office/powerpoint/2010/main" val="173738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0"/>
            <a:ext cx="7772400" cy="1080120"/>
          </a:xfrm>
        </p:spPr>
        <p:txBody>
          <a:bodyPr/>
          <a:lstStyle/>
          <a:p>
            <a:r>
              <a:rPr lang="es-CL" b="1" dirty="0">
                <a:solidFill>
                  <a:srgbClr val="FF0000"/>
                </a:solidFill>
              </a:rPr>
              <a:t>Principio de oportunidad</a:t>
            </a:r>
          </a:p>
        </p:txBody>
      </p:sp>
      <p:sp>
        <p:nvSpPr>
          <p:cNvPr id="4" name="3 Subtítulo"/>
          <p:cNvSpPr>
            <a:spLocks noGrp="1"/>
          </p:cNvSpPr>
          <p:nvPr>
            <p:ph type="subTitle" idx="1"/>
          </p:nvPr>
        </p:nvSpPr>
        <p:spPr>
          <a:xfrm>
            <a:off x="827584" y="1772816"/>
            <a:ext cx="7416824" cy="4320480"/>
          </a:xfrm>
        </p:spPr>
        <p:txBody>
          <a:bodyPr>
            <a:normAutofit/>
          </a:bodyPr>
          <a:lstStyle/>
          <a:p>
            <a:pPr algn="just"/>
            <a:r>
              <a:rPr lang="es-CL" sz="2600" dirty="0"/>
              <a:t>Recuerda que el plazo para la respuesta es de 20 días hábiles, prorrogable por otros 10. Pero puede ser demorada por otras razones:</a:t>
            </a:r>
          </a:p>
          <a:p>
            <a:pPr algn="l"/>
            <a:r>
              <a:rPr lang="es-CL" sz="2600" dirty="0"/>
              <a:t>• Que te pidan rectificarla (enmendar)</a:t>
            </a:r>
          </a:p>
          <a:p>
            <a:pPr algn="l"/>
            <a:r>
              <a:rPr lang="es-CL" sz="2600" dirty="0"/>
              <a:t>• Que le consulten a un tercero</a:t>
            </a:r>
          </a:p>
          <a:p>
            <a:pPr algn="l"/>
            <a:r>
              <a:rPr lang="es-CL" sz="2600" dirty="0"/>
              <a:t>• Que la remitan a otra entidad pública</a:t>
            </a:r>
          </a:p>
          <a:p>
            <a:pPr algn="l"/>
            <a:endParaRPr lang="es-CL" sz="2600" dirty="0"/>
          </a:p>
          <a:p>
            <a:r>
              <a:rPr lang="es-CL" dirty="0"/>
              <a:t>Para evitarlo, debes invocar el Principio de Oportunidad</a:t>
            </a:r>
          </a:p>
        </p:txBody>
      </p:sp>
    </p:spTree>
    <p:extLst>
      <p:ext uri="{BB962C8B-B14F-4D97-AF65-F5344CB8AC3E}">
        <p14:creationId xmlns:p14="http://schemas.microsoft.com/office/powerpoint/2010/main" val="295254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268760"/>
            <a:ext cx="8208257" cy="4558778"/>
          </a:xfrm>
          <a:ln>
            <a:solidFill>
              <a:schemeClr val="tx1"/>
            </a:solidFill>
          </a:ln>
        </p:spPr>
      </p:pic>
    </p:spTree>
    <p:extLst>
      <p:ext uri="{BB962C8B-B14F-4D97-AF65-F5344CB8AC3E}">
        <p14:creationId xmlns:p14="http://schemas.microsoft.com/office/powerpoint/2010/main" val="367959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10" y="1700808"/>
            <a:ext cx="7735380" cy="2686425"/>
          </a:xfrm>
          <a:prstGeom prst="rect">
            <a:avLst/>
          </a:prstGeom>
          <a:ln>
            <a:solidFill>
              <a:schemeClr val="tx1"/>
            </a:solidFill>
          </a:ln>
        </p:spPr>
      </p:pic>
    </p:spTree>
    <p:extLst>
      <p:ext uri="{BB962C8B-B14F-4D97-AF65-F5344CB8AC3E}">
        <p14:creationId xmlns:p14="http://schemas.microsoft.com/office/powerpoint/2010/main" val="4216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8229600" cy="4896544"/>
          </a:xfrm>
        </p:spPr>
        <p:txBody>
          <a:bodyPr>
            <a:noAutofit/>
          </a:bodyPr>
          <a:lstStyle/>
          <a:p>
            <a:r>
              <a:rPr lang="es-CL" sz="2800" dirty="0">
                <a:solidFill>
                  <a:schemeClr val="tx1">
                    <a:lumMod val="65000"/>
                    <a:lumOff val="35000"/>
                  </a:schemeClr>
                </a:solidFill>
              </a:rPr>
              <a:t>Solicito acceso a los documentos que fueron archivados provisionalmente en el Caso </a:t>
            </a:r>
            <a:r>
              <a:rPr lang="es-CL" sz="2800" dirty="0" err="1">
                <a:solidFill>
                  <a:schemeClr val="tx1">
                    <a:lumMod val="65000"/>
                    <a:lumOff val="35000"/>
                  </a:schemeClr>
                </a:solidFill>
              </a:rPr>
              <a:t>Penta</a:t>
            </a:r>
            <a:r>
              <a:rPr lang="es-CL" sz="2800" dirty="0">
                <a:solidFill>
                  <a:schemeClr val="tx1">
                    <a:lumMod val="65000"/>
                    <a:lumOff val="35000"/>
                  </a:schemeClr>
                </a:solidFill>
              </a:rPr>
              <a:t> -de acuerdo con lo informado en una nota de prensa de la propia FRM Oriente del 22.08.18- que contienen antecedentes sobre hechos correspondientes a causas por delitos tributarios en los que no ha existido querella ni denuncia del Servicios de Impuestos Internos. Se solicita que los documentos requeridos contengan los nombres de las empresas que hicieron aportes, los beneficiados con los mismos y el monto de esos aportes. </a:t>
            </a:r>
            <a:br>
              <a:rPr lang="es-CL" sz="2400" dirty="0"/>
            </a:br>
            <a:endParaRPr lang="es-CL" sz="2400" dirty="0"/>
          </a:p>
        </p:txBody>
      </p:sp>
    </p:spTree>
    <p:extLst>
      <p:ext uri="{BB962C8B-B14F-4D97-AF65-F5344CB8AC3E}">
        <p14:creationId xmlns:p14="http://schemas.microsoft.com/office/powerpoint/2010/main" val="60046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ormAutofit/>
          </a:bodyPr>
          <a:lstStyle/>
          <a:p>
            <a:r>
              <a:rPr lang="es-CL" sz="2800" dirty="0">
                <a:solidFill>
                  <a:schemeClr val="tx1">
                    <a:lumMod val="65000"/>
                    <a:lumOff val="35000"/>
                  </a:schemeClr>
                </a:solidFill>
              </a:rPr>
              <a:t>Los documentos se piden conforme al </a:t>
            </a:r>
            <a:r>
              <a:rPr lang="es-CL" sz="2800" dirty="0">
                <a:solidFill>
                  <a:srgbClr val="FF0000"/>
                </a:solidFill>
              </a:rPr>
              <a:t>Principio de Divisibilidad</a:t>
            </a:r>
            <a:r>
              <a:rPr lang="es-CL" sz="2800" dirty="0">
                <a:solidFill>
                  <a:schemeClr val="tx1">
                    <a:lumMod val="65000"/>
                    <a:lumOff val="35000"/>
                  </a:schemeClr>
                </a:solidFill>
              </a:rPr>
              <a:t>, contenido en la Ley 20.285, para que se tarjen o editen los datos que eventualmente debiesen mantenerse bajo reserva según el artículo 21 de la misma ley. Se piden, asimismo, bajo el </a:t>
            </a:r>
            <a:r>
              <a:rPr lang="es-CL" sz="2800" dirty="0">
                <a:solidFill>
                  <a:srgbClr val="FF0000"/>
                </a:solidFill>
              </a:rPr>
              <a:t>Principio de la Oportunidad</a:t>
            </a:r>
            <a:r>
              <a:rPr lang="es-CL" sz="2800" dirty="0">
                <a:solidFill>
                  <a:schemeClr val="tx1">
                    <a:lumMod val="65000"/>
                    <a:lumOff val="35000"/>
                  </a:schemeClr>
                </a:solidFill>
              </a:rPr>
              <a:t>, del mismo cuerpo legal, para que en caso de pedir una rectificación de la solicitud, requerir el pronunciamiento de terceros o darle traslado a otra entidad pública, se haga con la máxima celeridad a objeto de evitar trámites dilatorios. Por último, los documentos se solicitan teniendo en cuenta que </a:t>
            </a:r>
            <a:r>
              <a:rPr lang="es-CL" sz="2800" dirty="0">
                <a:solidFill>
                  <a:srgbClr val="FF0000"/>
                </a:solidFill>
              </a:rPr>
              <a:t>de manifestarse la oposición de un tercero, para que esta proceda debe estar fundada</a:t>
            </a:r>
            <a:r>
              <a:rPr lang="es-CL" sz="2800" dirty="0">
                <a:solidFill>
                  <a:schemeClr val="tx1">
                    <a:lumMod val="65000"/>
                    <a:lumOff val="35000"/>
                  </a:schemeClr>
                </a:solidFill>
              </a:rPr>
              <a:t> en una de las causas de reserva contenidas en el artículo 21 ya citado.</a:t>
            </a:r>
          </a:p>
        </p:txBody>
      </p:sp>
    </p:spTree>
    <p:extLst>
      <p:ext uri="{BB962C8B-B14F-4D97-AF65-F5344CB8AC3E}">
        <p14:creationId xmlns:p14="http://schemas.microsoft.com/office/powerpoint/2010/main" val="383939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rmAutofit fontScale="90000"/>
          </a:bodyPr>
          <a:lstStyle/>
          <a:p>
            <a:r>
              <a:rPr lang="es-CL" b="1" dirty="0">
                <a:solidFill>
                  <a:srgbClr val="FF0000"/>
                </a:solidFill>
              </a:rPr>
              <a:t>Buscar jurisprudencia y meter miedo</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60848"/>
            <a:ext cx="8568952" cy="3960440"/>
          </a:xfrm>
          <a:prstGeom prst="rect">
            <a:avLst/>
          </a:prstGeom>
          <a:ln>
            <a:solidFill>
              <a:schemeClr val="tx1"/>
            </a:solidFill>
          </a:ln>
        </p:spPr>
      </p:pic>
    </p:spTree>
    <p:extLst>
      <p:ext uri="{BB962C8B-B14F-4D97-AF65-F5344CB8AC3E}">
        <p14:creationId xmlns:p14="http://schemas.microsoft.com/office/powerpoint/2010/main" val="419484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4705"/>
            <a:ext cx="7772400" cy="1296144"/>
          </a:xfrm>
        </p:spPr>
        <p:txBody>
          <a:bodyPr/>
          <a:lstStyle/>
          <a:p>
            <a:r>
              <a:rPr lang="es-CL" b="1" dirty="0">
                <a:solidFill>
                  <a:srgbClr val="FF0000"/>
                </a:solidFill>
              </a:rPr>
              <a:t>En fin…</a:t>
            </a:r>
          </a:p>
        </p:txBody>
      </p:sp>
      <p:sp>
        <p:nvSpPr>
          <p:cNvPr id="3" name="2 Subtítulo"/>
          <p:cNvSpPr>
            <a:spLocks noGrp="1"/>
          </p:cNvSpPr>
          <p:nvPr>
            <p:ph type="subTitle" idx="1"/>
          </p:nvPr>
        </p:nvSpPr>
        <p:spPr>
          <a:xfrm>
            <a:off x="1371600" y="2060848"/>
            <a:ext cx="6400800" cy="4176464"/>
          </a:xfrm>
        </p:spPr>
        <p:txBody>
          <a:bodyPr>
            <a:normAutofit/>
          </a:bodyPr>
          <a:lstStyle/>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Pre-reportear y revisar primero la información de los sitios web de las instituciones.</a:t>
            </a:r>
          </a:p>
          <a:p>
            <a:pPr marL="431800" indent="-323850" algn="l">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dirty="0">
                <a:solidFill>
                  <a:schemeClr val="tx1">
                    <a:lumMod val="65000"/>
                    <a:lumOff val="35000"/>
                  </a:schemeClr>
                </a:solidFill>
              </a:rPr>
              <a:t>Precisar el tipo de </a:t>
            </a:r>
            <a:r>
              <a:rPr lang="es-ES" altLang="en-US" dirty="0" err="1">
                <a:solidFill>
                  <a:schemeClr val="tx1">
                    <a:lumMod val="65000"/>
                    <a:lumOff val="35000"/>
                  </a:schemeClr>
                </a:solidFill>
              </a:rPr>
              <a:t>docs</a:t>
            </a:r>
            <a:r>
              <a:rPr lang="es-ES" altLang="en-US" dirty="0">
                <a:solidFill>
                  <a:schemeClr val="tx1">
                    <a:lumMod val="65000"/>
                    <a:lumOff val="35000"/>
                  </a:schemeClr>
                </a:solidFill>
              </a:rPr>
              <a:t> (oficio, decreto, memo, informe, plano), la fecha o rango de fechas, materia, autores, etc.</a:t>
            </a:r>
          </a:p>
          <a:p>
            <a:endParaRPr lang="es-CL" dirty="0"/>
          </a:p>
        </p:txBody>
      </p:sp>
    </p:spTree>
    <p:extLst>
      <p:ext uri="{BB962C8B-B14F-4D97-AF65-F5344CB8AC3E}">
        <p14:creationId xmlns:p14="http://schemas.microsoft.com/office/powerpoint/2010/main" val="49817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1556792"/>
            <a:ext cx="7772400" cy="3600399"/>
          </a:xfrm>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sz="3200" dirty="0">
                <a:solidFill>
                  <a:schemeClr val="tx1">
                    <a:lumMod val="65000"/>
                    <a:lumOff val="35000"/>
                  </a:schemeClr>
                </a:solidFill>
              </a:rPr>
              <a:t>Dividir: pedir por partes (eso evita que la respuesta sea negativa porque distrae a los funcionarios o porque es muy genérica o amplia).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sz="3200" dirty="0">
                <a:solidFill>
                  <a:schemeClr val="tx1">
                    <a:lumMod val="65000"/>
                    <a:lumOff val="35000"/>
                  </a:schemeClr>
                </a:solidFill>
              </a:rPr>
              <a:t>Pedir en distintas instituciones.</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altLang="en-US" sz="3200" dirty="0">
                <a:solidFill>
                  <a:schemeClr val="tx1">
                    <a:lumMod val="65000"/>
                    <a:lumOff val="35000"/>
                  </a:schemeClr>
                </a:solidFill>
              </a:rPr>
              <a:t>Estar atento a los plazos, no desistir y recurrir al CPLT.</a:t>
            </a:r>
          </a:p>
          <a:p>
            <a:endParaRPr lang="es-CL" dirty="0"/>
          </a:p>
        </p:txBody>
      </p:sp>
    </p:spTree>
    <p:extLst>
      <p:ext uri="{BB962C8B-B14F-4D97-AF65-F5344CB8AC3E}">
        <p14:creationId xmlns:p14="http://schemas.microsoft.com/office/powerpoint/2010/main" val="145272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72816"/>
            <a:ext cx="8173591" cy="3105584"/>
          </a:xfrm>
          <a:ln>
            <a:solidFill>
              <a:schemeClr val="tx1"/>
            </a:solidFill>
          </a:ln>
        </p:spPr>
      </p:pic>
    </p:spTree>
    <p:extLst>
      <p:ext uri="{BB962C8B-B14F-4D97-AF65-F5344CB8AC3E}">
        <p14:creationId xmlns:p14="http://schemas.microsoft.com/office/powerpoint/2010/main" val="97219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670"/>
            <a:ext cx="7787208" cy="706090"/>
          </a:xfrm>
        </p:spPr>
        <p:txBody>
          <a:bodyPr>
            <a:normAutofit fontScale="90000"/>
          </a:bodyPr>
          <a:lstStyle/>
          <a:p>
            <a:r>
              <a:rPr lang="es-CL" b="1" dirty="0">
                <a:solidFill>
                  <a:srgbClr val="FF0000"/>
                </a:solidFill>
              </a:rPr>
              <a:t>Observatorio municipal de la CGR</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5" y="1905709"/>
            <a:ext cx="8059246" cy="3827547"/>
          </a:xfrm>
          <a:prstGeom prst="rect">
            <a:avLst/>
          </a:prstGeom>
          <a:ln>
            <a:solidFill>
              <a:schemeClr val="tx1"/>
            </a:solidFill>
          </a:ln>
        </p:spPr>
      </p:pic>
    </p:spTree>
    <p:extLst>
      <p:ext uri="{BB962C8B-B14F-4D97-AF65-F5344CB8AC3E}">
        <p14:creationId xmlns:p14="http://schemas.microsoft.com/office/powerpoint/2010/main" val="281955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CL" b="1" dirty="0">
                <a:solidFill>
                  <a:srgbClr val="FF0000"/>
                </a:solidFill>
              </a:rPr>
              <a:t>Oficios de comisiones legislativas</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8018166" cy="4085293"/>
          </a:xfrm>
          <a:prstGeom prst="rect">
            <a:avLst/>
          </a:prstGeom>
          <a:ln>
            <a:solidFill>
              <a:schemeClr val="tx1"/>
            </a:solidFill>
          </a:ln>
        </p:spPr>
      </p:pic>
    </p:spTree>
    <p:extLst>
      <p:ext uri="{BB962C8B-B14F-4D97-AF65-F5344CB8AC3E}">
        <p14:creationId xmlns:p14="http://schemas.microsoft.com/office/powerpoint/2010/main" val="95193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p:spPr>
        <p:txBody>
          <a:bodyPr>
            <a:normAutofit fontScale="90000"/>
          </a:bodyPr>
          <a:lstStyle/>
          <a:p>
            <a:r>
              <a:rPr lang="es-CL" b="1" dirty="0">
                <a:solidFill>
                  <a:srgbClr val="FF0000"/>
                </a:solidFill>
              </a:rPr>
              <a:t>Reportes de transferencias</a:t>
            </a:r>
            <a:br>
              <a:rPr lang="es-CL" b="1" dirty="0">
                <a:solidFill>
                  <a:srgbClr val="FF0000"/>
                </a:solidFill>
              </a:rPr>
            </a:br>
            <a:r>
              <a:rPr lang="es-CL" b="1" dirty="0">
                <a:solidFill>
                  <a:srgbClr val="FF0000"/>
                </a:solidFill>
              </a:rPr>
              <a:t>(Registro Ley 19.862)</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59" y="2276872"/>
            <a:ext cx="8568952" cy="3650456"/>
          </a:xfrm>
          <a:prstGeom prst="rect">
            <a:avLst/>
          </a:prstGeom>
        </p:spPr>
      </p:pic>
    </p:spTree>
    <p:extLst>
      <p:ext uri="{BB962C8B-B14F-4D97-AF65-F5344CB8AC3E}">
        <p14:creationId xmlns:p14="http://schemas.microsoft.com/office/powerpoint/2010/main" val="297456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052736"/>
            <a:ext cx="8075240" cy="4179893"/>
          </a:xfrm>
          <a:ln>
            <a:solidFill>
              <a:schemeClr val="tx1"/>
            </a:solidFill>
          </a:ln>
        </p:spPr>
      </p:pic>
    </p:spTree>
    <p:extLst>
      <p:ext uri="{BB962C8B-B14F-4D97-AF65-F5344CB8AC3E}">
        <p14:creationId xmlns:p14="http://schemas.microsoft.com/office/powerpoint/2010/main" val="151535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692696"/>
            <a:ext cx="8229600" cy="2076870"/>
          </a:xfrm>
          <a:ln>
            <a:solidFill>
              <a:schemeClr val="tx1"/>
            </a:solidFill>
          </a:ln>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96" y="3291254"/>
            <a:ext cx="8716592" cy="2248214"/>
          </a:xfrm>
          <a:prstGeom prst="rect">
            <a:avLst/>
          </a:prstGeom>
          <a:ln>
            <a:solidFill>
              <a:schemeClr val="tx1"/>
            </a:solidFill>
          </a:ln>
        </p:spPr>
      </p:pic>
    </p:spTree>
    <p:extLst>
      <p:ext uri="{BB962C8B-B14F-4D97-AF65-F5344CB8AC3E}">
        <p14:creationId xmlns:p14="http://schemas.microsoft.com/office/powerpoint/2010/main" val="361670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600" y="410561"/>
            <a:ext cx="6258799" cy="6258799"/>
          </a:xfrm>
          <a:prstGeom prst="rect">
            <a:avLst/>
          </a:prstGeom>
          <a:ln>
            <a:solidFill>
              <a:schemeClr val="tx1"/>
            </a:solidFill>
          </a:ln>
        </p:spPr>
      </p:pic>
    </p:spTree>
    <p:extLst>
      <p:ext uri="{BB962C8B-B14F-4D97-AF65-F5344CB8AC3E}">
        <p14:creationId xmlns:p14="http://schemas.microsoft.com/office/powerpoint/2010/main" val="38311985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520</Words>
  <Application>Microsoft Office PowerPoint</Application>
  <PresentationFormat>Presentación en pantalla (4:3)</PresentationFormat>
  <Paragraphs>30</Paragraphs>
  <Slides>24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Wingdings</vt:lpstr>
      <vt:lpstr>Tema de Office</vt:lpstr>
      <vt:lpstr>Ley de Transparencia para periodistas  Cómo pedir y dónde buscar</vt:lpstr>
      <vt:lpstr>Presentación de PowerPoint</vt:lpstr>
      <vt:lpstr>Presentación de PowerPoint</vt:lpstr>
      <vt:lpstr>Observatorio municipal de la CGR</vt:lpstr>
      <vt:lpstr>Oficios de comisiones legislativas</vt:lpstr>
      <vt:lpstr>Reportes de transferencias (Registro Ley 19.862)</vt:lpstr>
      <vt:lpstr>Presentación de PowerPoint</vt:lpstr>
      <vt:lpstr>Presentación de PowerPoint</vt:lpstr>
      <vt:lpstr>Presentación de PowerPoint</vt:lpstr>
      <vt:lpstr>Presentación de PowerPoint</vt:lpstr>
      <vt:lpstr>Presentación de PowerPoint</vt:lpstr>
      <vt:lpstr>Cómo optimizar mi solicitud</vt:lpstr>
      <vt:lpstr>Presentación de PowerPoint</vt:lpstr>
      <vt:lpstr>Presentación de PowerPoint</vt:lpstr>
      <vt:lpstr>Límites y reservas (artículo 21)</vt:lpstr>
      <vt:lpstr>Presentación de PowerPoint</vt:lpstr>
      <vt:lpstr>Principio de divisibilidad</vt:lpstr>
      <vt:lpstr>Principio de oportunidad</vt:lpstr>
      <vt:lpstr>Presentación de PowerPoint</vt:lpstr>
      <vt:lpstr>Solicito acceso a los documentos que fueron archivados provisionalmente en el Caso Penta -de acuerdo con lo informado en una nota de prensa de la propia FRM Oriente del 22.08.18- que contienen antecedentes sobre hechos correspondientes a causas por delitos tributarios en los que no ha existido querella ni denuncia del Servicios de Impuestos Internos. Se solicita que los documentos requeridos contengan los nombres de las empresas que hicieron aportes, los beneficiados con los mismos y el monto de esos aportes.  </vt:lpstr>
      <vt:lpstr>Los documentos se piden conforme al Principio de Divisibilidad, contenido en la Ley 20.285, para que se tarjen o editen los datos que eventualmente debiesen mantenerse bajo reserva según el artículo 21 de la misma ley. Se piden, asimismo, bajo el Principio de la Oportunidad, del mismo cuerpo legal, para que en caso de pedir una rectificación de la solicitud, requerir el pronunciamiento de terceros o darle traslado a otra entidad pública, se haga con la máxima celeridad a objeto de evitar trámites dilatorios. Por último, los documentos se solicitan teniendo en cuenta que de manifestarse la oposición de un tercero, para que esta proceda debe estar fundada en una de las causas de reserva contenidas en el artículo 21 ya citado.</vt:lpstr>
      <vt:lpstr>Buscar jurisprudencia y meter miedo</vt:lpstr>
      <vt:lpstr>En fin…</vt:lpstr>
      <vt:lpstr>Presentación de PowerPoint</vt:lpstr>
    </vt:vector>
  </TitlesOfParts>
  <Company>Copesa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ramirez</dc:creator>
  <cp:lastModifiedBy>SERGIO ENRIQUE JARA ROMÁN</cp:lastModifiedBy>
  <cp:revision>29</cp:revision>
  <dcterms:created xsi:type="dcterms:W3CDTF">2018-10-25T14:13:47Z</dcterms:created>
  <dcterms:modified xsi:type="dcterms:W3CDTF">2020-10-07T14:38:05Z</dcterms:modified>
</cp:coreProperties>
</file>