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64" r:id="rId5"/>
    <p:sldId id="265" r:id="rId6"/>
    <p:sldId id="267" r:id="rId7"/>
    <p:sldId id="268" r:id="rId8"/>
    <p:sldId id="269" r:id="rId9"/>
    <p:sldId id="259" r:id="rId10"/>
    <p:sldId id="260" r:id="rId11"/>
    <p:sldId id="261" r:id="rId12"/>
    <p:sldId id="262" r:id="rId13"/>
    <p:sldId id="263" r:id="rId14"/>
    <p:sldId id="270" r:id="rId15"/>
    <p:sldId id="266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1/5/2022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6701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203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85199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524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095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1378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393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905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898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579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898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3647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61BEF0D-F0BB-DE4B-95CE-6DB70DBA9567}" type="datetimeFigureOut">
              <a:rPr lang="en-US" smtClean="0"/>
              <a:pPr/>
              <a:t>1/5/2022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189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Segundas partes -a veces- son mejores (1)</a:t>
            </a:r>
            <a:endParaRPr lang="es-C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smtClean="0"/>
              <a:t>Análisis datos secundarios Magister en Comunicación Social, ICEI. 2021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92209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3231495"/>
              </p:ext>
            </p:extLst>
          </p:nvPr>
        </p:nvGraphicFramePr>
        <p:xfrm>
          <a:off x="2032000" y="719666"/>
          <a:ext cx="81280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Fuente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Tipo de Información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Ventajas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Desventajas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Documentos Oficinales y Museos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Colecciones temáticas, por ejemplo, de colecciones locales de entrevistas de la historia oral.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Fiabilidad Institucional. Coherencia Programática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Difícil conexión con los investigadores originales y muy difícil con los sujetos “investigados”.</a:t>
                      </a:r>
                      <a:endParaRPr lang="es-C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462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295362"/>
              </p:ext>
            </p:extLst>
          </p:nvPr>
        </p:nvGraphicFramePr>
        <p:xfrm>
          <a:off x="2032000" y="719666"/>
          <a:ext cx="81280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Fuente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Tipo de Información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Ventajas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Desventajas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Grupos de Investigación, redes académicas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Diversas colecciones de datos de proyectos de investigación anteriores.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Coherencia Programática Posibilidad de Contacto con el Grupo de Investigación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Difícil accesibilidad material de la información.</a:t>
                      </a:r>
                      <a:endParaRPr lang="es-C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150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1753417"/>
              </p:ext>
            </p:extLst>
          </p:nvPr>
        </p:nvGraphicFramePr>
        <p:xfrm>
          <a:off x="2032000" y="719666"/>
          <a:ext cx="81280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Fuente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Tipo de Información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Ventajas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Desventajas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Investigadores Individuales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Colecciones personales, a menudo en torno a temas similares.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Coherencia Programática. Posibilidad de contacto con el investigador y material conexo .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Difícil accesibilidad material de la información. Disponibilidad del Investigador.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378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1514182"/>
              </p:ext>
            </p:extLst>
          </p:nvPr>
        </p:nvGraphicFramePr>
        <p:xfrm>
          <a:off x="2032000" y="719666"/>
          <a:ext cx="81280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Fuente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Tipo de Información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Ventajas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Desventajas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Archivos y Bases de Datos;  Bibliotecas Digitales</a:t>
                      </a:r>
                    </a:p>
                    <a:p>
                      <a:r>
                        <a:rPr lang="es-ES" dirty="0" smtClean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Datos, notas de campo y diseños de investigación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Fiabilidad Institucional. Coherencia Programática.</a:t>
                      </a:r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Difícil accesibilidad material de la información. Disponibilidad del Investigador y o grupo de Investigación.</a:t>
                      </a:r>
                    </a:p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673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Para la próxima clase</a:t>
            </a:r>
            <a:endParaRPr lang="es-CL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CL" dirty="0" smtClean="0"/>
              <a:t>Evaluar y presentar las observaciones sobre capitulo metodología en memoria “</a:t>
            </a:r>
            <a:r>
              <a:rPr lang="es-ES" dirty="0" smtClean="0"/>
              <a:t>Discurso </a:t>
            </a:r>
            <a:r>
              <a:rPr lang="es-ES" dirty="0"/>
              <a:t>judicial sobre </a:t>
            </a:r>
            <a:r>
              <a:rPr lang="es-ES" dirty="0" err="1"/>
              <a:t>femicidio</a:t>
            </a:r>
            <a:r>
              <a:rPr lang="es-ES" dirty="0"/>
              <a:t> (2007-2012): </a:t>
            </a:r>
            <a:r>
              <a:rPr lang="es-ES" dirty="0" smtClean="0"/>
              <a:t>posiciones de </a:t>
            </a:r>
            <a:r>
              <a:rPr lang="es-ES" dirty="0"/>
              <a:t>sujeto femenino en el último escalón de la </a:t>
            </a:r>
            <a:r>
              <a:rPr lang="es-ES" dirty="0" smtClean="0"/>
              <a:t>violencia”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512941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897228"/>
          </a:xfrm>
        </p:spPr>
        <p:txBody>
          <a:bodyPr/>
          <a:lstStyle/>
          <a:p>
            <a:r>
              <a:rPr lang="es-CL" dirty="0" smtClean="0"/>
              <a:t>Bibliografía</a:t>
            </a:r>
            <a:endParaRPr lang="es-CL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589212" y="1751527"/>
            <a:ext cx="8915399" cy="4158383"/>
          </a:xfrm>
        </p:spPr>
        <p:txBody>
          <a:bodyPr/>
          <a:lstStyle/>
          <a:p>
            <a:r>
              <a:rPr lang="es-ES" dirty="0" smtClean="0"/>
              <a:t>CALLEJO, </a:t>
            </a:r>
            <a:r>
              <a:rPr lang="es-ES" dirty="0"/>
              <a:t>J. y </a:t>
            </a:r>
            <a:r>
              <a:rPr lang="es-ES" dirty="0" smtClean="0"/>
              <a:t>VIEDMA, </a:t>
            </a:r>
            <a:r>
              <a:rPr lang="es-ES" dirty="0"/>
              <a:t>A. (2005). Proyectos y estrategias de investigación social: la perspectiva de la intervención. Madrid: </a:t>
            </a:r>
            <a:r>
              <a:rPr lang="es-ES" dirty="0" err="1"/>
              <a:t>McGrawHill</a:t>
            </a:r>
            <a:r>
              <a:rPr lang="es-ES" dirty="0"/>
              <a:t> Interamericana.</a:t>
            </a:r>
          </a:p>
          <a:p>
            <a:r>
              <a:rPr lang="es-ES" dirty="0" smtClean="0"/>
              <a:t>ESCRIBANO, </a:t>
            </a:r>
            <a:r>
              <a:rPr lang="es-ES" dirty="0"/>
              <a:t>A. y </a:t>
            </a:r>
            <a:r>
              <a:rPr lang="es-ES" dirty="0" smtClean="0"/>
              <a:t>DE SENA, </a:t>
            </a:r>
            <a:r>
              <a:rPr lang="es-ES" dirty="0"/>
              <a:t>A. (2009). Las segundas partes sí pueden ser mejores: algunas reflexiones sobre e el uso de datos secundarios en la investigación cualitativa.  </a:t>
            </a:r>
            <a:r>
              <a:rPr lang="es-ES" dirty="0" smtClean="0"/>
              <a:t>Sociologías, </a:t>
            </a:r>
            <a:r>
              <a:rPr lang="es-ES" dirty="0"/>
              <a:t>Porto Alegre, ano 11, nº 22, jul./</a:t>
            </a:r>
            <a:r>
              <a:rPr lang="es-ES" dirty="0" err="1"/>
              <a:t>dez</a:t>
            </a:r>
            <a:r>
              <a:rPr lang="es-ES" dirty="0"/>
              <a:t>. 2009, p. </a:t>
            </a:r>
            <a:r>
              <a:rPr lang="es-ES" dirty="0" smtClean="0"/>
              <a:t>100-118</a:t>
            </a:r>
          </a:p>
          <a:p>
            <a:r>
              <a:rPr lang="es-ES" dirty="0" smtClean="0"/>
              <a:t>HERNÁNDEZ, </a:t>
            </a:r>
            <a:r>
              <a:rPr lang="es-ES" dirty="0"/>
              <a:t>R., </a:t>
            </a:r>
            <a:r>
              <a:rPr lang="es-ES" dirty="0" smtClean="0"/>
              <a:t>FERNÁNDEZ, </a:t>
            </a:r>
            <a:r>
              <a:rPr lang="es-ES" dirty="0"/>
              <a:t>C. y </a:t>
            </a:r>
            <a:r>
              <a:rPr lang="es-ES" dirty="0" smtClean="0"/>
              <a:t>BAPTISTA, </a:t>
            </a:r>
            <a:r>
              <a:rPr lang="es-ES" dirty="0"/>
              <a:t>P. (2010) Metodología de la investigación. México: McGraw-Hill.</a:t>
            </a:r>
            <a:endParaRPr lang="es-ES" dirty="0" smtClean="0"/>
          </a:p>
          <a:p>
            <a:r>
              <a:rPr lang="es-ES" dirty="0"/>
              <a:t>MARTINEZ MIGUELEZ, Miguel. Validez y confiabilidad en la </a:t>
            </a:r>
            <a:r>
              <a:rPr lang="es-ES" dirty="0" smtClean="0"/>
              <a:t>metodología cualitativa</a:t>
            </a:r>
            <a:r>
              <a:rPr lang="es-ES" dirty="0"/>
              <a:t>. </a:t>
            </a:r>
            <a:r>
              <a:rPr lang="es-ES" dirty="0" smtClean="0"/>
              <a:t>Paradigma, </a:t>
            </a:r>
            <a:r>
              <a:rPr lang="es-ES" dirty="0"/>
              <a:t>dic. 2006, vol.27, no.2, p.07-33. ISSN 1011-2251.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95677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USO DE DATOS SECUNDARIOS EN </a:t>
            </a:r>
            <a:r>
              <a:rPr lang="es-ES" dirty="0" smtClean="0"/>
              <a:t>INVESTIGACIÓN SOCIAL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Los datos secundarios son aquellos recabados previamente por </a:t>
            </a:r>
            <a:r>
              <a:rPr lang="es-ES" dirty="0" smtClean="0"/>
              <a:t>otro/a </a:t>
            </a:r>
            <a:r>
              <a:rPr lang="es-ES" dirty="0"/>
              <a:t>investigador –o </a:t>
            </a:r>
            <a:r>
              <a:rPr lang="es-ES" dirty="0" smtClean="0"/>
              <a:t>incluso por </a:t>
            </a:r>
            <a:r>
              <a:rPr lang="es-ES" dirty="0"/>
              <a:t>uno mismo- en un proceso </a:t>
            </a:r>
            <a:r>
              <a:rPr lang="es-ES" dirty="0" smtClean="0"/>
              <a:t>anterior</a:t>
            </a:r>
            <a:r>
              <a:rPr lang="es-ES" dirty="0"/>
              <a:t>. </a:t>
            </a:r>
            <a:endParaRPr lang="es-ES" dirty="0" smtClean="0"/>
          </a:p>
          <a:p>
            <a:r>
              <a:rPr lang="es-ES" dirty="0" smtClean="0"/>
              <a:t>Se </a:t>
            </a:r>
            <a:r>
              <a:rPr lang="es-ES" dirty="0"/>
              <a:t>usan para dar respuesta a un </a:t>
            </a:r>
            <a:r>
              <a:rPr lang="es-ES" b="1" dirty="0"/>
              <a:t>problema diferente </a:t>
            </a:r>
            <a:r>
              <a:rPr lang="es-ES" dirty="0"/>
              <a:t>al que en su momento ocasionó la recogida de la información o para </a:t>
            </a:r>
            <a:r>
              <a:rPr lang="es-ES" b="1" dirty="0"/>
              <a:t>responder a la misma pregunta desde un marco analítico diferente o desde técnicas de investigación distintas o iguales</a:t>
            </a:r>
            <a:r>
              <a:rPr lang="es-ES" dirty="0" smtClean="0"/>
              <a:t>.</a:t>
            </a:r>
          </a:p>
          <a:p>
            <a:r>
              <a:rPr lang="es-ES" dirty="0" smtClean="0"/>
              <a:t>Éstos </a:t>
            </a:r>
            <a:r>
              <a:rPr lang="es-ES" dirty="0"/>
              <a:t>pueden ser obtenidos a través de </a:t>
            </a:r>
            <a:r>
              <a:rPr lang="es-ES" b="1" dirty="0"/>
              <a:t>metodologías cualitativas </a:t>
            </a:r>
            <a:r>
              <a:rPr lang="es-ES" dirty="0"/>
              <a:t>–diarios de campo, observación participante o no participante, entrevistas, grupos de discusión</a:t>
            </a:r>
            <a:r>
              <a:rPr lang="es-ES" dirty="0" smtClean="0"/>
              <a:t>, focales, </a:t>
            </a:r>
            <a:r>
              <a:rPr lang="es-ES" dirty="0"/>
              <a:t>etc.- o </a:t>
            </a:r>
            <a:r>
              <a:rPr lang="es-ES" b="1" dirty="0"/>
              <a:t>cuantitativa</a:t>
            </a:r>
            <a:r>
              <a:rPr lang="es-ES" dirty="0"/>
              <a:t> como la encuesta –probabilística o no probabilística</a:t>
            </a:r>
            <a:r>
              <a:rPr lang="es-ES" dirty="0" smtClean="0"/>
              <a:t>. (Escribano y De Sena 2009)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76110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Pero antes de decidir….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Cuál es la </a:t>
            </a:r>
            <a:r>
              <a:rPr lang="es-ES" dirty="0"/>
              <a:t>validez de su uso para el problema que </a:t>
            </a:r>
            <a:r>
              <a:rPr lang="es-ES" dirty="0" smtClean="0"/>
              <a:t>se quiere abordar</a:t>
            </a:r>
          </a:p>
          <a:p>
            <a:r>
              <a:rPr lang="es-ES" dirty="0" smtClean="0"/>
              <a:t>Cuál es </a:t>
            </a:r>
            <a:r>
              <a:rPr lang="es-ES" dirty="0"/>
              <a:t>la perspectiva analítica que subyace a la </a:t>
            </a:r>
            <a:r>
              <a:rPr lang="es-ES" dirty="0" smtClean="0"/>
              <a:t>investigación</a:t>
            </a:r>
          </a:p>
          <a:p>
            <a:r>
              <a:rPr lang="es-ES" dirty="0" smtClean="0"/>
              <a:t>Cuál es </a:t>
            </a:r>
            <a:r>
              <a:rPr lang="es-ES" dirty="0"/>
              <a:t>la pertinencia de las técnicas metodológicas utilizadas y la rigurosidad en la recolección de los </a:t>
            </a:r>
            <a:r>
              <a:rPr lang="es-ES" dirty="0" smtClean="0"/>
              <a:t>datos realizada</a:t>
            </a:r>
          </a:p>
          <a:p>
            <a:r>
              <a:rPr lang="es-ES" dirty="0" smtClean="0"/>
              <a:t>Y cuáles las consideraciones éticas necesarias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99012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57589" y="624110"/>
            <a:ext cx="10234411" cy="1280890"/>
          </a:xfrm>
        </p:spPr>
        <p:txBody>
          <a:bodyPr>
            <a:normAutofit fontScale="90000"/>
          </a:bodyPr>
          <a:lstStyle/>
          <a:p>
            <a:r>
              <a:rPr lang="es-CL" dirty="0" smtClean="0"/>
              <a:t>Validez, fiabilidad y credibilidad en la </a:t>
            </a:r>
            <a:r>
              <a:rPr lang="es-CL" dirty="0"/>
              <a:t>investigación cualitativa (Martínez </a:t>
            </a:r>
            <a:r>
              <a:rPr lang="es-CL" dirty="0" err="1" smtClean="0"/>
              <a:t>Miguélez</a:t>
            </a:r>
            <a:r>
              <a:rPr lang="es-CL" dirty="0" smtClean="0"/>
              <a:t>, 2006).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2133600"/>
            <a:ext cx="9233594" cy="4724400"/>
          </a:xfrm>
        </p:spPr>
        <p:txBody>
          <a:bodyPr>
            <a:normAutofit/>
          </a:bodyPr>
          <a:lstStyle/>
          <a:p>
            <a:r>
              <a:rPr lang="es-ES" dirty="0"/>
              <a:t>En todo trabajo de investigación ubicado en el </a:t>
            </a:r>
            <a:r>
              <a:rPr lang="es-ES" b="1" dirty="0"/>
              <a:t>enfoque cualitativo</a:t>
            </a:r>
            <a:r>
              <a:rPr lang="es-ES" dirty="0"/>
              <a:t>, debe atender siempre la </a:t>
            </a:r>
            <a:r>
              <a:rPr lang="es-ES" b="1" dirty="0" smtClean="0"/>
              <a:t>validez</a:t>
            </a:r>
            <a:r>
              <a:rPr lang="es-ES" dirty="0" smtClean="0"/>
              <a:t>, </a:t>
            </a:r>
            <a:r>
              <a:rPr lang="es-ES" b="1" dirty="0" smtClean="0"/>
              <a:t>fiabilidad y credibilidad</a:t>
            </a:r>
            <a:r>
              <a:rPr lang="es-ES" dirty="0" smtClean="0"/>
              <a:t> </a:t>
            </a:r>
            <a:r>
              <a:rPr lang="es-ES" dirty="0"/>
              <a:t>de los datos </a:t>
            </a:r>
            <a:r>
              <a:rPr lang="es-ES" dirty="0" smtClean="0"/>
              <a:t>recabados.</a:t>
            </a:r>
          </a:p>
          <a:p>
            <a:pPr lvl="1"/>
            <a:r>
              <a:rPr lang="es-ES" dirty="0"/>
              <a:t>*La coherencia interna: si todos los elementos </a:t>
            </a:r>
            <a:r>
              <a:rPr lang="es-ES" dirty="0" smtClean="0"/>
              <a:t>y partes </a:t>
            </a:r>
            <a:r>
              <a:rPr lang="es-ES" dirty="0"/>
              <a:t>que constituyen una teoría se </a:t>
            </a:r>
            <a:r>
              <a:rPr lang="es-ES" dirty="0" smtClean="0"/>
              <a:t>relacionan entre </a:t>
            </a:r>
            <a:r>
              <a:rPr lang="es-ES" dirty="0"/>
              <a:t>sí, sin contradicciones; formando un </a:t>
            </a:r>
            <a:r>
              <a:rPr lang="es-ES" dirty="0" smtClean="0"/>
              <a:t>todo bien </a:t>
            </a:r>
            <a:r>
              <a:rPr lang="es-ES" dirty="0"/>
              <a:t>integrado y coherente.</a:t>
            </a:r>
          </a:p>
          <a:p>
            <a:pPr lvl="1"/>
            <a:r>
              <a:rPr lang="es-ES" dirty="0"/>
              <a:t>*La consistencia externa: verificar que </a:t>
            </a:r>
            <a:r>
              <a:rPr lang="es-ES" dirty="0" smtClean="0"/>
              <a:t>existe compatibilidad </a:t>
            </a:r>
            <a:r>
              <a:rPr lang="es-ES" dirty="0"/>
              <a:t>entre la teoría y el </a:t>
            </a:r>
            <a:r>
              <a:rPr lang="es-ES" dirty="0" smtClean="0"/>
              <a:t>conocimiento existente</a:t>
            </a:r>
            <a:r>
              <a:rPr lang="es-ES" dirty="0"/>
              <a:t>, en consonancia con el contexto social </a:t>
            </a:r>
            <a:r>
              <a:rPr lang="es-ES" dirty="0" smtClean="0"/>
              <a:t>.</a:t>
            </a:r>
            <a:endParaRPr lang="es-ES" dirty="0"/>
          </a:p>
          <a:p>
            <a:pPr lvl="1"/>
            <a:r>
              <a:rPr lang="es-ES" dirty="0"/>
              <a:t>*La </a:t>
            </a:r>
            <a:r>
              <a:rPr lang="es-ES" dirty="0" smtClean="0"/>
              <a:t>comprensión: </a:t>
            </a:r>
            <a:r>
              <a:rPr lang="es-ES" dirty="0"/>
              <a:t>si en el estudio se abarca o </a:t>
            </a:r>
            <a:r>
              <a:rPr lang="es-ES" dirty="0" smtClean="0"/>
              <a:t>se relaciona </a:t>
            </a:r>
            <a:r>
              <a:rPr lang="es-ES" dirty="0"/>
              <a:t>un amplio campo conocimiento; es decir, si se logra integrar y unificar un espectro amplio de ideas en el área de estudio.</a:t>
            </a:r>
          </a:p>
          <a:p>
            <a:pPr lvl="1"/>
            <a:r>
              <a:rPr lang="es-ES" dirty="0"/>
              <a:t>*La precisión conceptual y lingüística: </a:t>
            </a:r>
            <a:r>
              <a:rPr lang="es-ES" dirty="0" smtClean="0"/>
              <a:t>comprobar que </a:t>
            </a:r>
            <a:r>
              <a:rPr lang="es-ES" dirty="0"/>
              <a:t>hay unidad conceptual, sin vaguedades ni ambigüedades.</a:t>
            </a:r>
          </a:p>
          <a:p>
            <a:pPr lvl="1"/>
            <a:r>
              <a:rPr lang="es-ES" dirty="0"/>
              <a:t>*La capacidad unificadora: revisar que en el informe se reúnen </a:t>
            </a:r>
            <a:r>
              <a:rPr lang="es-ES" dirty="0" smtClean="0"/>
              <a:t>dominios cognitivos </a:t>
            </a:r>
            <a:r>
              <a:rPr lang="es-ES" dirty="0"/>
              <a:t>que permanecían aislados.</a:t>
            </a:r>
            <a:endParaRPr lang="es-ES" dirty="0" smtClean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545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57589" y="624110"/>
            <a:ext cx="10234411" cy="1280890"/>
          </a:xfrm>
        </p:spPr>
        <p:txBody>
          <a:bodyPr>
            <a:normAutofit/>
          </a:bodyPr>
          <a:lstStyle/>
          <a:p>
            <a:r>
              <a:rPr lang="es-CL" dirty="0" smtClean="0"/>
              <a:t>Validez interna y credibilidad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2133600"/>
            <a:ext cx="9233594" cy="4724400"/>
          </a:xfrm>
        </p:spPr>
        <p:txBody>
          <a:bodyPr>
            <a:normAutofit/>
          </a:bodyPr>
          <a:lstStyle/>
          <a:p>
            <a:r>
              <a:rPr lang="es-ES" dirty="0" smtClean="0"/>
              <a:t>En la investigación cualitativa el </a:t>
            </a:r>
            <a:r>
              <a:rPr lang="es-ES" dirty="0"/>
              <a:t>concepto de </a:t>
            </a:r>
            <a:r>
              <a:rPr lang="es-ES" dirty="0" smtClean="0"/>
              <a:t>validez interna </a:t>
            </a:r>
            <a:r>
              <a:rPr lang="es-ES" dirty="0"/>
              <a:t>se sustituye </a:t>
            </a:r>
            <a:r>
              <a:rPr lang="es-ES" dirty="0" smtClean="0"/>
              <a:t>por </a:t>
            </a:r>
            <a:r>
              <a:rPr lang="es-ES" dirty="0"/>
              <a:t>el de </a:t>
            </a:r>
            <a:r>
              <a:rPr lang="es-ES" b="1" dirty="0"/>
              <a:t>credibilidad</a:t>
            </a:r>
            <a:r>
              <a:rPr lang="es-ES" dirty="0"/>
              <a:t>, </a:t>
            </a:r>
            <a:r>
              <a:rPr lang="es-ES" dirty="0" smtClean="0"/>
              <a:t>es decir la </a:t>
            </a:r>
            <a:r>
              <a:rPr lang="es-ES" dirty="0"/>
              <a:t>investigación </a:t>
            </a:r>
            <a:r>
              <a:rPr lang="es-ES" dirty="0" smtClean="0"/>
              <a:t>lleva hacia </a:t>
            </a:r>
            <a:r>
              <a:rPr lang="es-ES" dirty="0"/>
              <a:t>hallazgos creíbles y </a:t>
            </a:r>
            <a:r>
              <a:rPr lang="es-ES" dirty="0" smtClean="0"/>
              <a:t>“… demostrar </a:t>
            </a:r>
            <a:r>
              <a:rPr lang="es-ES" dirty="0"/>
              <a:t>la credibilidad de los encuentros sometiéndolos a la aprobación de quienes </a:t>
            </a:r>
            <a:r>
              <a:rPr lang="es-ES" dirty="0" smtClean="0"/>
              <a:t>construyeron las </a:t>
            </a:r>
            <a:r>
              <a:rPr lang="es-ES" dirty="0"/>
              <a:t>realidades” (Rojas de Escalona, 2010, p. 165</a:t>
            </a:r>
            <a:r>
              <a:rPr lang="es-ES" dirty="0" smtClean="0"/>
              <a:t>). </a:t>
            </a:r>
          </a:p>
          <a:p>
            <a:r>
              <a:rPr lang="es-ES" dirty="0" smtClean="0"/>
              <a:t>En otros términos, </a:t>
            </a:r>
            <a:r>
              <a:rPr lang="es-ES" dirty="0"/>
              <a:t>los hallazgos realizados en una investigación son creíbles (tienen validez interna) cuando </a:t>
            </a:r>
            <a:r>
              <a:rPr lang="es-ES" dirty="0" smtClean="0"/>
              <a:t>los propios </a:t>
            </a:r>
            <a:r>
              <a:rPr lang="es-ES" dirty="0"/>
              <a:t>informantes y los lectores pueden </a:t>
            </a:r>
            <a:r>
              <a:rPr lang="es-ES" dirty="0" smtClean="0"/>
              <a:t>reconocer su </a:t>
            </a:r>
            <a:r>
              <a:rPr lang="es-ES" dirty="0"/>
              <a:t>experiencia en ellos.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70193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Confiabilidad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dirty="0"/>
              <a:t> </a:t>
            </a:r>
            <a:r>
              <a:rPr lang="es-CL" dirty="0" smtClean="0"/>
              <a:t>La confiabilidad cualitativa (consistencia </a:t>
            </a:r>
            <a:r>
              <a:rPr lang="es-CL" dirty="0"/>
              <a:t>lógica) o consistencia de </a:t>
            </a:r>
            <a:r>
              <a:rPr lang="es-CL" dirty="0" smtClean="0"/>
              <a:t>resultados</a:t>
            </a:r>
            <a:r>
              <a:rPr lang="es-CL" dirty="0"/>
              <a:t> refiere a (Hernández </a:t>
            </a:r>
            <a:r>
              <a:rPr lang="es-CL" dirty="0" smtClean="0"/>
              <a:t>et al, 2010):</a:t>
            </a:r>
          </a:p>
          <a:p>
            <a:pPr lvl="1"/>
            <a:r>
              <a:rPr lang="es-ES" dirty="0" smtClean="0"/>
              <a:t>Diferentes investigadores recolectan </a:t>
            </a:r>
            <a:r>
              <a:rPr lang="es-ES" dirty="0"/>
              <a:t>datos similares en </a:t>
            </a:r>
            <a:r>
              <a:rPr lang="es-ES" dirty="0" smtClean="0"/>
              <a:t>el campo </a:t>
            </a:r>
            <a:r>
              <a:rPr lang="es-ES" dirty="0"/>
              <a:t>y efectúen los mismos análisis, </a:t>
            </a:r>
            <a:r>
              <a:rPr lang="es-ES" dirty="0" smtClean="0"/>
              <a:t>generen resultados </a:t>
            </a:r>
            <a:r>
              <a:rPr lang="es-ES" dirty="0"/>
              <a:t>equivalentes” (p. 473</a:t>
            </a:r>
            <a:r>
              <a:rPr lang="es-ES" dirty="0" smtClean="0"/>
              <a:t>).</a:t>
            </a:r>
          </a:p>
          <a:p>
            <a:pPr lvl="1"/>
            <a:r>
              <a:rPr lang="es-ES" dirty="0" smtClean="0"/>
              <a:t>El investigador incluye </a:t>
            </a:r>
            <a:r>
              <a:rPr lang="es-ES" dirty="0"/>
              <a:t>en el informe detalles sobre el diseño </a:t>
            </a:r>
            <a:r>
              <a:rPr lang="es-ES" dirty="0" smtClean="0"/>
              <a:t>de investigación </a:t>
            </a:r>
            <a:r>
              <a:rPr lang="es-ES" dirty="0"/>
              <a:t>y la perspectiva </a:t>
            </a:r>
            <a:r>
              <a:rPr lang="es-ES" dirty="0" smtClean="0"/>
              <a:t>teórica utilizada.</a:t>
            </a:r>
            <a:endParaRPr lang="es-ES" dirty="0"/>
          </a:p>
          <a:p>
            <a:pPr lvl="1"/>
            <a:r>
              <a:rPr lang="es-ES" b="1" dirty="0" smtClean="0"/>
              <a:t>ADEMÁS</a:t>
            </a:r>
            <a:r>
              <a:rPr lang="es-ES" dirty="0" smtClean="0"/>
              <a:t> </a:t>
            </a:r>
          </a:p>
          <a:p>
            <a:pPr lvl="2"/>
            <a:r>
              <a:rPr lang="es-ES" dirty="0" smtClean="0"/>
              <a:t>IDENTIFICA claridad </a:t>
            </a:r>
            <a:r>
              <a:rPr lang="es-ES" dirty="0"/>
              <a:t>los criterios de selección </a:t>
            </a:r>
            <a:r>
              <a:rPr lang="es-ES" dirty="0" smtClean="0"/>
              <a:t>de los </a:t>
            </a:r>
            <a:r>
              <a:rPr lang="es-ES" dirty="0"/>
              <a:t>informantes y </a:t>
            </a:r>
            <a:r>
              <a:rPr lang="es-ES" dirty="0" smtClean="0"/>
              <a:t>las </a:t>
            </a:r>
            <a:r>
              <a:rPr lang="es-ES" dirty="0"/>
              <a:t>herramientas de recolección de la información.</a:t>
            </a:r>
          </a:p>
          <a:p>
            <a:pPr lvl="2"/>
            <a:r>
              <a:rPr lang="es-ES" dirty="0" smtClean="0"/>
              <a:t>BRINDA descripciones </a:t>
            </a:r>
            <a:r>
              <a:rPr lang="es-ES" dirty="0"/>
              <a:t>del rol del investigador en </a:t>
            </a:r>
            <a:r>
              <a:rPr lang="es-ES" dirty="0" smtClean="0"/>
              <a:t>el	 campo </a:t>
            </a:r>
            <a:r>
              <a:rPr lang="es-ES" dirty="0"/>
              <a:t>y de los métodos de análisis de los </a:t>
            </a:r>
            <a:r>
              <a:rPr lang="es-ES" dirty="0" smtClean="0"/>
              <a:t>datos (procedimientos </a:t>
            </a:r>
            <a:r>
              <a:rPr lang="es-ES" dirty="0"/>
              <a:t>de categorización y </a:t>
            </a:r>
            <a:r>
              <a:rPr lang="es-ES" dirty="0" smtClean="0"/>
              <a:t>codificación, e </a:t>
            </a:r>
            <a:r>
              <a:rPr lang="es-ES" dirty="0"/>
              <a:t>hipótesis</a:t>
            </a:r>
            <a:r>
              <a:rPr lang="es-ES" dirty="0" smtClean="0"/>
              <a:t>).</a:t>
            </a:r>
          </a:p>
          <a:p>
            <a:pPr lvl="2"/>
            <a:r>
              <a:rPr lang="es-ES" dirty="0" smtClean="0"/>
              <a:t>PROPORCIONA detalles </a:t>
            </a:r>
            <a:r>
              <a:rPr lang="es-ES" dirty="0"/>
              <a:t>del contexto (escenario) de </a:t>
            </a:r>
            <a:r>
              <a:rPr lang="es-ES" dirty="0" smtClean="0"/>
              <a:t>la recolección </a:t>
            </a:r>
            <a:r>
              <a:rPr lang="es-ES" dirty="0"/>
              <a:t>y cómo se incorporó en el </a:t>
            </a:r>
            <a:r>
              <a:rPr lang="es-ES" dirty="0" smtClean="0"/>
              <a:t>análisis</a:t>
            </a:r>
          </a:p>
          <a:p>
            <a:pPr lvl="2"/>
            <a:r>
              <a:rPr lang="es-ES" dirty="0" smtClean="0"/>
              <a:t>DOCUMENTA todos </a:t>
            </a:r>
            <a:r>
              <a:rPr lang="es-ES" dirty="0"/>
              <a:t>los </a:t>
            </a:r>
            <a:r>
              <a:rPr lang="es-ES" dirty="0" smtClean="0"/>
              <a:t>procedimientos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0239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Fuentes comunes de </a:t>
            </a:r>
            <a:r>
              <a:rPr lang="es-CL" dirty="0"/>
              <a:t>datos secundarios </a:t>
            </a:r>
            <a:r>
              <a:rPr lang="es-CL" sz="2400" dirty="0" smtClean="0"/>
              <a:t>(Callejo </a:t>
            </a:r>
            <a:r>
              <a:rPr lang="es-CL" sz="2400" dirty="0"/>
              <a:t>y </a:t>
            </a:r>
            <a:r>
              <a:rPr lang="es-CL" sz="2400" dirty="0" err="1" smtClean="0"/>
              <a:t>Vietma</a:t>
            </a:r>
            <a:r>
              <a:rPr lang="es-CL" sz="2400" dirty="0" smtClean="0"/>
              <a:t>, 2005</a:t>
            </a:r>
            <a:r>
              <a:rPr lang="es-CL" sz="2400" dirty="0"/>
              <a:t>)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/>
              <a:t>Datos disponibles en Internet: </a:t>
            </a:r>
            <a:r>
              <a:rPr lang="es-ES" dirty="0" smtClean="0"/>
              <a:t>La </a:t>
            </a:r>
            <a:r>
              <a:rPr lang="es-ES" dirty="0"/>
              <a:t>información sobre la </a:t>
            </a:r>
            <a:r>
              <a:rPr lang="es-ES" dirty="0" smtClean="0"/>
              <a:t>muchos </a:t>
            </a:r>
            <a:r>
              <a:rPr lang="es-ES" dirty="0"/>
              <a:t>temas está disponible en línea, y esto ayuda a aumentar la validez de los datos primarios. Al mismo tiempo, contribuye a probar la relevancia de los datos recopilados previamente.</a:t>
            </a:r>
          </a:p>
          <a:p>
            <a:r>
              <a:rPr lang="es-ES" dirty="0"/>
              <a:t>Fuentes gubernamentales y no gubernamentales: la investigación cuantitativa secundaria también se puede realizar con la ayuda de fuentes gubernamentales y no </a:t>
            </a:r>
            <a:r>
              <a:rPr lang="es-ES" dirty="0" smtClean="0"/>
              <a:t>gubernamentales. </a:t>
            </a:r>
            <a:r>
              <a:rPr lang="es-ES" dirty="0"/>
              <a:t>Estos datos son altamente confiables y detallados y, por lo tanto, pueden usarse para aumentar la validez de la investigación.</a:t>
            </a:r>
          </a:p>
          <a:p>
            <a:r>
              <a:rPr lang="es-ES" dirty="0"/>
              <a:t>Bibliotecas públicas: es un método poco utilizado para realizar investigaciones cuantitativas, pero sigue siendo una fuente confiable de información. Las bibliotecas públicas tienen copias de investigaciones importantes que se realizaron anteriormente. </a:t>
            </a:r>
            <a:endParaRPr lang="es-ES" dirty="0" smtClean="0"/>
          </a:p>
          <a:p>
            <a:r>
              <a:rPr lang="es-ES" dirty="0" smtClean="0"/>
              <a:t>Universidades : sus </a:t>
            </a:r>
            <a:r>
              <a:rPr lang="es-ES" dirty="0"/>
              <a:t>investigaciones </a:t>
            </a:r>
            <a:r>
              <a:rPr lang="es-ES" dirty="0" smtClean="0"/>
              <a:t>son </a:t>
            </a:r>
            <a:r>
              <a:rPr lang="es-ES" dirty="0"/>
              <a:t>una fuente importante de validación en la investigación cuantitativa.</a:t>
            </a:r>
          </a:p>
          <a:p>
            <a:r>
              <a:rPr lang="es-ES" dirty="0" smtClean="0"/>
              <a:t>Medios de información: </a:t>
            </a:r>
            <a:r>
              <a:rPr lang="es-ES" dirty="0"/>
              <a:t>los </a:t>
            </a:r>
            <a:r>
              <a:rPr lang="es-ES" dirty="0" smtClean="0"/>
              <a:t>diarios, revistas</a:t>
            </a:r>
            <a:r>
              <a:rPr lang="es-ES" dirty="0"/>
              <a:t>, </a:t>
            </a:r>
            <a:r>
              <a:rPr lang="es-ES" dirty="0" smtClean="0"/>
              <a:t>radio </a:t>
            </a:r>
            <a:r>
              <a:rPr lang="es-ES" dirty="0"/>
              <a:t>y </a:t>
            </a:r>
            <a:r>
              <a:rPr lang="es-ES" dirty="0" smtClean="0"/>
              <a:t>televisión.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00205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Para qué?</a:t>
            </a:r>
            <a:endParaRPr lang="es-CL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Precisar el </a:t>
            </a:r>
            <a:r>
              <a:rPr lang="es-ES" dirty="0"/>
              <a:t>problema de investigación</a:t>
            </a:r>
            <a:r>
              <a:rPr lang="es-ES" dirty="0" smtClean="0"/>
              <a:t>.</a:t>
            </a:r>
          </a:p>
          <a:p>
            <a:r>
              <a:rPr lang="es-ES" dirty="0"/>
              <a:t>Encontrar </a:t>
            </a:r>
            <a:r>
              <a:rPr lang="es-ES" dirty="0" smtClean="0"/>
              <a:t>respuestas tentativas para </a:t>
            </a:r>
            <a:r>
              <a:rPr lang="es-ES" dirty="0"/>
              <a:t>ciertas preguntas de investigación o probar </a:t>
            </a:r>
            <a:r>
              <a:rPr lang="es-ES" dirty="0" smtClean="0"/>
              <a:t>algunos supuestos de investigación o hipótesis.</a:t>
            </a:r>
            <a:endParaRPr lang="es-ES" dirty="0"/>
          </a:p>
          <a:p>
            <a:r>
              <a:rPr lang="es-ES" dirty="0"/>
              <a:t>Desarrollar una estrategia </a:t>
            </a:r>
            <a:r>
              <a:rPr lang="es-ES" dirty="0" smtClean="0"/>
              <a:t>metodológica.</a:t>
            </a:r>
            <a:endParaRPr lang="es-ES" dirty="0"/>
          </a:p>
          <a:p>
            <a:pPr lvl="1"/>
            <a:r>
              <a:rPr lang="es-ES" dirty="0"/>
              <a:t>Construir un plan de muestreo.</a:t>
            </a:r>
          </a:p>
          <a:p>
            <a:pPr lvl="1"/>
            <a:r>
              <a:rPr lang="es-ES" dirty="0"/>
              <a:t>Formular un diseño de investigación adecuado.</a:t>
            </a:r>
          </a:p>
          <a:p>
            <a:r>
              <a:rPr lang="es-ES" dirty="0" smtClean="0"/>
              <a:t>Interpretar </a:t>
            </a:r>
            <a:r>
              <a:rPr lang="es-ES" dirty="0"/>
              <a:t>datos primarios.</a:t>
            </a:r>
          </a:p>
          <a:p>
            <a:r>
              <a:rPr lang="es-ES" dirty="0"/>
              <a:t>Validar los resultados de la investigación cualitativa.</a:t>
            </a:r>
          </a:p>
          <a:p>
            <a:r>
              <a:rPr lang="es-ES" dirty="0" smtClean="0"/>
              <a:t>Prever los </a:t>
            </a:r>
            <a:r>
              <a:rPr lang="es-ES" dirty="0"/>
              <a:t>posibles </a:t>
            </a:r>
            <a:r>
              <a:rPr lang="es-ES" dirty="0" smtClean="0"/>
              <a:t>problemas en el desarrollo de la investigación</a:t>
            </a:r>
            <a:endParaRPr lang="es-ES" dirty="0"/>
          </a:p>
          <a:p>
            <a:r>
              <a:rPr lang="es-ES" dirty="0" smtClean="0"/>
              <a:t>Mejorar la </a:t>
            </a:r>
            <a:r>
              <a:rPr lang="es-ES" dirty="0"/>
              <a:t>credibilidad del estudio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0444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5705038"/>
              </p:ext>
            </p:extLst>
          </p:nvPr>
        </p:nvGraphicFramePr>
        <p:xfrm>
          <a:off x="2032000" y="719666"/>
          <a:ext cx="81280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Fuente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Tipo de Información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Ventajas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Desventajas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Archivos</a:t>
                      </a:r>
                      <a:r>
                        <a:rPr lang="es-CL" baseline="0" dirty="0" smtClean="0"/>
                        <a:t> y </a:t>
                      </a:r>
                      <a:r>
                        <a:rPr lang="es-CL" dirty="0" smtClean="0"/>
                        <a:t>Bibliotecas personales</a:t>
                      </a:r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Documentos personales de académicos que contienen los datos, métodos y documentos, informes sobre estrategias de indagación, e investigación sustantiva, correspondencia sobre el diseño de investigación.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Fiabilidad Institucional. Acceso a material “privado” de los investigadores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Difícil conexión con los investigadores originales y casi nula con los sujetos “investigados”.</a:t>
                      </a:r>
                      <a:endParaRPr lang="es-C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842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279</TotalTime>
  <Words>1190</Words>
  <Application>Microsoft Office PowerPoint</Application>
  <PresentationFormat>Panorámica</PresentationFormat>
  <Paragraphs>94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Tw Cen MT</vt:lpstr>
      <vt:lpstr>Tw Cen MT Condensed</vt:lpstr>
      <vt:lpstr>Wingdings 3</vt:lpstr>
      <vt:lpstr>Integral</vt:lpstr>
      <vt:lpstr>Segundas partes -a veces- son mejores (1)</vt:lpstr>
      <vt:lpstr>USO DE DATOS SECUNDARIOS EN INVESTIGACIÓN SOCIAL</vt:lpstr>
      <vt:lpstr>Pero antes de decidir….</vt:lpstr>
      <vt:lpstr>Validez, fiabilidad y credibilidad en la investigación cualitativa (Martínez Miguélez, 2006).</vt:lpstr>
      <vt:lpstr>Validez interna y credibilidad</vt:lpstr>
      <vt:lpstr>Confiabilidad</vt:lpstr>
      <vt:lpstr>Fuentes comunes de datos secundarios (Callejo y Vietma, 2005)</vt:lpstr>
      <vt:lpstr>Para qué?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Para la próxima clase</vt:lpstr>
      <vt:lpstr>Bibliografía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Segundas partes a veces son mejores</dc:title>
  <dc:creator>Usuario de Windows</dc:creator>
  <cp:lastModifiedBy>Usuario de Windows</cp:lastModifiedBy>
  <cp:revision>20</cp:revision>
  <dcterms:created xsi:type="dcterms:W3CDTF">2020-10-14T18:14:22Z</dcterms:created>
  <dcterms:modified xsi:type="dcterms:W3CDTF">2022-01-05T22:40:53Z</dcterms:modified>
</cp:coreProperties>
</file>