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71D0193-6B41-48F0-9284-064A5C4DA66F}" type="datetimeFigureOut">
              <a:rPr lang="es-CL" smtClean="0"/>
              <a:t>15-09-2017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EE7F686-DD92-415C-9E45-B3E149AF9DAA}" type="slidenum">
              <a:rPr lang="es-CL" smtClean="0"/>
              <a:t>‹Nº›</a:t>
            </a:fld>
            <a:endParaRPr lang="es-CL"/>
          </a:p>
        </p:txBody>
      </p:sp>
    </p:spTree>
    <p:extLst>
      <p:ext uri="{BB962C8B-B14F-4D97-AF65-F5344CB8AC3E}">
        <p14:creationId xmlns:p14="http://schemas.microsoft.com/office/powerpoint/2010/main" val="2747710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71D0193-6B41-48F0-9284-064A5C4DA66F}" type="datetimeFigureOut">
              <a:rPr lang="es-CL" smtClean="0"/>
              <a:t>15-09-2017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EE7F686-DD92-415C-9E45-B3E149AF9DAA}" type="slidenum">
              <a:rPr lang="es-CL" smtClean="0"/>
              <a:t>‹Nº›</a:t>
            </a:fld>
            <a:endParaRPr lang="es-CL"/>
          </a:p>
        </p:txBody>
      </p:sp>
    </p:spTree>
    <p:extLst>
      <p:ext uri="{BB962C8B-B14F-4D97-AF65-F5344CB8AC3E}">
        <p14:creationId xmlns:p14="http://schemas.microsoft.com/office/powerpoint/2010/main" val="138482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71D0193-6B41-48F0-9284-064A5C4DA66F}" type="datetimeFigureOut">
              <a:rPr lang="es-CL" smtClean="0"/>
              <a:t>15-09-2017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EE7F686-DD92-415C-9E45-B3E149AF9DAA}" type="slidenum">
              <a:rPr lang="es-CL" smtClean="0"/>
              <a:t>‹Nº›</a:t>
            </a:fld>
            <a:endParaRPr lang="es-CL"/>
          </a:p>
        </p:txBody>
      </p:sp>
    </p:spTree>
    <p:extLst>
      <p:ext uri="{BB962C8B-B14F-4D97-AF65-F5344CB8AC3E}">
        <p14:creationId xmlns:p14="http://schemas.microsoft.com/office/powerpoint/2010/main" val="2186853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smtClean="0"/>
              <a:t>Haga clic para modificar el estilo de texto del patrón</a:t>
            </a:r>
          </a:p>
        </p:txBody>
      </p:sp>
      <p:sp>
        <p:nvSpPr>
          <p:cNvPr id="4" name="Date Placeholder 3"/>
          <p:cNvSpPr>
            <a:spLocks noGrp="1"/>
          </p:cNvSpPr>
          <p:nvPr>
            <p:ph type="dt" sz="half" idx="10"/>
          </p:nvPr>
        </p:nvSpPr>
        <p:spPr/>
        <p:txBody>
          <a:bodyPr/>
          <a:lstStyle/>
          <a:p>
            <a:fld id="{171D0193-6B41-48F0-9284-064A5C4DA66F}" type="datetimeFigureOut">
              <a:rPr lang="es-CL" smtClean="0"/>
              <a:t>15-09-2017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EE7F686-DD92-415C-9E45-B3E149AF9DAA}" type="slidenum">
              <a:rPr lang="es-CL" smtClean="0"/>
              <a:t>‹Nº›</a:t>
            </a:fld>
            <a:endParaRPr lang="es-CL"/>
          </a:p>
        </p:txBody>
      </p:sp>
    </p:spTree>
    <p:extLst>
      <p:ext uri="{BB962C8B-B14F-4D97-AF65-F5344CB8AC3E}">
        <p14:creationId xmlns:p14="http://schemas.microsoft.com/office/powerpoint/2010/main" val="3303879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smtClean="0"/>
              <a:t>Haga clic para modificar el estilo de texto del patrón</a:t>
            </a:r>
          </a:p>
        </p:txBody>
      </p:sp>
      <p:sp>
        <p:nvSpPr>
          <p:cNvPr id="4" name="Date Placeholder 3"/>
          <p:cNvSpPr>
            <a:spLocks noGrp="1"/>
          </p:cNvSpPr>
          <p:nvPr>
            <p:ph type="dt" sz="half" idx="10"/>
          </p:nvPr>
        </p:nvSpPr>
        <p:spPr/>
        <p:txBody>
          <a:bodyPr/>
          <a:lstStyle/>
          <a:p>
            <a:fld id="{171D0193-6B41-48F0-9284-064A5C4DA66F}" type="datetimeFigureOut">
              <a:rPr lang="es-CL" smtClean="0"/>
              <a:t>15-09-2017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EE7F686-DD92-415C-9E45-B3E149AF9DAA}" type="slidenum">
              <a:rPr lang="es-CL" smtClean="0"/>
              <a:t>‹Nº›</a:t>
            </a:fld>
            <a:endParaRPr lang="es-CL"/>
          </a:p>
        </p:txBody>
      </p:sp>
    </p:spTree>
    <p:extLst>
      <p:ext uri="{BB962C8B-B14F-4D97-AF65-F5344CB8AC3E}">
        <p14:creationId xmlns:p14="http://schemas.microsoft.com/office/powerpoint/2010/main" val="1506891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71D0193-6B41-48F0-9284-064A5C4DA66F}" type="datetimeFigureOut">
              <a:rPr lang="es-CL" smtClean="0"/>
              <a:t>15-09-2017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EE7F686-DD92-415C-9E45-B3E149AF9DAA}" type="slidenum">
              <a:rPr lang="es-CL" smtClean="0"/>
              <a:t>‹Nº›</a:t>
            </a:fld>
            <a:endParaRPr lang="es-CL"/>
          </a:p>
        </p:txBody>
      </p:sp>
    </p:spTree>
    <p:extLst>
      <p:ext uri="{BB962C8B-B14F-4D97-AF65-F5344CB8AC3E}">
        <p14:creationId xmlns:p14="http://schemas.microsoft.com/office/powerpoint/2010/main" val="4177488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71D0193-6B41-48F0-9284-064A5C4DA66F}" type="datetimeFigureOut">
              <a:rPr lang="es-CL" smtClean="0"/>
              <a:t>15-09-2017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EE7F686-DD92-415C-9E45-B3E149AF9DAA}" type="slidenum">
              <a:rPr lang="es-CL" smtClean="0"/>
              <a:t>‹Nº›</a:t>
            </a:fld>
            <a:endParaRPr lang="es-CL"/>
          </a:p>
        </p:txBody>
      </p:sp>
    </p:spTree>
    <p:extLst>
      <p:ext uri="{BB962C8B-B14F-4D97-AF65-F5344CB8AC3E}">
        <p14:creationId xmlns:p14="http://schemas.microsoft.com/office/powerpoint/2010/main" val="2030348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71D0193-6B41-48F0-9284-064A5C4DA66F}" type="datetimeFigureOut">
              <a:rPr lang="es-CL" smtClean="0"/>
              <a:t>15-09-2017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EE7F686-DD92-415C-9E45-B3E149AF9DAA}" type="slidenum">
              <a:rPr lang="es-CL" smtClean="0"/>
              <a:t>‹Nº›</a:t>
            </a:fld>
            <a:endParaRPr lang="es-CL"/>
          </a:p>
        </p:txBody>
      </p:sp>
    </p:spTree>
    <p:extLst>
      <p:ext uri="{BB962C8B-B14F-4D97-AF65-F5344CB8AC3E}">
        <p14:creationId xmlns:p14="http://schemas.microsoft.com/office/powerpoint/2010/main" val="1994872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71D0193-6B41-48F0-9284-064A5C4DA66F}" type="datetimeFigureOut">
              <a:rPr lang="es-CL" smtClean="0"/>
              <a:t>15-09-2017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EE7F686-DD92-415C-9E45-B3E149AF9DAA}" type="slidenum">
              <a:rPr lang="es-CL" smtClean="0"/>
              <a:t>‹Nº›</a:t>
            </a:fld>
            <a:endParaRPr lang="es-CL"/>
          </a:p>
        </p:txBody>
      </p:sp>
    </p:spTree>
    <p:extLst>
      <p:ext uri="{BB962C8B-B14F-4D97-AF65-F5344CB8AC3E}">
        <p14:creationId xmlns:p14="http://schemas.microsoft.com/office/powerpoint/2010/main" val="200026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71D0193-6B41-48F0-9284-064A5C4DA66F}" type="datetimeFigureOut">
              <a:rPr lang="es-CL" smtClean="0"/>
              <a:t>15-09-2017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EE7F686-DD92-415C-9E45-B3E149AF9DAA}" type="slidenum">
              <a:rPr lang="es-CL" smtClean="0"/>
              <a:t>‹Nº›</a:t>
            </a:fld>
            <a:endParaRPr lang="es-CL"/>
          </a:p>
        </p:txBody>
      </p:sp>
    </p:spTree>
    <p:extLst>
      <p:ext uri="{BB962C8B-B14F-4D97-AF65-F5344CB8AC3E}">
        <p14:creationId xmlns:p14="http://schemas.microsoft.com/office/powerpoint/2010/main" val="1695492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71D0193-6B41-48F0-9284-064A5C4DA66F}" type="datetimeFigureOut">
              <a:rPr lang="es-CL" smtClean="0"/>
              <a:t>15-09-2017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EE7F686-DD92-415C-9E45-B3E149AF9DAA}" type="slidenum">
              <a:rPr lang="es-CL" smtClean="0"/>
              <a:t>‹Nº›</a:t>
            </a:fld>
            <a:endParaRPr lang="es-CL"/>
          </a:p>
        </p:txBody>
      </p:sp>
    </p:spTree>
    <p:extLst>
      <p:ext uri="{BB962C8B-B14F-4D97-AF65-F5344CB8AC3E}">
        <p14:creationId xmlns:p14="http://schemas.microsoft.com/office/powerpoint/2010/main" val="965245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71D0193-6B41-48F0-9284-064A5C4DA66F}" type="datetimeFigureOut">
              <a:rPr lang="es-CL" smtClean="0"/>
              <a:t>15-09-2017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EE7F686-DD92-415C-9E45-B3E149AF9DAA}" type="slidenum">
              <a:rPr lang="es-CL" smtClean="0"/>
              <a:t>‹Nº›</a:t>
            </a:fld>
            <a:endParaRPr lang="es-CL"/>
          </a:p>
        </p:txBody>
      </p:sp>
    </p:spTree>
    <p:extLst>
      <p:ext uri="{BB962C8B-B14F-4D97-AF65-F5344CB8AC3E}">
        <p14:creationId xmlns:p14="http://schemas.microsoft.com/office/powerpoint/2010/main" val="4147866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71D0193-6B41-48F0-9284-064A5C4DA66F}" type="datetimeFigureOut">
              <a:rPr lang="es-CL" smtClean="0"/>
              <a:t>15-09-2017</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6EE7F686-DD92-415C-9E45-B3E149AF9DAA}" type="slidenum">
              <a:rPr lang="es-CL" smtClean="0"/>
              <a:t>‹Nº›</a:t>
            </a:fld>
            <a:endParaRPr lang="es-CL"/>
          </a:p>
        </p:txBody>
      </p:sp>
    </p:spTree>
    <p:extLst>
      <p:ext uri="{BB962C8B-B14F-4D97-AF65-F5344CB8AC3E}">
        <p14:creationId xmlns:p14="http://schemas.microsoft.com/office/powerpoint/2010/main" val="2158927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71D0193-6B41-48F0-9284-064A5C4DA66F}" type="datetimeFigureOut">
              <a:rPr lang="es-CL" smtClean="0"/>
              <a:t>15-09-2017</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6EE7F686-DD92-415C-9E45-B3E149AF9DAA}" type="slidenum">
              <a:rPr lang="es-CL" smtClean="0"/>
              <a:t>‹Nº›</a:t>
            </a:fld>
            <a:endParaRPr lang="es-CL"/>
          </a:p>
        </p:txBody>
      </p:sp>
    </p:spTree>
    <p:extLst>
      <p:ext uri="{BB962C8B-B14F-4D97-AF65-F5344CB8AC3E}">
        <p14:creationId xmlns:p14="http://schemas.microsoft.com/office/powerpoint/2010/main" val="382765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D0193-6B41-48F0-9284-064A5C4DA66F}" type="datetimeFigureOut">
              <a:rPr lang="es-CL" smtClean="0"/>
              <a:t>15-09-2017</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6EE7F686-DD92-415C-9E45-B3E149AF9DAA}" type="slidenum">
              <a:rPr lang="es-CL" smtClean="0"/>
              <a:t>‹Nº›</a:t>
            </a:fld>
            <a:endParaRPr lang="es-CL"/>
          </a:p>
        </p:txBody>
      </p:sp>
    </p:spTree>
    <p:extLst>
      <p:ext uri="{BB962C8B-B14F-4D97-AF65-F5344CB8AC3E}">
        <p14:creationId xmlns:p14="http://schemas.microsoft.com/office/powerpoint/2010/main" val="308398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71D0193-6B41-48F0-9284-064A5C4DA66F}" type="datetimeFigureOut">
              <a:rPr lang="es-CL" smtClean="0"/>
              <a:t>15-09-2017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EE7F686-DD92-415C-9E45-B3E149AF9DAA}" type="slidenum">
              <a:rPr lang="es-CL" smtClean="0"/>
              <a:t>‹Nº›</a:t>
            </a:fld>
            <a:endParaRPr lang="es-CL"/>
          </a:p>
        </p:txBody>
      </p:sp>
    </p:spTree>
    <p:extLst>
      <p:ext uri="{BB962C8B-B14F-4D97-AF65-F5344CB8AC3E}">
        <p14:creationId xmlns:p14="http://schemas.microsoft.com/office/powerpoint/2010/main" val="85156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6399212" y="5883275"/>
            <a:ext cx="914400" cy="365125"/>
          </a:xfrm>
        </p:spPr>
        <p:txBody>
          <a:bodyPr/>
          <a:lstStyle/>
          <a:p>
            <a:fld id="{171D0193-6B41-48F0-9284-064A5C4DA66F}" type="datetimeFigureOut">
              <a:rPr lang="es-CL" smtClean="0"/>
              <a:t>15-09-2017</a:t>
            </a:fld>
            <a:endParaRPr lang="es-CL"/>
          </a:p>
        </p:txBody>
      </p:sp>
      <p:sp>
        <p:nvSpPr>
          <p:cNvPr id="6" name="Footer Placeholder 5"/>
          <p:cNvSpPr>
            <a:spLocks noGrp="1"/>
          </p:cNvSpPr>
          <p:nvPr>
            <p:ph type="ftr" sz="quarter" idx="11"/>
          </p:nvPr>
        </p:nvSpPr>
        <p:spPr>
          <a:xfrm>
            <a:off x="1141412" y="5883275"/>
            <a:ext cx="5105400" cy="365125"/>
          </a:xfrm>
        </p:spPr>
        <p:txBody>
          <a:bodyPr/>
          <a:lstStyle/>
          <a:p>
            <a:endParaRPr lang="es-CL"/>
          </a:p>
        </p:txBody>
      </p:sp>
      <p:sp>
        <p:nvSpPr>
          <p:cNvPr id="7" name="Slide Number Placeholder 6"/>
          <p:cNvSpPr>
            <a:spLocks noGrp="1"/>
          </p:cNvSpPr>
          <p:nvPr>
            <p:ph type="sldNum" sz="quarter" idx="12"/>
          </p:nvPr>
        </p:nvSpPr>
        <p:spPr>
          <a:xfrm>
            <a:off x="10742612" y="5883275"/>
            <a:ext cx="322567" cy="365125"/>
          </a:xfrm>
        </p:spPr>
        <p:txBody>
          <a:bodyPr/>
          <a:lstStyle/>
          <a:p>
            <a:fld id="{6EE7F686-DD92-415C-9E45-B3E149AF9DAA}" type="slidenum">
              <a:rPr lang="es-CL" smtClean="0"/>
              <a:t>‹Nº›</a:t>
            </a:fld>
            <a:endParaRPr lang="es-CL"/>
          </a:p>
        </p:txBody>
      </p:sp>
    </p:spTree>
    <p:extLst>
      <p:ext uri="{BB962C8B-B14F-4D97-AF65-F5344CB8AC3E}">
        <p14:creationId xmlns:p14="http://schemas.microsoft.com/office/powerpoint/2010/main" val="3375508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171D0193-6B41-48F0-9284-064A5C4DA66F}" type="datetimeFigureOut">
              <a:rPr lang="es-CL" smtClean="0"/>
              <a:t>15-09-2017</a:t>
            </a:fld>
            <a:endParaRPr lang="es-CL"/>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s-CL"/>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EE7F686-DD92-415C-9E45-B3E149AF9DAA}" type="slidenum">
              <a:rPr lang="es-CL" smtClean="0"/>
              <a:t>‹Nº›</a:t>
            </a:fld>
            <a:endParaRPr lang="es-CL"/>
          </a:p>
        </p:txBody>
      </p:sp>
    </p:spTree>
    <p:extLst>
      <p:ext uri="{BB962C8B-B14F-4D97-AF65-F5344CB8AC3E}">
        <p14:creationId xmlns:p14="http://schemas.microsoft.com/office/powerpoint/2010/main" val="3107184630"/>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dirty="0" smtClean="0"/>
              <a:t>Las técnicas de análisis</a:t>
            </a:r>
            <a:endParaRPr lang="es-CL" dirty="0"/>
          </a:p>
        </p:txBody>
      </p:sp>
      <p:sp>
        <p:nvSpPr>
          <p:cNvPr id="3" name="Subtítulo 2"/>
          <p:cNvSpPr>
            <a:spLocks noGrp="1"/>
          </p:cNvSpPr>
          <p:nvPr>
            <p:ph type="subTitle" idx="1"/>
          </p:nvPr>
        </p:nvSpPr>
        <p:spPr/>
        <p:txBody>
          <a:bodyPr/>
          <a:lstStyle/>
          <a:p>
            <a:r>
              <a:rPr lang="es-CL" dirty="0" smtClean="0"/>
              <a:t>Análisis cualitativo del contenido.</a:t>
            </a:r>
            <a:endParaRPr lang="es-CL" dirty="0"/>
          </a:p>
        </p:txBody>
      </p:sp>
    </p:spTree>
    <p:extLst>
      <p:ext uri="{BB962C8B-B14F-4D97-AF65-F5344CB8AC3E}">
        <p14:creationId xmlns:p14="http://schemas.microsoft.com/office/powerpoint/2010/main" val="3502795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err="1" smtClean="0"/>
              <a:t>Estuctura</a:t>
            </a:r>
            <a:r>
              <a:rPr lang="es-CL" dirty="0" smtClean="0"/>
              <a:t> de la reducción del material</a:t>
            </a:r>
            <a:endParaRPr lang="es-CL" dirty="0"/>
          </a:p>
        </p:txBody>
      </p:sp>
      <p:sp>
        <p:nvSpPr>
          <p:cNvPr id="3" name="Marcador de contenido 2"/>
          <p:cNvSpPr>
            <a:spLocks noGrp="1"/>
          </p:cNvSpPr>
          <p:nvPr>
            <p:ph idx="1"/>
          </p:nvPr>
        </p:nvSpPr>
        <p:spPr/>
        <p:txBody>
          <a:bodyPr/>
          <a:lstStyle/>
          <a:p>
            <a:r>
              <a:rPr lang="es-CL" dirty="0" smtClean="0"/>
              <a:t>Contextos _ Texto(s)_Contextos = Entradas y salidas como proceso de análisis.</a:t>
            </a:r>
          </a:p>
          <a:p>
            <a:r>
              <a:rPr lang="es-CL" dirty="0" smtClean="0"/>
              <a:t>Descomposición y recomposición. Nueva organización analítica que responde a la </a:t>
            </a:r>
            <a:r>
              <a:rPr lang="es-CL" dirty="0" err="1" smtClean="0"/>
              <a:t>falsación</a:t>
            </a:r>
            <a:r>
              <a:rPr lang="es-CL" dirty="0" smtClean="0"/>
              <a:t> de las hipótesis del estudio.</a:t>
            </a:r>
          </a:p>
          <a:p>
            <a:r>
              <a:rPr lang="es-CL" dirty="0" smtClean="0"/>
              <a:t>primer nivel de reducción del material que va fijando las grandes rutas por las cuales el contenido de lo registrado adquiere un sentido: ESTABLECIMIENTO DE LAS DIMENSIONES</a:t>
            </a:r>
          </a:p>
          <a:p>
            <a:endParaRPr lang="es-CL" dirty="0" smtClean="0"/>
          </a:p>
          <a:p>
            <a:endParaRPr lang="es-CL" dirty="0" smtClean="0"/>
          </a:p>
        </p:txBody>
      </p:sp>
    </p:spTree>
    <p:extLst>
      <p:ext uri="{BB962C8B-B14F-4D97-AF65-F5344CB8AC3E}">
        <p14:creationId xmlns:p14="http://schemas.microsoft.com/office/powerpoint/2010/main" val="12181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normAutofit/>
          </a:bodyPr>
          <a:lstStyle/>
          <a:p>
            <a:r>
              <a:rPr lang="es-CL" dirty="0" smtClean="0"/>
              <a:t> Toda reducción de material se organiza como ESCALA (por eso hablamos de árbol o matriz de códigos)</a:t>
            </a:r>
          </a:p>
          <a:p>
            <a:r>
              <a:rPr lang="es-CL" dirty="0" smtClean="0"/>
              <a:t>Las dimensiones, por lo tanto, son los campos mayores de significado que reúnen distintas VARIABLES.</a:t>
            </a:r>
          </a:p>
          <a:p>
            <a:r>
              <a:rPr lang="es-CL" dirty="0" smtClean="0"/>
              <a:t>Las variables implica observar cómo la dimensión se “comporta”, es decir, qué sentidos orientan la configuración de las dimensiones.</a:t>
            </a:r>
          </a:p>
          <a:p>
            <a:pPr marL="0" indent="0">
              <a:buNone/>
            </a:pPr>
            <a:r>
              <a:rPr lang="es-CL" dirty="0"/>
              <a:t> </a:t>
            </a:r>
            <a:r>
              <a:rPr lang="es-CL" dirty="0" smtClean="0"/>
              <a:t>(ver ejemplo)</a:t>
            </a:r>
          </a:p>
          <a:p>
            <a:endParaRPr lang="es-CL" dirty="0"/>
          </a:p>
        </p:txBody>
      </p:sp>
    </p:spTree>
    <p:extLst>
      <p:ext uri="{BB962C8B-B14F-4D97-AF65-F5344CB8AC3E}">
        <p14:creationId xmlns:p14="http://schemas.microsoft.com/office/powerpoint/2010/main" val="297446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CL" dirty="0" smtClean="0"/>
              <a:t>Definidas ya las variables, es necesario observar cómo estas se relacionan, es decir, qué CATEGORIA relativa tienen con respecto a lo investigado.</a:t>
            </a:r>
          </a:p>
          <a:p>
            <a:r>
              <a:rPr lang="es-CL" dirty="0" smtClean="0"/>
              <a:t>(ver ejemplo)</a:t>
            </a:r>
            <a:endParaRPr lang="es-CL" dirty="0"/>
          </a:p>
        </p:txBody>
      </p:sp>
    </p:spTree>
    <p:extLst>
      <p:ext uri="{BB962C8B-B14F-4D97-AF65-F5344CB8AC3E}">
        <p14:creationId xmlns:p14="http://schemas.microsoft.com/office/powerpoint/2010/main" val="415586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Análisis cualitativo del contenido.</a:t>
            </a:r>
            <a:endParaRPr lang="es-CL" dirty="0"/>
          </a:p>
        </p:txBody>
      </p:sp>
      <p:sp>
        <p:nvSpPr>
          <p:cNvPr id="3" name="Marcador de contenido 2"/>
          <p:cNvSpPr>
            <a:spLocks noGrp="1"/>
          </p:cNvSpPr>
          <p:nvPr>
            <p:ph idx="1"/>
          </p:nvPr>
        </p:nvSpPr>
        <p:spPr/>
        <p:txBody>
          <a:bodyPr/>
          <a:lstStyle/>
          <a:p>
            <a:r>
              <a:rPr lang="es-CL" dirty="0"/>
              <a:t>Una de las fases de mayor complejidad de todo el proceso de investigación es </a:t>
            </a:r>
            <a:r>
              <a:rPr lang="es-CL" dirty="0" smtClean="0"/>
              <a:t>el análisis.</a:t>
            </a:r>
          </a:p>
          <a:p>
            <a:r>
              <a:rPr lang="es-CL" dirty="0"/>
              <a:t>consenso por el cual toda investigación cualitativa </a:t>
            </a:r>
            <a:r>
              <a:rPr lang="es-CL" dirty="0" smtClean="0"/>
              <a:t>se sostiene </a:t>
            </a:r>
            <a:r>
              <a:rPr lang="es-CL" dirty="0"/>
              <a:t>un proceso sistemático de interpretación, siendo éste un ejercicio </a:t>
            </a:r>
            <a:r>
              <a:rPr lang="es-CL" dirty="0" smtClean="0"/>
              <a:t>de lectura </a:t>
            </a:r>
            <a:r>
              <a:rPr lang="es-CL" dirty="0"/>
              <a:t>y re problematización </a:t>
            </a:r>
            <a:r>
              <a:rPr lang="es-CL" dirty="0" smtClean="0"/>
              <a:t>constante.</a:t>
            </a:r>
            <a:endParaRPr lang="es-CL" dirty="0"/>
          </a:p>
        </p:txBody>
      </p:sp>
    </p:spTree>
    <p:extLst>
      <p:ext uri="{BB962C8B-B14F-4D97-AF65-F5344CB8AC3E}">
        <p14:creationId xmlns:p14="http://schemas.microsoft.com/office/powerpoint/2010/main" val="4081649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CL" dirty="0" smtClean="0"/>
              <a:t>un nivel estrictamente metodológico, el analista deberá ponderar cuál mecanismo de análisis le resultará más pertinente a su investigación y con cuál se encuentra más familiarizado.</a:t>
            </a:r>
          </a:p>
          <a:p>
            <a:endParaRPr lang="es-CL" dirty="0"/>
          </a:p>
          <a:p>
            <a:r>
              <a:rPr lang="es-CL" dirty="0" smtClean="0"/>
              <a:t>Es necesario que el investigador desarrolle un plan de análisis, donde la técnica volverá a ser subsidiaria de los objetivos propuestos por la investigación</a:t>
            </a:r>
          </a:p>
        </p:txBody>
      </p:sp>
    </p:spTree>
    <p:extLst>
      <p:ext uri="{BB962C8B-B14F-4D97-AF65-F5344CB8AC3E}">
        <p14:creationId xmlns:p14="http://schemas.microsoft.com/office/powerpoint/2010/main" val="35137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CL" dirty="0" smtClean="0"/>
              <a:t>análisis </a:t>
            </a:r>
            <a:r>
              <a:rPr lang="es-CL" dirty="0" err="1" smtClean="0"/>
              <a:t>cualitatitivo</a:t>
            </a:r>
            <a:r>
              <a:rPr lang="es-CL" dirty="0" smtClean="0"/>
              <a:t> del contenido.</a:t>
            </a:r>
          </a:p>
          <a:p>
            <a:r>
              <a:rPr lang="es-CL" dirty="0"/>
              <a:t>El análisis cualitativo del contenido </a:t>
            </a:r>
            <a:r>
              <a:rPr lang="es-CL" dirty="0" smtClean="0"/>
              <a:t>es reconocido </a:t>
            </a:r>
            <a:r>
              <a:rPr lang="es-CL" dirty="0"/>
              <a:t>por su alta aplicabilidad en múltiples tipos de registros, y su </a:t>
            </a:r>
            <a:r>
              <a:rPr lang="es-CL" dirty="0" smtClean="0"/>
              <a:t>rigurosidad en </a:t>
            </a:r>
            <a:r>
              <a:rPr lang="es-CL" dirty="0"/>
              <a:t>los pasos a seguir permite evidenciar el carácter sistemático de su </a:t>
            </a:r>
            <a:r>
              <a:rPr lang="es-CL" dirty="0" smtClean="0"/>
              <a:t>abordaje.</a:t>
            </a:r>
          </a:p>
          <a:p>
            <a:r>
              <a:rPr lang="es-CL" dirty="0" smtClean="0"/>
              <a:t>procedimiento más estandarizado dentro de las diversas técnicas y uno de los que entrega mayores garantías de confiabilidad en el campo específico de las investigaciones en Comunicación</a:t>
            </a:r>
            <a:endParaRPr lang="es-CL" dirty="0"/>
          </a:p>
        </p:txBody>
      </p:sp>
    </p:spTree>
    <p:extLst>
      <p:ext uri="{BB962C8B-B14F-4D97-AF65-F5344CB8AC3E}">
        <p14:creationId xmlns:p14="http://schemas.microsoft.com/office/powerpoint/2010/main" val="1125999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CL" dirty="0" smtClean="0"/>
              <a:t>uno de los padres de este método Bernard </a:t>
            </a:r>
            <a:r>
              <a:rPr lang="es-CL" dirty="0" err="1" smtClean="0"/>
              <a:t>Berelson</a:t>
            </a:r>
            <a:r>
              <a:rPr lang="es-CL" dirty="0" smtClean="0"/>
              <a:t> la consideró como una "técnica que pretende la descripción objetiva, sistemática y cuantitativa del contenido de la Comunicación“ (1952)</a:t>
            </a:r>
          </a:p>
          <a:p>
            <a:r>
              <a:rPr lang="es-CL" dirty="0" smtClean="0"/>
              <a:t>Sin embargo luego la definió como. “"el conjunto de procedimientos que le proporciona al investigador evidencias interpretables y le permite realizar inferencias reproducibles y válidas de los datos al contexto de los mismos".</a:t>
            </a:r>
            <a:endParaRPr lang="es-CL" dirty="0"/>
          </a:p>
        </p:txBody>
      </p:sp>
    </p:spTree>
    <p:extLst>
      <p:ext uri="{BB962C8B-B14F-4D97-AF65-F5344CB8AC3E}">
        <p14:creationId xmlns:p14="http://schemas.microsoft.com/office/powerpoint/2010/main" val="301324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CL" dirty="0" smtClean="0"/>
              <a:t>proceso de interpretación en el análisis de contenido se basa en la construcción de categorías, las cuales efectivamente pueden ser cuantificables en frecuencias.</a:t>
            </a:r>
          </a:p>
          <a:p>
            <a:endParaRPr lang="es-CL" dirty="0"/>
          </a:p>
          <a:p>
            <a:r>
              <a:rPr lang="es-CL" dirty="0" smtClean="0"/>
              <a:t>las categorías son las “medidas de valor” a las que finalmente todo el material debe ser reducido, para así favorecer un análisis donde el sentido de la lectura sea ante todo un proceso estructurado.</a:t>
            </a:r>
            <a:endParaRPr lang="es-CL" dirty="0"/>
          </a:p>
        </p:txBody>
      </p:sp>
    </p:spTree>
    <p:extLst>
      <p:ext uri="{BB962C8B-B14F-4D97-AF65-F5344CB8AC3E}">
        <p14:creationId xmlns:p14="http://schemas.microsoft.com/office/powerpoint/2010/main" val="110913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normAutofit/>
          </a:bodyPr>
          <a:lstStyle/>
          <a:p>
            <a:r>
              <a:rPr lang="es-CL" dirty="0" smtClean="0"/>
              <a:t>Todo análisis de contenido parte del supuesto de que la información presente en el material registrado presenta un contenido “latente”, que no es accesible sino desde una perspectiva científica.</a:t>
            </a:r>
          </a:p>
          <a:p>
            <a:r>
              <a:rPr lang="es-CL" dirty="0" smtClean="0"/>
              <a:t>el proceso se inicia con una lectura del contenido manifiesto, para progresivamente adentrarse en el material con el fin de revelar los elementos subyacentes capaces de generar un nuevo conocimiento de la situación objetiva estudiada.</a:t>
            </a:r>
          </a:p>
          <a:p>
            <a:pPr marL="0" indent="0">
              <a:buNone/>
            </a:pPr>
            <a:endParaRPr lang="es-CL" dirty="0"/>
          </a:p>
        </p:txBody>
      </p:sp>
    </p:spTree>
    <p:extLst>
      <p:ext uri="{BB962C8B-B14F-4D97-AF65-F5344CB8AC3E}">
        <p14:creationId xmlns:p14="http://schemas.microsoft.com/office/powerpoint/2010/main" val="853071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CL" dirty="0" smtClean="0"/>
              <a:t>antes de aplicar cualquier reducción del material es necesario realizar una primera lectura completamente abierta, panorámica, de todo el material reunido.</a:t>
            </a:r>
          </a:p>
          <a:p>
            <a:r>
              <a:rPr lang="es-CL" dirty="0" smtClean="0"/>
              <a:t>Precaución: necesidad de distanciamiento. (a) si el investigador fue quien hizo la fase anterior, y (b) si el periodo de terreno fue hecho por otros investigadores, por cuanto es el momento para cotejar puntos de vista.</a:t>
            </a:r>
          </a:p>
          <a:p>
            <a:pPr marL="0" indent="0">
              <a:buNone/>
            </a:pPr>
            <a:endParaRPr lang="es-CL" dirty="0"/>
          </a:p>
        </p:txBody>
      </p:sp>
    </p:spTree>
    <p:extLst>
      <p:ext uri="{BB962C8B-B14F-4D97-AF65-F5344CB8AC3E}">
        <p14:creationId xmlns:p14="http://schemas.microsoft.com/office/powerpoint/2010/main" val="1486199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CL" dirty="0" smtClean="0"/>
              <a:t>el análisis comienza con el diálogo entre la teoría que sustentó a la investigación, con la información obtenida.</a:t>
            </a:r>
          </a:p>
          <a:p>
            <a:r>
              <a:rPr lang="es-CL" dirty="0" smtClean="0"/>
              <a:t>“corpus”: la suma total de materiales que serán sometidos al análisis.</a:t>
            </a:r>
            <a:endParaRPr lang="es-CL" dirty="0"/>
          </a:p>
        </p:txBody>
      </p:sp>
    </p:spTree>
    <p:extLst>
      <p:ext uri="{BB962C8B-B14F-4D97-AF65-F5344CB8AC3E}">
        <p14:creationId xmlns:p14="http://schemas.microsoft.com/office/powerpoint/2010/main" val="17621530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alla">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ll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l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TM03457485[[fn=Malla]]</Template>
  <TotalTime>45</TotalTime>
  <Words>642</Words>
  <Application>Microsoft Office PowerPoint</Application>
  <PresentationFormat>Panorámica</PresentationFormat>
  <Paragraphs>32</Paragraphs>
  <Slides>12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12</vt:i4>
      </vt:variant>
    </vt:vector>
  </HeadingPairs>
  <TitlesOfParts>
    <vt:vector size="15" baseType="lpstr">
      <vt:lpstr>Arial</vt:lpstr>
      <vt:lpstr>Century Gothic</vt:lpstr>
      <vt:lpstr>Malla</vt:lpstr>
      <vt:lpstr>Las técnicas de análisis</vt:lpstr>
      <vt:lpstr>Análisis cualitativo del 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Estuctura de la reducción del material</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técnicas de análisis</dc:title>
  <dc:creator>jose miguel labrin elgueta</dc:creator>
  <cp:lastModifiedBy>jose miguel labrin elgueta</cp:lastModifiedBy>
  <cp:revision>7</cp:revision>
  <dcterms:created xsi:type="dcterms:W3CDTF">2017-09-15T12:28:11Z</dcterms:created>
  <dcterms:modified xsi:type="dcterms:W3CDTF">2017-09-15T13:13:18Z</dcterms:modified>
</cp:coreProperties>
</file>