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8" r:id="rId3"/>
    <p:sldId id="370" r:id="rId4"/>
    <p:sldId id="367" r:id="rId5"/>
    <p:sldId id="369" r:id="rId6"/>
    <p:sldId id="355" r:id="rId7"/>
    <p:sldId id="359" r:id="rId8"/>
    <p:sldId id="357" r:id="rId9"/>
    <p:sldId id="376" r:id="rId10"/>
    <p:sldId id="358" r:id="rId11"/>
    <p:sldId id="314" r:id="rId12"/>
    <p:sldId id="265" r:id="rId13"/>
    <p:sldId id="372" r:id="rId14"/>
    <p:sldId id="373" r:id="rId15"/>
    <p:sldId id="374" r:id="rId16"/>
    <p:sldId id="375" r:id="rId17"/>
    <p:sldId id="340" r:id="rId18"/>
    <p:sldId id="341" r:id="rId19"/>
    <p:sldId id="377" r:id="rId20"/>
    <p:sldId id="256" r:id="rId21"/>
    <p:sldId id="371" r:id="rId22"/>
    <p:sldId id="287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3E91F-EFB4-4BCE-86B8-A1DB9F41DFA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BEA69F7-703A-4B67-922E-0738EB681F23}">
      <dgm:prSet phldrT="[Texto]"/>
      <dgm:spPr/>
      <dgm:t>
        <a:bodyPr/>
        <a:lstStyle/>
        <a:p>
          <a:r>
            <a:rPr lang="es-CL" b="1" dirty="0"/>
            <a:t>Unidades</a:t>
          </a:r>
        </a:p>
      </dgm:t>
    </dgm:pt>
    <dgm:pt modelId="{C10FB454-6606-4FAF-8082-7CF58A5C9D05}" type="parTrans" cxnId="{03DE7196-C8BE-409F-9DA6-A118777F2081}">
      <dgm:prSet/>
      <dgm:spPr/>
      <dgm:t>
        <a:bodyPr/>
        <a:lstStyle/>
        <a:p>
          <a:endParaRPr lang="es-CL"/>
        </a:p>
      </dgm:t>
    </dgm:pt>
    <dgm:pt modelId="{24E8E168-54AD-4F9F-A15F-DEDB62F1108C}" type="sibTrans" cxnId="{03DE7196-C8BE-409F-9DA6-A118777F2081}">
      <dgm:prSet/>
      <dgm:spPr/>
      <dgm:t>
        <a:bodyPr/>
        <a:lstStyle/>
        <a:p>
          <a:endParaRPr lang="es-CL"/>
        </a:p>
      </dgm:t>
    </dgm:pt>
    <dgm:pt modelId="{747C740F-BF9B-4F20-BA03-91C319317D08}">
      <dgm:prSet phldrT="[Texto]"/>
      <dgm:spPr/>
      <dgm:t>
        <a:bodyPr/>
        <a:lstStyle/>
        <a:p>
          <a:r>
            <a:rPr lang="es-CL" b="1" dirty="0"/>
            <a:t>2. Comunicación e Interacción: los paradigmas circulares</a:t>
          </a:r>
        </a:p>
      </dgm:t>
    </dgm:pt>
    <dgm:pt modelId="{F6BB8734-B36D-4B7F-BB66-AAF1EDBCF12F}" type="parTrans" cxnId="{CB56DB55-14D3-4370-AE0E-B6F9ECCEFFC2}">
      <dgm:prSet/>
      <dgm:spPr/>
      <dgm:t>
        <a:bodyPr/>
        <a:lstStyle/>
        <a:p>
          <a:endParaRPr lang="es-CL"/>
        </a:p>
      </dgm:t>
    </dgm:pt>
    <dgm:pt modelId="{286F8B82-3AC0-44AE-8AE2-091675734C9F}" type="sibTrans" cxnId="{CB56DB55-14D3-4370-AE0E-B6F9ECCEFFC2}">
      <dgm:prSet/>
      <dgm:spPr/>
      <dgm:t>
        <a:bodyPr/>
        <a:lstStyle/>
        <a:p>
          <a:endParaRPr lang="es-CL"/>
        </a:p>
      </dgm:t>
    </dgm:pt>
    <dgm:pt modelId="{C010AAF6-F379-43F7-8F08-D08E68F1BC4F}">
      <dgm:prSet phldrT="[Texto]"/>
      <dgm:spPr/>
      <dgm:t>
        <a:bodyPr/>
        <a:lstStyle/>
        <a:p>
          <a:r>
            <a:rPr lang="es-CL" b="1" dirty="0">
              <a:solidFill>
                <a:srgbClr val="FF0000"/>
              </a:solidFill>
            </a:rPr>
            <a:t>3. Comunicación Interpersonal y nuevas tecnologías</a:t>
          </a:r>
        </a:p>
      </dgm:t>
    </dgm:pt>
    <dgm:pt modelId="{A0FADF50-8725-4AE8-85DD-BEE7CC730095}" type="parTrans" cxnId="{03BF7CFE-CE5A-4F18-B6A6-CAC1ACF98BB5}">
      <dgm:prSet/>
      <dgm:spPr/>
      <dgm:t>
        <a:bodyPr/>
        <a:lstStyle/>
        <a:p>
          <a:endParaRPr lang="es-CL"/>
        </a:p>
      </dgm:t>
    </dgm:pt>
    <dgm:pt modelId="{442CABE7-FFFE-440B-BB4A-E3D533C5006D}" type="sibTrans" cxnId="{03BF7CFE-CE5A-4F18-B6A6-CAC1ACF98BB5}">
      <dgm:prSet/>
      <dgm:spPr/>
      <dgm:t>
        <a:bodyPr/>
        <a:lstStyle/>
        <a:p>
          <a:endParaRPr lang="es-CL"/>
        </a:p>
      </dgm:t>
    </dgm:pt>
    <dgm:pt modelId="{159EE809-9E35-4312-A4E9-716D1E2CCE8A}">
      <dgm:prSet phldrT="[Texto]"/>
      <dgm:spPr/>
      <dgm:t>
        <a:bodyPr/>
        <a:lstStyle/>
        <a:p>
          <a:r>
            <a:rPr lang="es-CL" b="1" dirty="0"/>
            <a:t>1.La comunicación interpersonal y la producción de la realidad cotidiana</a:t>
          </a:r>
        </a:p>
      </dgm:t>
    </dgm:pt>
    <dgm:pt modelId="{B96CBCFA-5D24-4B53-935D-668E7F93D263}" type="parTrans" cxnId="{D0C5EA7C-4D8F-489E-815D-030EA49AEC62}">
      <dgm:prSet/>
      <dgm:spPr/>
      <dgm:t>
        <a:bodyPr/>
        <a:lstStyle/>
        <a:p>
          <a:endParaRPr lang="es-CL"/>
        </a:p>
      </dgm:t>
    </dgm:pt>
    <dgm:pt modelId="{D4250E58-1179-4A96-BFD8-58A2B1F36FC8}" type="sibTrans" cxnId="{D0C5EA7C-4D8F-489E-815D-030EA49AEC62}">
      <dgm:prSet/>
      <dgm:spPr/>
      <dgm:t>
        <a:bodyPr/>
        <a:lstStyle/>
        <a:p>
          <a:endParaRPr lang="es-CL"/>
        </a:p>
      </dgm:t>
    </dgm:pt>
    <dgm:pt modelId="{97FC9A3F-044B-4E4D-9679-452AB160CFBA}" type="pres">
      <dgm:prSet presAssocID="{7B13E91F-EFB4-4BCE-86B8-A1DB9F41DFA3}" presName="composite" presStyleCnt="0">
        <dgm:presLayoutVars>
          <dgm:chMax val="1"/>
          <dgm:dir/>
          <dgm:resizeHandles val="exact"/>
        </dgm:presLayoutVars>
      </dgm:prSet>
      <dgm:spPr/>
    </dgm:pt>
    <dgm:pt modelId="{DF3DA03D-1E87-45ED-8030-660A892195E2}" type="pres">
      <dgm:prSet presAssocID="{7B13E91F-EFB4-4BCE-86B8-A1DB9F41DFA3}" presName="radial" presStyleCnt="0">
        <dgm:presLayoutVars>
          <dgm:animLvl val="ctr"/>
        </dgm:presLayoutVars>
      </dgm:prSet>
      <dgm:spPr/>
    </dgm:pt>
    <dgm:pt modelId="{63BDE905-4139-466A-8C8E-8B5244605A34}" type="pres">
      <dgm:prSet presAssocID="{DBEA69F7-703A-4B67-922E-0738EB681F23}" presName="centerShape" presStyleLbl="vennNode1" presStyleIdx="0" presStyleCnt="4" custScaleX="56968" custScaleY="56309"/>
      <dgm:spPr/>
    </dgm:pt>
    <dgm:pt modelId="{639B880B-A4D3-42C4-8E05-8E52398083D5}" type="pres">
      <dgm:prSet presAssocID="{747C740F-BF9B-4F20-BA03-91C319317D08}" presName="node" presStyleLbl="vennNode1" presStyleIdx="1" presStyleCnt="4" custScaleX="156774" custScaleY="145820" custRadScaleRad="93338" custRadScaleInc="0">
        <dgm:presLayoutVars>
          <dgm:bulletEnabled val="1"/>
        </dgm:presLayoutVars>
      </dgm:prSet>
      <dgm:spPr/>
    </dgm:pt>
    <dgm:pt modelId="{47E8574F-19DD-4D44-B371-75D155A8871A}" type="pres">
      <dgm:prSet presAssocID="{C010AAF6-F379-43F7-8F08-D08E68F1BC4F}" presName="node" presStyleLbl="vennNode1" presStyleIdx="2" presStyleCnt="4" custScaleX="168898" custScaleY="167635">
        <dgm:presLayoutVars>
          <dgm:bulletEnabled val="1"/>
        </dgm:presLayoutVars>
      </dgm:prSet>
      <dgm:spPr/>
    </dgm:pt>
    <dgm:pt modelId="{6DD8ED25-2BF8-4F10-9BDA-7C25B32971C9}" type="pres">
      <dgm:prSet presAssocID="{159EE809-9E35-4312-A4E9-716D1E2CCE8A}" presName="node" presStyleLbl="vennNode1" presStyleIdx="3" presStyleCnt="4" custScaleX="171022" custScaleY="164322">
        <dgm:presLayoutVars>
          <dgm:bulletEnabled val="1"/>
        </dgm:presLayoutVars>
      </dgm:prSet>
      <dgm:spPr/>
    </dgm:pt>
  </dgm:ptLst>
  <dgm:cxnLst>
    <dgm:cxn modelId="{67AA8C32-0BB5-4CCE-97A2-7BA8C453EDD9}" type="presOf" srcId="{7B13E91F-EFB4-4BCE-86B8-A1DB9F41DFA3}" destId="{97FC9A3F-044B-4E4D-9679-452AB160CFBA}" srcOrd="0" destOrd="0" presId="urn:microsoft.com/office/officeart/2005/8/layout/radial3"/>
    <dgm:cxn modelId="{33CFFB40-03D6-43E1-A5FC-8EF39A40FEAF}" type="presOf" srcId="{C010AAF6-F379-43F7-8F08-D08E68F1BC4F}" destId="{47E8574F-19DD-4D44-B371-75D155A8871A}" srcOrd="0" destOrd="0" presId="urn:microsoft.com/office/officeart/2005/8/layout/radial3"/>
    <dgm:cxn modelId="{CB56DB55-14D3-4370-AE0E-B6F9ECCEFFC2}" srcId="{DBEA69F7-703A-4B67-922E-0738EB681F23}" destId="{747C740F-BF9B-4F20-BA03-91C319317D08}" srcOrd="0" destOrd="0" parTransId="{F6BB8734-B36D-4B7F-BB66-AAF1EDBCF12F}" sibTransId="{286F8B82-3AC0-44AE-8AE2-091675734C9F}"/>
    <dgm:cxn modelId="{D0C5EA7C-4D8F-489E-815D-030EA49AEC62}" srcId="{DBEA69F7-703A-4B67-922E-0738EB681F23}" destId="{159EE809-9E35-4312-A4E9-716D1E2CCE8A}" srcOrd="2" destOrd="0" parTransId="{B96CBCFA-5D24-4B53-935D-668E7F93D263}" sibTransId="{D4250E58-1179-4A96-BFD8-58A2B1F36FC8}"/>
    <dgm:cxn modelId="{A0105D93-1F89-4A91-8976-CBF29AD81DBA}" type="presOf" srcId="{DBEA69F7-703A-4B67-922E-0738EB681F23}" destId="{63BDE905-4139-466A-8C8E-8B5244605A34}" srcOrd="0" destOrd="0" presId="urn:microsoft.com/office/officeart/2005/8/layout/radial3"/>
    <dgm:cxn modelId="{03DE7196-C8BE-409F-9DA6-A118777F2081}" srcId="{7B13E91F-EFB4-4BCE-86B8-A1DB9F41DFA3}" destId="{DBEA69F7-703A-4B67-922E-0738EB681F23}" srcOrd="0" destOrd="0" parTransId="{C10FB454-6606-4FAF-8082-7CF58A5C9D05}" sibTransId="{24E8E168-54AD-4F9F-A15F-DEDB62F1108C}"/>
    <dgm:cxn modelId="{0434C5A9-D80B-4306-9C70-9EADF9710D65}" type="presOf" srcId="{159EE809-9E35-4312-A4E9-716D1E2CCE8A}" destId="{6DD8ED25-2BF8-4F10-9BDA-7C25B32971C9}" srcOrd="0" destOrd="0" presId="urn:microsoft.com/office/officeart/2005/8/layout/radial3"/>
    <dgm:cxn modelId="{CCD63AF4-46C1-4AF0-8678-3FB9E6601A79}" type="presOf" srcId="{747C740F-BF9B-4F20-BA03-91C319317D08}" destId="{639B880B-A4D3-42C4-8E05-8E52398083D5}" srcOrd="0" destOrd="0" presId="urn:microsoft.com/office/officeart/2005/8/layout/radial3"/>
    <dgm:cxn modelId="{03BF7CFE-CE5A-4F18-B6A6-CAC1ACF98BB5}" srcId="{DBEA69F7-703A-4B67-922E-0738EB681F23}" destId="{C010AAF6-F379-43F7-8F08-D08E68F1BC4F}" srcOrd="1" destOrd="0" parTransId="{A0FADF50-8725-4AE8-85DD-BEE7CC730095}" sibTransId="{442CABE7-FFFE-440B-BB4A-E3D533C5006D}"/>
    <dgm:cxn modelId="{26A711E2-8788-4EA5-8644-4F0A53685E48}" type="presParOf" srcId="{97FC9A3F-044B-4E4D-9679-452AB160CFBA}" destId="{DF3DA03D-1E87-45ED-8030-660A892195E2}" srcOrd="0" destOrd="0" presId="urn:microsoft.com/office/officeart/2005/8/layout/radial3"/>
    <dgm:cxn modelId="{24485C46-12ED-4E3E-83F6-9800F68749AA}" type="presParOf" srcId="{DF3DA03D-1E87-45ED-8030-660A892195E2}" destId="{63BDE905-4139-466A-8C8E-8B5244605A34}" srcOrd="0" destOrd="0" presId="urn:microsoft.com/office/officeart/2005/8/layout/radial3"/>
    <dgm:cxn modelId="{06A79761-C1F7-4C15-BFB1-CD731CA25FDC}" type="presParOf" srcId="{DF3DA03D-1E87-45ED-8030-660A892195E2}" destId="{639B880B-A4D3-42C4-8E05-8E52398083D5}" srcOrd="1" destOrd="0" presId="urn:microsoft.com/office/officeart/2005/8/layout/radial3"/>
    <dgm:cxn modelId="{32422C08-8AAA-4E9C-87C1-73EAB9F116ED}" type="presParOf" srcId="{DF3DA03D-1E87-45ED-8030-660A892195E2}" destId="{47E8574F-19DD-4D44-B371-75D155A8871A}" srcOrd="2" destOrd="0" presId="urn:microsoft.com/office/officeart/2005/8/layout/radial3"/>
    <dgm:cxn modelId="{285C4AE8-5116-46A3-8BB1-FE8E94529FC1}" type="presParOf" srcId="{DF3DA03D-1E87-45ED-8030-660A892195E2}" destId="{6DD8ED25-2BF8-4F10-9BDA-7C25B32971C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DE905-4139-466A-8C8E-8B5244605A34}">
      <dsp:nvSpPr>
        <dsp:cNvPr id="0" name=""/>
        <dsp:cNvSpPr/>
      </dsp:nvSpPr>
      <dsp:spPr>
        <a:xfrm>
          <a:off x="3034782" y="2628961"/>
          <a:ext cx="2242603" cy="22166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b="1" kern="1200" dirty="0"/>
            <a:t>Unidades</a:t>
          </a:r>
        </a:p>
      </dsp:txBody>
      <dsp:txXfrm>
        <a:off x="3363204" y="2953583"/>
        <a:ext cx="1585759" cy="1567416"/>
      </dsp:txXfrm>
    </dsp:sp>
    <dsp:sp modelId="{639B880B-A4D3-42C4-8E05-8E52398083D5}">
      <dsp:nvSpPr>
        <dsp:cNvPr id="0" name=""/>
        <dsp:cNvSpPr/>
      </dsp:nvSpPr>
      <dsp:spPr>
        <a:xfrm>
          <a:off x="2613191" y="-88301"/>
          <a:ext cx="3085783" cy="28701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 dirty="0"/>
            <a:t>2. Comunicación e Interacción: los paradigmas circulares</a:t>
          </a:r>
        </a:p>
      </dsp:txBody>
      <dsp:txXfrm>
        <a:off x="3065093" y="332027"/>
        <a:ext cx="2181979" cy="2029520"/>
      </dsp:txXfrm>
    </dsp:sp>
    <dsp:sp modelId="{47E8574F-19DD-4D44-B371-75D155A8871A}">
      <dsp:nvSpPr>
        <dsp:cNvPr id="0" name=""/>
        <dsp:cNvSpPr/>
      </dsp:nvSpPr>
      <dsp:spPr>
        <a:xfrm>
          <a:off x="4711874" y="3368074"/>
          <a:ext cx="3324420" cy="3299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 dirty="0">
              <a:solidFill>
                <a:srgbClr val="FF0000"/>
              </a:solidFill>
            </a:rPr>
            <a:t>3. Comunicación Interpersonal y nuevas tecnologías</a:t>
          </a:r>
        </a:p>
      </dsp:txBody>
      <dsp:txXfrm>
        <a:off x="5198724" y="3851283"/>
        <a:ext cx="2350720" cy="2333142"/>
      </dsp:txXfrm>
    </dsp:sp>
    <dsp:sp modelId="{6DD8ED25-2BF8-4F10-9BDA-7C25B32971C9}">
      <dsp:nvSpPr>
        <dsp:cNvPr id="0" name=""/>
        <dsp:cNvSpPr/>
      </dsp:nvSpPr>
      <dsp:spPr>
        <a:xfrm>
          <a:off x="254968" y="3400679"/>
          <a:ext cx="3366227" cy="32343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 dirty="0"/>
            <a:t>1.La comunicación interpersonal y la producción de la realidad cotidiana</a:t>
          </a:r>
        </a:p>
      </dsp:txBody>
      <dsp:txXfrm>
        <a:off x="747941" y="3874339"/>
        <a:ext cx="2380281" cy="2287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F82F5-57F1-43F9-9F47-C05E4D10D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B76356-CFF9-42EF-87EE-D5C7312A3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079FEB-567A-40D7-B804-1DB74258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4B0-F051-465E-9496-E008A4CBAC6F}" type="datetimeFigureOut">
              <a:rPr lang="es-CL" smtClean="0"/>
              <a:t>16-11-2022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B543B2-A658-4874-AE5A-634CD24E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B39458-59A0-4C5B-A7AF-282DA40C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4E71-40BC-42ED-B453-1D9FD1E259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347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E0904-A1C1-40A8-B35D-C4480D60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B82978-4200-4D1D-9FDF-2CF84B1F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61E9D0-FDE4-4460-8F90-BDFCE6E0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4B0-F051-465E-9496-E008A4CBAC6F}" type="datetimeFigureOut">
              <a:rPr lang="es-CL" smtClean="0"/>
              <a:t>16-11-2022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DE7C6D-51E3-4BEE-9FB4-D0855117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40FC20-B2F7-420F-B807-13C5EF10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4E71-40BC-42ED-B453-1D9FD1E259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41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40E525-BD8B-4159-A52D-D1A7E26B4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B0F15A-509E-4129-8B85-2559685DB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A9D159-B838-41D1-AB9E-62E07DF5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4B0-F051-465E-9496-E008A4CBAC6F}" type="datetimeFigureOut">
              <a:rPr lang="es-CL" smtClean="0"/>
              <a:t>16-11-2022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3EAF8-1297-4748-A3E8-11057DEB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5372A3-950A-4CE8-BB9E-32B71200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4E71-40BC-42ED-B453-1D9FD1E259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353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54CCD-F16B-4A29-8C52-0C692472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9D0BC-2AC4-426F-B005-FF4B341CB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9EB20F-88C1-4B17-B19D-1947E24B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4B0-F051-465E-9496-E008A4CBAC6F}" type="datetimeFigureOut">
              <a:rPr lang="es-CL" smtClean="0"/>
              <a:t>16-11-2022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0A7A82-54E9-4E05-B87F-0E0129EE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711011-45C3-49A0-B930-22A8941D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4E71-40BC-42ED-B453-1D9FD1E259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432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E316A-16A9-4B86-B11E-0EE02D58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DF6045-BCFD-4F32-B456-BE88513C6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56F7D7-6A55-4391-A1CA-089A299B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4B0-F051-465E-9496-E008A4CBAC6F}" type="datetimeFigureOut">
              <a:rPr lang="es-CL" smtClean="0"/>
              <a:t>16-11-2022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C2AD2-986B-426F-A288-DB9A84E6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F1BB5-4EE5-41AA-A44F-AC9B44BE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4E71-40BC-42ED-B453-1D9FD1E259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014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0B46B-4F25-47FF-9277-A1758A73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4A4BE-32A7-41F8-8713-644CE1056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98BE81-9784-4EED-910E-D211F7A64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B66EFD-81C7-4E6F-83B1-238460F7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4B0-F051-465E-9496-E008A4CBAC6F}" type="datetimeFigureOut">
              <a:rPr lang="es-CL" smtClean="0"/>
              <a:t>16-11-2022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124B0-8CD0-4C85-A2DC-5C6DA5DF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52BAFA-C426-4ED8-8D30-A6957A21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4E71-40BC-42ED-B453-1D9FD1E259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088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DF5C4-CD80-4266-8D9C-59436CC9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1DE111-BC0B-463C-8EB5-25846684E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B36D13-E1E0-4057-9793-3CC12EEF3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8692E6-9442-4571-85D1-F1A2910F0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7EA74A-8A3F-48C3-9832-F74827072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E201F4-5589-46E9-9031-CCA51DA0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4B0-F051-465E-9496-E008A4CBAC6F}" type="datetimeFigureOut">
              <a:rPr lang="es-CL" smtClean="0"/>
              <a:t>16-11-2022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62795D-506F-48DB-AC86-62D6977F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F35CA9-41FD-485A-8AA3-EBD928E6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4E71-40BC-42ED-B453-1D9FD1E259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43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291D1-B9D7-4F9B-9FD9-75270C66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FC1C2-4B57-4CD1-8EA9-70E36DE3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4B0-F051-465E-9496-E008A4CBAC6F}" type="datetimeFigureOut">
              <a:rPr lang="es-CL" smtClean="0"/>
              <a:t>16-11-2022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50D379-A7CD-45B4-8EE4-01C67834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B12D4F-594F-4906-B19D-E679BB9B0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4E71-40BC-42ED-B453-1D9FD1E259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103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57D9C6-779E-4A70-B8D5-3757900B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4B0-F051-465E-9496-E008A4CBAC6F}" type="datetimeFigureOut">
              <a:rPr lang="es-CL" smtClean="0"/>
              <a:t>16-11-2022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96A94B-8DB9-42E3-BD62-D4F695F9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860E0E-0068-4F1A-BD1D-A111EBCF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4E71-40BC-42ED-B453-1D9FD1E259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47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92164-0524-481F-A4F2-5272D48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3DB59A-2E11-4E41-ABB0-14C922F9B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A9B935-8172-4B09-8C13-CF1549C43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526F81-6D10-429D-B694-6F0090B5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4B0-F051-465E-9496-E008A4CBAC6F}" type="datetimeFigureOut">
              <a:rPr lang="es-CL" smtClean="0"/>
              <a:t>16-11-2022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611D65-0CE1-4506-8A83-F9E7B34D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D77433-1F8E-4D72-A85D-DCC00852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4E71-40BC-42ED-B453-1D9FD1E259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203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135B0-7CC1-4347-965C-18612A24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CD957A8-C1CF-4756-AC94-3ECC82F4C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2B5035-4AE1-4B36-9ACA-075292100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1BCF51-6F32-49F1-B839-57525556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04B0-F051-465E-9496-E008A4CBAC6F}" type="datetimeFigureOut">
              <a:rPr lang="es-CL" smtClean="0"/>
              <a:t>16-11-2022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0B616C-24AC-413A-9115-F525C601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5EFCF9-F040-4B9A-ABCB-371BC908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4E71-40BC-42ED-B453-1D9FD1E259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540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36233F-1A7C-4611-AA07-64A79D4E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2F12F-F11F-48EE-8B2C-CCB74E1D2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42E5F-7544-4854-9C24-91A644218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D04B0-F051-465E-9496-E008A4CBAC6F}" type="datetimeFigureOut">
              <a:rPr lang="es-CL" smtClean="0"/>
              <a:t>16-11-2022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B4301-2E24-4B4B-95DF-59A443A00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CADA92-323B-4F85-9C75-2C200F1BB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4E71-40BC-42ED-B453-1D9FD1E259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3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herrada@uc.c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rU9WPVF41s" TargetMode="External"/><Relationship Id="rId2" Type="http://schemas.openxmlformats.org/officeDocument/2006/relationships/hyperlink" Target="https://www.youtube.com/watch?v=VASywEuqFd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herrada@uc.c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:a16="http://schemas.microsoft.com/office/drawing/2014/main" id="{39FAE66F-2095-4668-9130-606390962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312" y="2693987"/>
            <a:ext cx="9585789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altLang="es-CL" b="1" dirty="0"/>
              <a:t>Comunicación Interpersonal</a:t>
            </a:r>
            <a:br>
              <a:rPr lang="es-CL" altLang="es-CL" dirty="0"/>
            </a:br>
            <a:r>
              <a:rPr lang="es-CL" altLang="es-CL" sz="3200" b="1" dirty="0"/>
              <a:t>Unidad III. Comunicación Interpersonal y nuevas tecnologías </a:t>
            </a:r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7DC0ADC1-5ED8-402E-8C92-AE0250477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5189" y="4724400"/>
            <a:ext cx="8137525" cy="2133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CL" sz="2000" b="1" dirty="0"/>
              <a:t>Prof.  Nadia Herrada Hidalgo</a:t>
            </a:r>
          </a:p>
          <a:p>
            <a:pPr>
              <a:defRPr/>
            </a:pPr>
            <a:r>
              <a:rPr lang="es-CL" sz="2000" b="1" dirty="0"/>
              <a:t>Doctora en Ciencias de la Comunicación</a:t>
            </a:r>
          </a:p>
          <a:p>
            <a:pPr>
              <a:defRPr/>
            </a:pPr>
            <a:endParaRPr lang="es-CL" dirty="0"/>
          </a:p>
          <a:p>
            <a:pPr>
              <a:defRPr/>
            </a:pPr>
            <a:r>
              <a:rPr lang="es-CL" sz="1800" dirty="0">
                <a:hlinkClick r:id="rId2"/>
              </a:rPr>
              <a:t>nherrada@uc.cl</a:t>
            </a:r>
            <a:endParaRPr lang="es-CL" sz="1800" dirty="0"/>
          </a:p>
        </p:txBody>
      </p:sp>
      <p:pic>
        <p:nvPicPr>
          <p:cNvPr id="2052" name="Imagen 1">
            <a:extLst>
              <a:ext uri="{FF2B5EF4-FFF2-40B4-BE49-F238E27FC236}">
                <a16:creationId xmlns:a16="http://schemas.microsoft.com/office/drawing/2014/main" id="{B544E1BF-8856-4ACB-8136-37EC38098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1"/>
            <a:ext cx="330993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E11C33E-8031-4382-9094-B08767172F02}"/>
              </a:ext>
            </a:extLst>
          </p:cNvPr>
          <p:cNvSpPr txBox="1"/>
          <p:nvPr/>
        </p:nvSpPr>
        <p:spPr>
          <a:xfrm>
            <a:off x="9480376" y="6453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DFA1DF-F677-44E0-8638-EB244072CDF0}"/>
              </a:ext>
            </a:extLst>
          </p:cNvPr>
          <p:cNvSpPr txBox="1"/>
          <p:nvPr/>
        </p:nvSpPr>
        <p:spPr>
          <a:xfrm>
            <a:off x="285750" y="438151"/>
            <a:ext cx="546893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Winocur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R. (2012). Transformaciones en el espacio público y privado. La intimidad de los jóvenes en las redes sociales. </a:t>
            </a:r>
            <a:r>
              <a:rPr kumimoji="0" lang="es-E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Telos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las RSV no todas las intimidades tienen el mismo valor, ni son objeto de la misma atención.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red social es una extensión de la sociabilidad en el mundo real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 íntimo como performance o producción de sí mismo. Lo deseable vs. Lo real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Mientras más audaz es el acto de exhibición, más elaborado y preparado suele 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intimidad no es vulnerada cuando la exhibe, sino cuando esta es profanada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387" name="Picture 2" descr="La imagen puede contener: texto">
            <a:extLst>
              <a:ext uri="{FF2B5EF4-FFF2-40B4-BE49-F238E27FC236}">
                <a16:creationId xmlns:a16="http://schemas.microsoft.com/office/drawing/2014/main" id="{AA228992-3109-4EF9-AB2B-8226DA4B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Marcador de contenido 2">
            <a:extLst>
              <a:ext uri="{FF2B5EF4-FFF2-40B4-BE49-F238E27FC236}">
                <a16:creationId xmlns:a16="http://schemas.microsoft.com/office/drawing/2014/main" id="{5B704CA2-42E1-4C22-84C0-22771B50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65" y="716183"/>
            <a:ext cx="5842000" cy="1038225"/>
          </a:xfrm>
        </p:spPr>
        <p:txBody>
          <a:bodyPr/>
          <a:lstStyle/>
          <a:p>
            <a:pPr marL="0" indent="0">
              <a:buNone/>
            </a:pPr>
            <a:r>
              <a:rPr lang="es-CL" altLang="es-CL" b="1" i="1" dirty="0"/>
              <a:t>Are </a:t>
            </a:r>
            <a:r>
              <a:rPr lang="es-CL" altLang="es-CL" b="1" i="1" dirty="0" err="1"/>
              <a:t>you</a:t>
            </a:r>
            <a:r>
              <a:rPr lang="es-CL" altLang="es-CL" b="1" i="1" dirty="0"/>
              <a:t> </a:t>
            </a:r>
            <a:r>
              <a:rPr lang="es-CL" altLang="es-CL" b="1" i="1" dirty="0" err="1"/>
              <a:t>lost</a:t>
            </a:r>
            <a:r>
              <a:rPr lang="es-CL" altLang="es-CL" b="1" i="1" dirty="0"/>
              <a:t> in </a:t>
            </a:r>
            <a:r>
              <a:rPr lang="es-CL" altLang="es-CL" b="1" i="1" dirty="0" err="1"/>
              <a:t>the</a:t>
            </a:r>
            <a:r>
              <a:rPr lang="es-CL" altLang="es-CL" b="1" i="1" dirty="0"/>
              <a:t> </a:t>
            </a:r>
            <a:r>
              <a:rPr lang="es-CL" altLang="es-CL" b="1" i="1" dirty="0" err="1"/>
              <a:t>world</a:t>
            </a:r>
            <a:r>
              <a:rPr lang="es-CL" altLang="es-CL" b="1" i="1" dirty="0"/>
              <a:t> </a:t>
            </a:r>
            <a:r>
              <a:rPr lang="es-CL" altLang="es-CL" b="1" i="1" dirty="0" err="1"/>
              <a:t>like</a:t>
            </a:r>
            <a:r>
              <a:rPr lang="es-CL" altLang="es-CL" b="1" i="1" dirty="0"/>
              <a:t> me?</a:t>
            </a:r>
          </a:p>
        </p:txBody>
      </p:sp>
      <p:sp>
        <p:nvSpPr>
          <p:cNvPr id="8196" name="Rectángulo 1">
            <a:extLst>
              <a:ext uri="{FF2B5EF4-FFF2-40B4-BE49-F238E27FC236}">
                <a16:creationId xmlns:a16="http://schemas.microsoft.com/office/drawing/2014/main" id="{C8BDADCF-DB39-4539-91F3-48A5BE15E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64" y="2967335"/>
            <a:ext cx="6994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/>
              </a:rPr>
              <a:t>https://www.youtube.com/watch?v=VASywEuqFd8</a:t>
            </a:r>
            <a:endParaRPr kumimoji="0" lang="es-CL" alt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0FDB87-CF30-4665-95D0-606E50C6F306}"/>
              </a:ext>
            </a:extLst>
          </p:cNvPr>
          <p:cNvSpPr txBox="1"/>
          <p:nvPr/>
        </p:nvSpPr>
        <p:spPr>
          <a:xfrm>
            <a:off x="441164" y="4342025"/>
            <a:ext cx="6678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alt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https://www.youtube.com/watch?v=QrU9WPVF41s</a:t>
            </a:r>
            <a:endParaRPr kumimoji="0" lang="es-CL" alt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2F9B8A6-8025-4EDA-83C7-C007D2820583}"/>
              </a:ext>
            </a:extLst>
          </p:cNvPr>
          <p:cNvSpPr txBox="1"/>
          <p:nvPr/>
        </p:nvSpPr>
        <p:spPr>
          <a:xfrm>
            <a:off x="2448460" y="5772485"/>
            <a:ext cx="2276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Sherry </a:t>
            </a:r>
            <a:r>
              <a:rPr kumimoji="0" 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Turkle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2015 </a:t>
            </a:r>
          </a:p>
        </p:txBody>
      </p:sp>
      <p:pic>
        <p:nvPicPr>
          <p:cNvPr id="12290" name="Picture 2" descr="images-na.ssl-images-amazon.com/images/I/61F6e+...">
            <a:extLst>
              <a:ext uri="{FF2B5EF4-FFF2-40B4-BE49-F238E27FC236}">
                <a16:creationId xmlns:a16="http://schemas.microsoft.com/office/drawing/2014/main" id="{126EC26D-AAC3-4CF8-B6D6-D5AA44A9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0"/>
            <a:ext cx="4560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9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DC575487-B1B6-4D12-9730-661C8C1B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762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CL" altLang="es-CL" b="1" dirty="0"/>
              <a:t>Reflexión grupal: </a:t>
            </a:r>
            <a:br>
              <a:rPr lang="es-CL" altLang="es-CL" dirty="0"/>
            </a:br>
            <a:endParaRPr lang="es-CL" altLang="es-CL" dirty="0"/>
          </a:p>
        </p:txBody>
      </p:sp>
      <p:sp>
        <p:nvSpPr>
          <p:cNvPr id="10243" name="Marcador de contenido 2">
            <a:extLst>
              <a:ext uri="{FF2B5EF4-FFF2-40B4-BE49-F238E27FC236}">
                <a16:creationId xmlns:a16="http://schemas.microsoft.com/office/drawing/2014/main" id="{8039E83F-CCFA-4316-B747-8E6B51834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5" y="2068513"/>
            <a:ext cx="8943975" cy="3941762"/>
          </a:xfrm>
        </p:spPr>
        <p:txBody>
          <a:bodyPr/>
          <a:lstStyle/>
          <a:p>
            <a:pPr marL="0" indent="0">
              <a:buNone/>
            </a:pPr>
            <a:r>
              <a:rPr lang="es-CL" altLang="es-CL" dirty="0"/>
              <a:t>-¿Me siento reflejado? ¿En qué sentido? </a:t>
            </a:r>
          </a:p>
          <a:p>
            <a:pPr marL="0" indent="0">
              <a:buNone/>
            </a:pPr>
            <a:r>
              <a:rPr lang="es-CL" altLang="es-CL" dirty="0"/>
              <a:t>-¿Hasta qué punto mis relaciones interpersonales son mediadas por las tecnologías?</a:t>
            </a:r>
          </a:p>
          <a:p>
            <a:pPr marL="0" indent="0">
              <a:buNone/>
            </a:pPr>
            <a:r>
              <a:rPr lang="es-CL" altLang="es-CL" dirty="0"/>
              <a:t>-¿Cuánta atención presto a las </a:t>
            </a:r>
            <a:r>
              <a:rPr lang="es-CL" altLang="es-CL" dirty="0" err="1"/>
              <a:t>TICs</a:t>
            </a:r>
            <a:r>
              <a:rPr lang="es-CL" altLang="es-CL" dirty="0"/>
              <a:t> cuando me encuentro cara a cara con alguien? ¿Son necesarias para no sentirme solo?</a:t>
            </a:r>
          </a:p>
          <a:p>
            <a:pPr marL="0" indent="0">
              <a:buNone/>
            </a:pPr>
            <a:r>
              <a:rPr lang="es-CL" altLang="es-CL" dirty="0"/>
              <a:t>-¿Hasta qué punto los videos reflejan la realidad?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F4DDF-B37D-43E8-8FDB-18FA67A7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155" y="299137"/>
            <a:ext cx="8899689" cy="1325563"/>
          </a:xfrm>
        </p:spPr>
        <p:txBody>
          <a:bodyPr/>
          <a:lstStyle/>
          <a:p>
            <a:r>
              <a:rPr lang="es-CL" dirty="0"/>
              <a:t>Comportamiento online vs. Vida real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2DA1FD-819C-4B36-A323-8D8B72B6C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¿Por qué “actuamos” diferente en la vida digital con respecto a nuestro comportamiento real?</a:t>
            </a:r>
          </a:p>
          <a:p>
            <a:endParaRPr lang="es-CL" dirty="0"/>
          </a:p>
          <a:p>
            <a:r>
              <a:rPr lang="es-CL" dirty="0"/>
              <a:t>¿Nuestra actitud online es reflejo de nuestro inconsciente?</a:t>
            </a:r>
          </a:p>
          <a:p>
            <a:endParaRPr lang="es-CL" dirty="0"/>
          </a:p>
          <a:p>
            <a:r>
              <a:rPr lang="es-CL" dirty="0"/>
              <a:t>¿Por qué no medimos las consecuencias de nuestros comportamientos online? </a:t>
            </a:r>
          </a:p>
          <a:p>
            <a:endParaRPr lang="es-CL" dirty="0"/>
          </a:p>
          <a:p>
            <a:r>
              <a:rPr lang="es-CL" dirty="0"/>
              <a:t>¿Nuestras emociones son más fuertes en la vida online? ¿Por qué las reflejamos de forma exacerbada?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758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 Too: Año Uno - Observatorioviolencia.org">
            <a:extLst>
              <a:ext uri="{FF2B5EF4-FFF2-40B4-BE49-F238E27FC236}">
                <a16:creationId xmlns:a16="http://schemas.microsoft.com/office/drawing/2014/main" id="{59536BD4-6C9F-4F10-84B4-388319198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569" y="21405"/>
            <a:ext cx="3511431" cy="26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9F7CCC9-D12C-4F44-859A-14ACA745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69" y="2651589"/>
            <a:ext cx="4206411" cy="420641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AC2223A-9163-47F8-B3BF-7793001DD17B}"/>
              </a:ext>
            </a:extLst>
          </p:cNvPr>
          <p:cNvSpPr/>
          <p:nvPr/>
        </p:nvSpPr>
        <p:spPr>
          <a:xfrm>
            <a:off x="257653" y="374270"/>
            <a:ext cx="2228371" cy="1581095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B6D4D1E-8094-4020-AAD6-36577F641B1C}"/>
              </a:ext>
            </a:extLst>
          </p:cNvPr>
          <p:cNvSpPr/>
          <p:nvPr/>
        </p:nvSpPr>
        <p:spPr>
          <a:xfrm>
            <a:off x="257655" y="2564532"/>
            <a:ext cx="2228370" cy="1484081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1CC78AC-8C93-470B-AB19-C0325ADDE7C1}"/>
              </a:ext>
            </a:extLst>
          </p:cNvPr>
          <p:cNvSpPr/>
          <p:nvPr/>
        </p:nvSpPr>
        <p:spPr>
          <a:xfrm>
            <a:off x="257653" y="4902636"/>
            <a:ext cx="2504596" cy="1484081"/>
          </a:xfrm>
          <a:prstGeom prst="roundRect">
            <a:avLst>
              <a:gd name="adj" fmla="val 1000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0" name="Picture 6" descr="Chile tendrá nueva Constitución a través de una Convención Constitucional">
            <a:extLst>
              <a:ext uri="{FF2B5EF4-FFF2-40B4-BE49-F238E27FC236}">
                <a16:creationId xmlns:a16="http://schemas.microsoft.com/office/drawing/2014/main" id="{95EE4A77-7460-4A2E-9482-50BE1DC1A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1" y="376238"/>
            <a:ext cx="5642095" cy="61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5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Internet se une en la lucha contra los peligrosos movimientos antivacunas">
            <a:extLst>
              <a:ext uri="{FF2B5EF4-FFF2-40B4-BE49-F238E27FC236}">
                <a16:creationId xmlns:a16="http://schemas.microsoft.com/office/drawing/2014/main" id="{42AC981C-66A2-4AA6-B9BA-82B62EC7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" y="195209"/>
            <a:ext cx="6615258" cy="37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Las PokéMonedas se pueden obtener pagando o gratuitamente">
            <a:extLst>
              <a:ext uri="{FF2B5EF4-FFF2-40B4-BE49-F238E27FC236}">
                <a16:creationId xmlns:a16="http://schemas.microsoft.com/office/drawing/2014/main" id="{D9A1ADD2-3B70-495E-814B-1060EAA1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9663"/>
            <a:ext cx="6596009" cy="27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B539EA40-CE61-4AA3-99C4-BBD1E116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88" y="0"/>
            <a:ext cx="5908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85706A9-9283-4BE7-B15F-0DC8CFD99553}"/>
              </a:ext>
            </a:extLst>
          </p:cNvPr>
          <p:cNvSpPr txBox="1">
            <a:spLocks/>
          </p:cNvSpPr>
          <p:nvPr/>
        </p:nvSpPr>
        <p:spPr>
          <a:xfrm>
            <a:off x="1524000" y="333376"/>
            <a:ext cx="9144000" cy="46037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75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itchFamily="34" charset="0"/>
              </a:rPr>
              <a:t>MITO                                                                                          REALIDAD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CC7AB03-26C2-46BA-A89E-DC4DCB714FB3}"/>
              </a:ext>
            </a:extLst>
          </p:cNvPr>
          <p:cNvGrpSpPr/>
          <p:nvPr/>
        </p:nvGrpSpPr>
        <p:grpSpPr>
          <a:xfrm>
            <a:off x="1776457" y="1474347"/>
            <a:ext cx="3190786" cy="4156955"/>
            <a:chOff x="-1850239" y="997929"/>
            <a:chExt cx="3190786" cy="415695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DD09489-ACF8-4A54-8FF7-70D1FC8015D3}"/>
                </a:ext>
              </a:extLst>
            </p:cNvPr>
            <p:cNvSpPr/>
            <p:nvPr/>
          </p:nvSpPr>
          <p:spPr>
            <a:xfrm>
              <a:off x="-1850239" y="997929"/>
              <a:ext cx="3190786" cy="390930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EF185B9-67E2-4ECB-B9E0-D518780ADF2F}"/>
                </a:ext>
              </a:extLst>
            </p:cNvPr>
            <p:cNvSpPr txBox="1"/>
            <p:nvPr/>
          </p:nvSpPr>
          <p:spPr>
            <a:xfrm>
              <a:off x="-1850239" y="1245579"/>
              <a:ext cx="3190786" cy="3909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564959" rIns="192024" bIns="192024" numCol="1" spcCol="1270" anchor="t" anchorCtr="0">
              <a:noAutofit/>
            </a:bodyPr>
            <a:lstStyle/>
            <a:p>
              <a:pPr marL="228600" marR="0" lvl="1" indent="-22860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Prefieren las interacciones mediadas tecnológicamente que las cara a cara.</a:t>
              </a:r>
            </a:p>
            <a:p>
              <a:pPr marL="228600" marR="0" lvl="1" indent="-22860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Están “enajenados”, “se las pasan solos” en el computador.</a:t>
              </a:r>
            </a:p>
            <a:p>
              <a:pPr marL="228600" marR="0" lvl="1" indent="-22860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2510091-FC75-4FC1-904D-E7C577BE5D2A}"/>
              </a:ext>
            </a:extLst>
          </p:cNvPr>
          <p:cNvSpPr txBox="1"/>
          <p:nvPr/>
        </p:nvSpPr>
        <p:spPr>
          <a:xfrm>
            <a:off x="676275" y="981190"/>
            <a:ext cx="5419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JÓVENES SON TODOS IGUALES Y TECNOLÓGICOS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93B796F-CBF9-4E6D-9487-A5351C7C2359}"/>
              </a:ext>
            </a:extLst>
          </p:cNvPr>
          <p:cNvSpPr txBox="1"/>
          <p:nvPr/>
        </p:nvSpPr>
        <p:spPr>
          <a:xfrm>
            <a:off x="7143750" y="981190"/>
            <a:ext cx="483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JÓVENES SON DIVERSOS Y HETEROGÉNEOS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BA18607-64DE-47CD-8A00-E045722EF58D}"/>
              </a:ext>
            </a:extLst>
          </p:cNvPr>
          <p:cNvGrpSpPr/>
          <p:nvPr/>
        </p:nvGrpSpPr>
        <p:grpSpPr>
          <a:xfrm>
            <a:off x="7687627" y="1560072"/>
            <a:ext cx="3160397" cy="3909305"/>
            <a:chOff x="5849887" y="923328"/>
            <a:chExt cx="3160397" cy="3909305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3C271BBA-BE11-4E00-A397-399FA1DF03CE}"/>
                </a:ext>
              </a:extLst>
            </p:cNvPr>
            <p:cNvSpPr/>
            <p:nvPr/>
          </p:nvSpPr>
          <p:spPr>
            <a:xfrm>
              <a:off x="5849887" y="923328"/>
              <a:ext cx="3160397" cy="390930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D6E42A51-4492-4152-A676-2C93D15557A6}"/>
                </a:ext>
              </a:extLst>
            </p:cNvPr>
            <p:cNvSpPr txBox="1"/>
            <p:nvPr/>
          </p:nvSpPr>
          <p:spPr>
            <a:xfrm>
              <a:off x="5849887" y="923328"/>
              <a:ext cx="3160397" cy="3909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559579" rIns="184912" bIns="184912" numCol="1" spcCol="1270" anchor="t" anchorCtr="0">
              <a:noAutofit/>
            </a:bodyPr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 siempre están solos en las redes: comparten con amigos y colegas.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Espacio público y las/los jóvenes hoy?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Espacio virtual sería un nuevo espacio público donde se encuentran?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10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06966ED-C00E-4C1C-AB60-DE674B71E685}"/>
              </a:ext>
            </a:extLst>
          </p:cNvPr>
          <p:cNvSpPr txBox="1">
            <a:spLocks/>
          </p:cNvSpPr>
          <p:nvPr/>
        </p:nvSpPr>
        <p:spPr>
          <a:xfrm>
            <a:off x="1508125" y="476251"/>
            <a:ext cx="9144000" cy="46037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75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itchFamily="34" charset="0"/>
              </a:rPr>
              <a:t>MITO                                                                                          REALIDAD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027AD6-9926-4A7E-9AFA-1EC81CCDE9A7}"/>
              </a:ext>
            </a:extLst>
          </p:cNvPr>
          <p:cNvSpPr txBox="1"/>
          <p:nvPr/>
        </p:nvSpPr>
        <p:spPr>
          <a:xfrm>
            <a:off x="1123950" y="15203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Chatean, postean, dan me gustas, se hacen </a:t>
            </a:r>
            <a:r>
              <a:rPr kumimoji="0" lang="es-C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selfies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A9D502C-EDFA-4497-904D-0C60511208DB}"/>
              </a:ext>
            </a:extLst>
          </p:cNvPr>
          <p:cNvGrpSpPr/>
          <p:nvPr/>
        </p:nvGrpSpPr>
        <p:grpSpPr>
          <a:xfrm>
            <a:off x="1840651" y="2360112"/>
            <a:ext cx="3233848" cy="4021637"/>
            <a:chOff x="658927" y="995645"/>
            <a:chExt cx="3233848" cy="402163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49B6A6C-A1CB-4808-964A-16385DF160C0}"/>
                </a:ext>
              </a:extLst>
            </p:cNvPr>
            <p:cNvSpPr/>
            <p:nvPr/>
          </p:nvSpPr>
          <p:spPr>
            <a:xfrm>
              <a:off x="658927" y="995645"/>
              <a:ext cx="3233848" cy="4021637"/>
            </a:xfrm>
            <a:prstGeom prst="rect">
              <a:avLst/>
            </a:prstGeom>
            <a:solidFill>
              <a:schemeClr val="accent1"/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EA65527-0BEF-4A9C-929E-42BC4ADCD4AE}"/>
                </a:ext>
              </a:extLst>
            </p:cNvPr>
            <p:cNvSpPr txBox="1"/>
            <p:nvPr/>
          </p:nvSpPr>
          <p:spPr>
            <a:xfrm>
              <a:off x="658927" y="995645"/>
              <a:ext cx="3233848" cy="4021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572584" rIns="142240" bIns="142240" numCol="1" spcCol="1270" anchor="t" anchorCtr="0">
              <a:noAutofit/>
            </a:bodyPr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Usan las redes solo para el ocio.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Pendiente de los demás (competencia)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POSTURA CIBERPESIMISTA</a:t>
              </a:r>
              <a:r>
                <a:rPr kumimoji="0" lang="es-CL" sz="17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05AF9-43C8-4BCA-9F5D-3D21D7194775}"/>
              </a:ext>
            </a:extLst>
          </p:cNvPr>
          <p:cNvSpPr txBox="1"/>
          <p:nvPr/>
        </p:nvSpPr>
        <p:spPr>
          <a:xfrm>
            <a:off x="6372225" y="1381810"/>
            <a:ext cx="4772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Diversos usos, apropiaciones y significaciones asociadas a las Redes Sociales.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CD69DE4-CDD7-42CE-898A-0192B8942D87}"/>
              </a:ext>
            </a:extLst>
          </p:cNvPr>
          <p:cNvGrpSpPr/>
          <p:nvPr/>
        </p:nvGrpSpPr>
        <p:grpSpPr>
          <a:xfrm>
            <a:off x="7117501" y="2412483"/>
            <a:ext cx="3233848" cy="3986327"/>
            <a:chOff x="5610439" y="991382"/>
            <a:chExt cx="3233848" cy="398632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51E02DE-CD80-4F21-BA0A-3D8037F537F5}"/>
                </a:ext>
              </a:extLst>
            </p:cNvPr>
            <p:cNvSpPr/>
            <p:nvPr/>
          </p:nvSpPr>
          <p:spPr>
            <a:xfrm>
              <a:off x="5610439" y="991382"/>
              <a:ext cx="3233848" cy="3986327"/>
            </a:xfrm>
            <a:prstGeom prst="rect">
              <a:avLst/>
            </a:prstGeom>
            <a:solidFill>
              <a:schemeClr val="accent1"/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E8CF05B-4F34-486F-8961-EAEFB4EF7C6D}"/>
                </a:ext>
              </a:extLst>
            </p:cNvPr>
            <p:cNvSpPr txBox="1"/>
            <p:nvPr/>
          </p:nvSpPr>
          <p:spPr>
            <a:xfrm>
              <a:off x="5610439" y="991382"/>
              <a:ext cx="3233848" cy="3986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572584" rIns="142240" bIns="142240" numCol="1" spcCol="1270" anchor="t" anchorCtr="0">
              <a:noAutofit/>
            </a:bodyPr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 las RSV se crea y comparte contenido de interés (colaboración). 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 tele-trabaja y tele-estudia usando las redes (coordinación, repasos, datos de interés).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Divulga información académica, de colectivos, institucional, de grupos de interés, etc.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17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5E4DF62-C939-4BF4-BDF3-B5780133D862}"/>
              </a:ext>
            </a:extLst>
          </p:cNvPr>
          <p:cNvSpPr txBox="1">
            <a:spLocks/>
          </p:cNvSpPr>
          <p:nvPr/>
        </p:nvSpPr>
        <p:spPr>
          <a:xfrm>
            <a:off x="1524000" y="333376"/>
            <a:ext cx="9144000" cy="46037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75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itchFamily="34" charset="0"/>
              </a:rPr>
              <a:t>MITO                                                                                          REALIDAD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A3ADD6-5677-42EC-BB22-33B170E41B95}"/>
              </a:ext>
            </a:extLst>
          </p:cNvPr>
          <p:cNvSpPr txBox="1"/>
          <p:nvPr/>
        </p:nvSpPr>
        <p:spPr>
          <a:xfrm>
            <a:off x="1524000" y="10213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JOVENES SON PRODUCTORES DIGITALES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A3BBC2-CECD-4521-814C-9D0149966FBD}"/>
              </a:ext>
            </a:extLst>
          </p:cNvPr>
          <p:cNvSpPr txBox="1"/>
          <p:nvPr/>
        </p:nvSpPr>
        <p:spPr>
          <a:xfrm>
            <a:off x="6096000" y="10213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CONSUMO DIGITAL SOBREPASA LA PRODUCCIÓN DIGITAL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3EBF6FC-71AE-40B3-80A8-DEBB222275F1}"/>
              </a:ext>
            </a:extLst>
          </p:cNvPr>
          <p:cNvGrpSpPr/>
          <p:nvPr/>
        </p:nvGrpSpPr>
        <p:grpSpPr>
          <a:xfrm>
            <a:off x="2191078" y="1725358"/>
            <a:ext cx="3199743" cy="4474085"/>
            <a:chOff x="1049654" y="1263774"/>
            <a:chExt cx="3199743" cy="4474085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D5BC562-AE4A-494E-831E-28F848F10F1E}"/>
                </a:ext>
              </a:extLst>
            </p:cNvPr>
            <p:cNvSpPr/>
            <p:nvPr/>
          </p:nvSpPr>
          <p:spPr>
            <a:xfrm>
              <a:off x="1049654" y="1263774"/>
              <a:ext cx="3199743" cy="4474085"/>
            </a:xfrm>
            <a:prstGeom prst="rect">
              <a:avLst/>
            </a:prstGeom>
            <a:solidFill>
              <a:schemeClr val="accent1"/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A00510A-15A8-42C2-90CB-36667BAE66EB}"/>
                </a:ext>
              </a:extLst>
            </p:cNvPr>
            <p:cNvSpPr txBox="1"/>
            <p:nvPr/>
          </p:nvSpPr>
          <p:spPr>
            <a:xfrm>
              <a:off x="1049654" y="1263774"/>
              <a:ext cx="3199743" cy="4474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563631" rIns="142240" bIns="142240" numCol="1" spcCol="1270" anchor="t" anchorCtr="0">
              <a:noAutofit/>
            </a:bodyPr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 las RSV se crea y produce contenidos.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 generan productos digitales alternativos.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Nuevos consumos culturales.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Las RSV como participación social.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Ciber</a:t>
              </a: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-activismo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POSTURA CIBEROPTIMISTA</a:t>
              </a:r>
              <a:r>
                <a:rPr kumimoji="0" lang="es-CL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85F37FD-EE87-475A-945D-8BD32782B545}"/>
              </a:ext>
            </a:extLst>
          </p:cNvPr>
          <p:cNvGrpSpPr/>
          <p:nvPr/>
        </p:nvGrpSpPr>
        <p:grpSpPr>
          <a:xfrm>
            <a:off x="7620001" y="1762257"/>
            <a:ext cx="3048000" cy="4352793"/>
            <a:chOff x="5875319" y="1493234"/>
            <a:chExt cx="2827999" cy="4123383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6DD27D7-EB8D-4A2B-8EF0-F92E12341EA5}"/>
                </a:ext>
              </a:extLst>
            </p:cNvPr>
            <p:cNvSpPr/>
            <p:nvPr/>
          </p:nvSpPr>
          <p:spPr>
            <a:xfrm>
              <a:off x="5875319" y="1493234"/>
              <a:ext cx="2827999" cy="4123383"/>
            </a:xfrm>
            <a:prstGeom prst="rect">
              <a:avLst/>
            </a:prstGeom>
            <a:solidFill>
              <a:schemeClr val="accent1"/>
            </a:solidFill>
            <a:ln w="15875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268D26B-CC88-4273-92E3-91B944CF8317}"/>
                </a:ext>
              </a:extLst>
            </p:cNvPr>
            <p:cNvSpPr txBox="1"/>
            <p:nvPr/>
          </p:nvSpPr>
          <p:spPr>
            <a:xfrm>
              <a:off x="5875319" y="1493234"/>
              <a:ext cx="2827999" cy="412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563631" rIns="142240" bIns="142240" numCol="1" spcCol="1270" anchor="t" anchorCtr="0">
              <a:noAutofit/>
            </a:bodyPr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 las RSV se continua reproduciendo contenido, compartiendo. 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s-CL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 sobrepone el uso sobre la creación.</a:t>
              </a: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172624-0839-4E6D-AB87-391D681A4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05" y="100138"/>
            <a:ext cx="7876990" cy="6657724"/>
          </a:xfrm>
        </p:spPr>
      </p:pic>
    </p:spTree>
    <p:extLst>
      <p:ext uri="{BB962C8B-B14F-4D97-AF65-F5344CB8AC3E}">
        <p14:creationId xmlns:p14="http://schemas.microsoft.com/office/powerpoint/2010/main" val="23094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F9603C62-0EB6-4A9F-8B26-6B7BCE8490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88640"/>
          <a:ext cx="829126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DA1D7AE-A5ED-4449-BF66-929146532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8215" y="1799870"/>
            <a:ext cx="4626795" cy="501542"/>
          </a:xfrm>
        </p:spPr>
        <p:txBody>
          <a:bodyPr/>
          <a:lstStyle/>
          <a:p>
            <a:r>
              <a:rPr lang="es-CL" dirty="0"/>
              <a:t>Redes sociales usadas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2050" name="Picture 2" descr="Digital Addiction: Increased Loneliness, Anxiety, and Depression |  Neurogenesis Center of Florida">
            <a:extLst>
              <a:ext uri="{FF2B5EF4-FFF2-40B4-BE49-F238E27FC236}">
                <a16:creationId xmlns:a16="http://schemas.microsoft.com/office/drawing/2014/main" id="{40C4B9E9-F85A-4289-BD11-ACD13CDC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3" y="1601483"/>
            <a:ext cx="6592157" cy="43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37167C-3463-4522-A771-6BBFE839BDB9}"/>
              </a:ext>
            </a:extLst>
          </p:cNvPr>
          <p:cNvSpPr txBox="1"/>
          <p:nvPr/>
        </p:nvSpPr>
        <p:spPr>
          <a:xfrm>
            <a:off x="1643865" y="472611"/>
            <a:ext cx="331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/>
              <a:t>AUTO TEST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32DA3A-254E-4064-A1A8-C741E01322F0}"/>
              </a:ext>
            </a:extLst>
          </p:cNvPr>
          <p:cNvSpPr txBox="1"/>
          <p:nvPr/>
        </p:nvSpPr>
        <p:spPr>
          <a:xfrm>
            <a:off x="8436793" y="2567315"/>
            <a:ext cx="293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Tiempo de conexión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9B9DC1-72BE-4D82-BA2B-F7C22666C407}"/>
              </a:ext>
            </a:extLst>
          </p:cNvPr>
          <p:cNvSpPr txBox="1"/>
          <p:nvPr/>
        </p:nvSpPr>
        <p:spPr>
          <a:xfrm>
            <a:off x="8436793" y="3501189"/>
            <a:ext cx="29384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Llamada convencional </a:t>
            </a:r>
          </a:p>
          <a:p>
            <a:r>
              <a:rPr lang="es-CL" sz="2400" dirty="0"/>
              <a:t>Mensaje de Texto</a:t>
            </a:r>
          </a:p>
          <a:p>
            <a:r>
              <a:rPr lang="es-CL" sz="2400" dirty="0"/>
              <a:t>Nota de voz</a:t>
            </a:r>
          </a:p>
          <a:p>
            <a:r>
              <a:rPr lang="es-CL" sz="2400" dirty="0"/>
              <a:t>Video llamada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231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DB574-7A4A-4B8C-B11B-FBFFC64B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132"/>
            <a:ext cx="10515600" cy="738118"/>
          </a:xfrm>
        </p:spPr>
        <p:txBody>
          <a:bodyPr/>
          <a:lstStyle/>
          <a:p>
            <a:pPr algn="ctr"/>
            <a:r>
              <a:rPr lang="es-CL" b="1" dirty="0"/>
              <a:t>Reflexión en grupos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35C78-0E3B-4784-9FC0-042B2935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261" y="1865717"/>
            <a:ext cx="9773478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CL" dirty="0"/>
              <a:t>Amor y redes sociales</a:t>
            </a:r>
          </a:p>
          <a:p>
            <a:pPr marL="514350" indent="-514350">
              <a:buAutoNum type="arabicPeriod"/>
            </a:pPr>
            <a:endParaRPr lang="es-CL" dirty="0"/>
          </a:p>
          <a:p>
            <a:pPr marL="0" indent="0">
              <a:buNone/>
            </a:pPr>
            <a:r>
              <a:rPr lang="es-CL" dirty="0"/>
              <a:t>2. Identidades digitales vs. identidades reales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3. Discursos de odio en redes sociales virtuales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4. Conversaciones intergeneracionales mediadas por tecnologías</a:t>
            </a:r>
          </a:p>
          <a:p>
            <a:pPr marL="0" indent="0">
              <a:buNone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1326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:a16="http://schemas.microsoft.com/office/drawing/2014/main" id="{39FAE66F-2095-4668-9130-606390962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650" y="2636839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altLang="es-CL" b="1" dirty="0"/>
              <a:t>Comunicación Interpersonal</a:t>
            </a:r>
            <a:br>
              <a:rPr lang="es-CL" altLang="es-CL" dirty="0"/>
            </a:br>
            <a:endParaRPr lang="es-CL" altLang="es-CL" sz="3200" dirty="0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7DC0ADC1-5ED8-402E-8C92-AE0250477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5189" y="4724400"/>
            <a:ext cx="8137525" cy="2133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CL" sz="2000" b="1" dirty="0"/>
              <a:t>Prof.  Nadia Herrada Hidalgo</a:t>
            </a:r>
          </a:p>
          <a:p>
            <a:pPr>
              <a:defRPr/>
            </a:pPr>
            <a:r>
              <a:rPr lang="es-CL" sz="2000" b="1" dirty="0"/>
              <a:t>Doctora en Ciencias de la Comunicación</a:t>
            </a:r>
          </a:p>
          <a:p>
            <a:pPr>
              <a:defRPr/>
            </a:pPr>
            <a:endParaRPr lang="es-CL" dirty="0"/>
          </a:p>
          <a:p>
            <a:pPr>
              <a:defRPr/>
            </a:pPr>
            <a:r>
              <a:rPr lang="es-CL" sz="1800" dirty="0">
                <a:hlinkClick r:id="rId2"/>
              </a:rPr>
              <a:t>nherrada@uc.cl</a:t>
            </a:r>
            <a:endParaRPr lang="es-CL" sz="1800" dirty="0"/>
          </a:p>
        </p:txBody>
      </p:sp>
      <p:pic>
        <p:nvPicPr>
          <p:cNvPr id="2052" name="Imagen 1">
            <a:extLst>
              <a:ext uri="{FF2B5EF4-FFF2-40B4-BE49-F238E27FC236}">
                <a16:creationId xmlns:a16="http://schemas.microsoft.com/office/drawing/2014/main" id="{B544E1BF-8856-4ACB-8136-37EC38098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1"/>
            <a:ext cx="330993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E11C33E-8031-4382-9094-B08767172F02}"/>
              </a:ext>
            </a:extLst>
          </p:cNvPr>
          <p:cNvSpPr txBox="1"/>
          <p:nvPr/>
        </p:nvSpPr>
        <p:spPr>
          <a:xfrm>
            <a:off x="9480376" y="6453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76004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287F5ECA-31C8-4D69-861C-90997BD9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altLang="es-CL" sz="3600" b="1" dirty="0"/>
              <a:t>Nuevas tecnologías y transformaciones socioculturales </a:t>
            </a:r>
          </a:p>
        </p:txBody>
      </p:sp>
      <p:pic>
        <p:nvPicPr>
          <p:cNvPr id="7171" name="Picture 2" descr="Resultado de imagen para tics y realidad">
            <a:extLst>
              <a:ext uri="{FF2B5EF4-FFF2-40B4-BE49-F238E27FC236}">
                <a16:creationId xmlns:a16="http://schemas.microsoft.com/office/drawing/2014/main" id="{BA369347-7FC5-4C81-8BDD-0101075FAC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138" y="1700214"/>
            <a:ext cx="8374062" cy="49942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5">
            <a:extLst>
              <a:ext uri="{FF2B5EF4-FFF2-40B4-BE49-F238E27FC236}">
                <a16:creationId xmlns:a16="http://schemas.microsoft.com/office/drawing/2014/main" id="{EE77198B-C7A0-4877-BE20-17DAE978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3787775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Imagen 7">
            <a:extLst>
              <a:ext uri="{FF2B5EF4-FFF2-40B4-BE49-F238E27FC236}">
                <a16:creationId xmlns:a16="http://schemas.microsoft.com/office/drawing/2014/main" id="{A2216836-6497-4F41-B849-31303E8B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319464"/>
            <a:ext cx="36845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n 6">
            <a:extLst>
              <a:ext uri="{FF2B5EF4-FFF2-40B4-BE49-F238E27FC236}">
                <a16:creationId xmlns:a16="http://schemas.microsoft.com/office/drawing/2014/main" id="{72A3E064-39A1-45CA-A1BA-8FBD7F4A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857251"/>
            <a:ext cx="368458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1C55CA8-AEC4-447B-8AE5-F33F3D93E1E9}"/>
              </a:ext>
            </a:extLst>
          </p:cNvPr>
          <p:cNvSpPr txBox="1"/>
          <p:nvPr/>
        </p:nvSpPr>
        <p:spPr>
          <a:xfrm>
            <a:off x="5459413" y="2774951"/>
            <a:ext cx="133191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  ?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EE4A62-D63B-4DB5-9BE8-335DC6C3232C}"/>
              </a:ext>
            </a:extLst>
          </p:cNvPr>
          <p:cNvSpPr/>
          <p:nvPr/>
        </p:nvSpPr>
        <p:spPr>
          <a:xfrm>
            <a:off x="8768593" y="2880092"/>
            <a:ext cx="2700337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¿Qué cambia en los modelos y formas de comunicarnos?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La imagen puede contener: 4 personas, texto">
            <a:extLst>
              <a:ext uri="{FF2B5EF4-FFF2-40B4-BE49-F238E27FC236}">
                <a16:creationId xmlns:a16="http://schemas.microsoft.com/office/drawing/2014/main" id="{5F39C01C-BE37-4C68-84C7-20AF037DD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56" y="266700"/>
            <a:ext cx="671783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C77D1-8498-42D5-ADF6-6CD9943C4470}"/>
              </a:ext>
            </a:extLst>
          </p:cNvPr>
          <p:cNvSpPr txBox="1"/>
          <p:nvPr/>
        </p:nvSpPr>
        <p:spPr>
          <a:xfrm>
            <a:off x="8317805" y="209462"/>
            <a:ext cx="3154362" cy="6740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Winocur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R. (2012). Transformaciones en el espacio público y privado. La intimidad de los jóvenes en las redes sociales. </a:t>
            </a: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Telos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Exhibición de la intimidad: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Postura apocalíptica: Las RSV anulan la privacidad (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2009)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Enfoque moderado: Asimila los comportamientos online a los de la vida cotidiana off line (Johnson, 2011)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Intimidad pública (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Arfuch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Extimidad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Sibilia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Existencia de “Intimidades privadas” e “Intimidades Públicas”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1" name="Picture 2" descr="Resultado de imagen para intimidad online">
            <a:extLst>
              <a:ext uri="{FF2B5EF4-FFF2-40B4-BE49-F238E27FC236}">
                <a16:creationId xmlns:a16="http://schemas.microsoft.com/office/drawing/2014/main" id="{0D5B5747-8CD3-4686-9160-E1C17FFD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011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 imagen puede contener: meme y texto">
            <a:extLst>
              <a:ext uri="{FF2B5EF4-FFF2-40B4-BE49-F238E27FC236}">
                <a16:creationId xmlns:a16="http://schemas.microsoft.com/office/drawing/2014/main" id="{2804C811-7D1A-4420-A286-84CFA1045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4" y="0"/>
            <a:ext cx="4676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uadroTexto 1">
            <a:extLst>
              <a:ext uri="{FF2B5EF4-FFF2-40B4-BE49-F238E27FC236}">
                <a16:creationId xmlns:a16="http://schemas.microsoft.com/office/drawing/2014/main" id="{019001C3-8392-4236-B875-770FF87E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3357563"/>
            <a:ext cx="89900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“Los jóvenes no tienen necesidad de separar la vida online de la vida off line, porque en sus prácticas cotidianas y en sus universos significativos ninguno de estos ámbitos existe ni funciona sin la presencia del otro” (</a:t>
            </a:r>
            <a:r>
              <a:rPr kumimoji="0" lang="es-ES" alt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Winocur</a:t>
            </a:r>
            <a:r>
              <a:rPr kumimoji="0" lang="es-ES" alt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2009).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¿La generación Facebook, Instagram, </a:t>
            </a:r>
            <a:r>
              <a:rPr kumimoji="0" lang="es-ES" alt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TikTok</a:t>
            </a:r>
            <a:r>
              <a:rPr kumimoji="0" lang="es-ES" alt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comparte todo?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exhibición en las RSV puede relacionarse con un comportamiento adolescente riesgoso. Suele desaparecer con la madurez</a:t>
            </a:r>
            <a:endParaRPr kumimoji="0" lang="es-CL" alt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339" name="Picture 2" descr="Resultado de imagen para intimidad online">
            <a:extLst>
              <a:ext uri="{FF2B5EF4-FFF2-40B4-BE49-F238E27FC236}">
                <a16:creationId xmlns:a16="http://schemas.microsoft.com/office/drawing/2014/main" id="{96CB6F80-72BA-430C-BB61-5E621D7C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488950"/>
            <a:ext cx="91344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uadroTexto 1">
            <a:extLst>
              <a:ext uri="{FF2B5EF4-FFF2-40B4-BE49-F238E27FC236}">
                <a16:creationId xmlns:a16="http://schemas.microsoft.com/office/drawing/2014/main" id="{019001C3-8392-4236-B875-770FF87E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701" y="2274838"/>
            <a:ext cx="36883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intimidad/ privacidad es cuestión de voluntad, no de lo establecido tradicionalmente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s-CL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lang="es-ES" altLang="es-CL" sz="1800" dirty="0">
                <a:solidFill>
                  <a:prstClr val="black"/>
                </a:solidFill>
                <a:latin typeface="Arial" panose="020B0604020202020204" pitchFamily="34" charset="0"/>
              </a:rPr>
              <a:t>Los nuevos solos son los desconectados</a:t>
            </a:r>
            <a:endParaRPr kumimoji="0" lang="es-ES" alt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Digital 'friends' no replacement for the personal touch – Chicago Tribune">
            <a:extLst>
              <a:ext uri="{FF2B5EF4-FFF2-40B4-BE49-F238E27FC236}">
                <a16:creationId xmlns:a16="http://schemas.microsoft.com/office/drawing/2014/main" id="{51233E79-94DF-4F9B-A73C-A3B7A13F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1" y="662738"/>
            <a:ext cx="7376697" cy="55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25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828</Words>
  <Application>Microsoft Office PowerPoint</Application>
  <PresentationFormat>Panorámica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de Office</vt:lpstr>
      <vt:lpstr>Comunicación Interpersonal Unidad III. Comunicación Interpersonal y nuevas tecnologías </vt:lpstr>
      <vt:lpstr>Presentación de PowerPoint</vt:lpstr>
      <vt:lpstr>Nuevas tecnologías y transformaciones socioculturales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Reflexión grupal:  </vt:lpstr>
      <vt:lpstr>Comportamiento online vs. Vida real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Reflexión en grupos</vt:lpstr>
      <vt:lpstr>Comunicación Interpersonal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Interpersonal Unidad III. Comunicación Interpersonal y nuevas tecnologías</dc:title>
  <dc:creator>NADIA   HERRADA HIDALGO</dc:creator>
  <cp:lastModifiedBy>NADIA   HERRADA HIDALGO</cp:lastModifiedBy>
  <cp:revision>5</cp:revision>
  <dcterms:created xsi:type="dcterms:W3CDTF">2022-11-16T20:36:44Z</dcterms:created>
  <dcterms:modified xsi:type="dcterms:W3CDTF">2022-11-16T21:09:45Z</dcterms:modified>
</cp:coreProperties>
</file>