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</p:sldMasterIdLst>
  <p:sldIdLst>
    <p:sldId id="257" r:id="rId4"/>
    <p:sldId id="256" r:id="rId5"/>
    <p:sldId id="306" r:id="rId6"/>
    <p:sldId id="307" r:id="rId7"/>
    <p:sldId id="308" r:id="rId8"/>
    <p:sldId id="288" r:id="rId9"/>
    <p:sldId id="309" r:id="rId10"/>
    <p:sldId id="287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40"/>
  </p:normalViewPr>
  <p:slideViewPr>
    <p:cSldViewPr snapToGrid="0">
      <p:cViewPr varScale="1">
        <p:scale>
          <a:sx n="115" d="100"/>
          <a:sy n="115" d="100"/>
        </p:scale>
        <p:origin x="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C9E8B-297F-19DF-1633-06B2A2BFE9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587041-A46E-495E-8546-285E2BAF09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26CB29-D679-3E25-A322-46BC7FA6E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48F6F9-ED59-5515-F849-7EB60DDB5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CCDB14-7563-1A4C-B84F-1023AB624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451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28CF84-B107-3846-DD7F-073E27493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0BFF9E5-19A5-7D58-96C6-2A0B5E820C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52CD59-C54B-84C8-DE41-4DF7F03A2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219915-C06F-81E6-A144-5030CA0B5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6662E3-CEA1-208D-76A5-8B5A6C704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77554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9AC872-3ABB-7534-A990-BE2F6DD44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5F3D4C-6454-0A71-9544-8EA9B312D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41E35D-6DE7-7B78-1D58-6D2A03CD2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482B70-DD0D-7008-B5DE-979B10979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C9FE59-C751-52D2-DCDA-FD40FF344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05964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E94F96-72D8-9DB4-042F-5B5007D077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A7241D-7859-A974-2E86-A86466E5A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C4853D-D806-6492-C8E6-999C0579C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5E18E0-0966-A987-2442-6988DC799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C599F3-6EB0-3999-26B9-A9B8BEF08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98485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6ADA0F-5099-2153-B3C3-3427584ED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E22BB9-1D59-8DB8-0CF9-64DCB50C9D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165617-4FAB-6DFF-32BE-96F9BDA11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351E86-7039-361A-5DB9-5991213C4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11626C-A1EA-250F-9163-2EB0FF10B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8101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9F91AC-C943-12BD-3577-E7DBA8F44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5BEDC0-1D3D-D9A1-4A56-63F1225C0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FFA451-74C0-FB21-5F7F-B164873A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C85AE18-3CAC-76B8-6B4F-78C4EAE9A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22504F-5B0A-36BC-F78C-64B52F9EC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6025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F48A07-2EA4-7951-F12E-960E88300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5A5A698-834A-C386-578F-4ED29BC88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92E4837-BB46-7EDA-37CB-BCC379BD0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C16E16-D1BC-D99E-C14E-7EC6A8ED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BD6A8D-3B8E-BC5C-8846-8DD86E429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F9E634-AE97-A606-0E34-92469137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8267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F35E8E-1313-02E9-0FA5-61A7DC595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50B3328-3E00-5D42-0DDC-C04071DA4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24BF924-7A51-AA02-25DF-7D4194857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89CDEC8-1C80-A867-E07E-C8E6C7772D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95731CE-FDB6-314F-7E1F-0EFA657FB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911F782-A321-622F-C445-FEB53EA2A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D61D6BA-A9DC-6E5F-9331-C5251C8DD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1C0673D-8F2A-4C99-56C0-D0846AB76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5184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41D7F8-2B1B-9517-A1BD-4794F351A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4DE5A0F-7366-370A-B05C-B0D08B679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BB5ADB6-0F41-38C1-16FB-EE7BA0028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F3383C9-9077-B83D-5576-723381A81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6525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F05D03E-0851-10DA-53BF-3DDB29513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7B75EB9-02B7-D78C-1D38-A9DFF0AFB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314FDEE-7B1A-C0E7-4BAC-838CD7540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43151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33789-65A9-0342-44DB-E2E00C71F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D783CD-921A-4123-5EF1-2CF949A1E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3AC0B2-9C60-A386-F4D8-8645E51FC6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E1AC4D-849F-69C9-2F3A-C4E840F4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DA0BAA-4503-9AB3-5C16-89272601B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CF62F4-C05C-EBA1-24F7-80708B018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4702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F88A88-1759-283B-72F7-8ADA54B68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55CCA3-C1BA-0FE8-1C2F-AB8FBB512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E946AE-E627-F458-3FC6-191BF3C26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CF22699-2771-8421-6E68-0AC23F44B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542E94-6B35-559B-2AE8-81038495D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05978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FB2ABB-076A-0FD7-DFB7-E830BB7A7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013F1AC-8715-95CB-746C-3F64AF3474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F048BA2-B451-2D9C-F0FF-1E88F16D22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BE7CC5-ECA3-B38C-2EA5-D92C4419D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89B65BD-B786-B848-41E4-29E02F6EF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E64286-7FF2-8942-BB7E-9A702D1B5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28514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33AD2B-7EF0-B5DB-9478-F05EFCAD8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74DC30A-90B0-8990-3134-27DAF60A5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9C8831-242C-E3AB-65D4-4C843A8B8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BC56A2-59C6-7849-D4A5-E585B009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52A975-D024-9438-F6DB-59566B65A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176569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758E5E-4091-E5F6-79C9-956A94D64B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4DAC613-E838-FA81-52EC-3B9063B65C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CCEB69B-073E-1B82-265C-8A57A5BCC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135BFF-339B-9AFB-1A32-91B03EC84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16A7FF-7C7A-9085-3A6E-F148F3206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33425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5A590021-9119-442E-8486-86E4EA2B5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AFEE0-6CC3-46EA-A748-01A0574825FF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4288B84-99CD-4BF8-A714-29D5737DA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792E3B5B-612B-4BCC-B7BE-66988BEC1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EE0C2-EB44-41CA-9A09-5F0E4376B526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41268548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AA8A97A1-10D1-4A68-859A-14B65200F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0CFBE-04D7-4001-95E6-EDEDF0DB5F13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D0D03FDF-9C5A-4BCF-91E7-3CA0765AD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85073C0D-3DCB-4211-BBBF-83528CF4D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D2DB4-EF38-47E5-988A-BA55E34D75B9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1831771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4EC88EB-F1FD-4C55-BCB0-C310A405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FAD21-1024-4A89-84E8-882967C91F2C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459B22EE-552F-40A8-8E23-6BBAA9524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14CE8788-64B8-48A7-A8EE-2647CF73B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5EA6A-65A8-4CA6-93A2-CCF7D8AACF3B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4941158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988E0EA9-8C03-4771-8E12-A019FF854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832EF-5ECA-4F4E-B478-D244D1894053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74328DFE-8CD0-48A6-89C7-9B290E0CF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02C3CD69-BE4B-467B-8589-85F03C39B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F6D29-F4DA-4061-9789-B36D9E084BA9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400514743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D79513C8-6384-48B6-89A3-6373BE7CB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70569-4CDC-4AF8-A8A8-30A3B73B35B8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0749AE59-8D92-4777-83AF-93E955B39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57246A00-85B7-4562-8E61-63E5BD85A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4F25A-0675-404E-821E-BBF4EC4750B5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25812019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F594E3AB-2BF3-48EA-B064-466220312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5EA18-6E08-42DC-9977-BC347BCE01E8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E8708CE5-65B2-4B5F-BBF1-FD20FB3BE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8D95E6EB-0723-43F6-93D3-F753E8626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992B4-D235-4FA4-9881-CBCBD590F81E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295700260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451DD4A4-5725-4E71-8CD8-D32A36CC1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BAEE2-04E5-42D5-8941-F79C1546AE10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3CD6A136-7DA4-4014-9C83-54AE4BE8B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9FBAA7C6-D10F-4462-92A4-29663667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A6D9D-8EBE-404A-8B41-93B31E2C48DC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443338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8E2D8A-1144-3247-807C-5A8632D97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34BC1EB-96FB-EA07-4F22-D9A3F6533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7D4C54-EFA0-98CF-4E61-76BA07206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CEE653-417B-0965-679A-1E2FF3590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DBE7BE-9780-858A-52AC-D6F4CD8EB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808927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B9F93EE5-DADF-4FF2-B903-67BE2DBE5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3973D-2B20-4B98-A9D4-95AE5B8D9257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FB98D235-73B0-4FD3-9A0A-83CA3B05C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1E1A010A-AA64-4745-B0A5-45A237E89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6CAF2-094F-4539-A104-655B83AA6F60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7198883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41E37DD9-8EEE-4EE3-9702-A9F6170F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5A6AC-1039-451D-B9E7-C8FD833EFF81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2CCE949D-7CDB-47C4-A35A-D519C23B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AFBFED48-4B43-4969-81A7-B46B16AB5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8FE7D-17B7-4AFB-A60C-F45C30E99891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7788767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3024E05C-769D-4D81-90FA-B739E2164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C6158-2B96-4ABB-B095-6559FA3B920C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CEE65EB4-76C4-4D12-AE28-A06DDC73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E6EB08BB-57AC-4C0B-B4FB-F460255C8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24CBF-3784-4283-AAA4-DB36A3F3B777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37112138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67047BE5-5892-45FF-AFD9-29B81585C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4333F-EB3D-4100-8405-C8C992CBC95E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EE7EC17-DE03-4235-8876-04B1BD664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8EB76505-1A6B-4497-9BCA-1BE903EF6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55EA2-3044-42E8-8E72-EC60EE867B75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504481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AE504D-7693-E736-7DB7-022C40204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511643-F8B7-E4A5-0B38-457FAF369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1EE0FA3-98A3-CD64-E26B-261A0D1D11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81FDF1D-3D0E-9178-9826-8B5EFEFEC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6A2E534-B067-B625-F7DB-8C2ADBF79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66724F-51D9-D6CA-6B9E-BBEB4D8EF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972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961359-50C9-BA2F-59D8-8CA3C9054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FE71A3-E7E4-B73C-5326-1E171A8C73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6AEFA4-F38F-A7BA-FD26-DBC19EF9EB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3714A74-AFE1-7F0C-F8ED-5EF5B5E069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977E038-5431-D2A6-483B-DC61C2A69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39DD13D-307C-7B15-98B1-2D373570B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1589328-2144-E83D-2E9D-75A9542D6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3766E58-D1E5-10DE-FD63-48E3C8F19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0748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3D8F32-7B82-5073-E9A9-64B0E23D8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469595C-947D-090A-F672-B1C440CE1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EF459A4-89AD-F3E7-E9AB-8AD1E8430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41EF32B-4A43-AFC6-EB6F-80F4068AC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42764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8981C8D-D495-B1A8-7B18-0FBCBB7D9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31FE37-683B-3CA9-DFAB-1BB759CD9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B022232-4671-FCAA-7CF8-71AEA3A0E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1761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EA2919-5DD9-9B3A-86A7-1AB6C7DEF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683A318-C0EE-B22B-9193-45D71E769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F4FA80-EF1C-9E8C-D6C2-1DEED1C3B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B924D2-33A7-6327-7DF5-B8573403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3C974E-637F-A92D-9C0C-07EF6D65E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92056F-F07F-1E7A-AA29-2CB576BF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3895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75E25F-C7FB-8F10-F174-47D8BCDB8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8CE0212-F88B-1D7E-6B8C-AC13E746ED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93D2902-61B6-16B4-1A9B-497F6579E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60B8EC-06AC-B87F-F738-90C88BE77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35C84E-8A37-34F2-F0AE-5B611ED80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4A09DE-7641-DD75-5D9E-B2A5185D2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4881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8D0F3A1-E742-7C5D-7397-28A3CFAEF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04774F-58C6-D5E0-6853-B7B34BADC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E6AC43-5D55-292D-A387-B8F39B52CD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78631-A39E-4C40-A12A-0CE188AC7403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3AE7DB8-218B-F034-F0BD-1459C1257E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181E17D-AC4F-B1CA-2928-317A9654CA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C3A64-DD0F-6E40-A937-06076BC65F4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1288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07EE899-ACA5-CF39-F6AF-505A0D1B9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923959-1F9E-CF2E-5C38-C1A4179E0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CFA224-454D-F500-DE3B-FE51FB9A8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E0B04-355D-44C7-89E8-30B5E7B9413D}" type="datetimeFigureOut">
              <a:rPr lang="es-CL" smtClean="0"/>
              <a:t>09-11-22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5829DE7-E7FA-7F4E-E4C2-03F98110D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6B3772-94B5-03CA-185E-2C5FEB7DA3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08541-9C3E-4F28-8BAB-D67EC97371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569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EC465DC9-056F-46A7-8105-8742F409C0F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título del patrón</a:t>
            </a:r>
            <a:endParaRPr lang="es-CL" altLang="es-CL"/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40D0C8AB-C618-4862-8F2C-13460F1DF6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CL"/>
              <a:t>Haga clic para modificar el estilo de texto del patrón</a:t>
            </a:r>
          </a:p>
          <a:p>
            <a:pPr lvl="1"/>
            <a:r>
              <a:rPr lang="es-ES" altLang="es-CL"/>
              <a:t>Segundo nivel</a:t>
            </a:r>
          </a:p>
          <a:p>
            <a:pPr lvl="2"/>
            <a:r>
              <a:rPr lang="es-ES" altLang="es-CL"/>
              <a:t>Tercer nivel</a:t>
            </a:r>
          </a:p>
          <a:p>
            <a:pPr lvl="3"/>
            <a:r>
              <a:rPr lang="es-ES" altLang="es-CL"/>
              <a:t>Cuarto nivel</a:t>
            </a:r>
          </a:p>
          <a:p>
            <a:pPr lvl="4"/>
            <a:r>
              <a:rPr lang="es-ES" altLang="es-CL"/>
              <a:t>Quinto nivel</a:t>
            </a:r>
            <a:endParaRPr lang="es-CL" altLang="es-CL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06B1E9F-2B22-455C-B617-567266F760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A75365-F3E0-4659-9B20-61391A847555}" type="datetimeFigureOut">
              <a:rPr lang="es-CL"/>
              <a:pPr>
                <a:defRPr/>
              </a:pPr>
              <a:t>09-11-22</a:t>
            </a:fld>
            <a:endParaRPr lang="es-CL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CBECFBB4-BCE5-4CF0-BA9C-61DAA3F1EE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059AA370-B3C3-4E04-8DE5-911D3D2A65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469F2A3-E532-4E41-80D3-F1024AF6128F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  <p:extLst>
      <p:ext uri="{BB962C8B-B14F-4D97-AF65-F5344CB8AC3E}">
        <p14:creationId xmlns:p14="http://schemas.microsoft.com/office/powerpoint/2010/main" val="194522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nherrada@uc.cl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nherrada@uc.cl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>
            <a:extLst>
              <a:ext uri="{FF2B5EF4-FFF2-40B4-BE49-F238E27FC236}">
                <a16:creationId xmlns:a16="http://schemas.microsoft.com/office/drawing/2014/main" id="{39FAE66F-2095-4668-9130-606390962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8145" y="3157325"/>
            <a:ext cx="8775762" cy="1470025"/>
          </a:xfrm>
        </p:spPr>
        <p:txBody>
          <a:bodyPr>
            <a:normAutofit fontScale="90000"/>
          </a:bodyPr>
          <a:lstStyle/>
          <a:p>
            <a:r>
              <a:rPr lang="es-CL" altLang="es-CL" b="1" dirty="0"/>
              <a:t>Comunicación Interpersonal</a:t>
            </a:r>
            <a:br>
              <a:rPr lang="es-CL" altLang="es-CL" dirty="0"/>
            </a:br>
            <a:br>
              <a:rPr lang="es-CL" altLang="es-CL" dirty="0"/>
            </a:br>
            <a:r>
              <a:rPr lang="es-CL" altLang="es-CL" sz="3600" b="1" dirty="0"/>
              <a:t>Retroalimentación Examen Escrito</a:t>
            </a:r>
            <a:br>
              <a:rPr lang="es-CL" altLang="es-CL" sz="3600" b="1" dirty="0"/>
            </a:br>
            <a:r>
              <a:rPr lang="es-CL" altLang="es-CL" sz="3600" b="1" dirty="0"/>
              <a:t>Ejercicios prácticos para una comunicación efectiva</a:t>
            </a:r>
            <a:endParaRPr lang="es-CL" altLang="es-CL" sz="2900" b="1" dirty="0">
              <a:latin typeface="+mn-lt"/>
            </a:endParaRPr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7DC0ADC1-5ED8-402E-8C92-AE0250477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97264" y="5098431"/>
            <a:ext cx="8137525" cy="1728936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s-CL" sz="2000" b="1" dirty="0"/>
              <a:t>Prof.  Nadia Herrada Hidalgo</a:t>
            </a:r>
          </a:p>
          <a:p>
            <a:pPr>
              <a:defRPr/>
            </a:pPr>
            <a:r>
              <a:rPr lang="es-CL" sz="2000" b="1" dirty="0"/>
              <a:t>Doctora en Ciencias de la Comunicación</a:t>
            </a:r>
          </a:p>
          <a:p>
            <a:pPr>
              <a:defRPr/>
            </a:pPr>
            <a:endParaRPr lang="es-CL" dirty="0"/>
          </a:p>
          <a:p>
            <a:pPr>
              <a:defRPr/>
            </a:pPr>
            <a:r>
              <a:rPr lang="es-CL" sz="1800" dirty="0">
                <a:hlinkClick r:id="rId2"/>
              </a:rPr>
              <a:t>nherrada@uc.cl</a:t>
            </a:r>
            <a:endParaRPr lang="es-CL" sz="1800" dirty="0"/>
          </a:p>
        </p:txBody>
      </p:sp>
      <p:pic>
        <p:nvPicPr>
          <p:cNvPr id="2052" name="Imagen 1">
            <a:extLst>
              <a:ext uri="{FF2B5EF4-FFF2-40B4-BE49-F238E27FC236}">
                <a16:creationId xmlns:a16="http://schemas.microsoft.com/office/drawing/2014/main" id="{B544E1BF-8856-4ACB-8136-37EC38098B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9" y="1"/>
            <a:ext cx="3309937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E11C33E-8031-4382-9094-B08767172F02}"/>
              </a:ext>
            </a:extLst>
          </p:cNvPr>
          <p:cNvSpPr txBox="1"/>
          <p:nvPr/>
        </p:nvSpPr>
        <p:spPr>
          <a:xfrm>
            <a:off x="9480376" y="645333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837BEF-9AAE-6591-8F75-F1DF716CC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17709"/>
            <a:ext cx="9144000" cy="628378"/>
          </a:xfrm>
        </p:spPr>
        <p:txBody>
          <a:bodyPr>
            <a:normAutofit fontScale="90000"/>
          </a:bodyPr>
          <a:lstStyle/>
          <a:p>
            <a:r>
              <a:rPr lang="es-CL" dirty="0"/>
              <a:t>Retroalimentación Examen </a:t>
            </a:r>
          </a:p>
        </p:txBody>
      </p:sp>
    </p:spTree>
    <p:extLst>
      <p:ext uri="{BB962C8B-B14F-4D97-AF65-F5344CB8AC3E}">
        <p14:creationId xmlns:p14="http://schemas.microsoft.com/office/powerpoint/2010/main" val="2829305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A757FDC8-3F52-4CD7-B957-1CC24F428603}"/>
              </a:ext>
            </a:extLst>
          </p:cNvPr>
          <p:cNvSpPr/>
          <p:nvPr/>
        </p:nvSpPr>
        <p:spPr>
          <a:xfrm>
            <a:off x="1992313" y="0"/>
            <a:ext cx="8064500" cy="457200"/>
          </a:xfrm>
          <a:prstGeom prst="rect">
            <a:avLst/>
          </a:prstGeom>
        </p:spPr>
        <p:txBody>
          <a:bodyPr>
            <a:spAutoFit/>
          </a:bodyPr>
          <a:lstStyle/>
          <a:p>
            <a:pPr lvl="1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s-ES_tradnl" b="1" dirty="0">
                <a:solidFill>
                  <a:srgbClr val="4F81BD">
                    <a:lumMod val="75000"/>
                  </a:srgbClr>
                </a:solidFill>
                <a:latin typeface="Arial" charset="0"/>
                <a:cs typeface="Arial" charset="0"/>
              </a:rPr>
              <a:t>AXIOMAS DE LA COMUNICACION</a:t>
            </a:r>
            <a:r>
              <a:rPr lang="es-ES_tradnl" dirty="0">
                <a:solidFill>
                  <a:prstClr val="black">
                    <a:lumMod val="5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1507" name="Rectángulo 4">
            <a:extLst>
              <a:ext uri="{FF2B5EF4-FFF2-40B4-BE49-F238E27FC236}">
                <a16:creationId xmlns:a16="http://schemas.microsoft.com/office/drawing/2014/main" id="{7B8DCD67-4BAE-4B40-A9DB-51A4D70F39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17476"/>
            <a:ext cx="9144000" cy="67405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AutoNum type="arabicPeriod"/>
              <a:defRPr/>
            </a:pPr>
            <a:r>
              <a:rPr lang="es-CL" altLang="es-CL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La imposibilidad de no comunicar. </a:t>
            </a:r>
            <a:r>
              <a:rPr lang="es-CL" altLang="es-CL" sz="1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Todo comportamiento implica comunicación. No existe la no comunicación. </a:t>
            </a:r>
          </a:p>
          <a:p>
            <a:pPr lv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AutoNum type="arabicPeriod"/>
              <a:defRPr/>
            </a:pPr>
            <a:r>
              <a:rPr lang="es-CL" altLang="es-CL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Los niveles de contenido y relación de la comunicación. </a:t>
            </a:r>
            <a:r>
              <a:rPr lang="es-CL" altLang="es-CL" sz="1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Incluyen una metacomunicación, explica cómo debe entenderse el contenido.  </a:t>
            </a:r>
          </a:p>
          <a:p>
            <a:pPr lv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AutoNum type="arabicPeriod"/>
              <a:defRPr/>
            </a:pPr>
            <a:r>
              <a:rPr lang="es-CL" altLang="es-CL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La comunicación humana implica dos modalidades: digital </a:t>
            </a:r>
            <a:r>
              <a:rPr lang="es-CL" altLang="es-CL" sz="1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(lo que se dice) </a:t>
            </a:r>
            <a:r>
              <a:rPr lang="es-CL" altLang="es-CL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y analógica </a:t>
            </a:r>
            <a:r>
              <a:rPr lang="es-CL" altLang="es-CL" sz="1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(cómo se dice).</a:t>
            </a:r>
          </a:p>
          <a:p>
            <a:pPr lv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AutoNum type="arabicPeriod"/>
              <a:defRPr/>
            </a:pPr>
            <a:r>
              <a:rPr lang="es-CL" altLang="es-CL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Puntuación de la secuencia de hechos. </a:t>
            </a:r>
            <a:r>
              <a:rPr lang="es-CL" altLang="es-CL" sz="1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La comunicación no se reduce a causa-efecto, sino es un proceso cíclico en el que cada parte contribuye a la continuidad del intercambio. </a:t>
            </a:r>
          </a:p>
          <a:p>
            <a:pPr lv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Calibri" panose="020F0502020204030204" pitchFamily="34" charset="0"/>
              <a:buAutoNum type="arabicPeriod"/>
              <a:defRPr/>
            </a:pPr>
            <a:r>
              <a:rPr lang="es-CL" altLang="es-CL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 Interacción simétrica </a:t>
            </a:r>
            <a:r>
              <a:rPr lang="es-CL" altLang="es-CL" sz="1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(igualdad) </a:t>
            </a:r>
            <a:r>
              <a:rPr lang="es-CL" altLang="es-CL" sz="24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y complementaria </a:t>
            </a:r>
            <a:r>
              <a:rPr lang="es-CL" altLang="es-CL" sz="1800" dirty="0">
                <a:solidFill>
                  <a:prstClr val="black"/>
                </a:solidFill>
                <a:latin typeface="Calibri"/>
                <a:cs typeface="Arial" panose="020B0604020202020204" pitchFamily="34" charset="0"/>
              </a:rPr>
              <a:t>(autoridad).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82303A-D7AF-78B9-2D41-D5C3E244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82941"/>
            <a:ext cx="10972800" cy="1143000"/>
          </a:xfrm>
        </p:spPr>
        <p:txBody>
          <a:bodyPr/>
          <a:lstStyle/>
          <a:p>
            <a:r>
              <a:rPr lang="es-CL" dirty="0"/>
              <a:t>Problemas de redacción</a:t>
            </a:r>
          </a:p>
        </p:txBody>
      </p:sp>
    </p:spTree>
    <p:extLst>
      <p:ext uri="{BB962C8B-B14F-4D97-AF65-F5344CB8AC3E}">
        <p14:creationId xmlns:p14="http://schemas.microsoft.com/office/powerpoint/2010/main" val="488964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AA1961-4F2A-2ED1-C2AA-8F78F892C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Problemas </a:t>
            </a:r>
            <a:r>
              <a:rPr lang="es-CL" b="1" dirty="0">
                <a:solidFill>
                  <a:srgbClr val="FF0000"/>
                </a:solidFill>
              </a:rPr>
              <a:t>graves</a:t>
            </a:r>
            <a:r>
              <a:rPr lang="es-CL" dirty="0"/>
              <a:t> de ortografía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443CAE3-EBBD-48DF-2F16-9F72A867A6B9}"/>
              </a:ext>
            </a:extLst>
          </p:cNvPr>
          <p:cNvSpPr txBox="1"/>
          <p:nvPr/>
        </p:nvSpPr>
        <p:spPr>
          <a:xfrm>
            <a:off x="4761571" y="1751270"/>
            <a:ext cx="308888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 err="1">
                <a:solidFill>
                  <a:srgbClr val="FF0000"/>
                </a:solidFill>
              </a:rPr>
              <a:t>Conciente</a:t>
            </a:r>
            <a:r>
              <a:rPr lang="es-CL" sz="2800" dirty="0">
                <a:solidFill>
                  <a:srgbClr val="FF0000"/>
                </a:solidFill>
              </a:rPr>
              <a:t> </a:t>
            </a:r>
          </a:p>
          <a:p>
            <a:r>
              <a:rPr lang="es-CL" sz="2800" dirty="0" err="1">
                <a:solidFill>
                  <a:srgbClr val="FF0000"/>
                </a:solidFill>
              </a:rPr>
              <a:t>Concidero</a:t>
            </a:r>
            <a:endParaRPr lang="es-CL" sz="2800" dirty="0">
              <a:solidFill>
                <a:srgbClr val="FF0000"/>
              </a:solidFill>
            </a:endParaRPr>
          </a:p>
          <a:p>
            <a:r>
              <a:rPr lang="es-CL" sz="2800" dirty="0" err="1">
                <a:solidFill>
                  <a:srgbClr val="FF0000"/>
                </a:solidFill>
              </a:rPr>
              <a:t>Cesgo</a:t>
            </a:r>
            <a:endParaRPr lang="es-CL" sz="2800" dirty="0">
              <a:solidFill>
                <a:srgbClr val="FF0000"/>
              </a:solidFill>
            </a:endParaRPr>
          </a:p>
          <a:p>
            <a:r>
              <a:rPr lang="es-CL" sz="2800" dirty="0" err="1">
                <a:solidFill>
                  <a:srgbClr val="FF0000"/>
                </a:solidFill>
              </a:rPr>
              <a:t>Tergiverzación</a:t>
            </a:r>
            <a:r>
              <a:rPr lang="es-CL" sz="2800" dirty="0">
                <a:solidFill>
                  <a:srgbClr val="FF0000"/>
                </a:solidFill>
              </a:rPr>
              <a:t> </a:t>
            </a:r>
          </a:p>
          <a:p>
            <a:r>
              <a:rPr lang="es-CL" sz="2800" dirty="0" err="1">
                <a:solidFill>
                  <a:srgbClr val="FF0000"/>
                </a:solidFill>
              </a:rPr>
              <a:t>Condecendiente</a:t>
            </a:r>
            <a:endParaRPr lang="es-CL" sz="2800" dirty="0">
              <a:solidFill>
                <a:srgbClr val="FF0000"/>
              </a:solidFill>
            </a:endParaRPr>
          </a:p>
          <a:p>
            <a:r>
              <a:rPr lang="es-CL" sz="2800" dirty="0" err="1">
                <a:solidFill>
                  <a:srgbClr val="FF0000"/>
                </a:solidFill>
              </a:rPr>
              <a:t>Parescan</a:t>
            </a:r>
            <a:endParaRPr lang="es-CL" sz="2800" dirty="0">
              <a:solidFill>
                <a:srgbClr val="FF0000"/>
              </a:solidFill>
            </a:endParaRPr>
          </a:p>
          <a:p>
            <a:r>
              <a:rPr lang="es-CL" sz="2800" dirty="0" err="1">
                <a:solidFill>
                  <a:srgbClr val="FF0000"/>
                </a:solidFill>
              </a:rPr>
              <a:t>Plebicito</a:t>
            </a:r>
            <a:endParaRPr lang="es-CL" sz="2800" dirty="0">
              <a:solidFill>
                <a:srgbClr val="FF0000"/>
              </a:solidFill>
            </a:endParaRPr>
          </a:p>
          <a:p>
            <a:r>
              <a:rPr lang="es-CL" sz="2800" dirty="0" err="1">
                <a:solidFill>
                  <a:srgbClr val="FF0000"/>
                </a:solidFill>
              </a:rPr>
              <a:t>Cognotaciones</a:t>
            </a:r>
            <a:r>
              <a:rPr lang="es-CL" sz="2800" dirty="0">
                <a:solidFill>
                  <a:srgbClr val="FF0000"/>
                </a:solidFill>
              </a:rPr>
              <a:t> </a:t>
            </a:r>
          </a:p>
          <a:p>
            <a:r>
              <a:rPr lang="es-CL" sz="2800" dirty="0" err="1">
                <a:solidFill>
                  <a:srgbClr val="FF0000"/>
                </a:solidFill>
              </a:rPr>
              <a:t>Produscan</a:t>
            </a:r>
            <a:endParaRPr lang="es-CL" sz="2800" dirty="0">
              <a:solidFill>
                <a:srgbClr val="FF0000"/>
              </a:solidFill>
            </a:endParaRPr>
          </a:p>
          <a:p>
            <a:r>
              <a:rPr lang="es-CL" sz="2800" dirty="0" err="1">
                <a:solidFill>
                  <a:srgbClr val="FF0000"/>
                </a:solidFill>
              </a:rPr>
              <a:t>Dispocición</a:t>
            </a:r>
            <a:endParaRPr lang="es-CL" sz="2800" dirty="0">
              <a:solidFill>
                <a:srgbClr val="FF0000"/>
              </a:solidFill>
            </a:endParaRPr>
          </a:p>
          <a:p>
            <a:r>
              <a:rPr lang="es-CL" sz="2800" dirty="0" err="1">
                <a:solidFill>
                  <a:srgbClr val="FF0000"/>
                </a:solidFill>
              </a:rPr>
              <a:t>Decición</a:t>
            </a:r>
            <a:r>
              <a:rPr lang="es-CL" sz="2800" dirty="0">
                <a:solidFill>
                  <a:srgbClr val="FF0000"/>
                </a:solidFill>
              </a:rPr>
              <a:t> </a:t>
            </a:r>
            <a:endParaRPr lang="es-C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209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AFCEF-1677-4D9E-8D70-B0FB911FE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39146"/>
            <a:ext cx="8229600" cy="586408"/>
          </a:xfrm>
        </p:spPr>
        <p:txBody>
          <a:bodyPr>
            <a:normAutofit/>
          </a:bodyPr>
          <a:lstStyle/>
          <a:p>
            <a:pPr algn="ctr"/>
            <a:r>
              <a:rPr lang="es-CL" sz="2400" b="1" dirty="0"/>
              <a:t>Evaluación 3.Trabajo Grupal. Creación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9D06B7-C21D-49A8-AF70-C64C93084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2695" y="805070"/>
            <a:ext cx="10575235" cy="594360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CL" sz="2200" dirty="0"/>
              <a:t>I. Crear un producto comunicativo donde se evidencie una situación de comunicación interpersonal, ya sea cara a cara o mediada por tecnologías (máximo 5 minutos de duración)</a:t>
            </a:r>
          </a:p>
          <a:p>
            <a:pPr marL="0" indent="0">
              <a:buNone/>
            </a:pPr>
            <a:endParaRPr lang="es-CL" sz="2200" dirty="0"/>
          </a:p>
          <a:p>
            <a:pPr marL="0" indent="0">
              <a:buNone/>
            </a:pPr>
            <a:r>
              <a:rPr lang="es-CL" sz="2200" dirty="0"/>
              <a:t>II. Presentación oral del producto creado donde: </a:t>
            </a:r>
          </a:p>
          <a:p>
            <a:pPr marL="0" indent="0">
              <a:buNone/>
            </a:pPr>
            <a:r>
              <a:rPr lang="es-CL" sz="2200" dirty="0"/>
              <a:t>	a) se justifique la selección temática</a:t>
            </a:r>
          </a:p>
          <a:p>
            <a:pPr marL="0" indent="0">
              <a:buNone/>
            </a:pPr>
            <a:r>
              <a:rPr lang="es-CL" sz="2200" dirty="0"/>
              <a:t>	b) se argumente la situación comunicativa partir de los referentes teóricos estudiados</a:t>
            </a:r>
          </a:p>
          <a:p>
            <a:pPr marL="0" indent="0">
              <a:buNone/>
            </a:pPr>
            <a:r>
              <a:rPr lang="es-CL" sz="2200" dirty="0"/>
              <a:t>	c) se justifiquen las decisiones artísticas y conceptuales del producto</a:t>
            </a:r>
          </a:p>
          <a:p>
            <a:pPr marL="0" indent="0">
              <a:buNone/>
            </a:pPr>
            <a:r>
              <a:rPr lang="es-CL" sz="2200" dirty="0"/>
              <a:t>	d) se compartan detalles del rodaje y la producción</a:t>
            </a:r>
          </a:p>
          <a:p>
            <a:pPr marL="0" indent="0">
              <a:buNone/>
            </a:pPr>
            <a:endParaRPr lang="es-CL" sz="2200" dirty="0"/>
          </a:p>
          <a:p>
            <a:pPr marL="0" indent="0">
              <a:buNone/>
            </a:pPr>
            <a:r>
              <a:rPr lang="es-CL" sz="2200" dirty="0"/>
              <a:t>III. Entregar un documento de presentación donde se especifique: </a:t>
            </a:r>
          </a:p>
          <a:p>
            <a:pPr marL="457200" indent="-457200">
              <a:buFont typeface="+mj-lt"/>
              <a:buAutoNum type="arabicParenR"/>
            </a:pPr>
            <a:r>
              <a:rPr lang="es-CL" sz="2000" dirty="0"/>
              <a:t>Tema</a:t>
            </a:r>
          </a:p>
          <a:p>
            <a:pPr marL="457200" indent="-457200">
              <a:buFont typeface="+mj-lt"/>
              <a:buAutoNum type="arabicParenR"/>
            </a:pPr>
            <a:r>
              <a:rPr lang="es-CL" sz="2000" dirty="0"/>
              <a:t>Equipo de trabajo</a:t>
            </a:r>
          </a:p>
          <a:p>
            <a:pPr marL="457200" indent="-457200">
              <a:buFont typeface="+mj-lt"/>
              <a:buAutoNum type="arabicParenR"/>
            </a:pPr>
            <a:r>
              <a:rPr lang="es-CL" sz="2000" dirty="0"/>
              <a:t>Sinopsis o presentación del producto (un párrafo)</a:t>
            </a:r>
          </a:p>
          <a:p>
            <a:pPr marL="457200" indent="-457200">
              <a:buFont typeface="+mj-lt"/>
              <a:buAutoNum type="arabicParenR"/>
            </a:pPr>
            <a:r>
              <a:rPr lang="es-CL" sz="2000" dirty="0"/>
              <a:t>Conceptos teóricos abordados</a:t>
            </a:r>
          </a:p>
          <a:p>
            <a:pPr marL="0" indent="0">
              <a:buNone/>
            </a:pPr>
            <a:endParaRPr lang="es-CL" sz="2200" dirty="0"/>
          </a:p>
          <a:p>
            <a:pPr marL="0" indent="0">
              <a:buNone/>
            </a:pPr>
            <a:endParaRPr lang="es-CL" sz="2200" dirty="0"/>
          </a:p>
          <a:p>
            <a:pPr>
              <a:buFont typeface="Wingdings" panose="05000000000000000000" pitchFamily="2" charset="2"/>
              <a:buChar char="Ø"/>
            </a:pPr>
            <a:r>
              <a:rPr lang="es-CL" sz="2200" dirty="0"/>
              <a:t>Equipo multidisciplinario de 6 integrantes mínimo</a:t>
            </a:r>
          </a:p>
          <a:p>
            <a:pPr>
              <a:buFont typeface="Wingdings" panose="05000000000000000000" pitchFamily="2" charset="2"/>
              <a:buChar char="Ø"/>
            </a:pPr>
            <a:endParaRPr lang="es-CL" sz="2200" dirty="0"/>
          </a:p>
          <a:p>
            <a:pPr>
              <a:buFont typeface="Wingdings" panose="05000000000000000000" pitchFamily="2" charset="2"/>
              <a:buChar char="Ø"/>
            </a:pPr>
            <a:r>
              <a:rPr lang="es-CL" sz="2200" dirty="0">
                <a:highlight>
                  <a:srgbClr val="FFFF00"/>
                </a:highlight>
              </a:rPr>
              <a:t>Fecha de entrega y presentación : 1ro de diciembre </a:t>
            </a:r>
            <a:endParaRPr lang="es-CL" sz="2400" dirty="0">
              <a:highlight>
                <a:srgbClr val="FFFF00"/>
              </a:highlight>
            </a:endParaRPr>
          </a:p>
          <a:p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840574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D39BF4-F910-4C95-BA99-C2F9B6E09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8179"/>
            <a:ext cx="10515600" cy="4520387"/>
          </a:xfrm>
        </p:spPr>
        <p:txBody>
          <a:bodyPr>
            <a:normAutofit/>
          </a:bodyPr>
          <a:lstStyle/>
          <a:p>
            <a:pPr algn="ctr"/>
            <a:r>
              <a:rPr lang="es-CL" sz="2800" b="1" dirty="0"/>
              <a:t>Ejercicios prácticos para una comunicación interpersonal efectiva</a:t>
            </a:r>
            <a:br>
              <a:rPr lang="es-CL" sz="2800" b="1" dirty="0"/>
            </a:br>
            <a:br>
              <a:rPr lang="es-CL" sz="2800" b="1" dirty="0"/>
            </a:br>
            <a:br>
              <a:rPr lang="es-CL" sz="2800" b="1" dirty="0"/>
            </a:br>
            <a:r>
              <a:rPr lang="es-CL" sz="2800" b="1" dirty="0"/>
              <a:t>Ayudantes: </a:t>
            </a:r>
            <a:br>
              <a:rPr lang="es-CL" sz="2800" b="1" dirty="0"/>
            </a:br>
            <a:r>
              <a:rPr lang="es-CL" sz="2800" b="1" dirty="0"/>
              <a:t>Javiera </a:t>
            </a:r>
            <a:r>
              <a:rPr lang="es-CL" sz="2800" b="1" dirty="0" err="1"/>
              <a:t>Arevalo</a:t>
            </a:r>
            <a:br>
              <a:rPr lang="es-CL" sz="2800" b="1" dirty="0"/>
            </a:br>
            <a:r>
              <a:rPr lang="es-CL" sz="2800" b="1" dirty="0"/>
              <a:t>Eric Monrroy</a:t>
            </a:r>
            <a:br>
              <a:rPr lang="es-CL" sz="2800" b="1" dirty="0"/>
            </a:br>
            <a:r>
              <a:rPr lang="es-CL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330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>
            <a:extLst>
              <a:ext uri="{FF2B5EF4-FFF2-40B4-BE49-F238E27FC236}">
                <a16:creationId xmlns:a16="http://schemas.microsoft.com/office/drawing/2014/main" id="{39FAE66F-2095-4668-9130-606390962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9650" y="2636839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CL" altLang="es-CL" b="1" dirty="0"/>
              <a:t>Comunicación Interpersonal</a:t>
            </a:r>
            <a:br>
              <a:rPr lang="es-CL" altLang="es-CL" dirty="0"/>
            </a:br>
            <a:endParaRPr lang="es-CL" altLang="es-CL" sz="3200" dirty="0"/>
          </a:p>
        </p:txBody>
      </p:sp>
      <p:sp>
        <p:nvSpPr>
          <p:cNvPr id="3" name="2 Subtítulo">
            <a:extLst>
              <a:ext uri="{FF2B5EF4-FFF2-40B4-BE49-F238E27FC236}">
                <a16:creationId xmlns:a16="http://schemas.microsoft.com/office/drawing/2014/main" id="{7DC0ADC1-5ED8-402E-8C92-AE0250477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5189" y="4724400"/>
            <a:ext cx="8137525" cy="21336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s-CL" sz="2000" b="1" dirty="0"/>
              <a:t>Prof.  Nadia Herrada Hidalgo</a:t>
            </a:r>
          </a:p>
          <a:p>
            <a:pPr>
              <a:defRPr/>
            </a:pPr>
            <a:r>
              <a:rPr lang="es-CL" sz="2000" b="1" dirty="0"/>
              <a:t>Doctora en Ciencias de la Comunicación</a:t>
            </a:r>
          </a:p>
          <a:p>
            <a:pPr>
              <a:defRPr/>
            </a:pPr>
            <a:endParaRPr lang="es-CL" dirty="0"/>
          </a:p>
          <a:p>
            <a:pPr>
              <a:defRPr/>
            </a:pPr>
            <a:r>
              <a:rPr lang="es-CL" sz="1800" dirty="0">
                <a:hlinkClick r:id="rId2"/>
              </a:rPr>
              <a:t>nherrada@uc.cl</a:t>
            </a:r>
            <a:endParaRPr lang="es-CL" sz="1800" dirty="0"/>
          </a:p>
        </p:txBody>
      </p:sp>
      <p:pic>
        <p:nvPicPr>
          <p:cNvPr id="2052" name="Imagen 1">
            <a:extLst>
              <a:ext uri="{FF2B5EF4-FFF2-40B4-BE49-F238E27FC236}">
                <a16:creationId xmlns:a16="http://schemas.microsoft.com/office/drawing/2014/main" id="{B544E1BF-8856-4ACB-8136-37EC38098B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9" y="1"/>
            <a:ext cx="3309937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E11C33E-8031-4382-9094-B08767172F02}"/>
              </a:ext>
            </a:extLst>
          </p:cNvPr>
          <p:cNvSpPr txBox="1"/>
          <p:nvPr/>
        </p:nvSpPr>
        <p:spPr>
          <a:xfrm>
            <a:off x="9480376" y="645333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27600418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334</Words>
  <Application>Microsoft Macintosh PowerPoint</Application>
  <PresentationFormat>Panorámica</PresentationFormat>
  <Paragraphs>52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Tema de Office</vt:lpstr>
      <vt:lpstr>1_Tema de Office</vt:lpstr>
      <vt:lpstr>2_Tema de Office</vt:lpstr>
      <vt:lpstr>Comunicación Interpersonal  Retroalimentación Examen Escrito Ejercicios prácticos para una comunicación efectiva</vt:lpstr>
      <vt:lpstr>Retroalimentación Examen </vt:lpstr>
      <vt:lpstr>Presentación de PowerPoint</vt:lpstr>
      <vt:lpstr>Problemas de redacción</vt:lpstr>
      <vt:lpstr>Problemas graves de ortografía</vt:lpstr>
      <vt:lpstr>Evaluación 3.Trabajo Grupal. Creación</vt:lpstr>
      <vt:lpstr>Ejercicios prácticos para una comunicación interpersonal efectiva   Ayudantes:  Javiera Arevalo Eric Monrroy  </vt:lpstr>
      <vt:lpstr>Comunicación Interpersonal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Comunicación Interpersonal  Retroalimentación Examen Escrito Ejercicios prácticos para una comunicación efectiva</dc:title>
  <dc:creator>Microsoft Office User</dc:creator>
  <cp:lastModifiedBy>Microsoft Office User</cp:lastModifiedBy>
  <cp:revision>1</cp:revision>
  <dcterms:created xsi:type="dcterms:W3CDTF">2022-11-10T02:06:23Z</dcterms:created>
  <dcterms:modified xsi:type="dcterms:W3CDTF">2022-11-10T02:35:55Z</dcterms:modified>
</cp:coreProperties>
</file>