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1" r:id="rId15"/>
    <p:sldId id="272" r:id="rId16"/>
    <p:sldId id="270" r:id="rId17"/>
    <p:sldId id="273" r:id="rId18"/>
    <p:sldId id="274" r:id="rId19"/>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editar el estilo de subtítulo del patrón</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10/7/2021</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57750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dirty="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624374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dirty="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933809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dirty="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542630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801947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dirty="0"/>
              <a:t>10/7/2021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1866957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dirty="0"/>
              <a:t>10/7/2021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883977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dirty="0"/>
              <a:t>10/7/2021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880236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dirty="0"/>
              <a:t>10/7/2021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1857694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s-ES"/>
              <a:t>Editar el estilo de texto del patrón</a:t>
            </a:r>
          </a:p>
        </p:txBody>
      </p:sp>
      <p:sp>
        <p:nvSpPr>
          <p:cNvPr id="5" name="Date Placeholder 4"/>
          <p:cNvSpPr>
            <a:spLocks noGrp="1"/>
          </p:cNvSpPr>
          <p:nvPr>
            <p:ph type="dt" sz="half" idx="10"/>
          </p:nvPr>
        </p:nvSpPr>
        <p:spPr/>
        <p:txBody>
          <a:bodyPr/>
          <a:lstStyle/>
          <a:p>
            <a:fld id="{AF6E2C9B-5FA2-460D-9BE7-B0812FC2A6FF}" type="datetimeFigureOut">
              <a:rPr lang="en-US" dirty="0"/>
              <a:t>10/7/2021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00410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10/7/2021</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05704724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dirty="0"/>
              <a:pPr/>
              <a:t>10/7/2021</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912124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204D27-D6FC-4586-A3FE-DE5FA997208C}"/>
              </a:ext>
            </a:extLst>
          </p:cNvPr>
          <p:cNvSpPr>
            <a:spLocks noGrp="1"/>
          </p:cNvSpPr>
          <p:nvPr>
            <p:ph type="ctrTitle"/>
          </p:nvPr>
        </p:nvSpPr>
        <p:spPr/>
        <p:txBody>
          <a:bodyPr/>
          <a:lstStyle/>
          <a:p>
            <a:r>
              <a:rPr lang="es-CL" dirty="0"/>
              <a:t>Evolución y Comunicación</a:t>
            </a:r>
          </a:p>
        </p:txBody>
      </p:sp>
      <p:sp>
        <p:nvSpPr>
          <p:cNvPr id="3" name="Subtítulo 2">
            <a:extLst>
              <a:ext uri="{FF2B5EF4-FFF2-40B4-BE49-F238E27FC236}">
                <a16:creationId xmlns:a16="http://schemas.microsoft.com/office/drawing/2014/main" id="{16786C81-4900-4C73-84A6-046BE5CFC4D7}"/>
              </a:ext>
            </a:extLst>
          </p:cNvPr>
          <p:cNvSpPr>
            <a:spLocks noGrp="1"/>
          </p:cNvSpPr>
          <p:nvPr>
            <p:ph type="subTitle" idx="1"/>
          </p:nvPr>
        </p:nvSpPr>
        <p:spPr/>
        <p:txBody>
          <a:bodyPr/>
          <a:lstStyle/>
          <a:p>
            <a:endParaRPr lang="es-CL"/>
          </a:p>
        </p:txBody>
      </p:sp>
    </p:spTree>
    <p:extLst>
      <p:ext uri="{BB962C8B-B14F-4D97-AF65-F5344CB8AC3E}">
        <p14:creationId xmlns:p14="http://schemas.microsoft.com/office/powerpoint/2010/main" val="2525357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23F59D-B2CB-44BD-8AB7-1958D330D05E}"/>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A26B4AA1-80F4-4CC5-A6D1-28CB9E3DF8D3}"/>
              </a:ext>
            </a:extLst>
          </p:cNvPr>
          <p:cNvSpPr>
            <a:spLocks noGrp="1"/>
          </p:cNvSpPr>
          <p:nvPr>
            <p:ph idx="1"/>
          </p:nvPr>
        </p:nvSpPr>
        <p:spPr/>
        <p:txBody>
          <a:bodyPr/>
          <a:lstStyle/>
          <a:p>
            <a:r>
              <a:rPr lang="es-CL" dirty="0"/>
              <a:t>La relación entre el tamaño del cerebro con respecto a la talla global del individuo y el promedio de su especie. En este sentido, altas tasas pueden ser observadas desde el homo </a:t>
            </a:r>
            <a:r>
              <a:rPr lang="es-CL" dirty="0" err="1"/>
              <a:t>erectus</a:t>
            </a:r>
            <a:r>
              <a:rPr lang="es-CL" dirty="0"/>
              <a:t> en adelante y siendo la del homo sapiens una de la más elevada de todo el género conocido. </a:t>
            </a:r>
          </a:p>
          <a:p>
            <a:endParaRPr lang="es-CL" dirty="0"/>
          </a:p>
          <a:p>
            <a:r>
              <a:rPr lang="es-CL" dirty="0"/>
              <a:t>Esto complejiza el estudio de la comunicación interpersonal porque no solo hará referencia a la condición básica interactuante de los sujetos humanos (bajo las características ya enunciadas) sino también pone en juego una segunda dimensión: la característica de persona como agente comunicante. </a:t>
            </a:r>
          </a:p>
        </p:txBody>
      </p:sp>
    </p:spTree>
    <p:extLst>
      <p:ext uri="{BB962C8B-B14F-4D97-AF65-F5344CB8AC3E}">
        <p14:creationId xmlns:p14="http://schemas.microsoft.com/office/powerpoint/2010/main" val="2345738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ADC5D8-4092-4F3C-84A2-267BD0AB7D4A}"/>
              </a:ext>
            </a:extLst>
          </p:cNvPr>
          <p:cNvSpPr>
            <a:spLocks noGrp="1"/>
          </p:cNvSpPr>
          <p:nvPr>
            <p:ph type="title"/>
          </p:nvPr>
        </p:nvSpPr>
        <p:spPr/>
        <p:txBody>
          <a:bodyPr/>
          <a:lstStyle/>
          <a:p>
            <a:endParaRPr lang="es-CL" dirty="0"/>
          </a:p>
        </p:txBody>
      </p:sp>
      <p:sp>
        <p:nvSpPr>
          <p:cNvPr id="3" name="Marcador de contenido 2">
            <a:extLst>
              <a:ext uri="{FF2B5EF4-FFF2-40B4-BE49-F238E27FC236}">
                <a16:creationId xmlns:a16="http://schemas.microsoft.com/office/drawing/2014/main" id="{4B855A2E-AA07-4B60-93B1-FF0B395A51B3}"/>
              </a:ext>
            </a:extLst>
          </p:cNvPr>
          <p:cNvSpPr>
            <a:spLocks noGrp="1"/>
          </p:cNvSpPr>
          <p:nvPr>
            <p:ph idx="1"/>
          </p:nvPr>
        </p:nvSpPr>
        <p:spPr/>
        <p:txBody>
          <a:bodyPr/>
          <a:lstStyle/>
          <a:p>
            <a:r>
              <a:rPr lang="es-CL" dirty="0"/>
              <a:t>La pregunta por la conciencia del sí mismo y del otro, pasará también por las capacidades cognitivas generadas en la especie pero ante todo por las posibilidades de legitimación de quien interactúa como un igual en la interacción </a:t>
            </a:r>
          </a:p>
          <a:p>
            <a:endParaRPr lang="es-CL" dirty="0"/>
          </a:p>
          <a:p>
            <a:r>
              <a:rPr lang="es-CL" dirty="0"/>
              <a:t>Posibilidad de ser otro comunicacionalmente competente, parte del supuesto que la comunicación es en si misma un proceso de distinción del entorno frente el sujeto, en un constante devenir de </a:t>
            </a:r>
            <a:r>
              <a:rPr lang="es-CL" dirty="0">
                <a:highlight>
                  <a:srgbClr val="FFFF00"/>
                </a:highlight>
              </a:rPr>
              <a:t>reconocimiento y diferencia , de igualdad y de alteridad. </a:t>
            </a:r>
          </a:p>
        </p:txBody>
      </p:sp>
    </p:spTree>
    <p:extLst>
      <p:ext uri="{BB962C8B-B14F-4D97-AF65-F5344CB8AC3E}">
        <p14:creationId xmlns:p14="http://schemas.microsoft.com/office/powerpoint/2010/main" val="4111183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DE74CB-0355-425A-92A5-D2FFBD62CE45}"/>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417950DD-B16F-4C5F-A342-D450589589E2}"/>
              </a:ext>
            </a:extLst>
          </p:cNvPr>
          <p:cNvSpPr>
            <a:spLocks noGrp="1"/>
          </p:cNvSpPr>
          <p:nvPr>
            <p:ph idx="1"/>
          </p:nvPr>
        </p:nvSpPr>
        <p:spPr/>
        <p:txBody>
          <a:bodyPr/>
          <a:lstStyle/>
          <a:p>
            <a:r>
              <a:rPr lang="es-CL" dirty="0"/>
              <a:t>La suma abstracción que la comunicación humana requiere, solo puede configurarse en lo que Ernst Cassirer planteaba como condición simbólica. </a:t>
            </a:r>
          </a:p>
          <a:p>
            <a:endParaRPr lang="es-CL" dirty="0"/>
          </a:p>
          <a:p>
            <a:r>
              <a:rPr lang="es-CL" dirty="0"/>
              <a:t>La eficiencia de la abstracción pasó a modular las condiciones biológicas iniciales: en esta articulación sociobiológica, surge el lenguaje como la más alta posibilidad comunicativa y la, de momento, absoluta condición comunicativa de lo humano. </a:t>
            </a:r>
          </a:p>
        </p:txBody>
      </p:sp>
    </p:spTree>
    <p:extLst>
      <p:ext uri="{BB962C8B-B14F-4D97-AF65-F5344CB8AC3E}">
        <p14:creationId xmlns:p14="http://schemas.microsoft.com/office/powerpoint/2010/main" val="3010318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13D287-C0C2-49F2-95A0-55F34D9C084B}"/>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383401A3-1514-45E3-B8A4-0778C25E34AC}"/>
              </a:ext>
            </a:extLst>
          </p:cNvPr>
          <p:cNvSpPr>
            <a:spLocks noGrp="1"/>
          </p:cNvSpPr>
          <p:nvPr>
            <p:ph idx="1"/>
          </p:nvPr>
        </p:nvSpPr>
        <p:spPr/>
        <p:txBody>
          <a:bodyPr/>
          <a:lstStyle/>
          <a:p>
            <a:r>
              <a:rPr lang="es-CL" dirty="0"/>
              <a:t>El lenguaje, como pregunta en el campo </a:t>
            </a:r>
            <a:r>
              <a:rPr lang="es-CL" dirty="0" err="1"/>
              <a:t>bioantropólogico</a:t>
            </a:r>
            <a:r>
              <a:rPr lang="es-CL" dirty="0"/>
              <a:t> que hemos situado la comunicación en este inicio de curso, aparecería como el resultado de una facultad humana, en un triple eje: </a:t>
            </a:r>
            <a:r>
              <a:rPr lang="es-CL" dirty="0">
                <a:highlight>
                  <a:srgbClr val="FFFF00"/>
                </a:highlight>
              </a:rPr>
              <a:t>en tanto fisiología , en tanto proceso constituyente del pensamiento, en tanto mecanismo de configuración de lo social</a:t>
            </a:r>
          </a:p>
        </p:txBody>
      </p:sp>
    </p:spTree>
    <p:extLst>
      <p:ext uri="{BB962C8B-B14F-4D97-AF65-F5344CB8AC3E}">
        <p14:creationId xmlns:p14="http://schemas.microsoft.com/office/powerpoint/2010/main" val="2123517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14CCE1-63C7-45A1-8DE3-EF85DF471516}"/>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E4717B31-59B6-451E-9506-21C55B026D50}"/>
              </a:ext>
            </a:extLst>
          </p:cNvPr>
          <p:cNvSpPr>
            <a:spLocks noGrp="1"/>
          </p:cNvSpPr>
          <p:nvPr>
            <p:ph idx="1"/>
          </p:nvPr>
        </p:nvSpPr>
        <p:spPr>
          <a:xfrm>
            <a:off x="676656" y="2438400"/>
            <a:ext cx="10753725" cy="3339465"/>
          </a:xfrm>
        </p:spPr>
        <p:txBody>
          <a:bodyPr/>
          <a:lstStyle/>
          <a:p>
            <a:r>
              <a:rPr lang="es-CL" dirty="0"/>
              <a:t>El lenguaje más allá de un sistema de signos organizados, sino como una posibilidad de existir en el mundo.</a:t>
            </a:r>
          </a:p>
          <a:p>
            <a:r>
              <a:rPr lang="es-CL" dirty="0"/>
              <a:t>Lenguaje y el </a:t>
            </a:r>
            <a:r>
              <a:rPr lang="es-CL" dirty="0" err="1"/>
              <a:t>lenguajear</a:t>
            </a:r>
            <a:r>
              <a:rPr lang="es-CL" dirty="0"/>
              <a:t> no son fenómenos fisiológicos o estructurales del organismo o de su sistema nervioso, y que lo que pasa en el lenguaje y el </a:t>
            </a:r>
            <a:r>
              <a:rPr lang="es-CL" dirty="0" err="1"/>
              <a:t>lenguajear</a:t>
            </a:r>
            <a:r>
              <a:rPr lang="es-CL" dirty="0"/>
              <a:t> no puede ser explicado o entendido como rasgos estructurales, funcionales o dinámicos de la dinámica estructural del organismo y de su sistema nervioso, porque ellos son fenómenos del dominio de operación del organismo como totalidad en el medio.  (Maturana)</a:t>
            </a:r>
          </a:p>
        </p:txBody>
      </p:sp>
    </p:spTree>
    <p:extLst>
      <p:ext uri="{BB962C8B-B14F-4D97-AF65-F5344CB8AC3E}">
        <p14:creationId xmlns:p14="http://schemas.microsoft.com/office/powerpoint/2010/main" val="391408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A5136A-A951-4B39-AED2-C71D7BFE4CAF}"/>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AAA8BF82-BF24-4EE4-BEDC-83F4F7FB9144}"/>
              </a:ext>
            </a:extLst>
          </p:cNvPr>
          <p:cNvSpPr>
            <a:spLocks noGrp="1"/>
          </p:cNvSpPr>
          <p:nvPr>
            <p:ph idx="1"/>
          </p:nvPr>
        </p:nvSpPr>
        <p:spPr>
          <a:xfrm>
            <a:off x="676656" y="2293258"/>
            <a:ext cx="10753725" cy="4065210"/>
          </a:xfrm>
        </p:spPr>
        <p:txBody>
          <a:bodyPr>
            <a:normAutofit/>
          </a:bodyPr>
          <a:lstStyle/>
          <a:p>
            <a:r>
              <a:rPr lang="es-CL" dirty="0"/>
              <a:t>Maturana sostiene que como seres </a:t>
            </a:r>
            <a:r>
              <a:rPr lang="es-CL" dirty="0" err="1"/>
              <a:t>lenguajeantes</a:t>
            </a:r>
            <a:r>
              <a:rPr lang="es-CL" dirty="0"/>
              <a:t> vivimos en un mundo de objetos que surgen en el </a:t>
            </a:r>
            <a:r>
              <a:rPr lang="es-CL" dirty="0" err="1"/>
              <a:t>lenguajear</a:t>
            </a:r>
            <a:r>
              <a:rPr lang="es-CL" dirty="0"/>
              <a:t>. (</a:t>
            </a:r>
            <a:r>
              <a:rPr lang="es-CL" dirty="0" err="1"/>
              <a:t>lenguajear</a:t>
            </a:r>
            <a:r>
              <a:rPr lang="es-CL" dirty="0"/>
              <a:t> como posibilidad de estar dialógicamente en el lenguaje)</a:t>
            </a:r>
          </a:p>
          <a:p>
            <a:endParaRPr lang="es-CL" dirty="0"/>
          </a:p>
          <a:p>
            <a:r>
              <a:rPr lang="es-CL" dirty="0"/>
              <a:t>Las coordinaciones del hacer y el emocionar que toma lugar en la coexistencia en el lenguaje es lo que constituye el significado de las palabras.</a:t>
            </a:r>
          </a:p>
          <a:p>
            <a:endParaRPr lang="es-CL" dirty="0"/>
          </a:p>
          <a:p>
            <a:r>
              <a:rPr lang="es-CL" dirty="0"/>
              <a:t>Vida humana ocurre en conversaciones, es decir, en entrelazamiento de las coordinaciones de coordinaciones conductuales consensuales y las emociones que ocurre al vivir juntos en el lenguaje. </a:t>
            </a:r>
          </a:p>
        </p:txBody>
      </p:sp>
    </p:spTree>
    <p:extLst>
      <p:ext uri="{BB962C8B-B14F-4D97-AF65-F5344CB8AC3E}">
        <p14:creationId xmlns:p14="http://schemas.microsoft.com/office/powerpoint/2010/main" val="617065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B1256C-F9B9-4745-B26B-EE5496D7C81F}"/>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211F9A11-2A09-40B1-ABF3-16002BB8F46F}"/>
              </a:ext>
            </a:extLst>
          </p:cNvPr>
          <p:cNvSpPr>
            <a:spLocks noGrp="1"/>
          </p:cNvSpPr>
          <p:nvPr>
            <p:ph idx="1"/>
          </p:nvPr>
        </p:nvSpPr>
        <p:spPr/>
        <p:txBody>
          <a:bodyPr>
            <a:normAutofit/>
          </a:bodyPr>
          <a:lstStyle/>
          <a:p>
            <a:endParaRPr lang="es-CL" dirty="0"/>
          </a:p>
          <a:p>
            <a:r>
              <a:rPr lang="es-CL" dirty="0"/>
              <a:t>1. La comunicación es una posibilidad de relación de distintas especies, siendo la más especializada en ello, la humana. </a:t>
            </a:r>
          </a:p>
          <a:p>
            <a:endParaRPr lang="es-CL" dirty="0"/>
          </a:p>
          <a:p>
            <a:r>
              <a:rPr lang="es-CL" dirty="0"/>
              <a:t>2.No existe comunicación humana sin la configuración de un ego y un alter, un yo y otro. </a:t>
            </a:r>
          </a:p>
          <a:p>
            <a:endParaRPr lang="es-CL" dirty="0"/>
          </a:p>
          <a:p>
            <a:r>
              <a:rPr lang="es-CL" dirty="0"/>
              <a:t>3. La comunicación es sustitutiva de la ejecución, siendo la mayor capacidad de sustitución el lenguaje. </a:t>
            </a:r>
          </a:p>
          <a:p>
            <a:endParaRPr lang="es-CL" dirty="0"/>
          </a:p>
          <a:p>
            <a:endParaRPr lang="es-CL" dirty="0"/>
          </a:p>
          <a:p>
            <a:endParaRPr lang="es-CL" dirty="0"/>
          </a:p>
        </p:txBody>
      </p:sp>
    </p:spTree>
    <p:extLst>
      <p:ext uri="{BB962C8B-B14F-4D97-AF65-F5344CB8AC3E}">
        <p14:creationId xmlns:p14="http://schemas.microsoft.com/office/powerpoint/2010/main" val="781390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BE47B4-0894-46E8-9D74-5514699F5949}"/>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3014C24F-2F53-42D3-92CD-C65FAA6AC2D6}"/>
              </a:ext>
            </a:extLst>
          </p:cNvPr>
          <p:cNvSpPr>
            <a:spLocks noGrp="1"/>
          </p:cNvSpPr>
          <p:nvPr>
            <p:ph idx="1"/>
          </p:nvPr>
        </p:nvSpPr>
        <p:spPr/>
        <p:txBody>
          <a:bodyPr/>
          <a:lstStyle/>
          <a:p>
            <a:endParaRPr lang="es-CL" dirty="0"/>
          </a:p>
          <a:p>
            <a:r>
              <a:rPr lang="es-CL" dirty="0"/>
              <a:t>4. Frente a la comunicación oral, se configura un universo simbólico que le da posibilidad de existencia a la condición humana. </a:t>
            </a:r>
          </a:p>
          <a:p>
            <a:endParaRPr lang="es-CL" dirty="0"/>
          </a:p>
          <a:p>
            <a:r>
              <a:rPr lang="es-CL" dirty="0"/>
              <a:t>5. El lenguaje, sería dicha expresión de posibilidad. Las categorías biológicas de la especie se conjugarían con las posibilidades sociales para establecer un sistema de coordinaciones consensuadas, que daría paso a la construcción de lo social. </a:t>
            </a:r>
          </a:p>
          <a:p>
            <a:endParaRPr lang="es-CL" dirty="0"/>
          </a:p>
          <a:p>
            <a:endParaRPr lang="es-CL" dirty="0"/>
          </a:p>
          <a:p>
            <a:endParaRPr lang="es-CL" dirty="0"/>
          </a:p>
          <a:p>
            <a:endParaRPr lang="es-CL" dirty="0"/>
          </a:p>
          <a:p>
            <a:endParaRPr lang="es-CL" dirty="0"/>
          </a:p>
          <a:p>
            <a:endParaRPr lang="es-CL" dirty="0"/>
          </a:p>
        </p:txBody>
      </p:sp>
    </p:spTree>
    <p:extLst>
      <p:ext uri="{BB962C8B-B14F-4D97-AF65-F5344CB8AC3E}">
        <p14:creationId xmlns:p14="http://schemas.microsoft.com/office/powerpoint/2010/main" val="1907008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655BD3-319F-470B-BF30-7C9AEE44C799}"/>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B36BAE2A-3F09-46E5-A9BC-F24D24019A89}"/>
              </a:ext>
            </a:extLst>
          </p:cNvPr>
          <p:cNvSpPr>
            <a:spLocks noGrp="1"/>
          </p:cNvSpPr>
          <p:nvPr>
            <p:ph idx="1"/>
          </p:nvPr>
        </p:nvSpPr>
        <p:spPr/>
        <p:txBody>
          <a:bodyPr/>
          <a:lstStyle/>
          <a:p>
            <a:endParaRPr lang="es-CL" dirty="0"/>
          </a:p>
          <a:p>
            <a:r>
              <a:rPr lang="es-CL"/>
              <a:t>6. Por </a:t>
            </a:r>
            <a:r>
              <a:rPr lang="es-CL" dirty="0"/>
              <a:t>lo tanto, analizar la comunicación interpersonal no implica aislar los factores sociales que delimitan las interacciones. Estudiar estos fenómenos no es solo potestad de una disciplina ni de hacer una psicología de la comunicación, sino un espacio profundamente interdisciplinario como lo hemos podido apreciar en esta sesión </a:t>
            </a:r>
          </a:p>
          <a:p>
            <a:endParaRPr lang="es-CL" dirty="0"/>
          </a:p>
        </p:txBody>
      </p:sp>
    </p:spTree>
    <p:extLst>
      <p:ext uri="{BB962C8B-B14F-4D97-AF65-F5344CB8AC3E}">
        <p14:creationId xmlns:p14="http://schemas.microsoft.com/office/powerpoint/2010/main" val="1679998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6A1054-02DC-4A4E-BEDA-22BF780BADDC}"/>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A02B86F6-ACA2-4DF4-A2CA-581EA93531B8}"/>
              </a:ext>
            </a:extLst>
          </p:cNvPr>
          <p:cNvSpPr>
            <a:spLocks noGrp="1"/>
          </p:cNvSpPr>
          <p:nvPr>
            <p:ph idx="1"/>
          </p:nvPr>
        </p:nvSpPr>
        <p:spPr/>
        <p:txBody>
          <a:bodyPr/>
          <a:lstStyle/>
          <a:p>
            <a:endParaRPr lang="es-CL" dirty="0"/>
          </a:p>
          <a:p>
            <a:r>
              <a:rPr lang="es-CL" dirty="0"/>
              <a:t> Hominización: proceso evolutivo por el cual se gestó el desarrollo de nuestra especie. Se puede rastrear a más de 1 millón y medio de años atrás.</a:t>
            </a:r>
          </a:p>
          <a:p>
            <a:endParaRPr lang="es-CL" dirty="0"/>
          </a:p>
          <a:p>
            <a:r>
              <a:rPr lang="es-CL" dirty="0"/>
              <a:t> La hominización, como primer rasgo de configuración de lo humano, obliga a pensar en qué competencias específicas incidieron en este proceso y cuáles hicieron factible los cambios a nivel genético y morfológico para constituir a la especie homo sapiens. </a:t>
            </a:r>
          </a:p>
        </p:txBody>
      </p:sp>
    </p:spTree>
    <p:extLst>
      <p:ext uri="{BB962C8B-B14F-4D97-AF65-F5344CB8AC3E}">
        <p14:creationId xmlns:p14="http://schemas.microsoft.com/office/powerpoint/2010/main" val="1335897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68F24A-F21F-4E64-8848-22DBB2CCF8FE}"/>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537ED408-12BB-4F70-934C-886D32F8CF57}"/>
              </a:ext>
            </a:extLst>
          </p:cNvPr>
          <p:cNvSpPr>
            <a:spLocks noGrp="1"/>
          </p:cNvSpPr>
          <p:nvPr>
            <p:ph idx="1"/>
          </p:nvPr>
        </p:nvSpPr>
        <p:spPr/>
        <p:txBody>
          <a:bodyPr>
            <a:normAutofit/>
          </a:bodyPr>
          <a:lstStyle/>
          <a:p>
            <a:endParaRPr lang="es-CL" dirty="0"/>
          </a:p>
          <a:p>
            <a:r>
              <a:rPr lang="es-CL" dirty="0"/>
              <a:t> Sabemos que la comunicación ha tenido una incidencia en dichos procesos. Y en múltiples niveles. Repasemos algunos de ellos… </a:t>
            </a:r>
          </a:p>
          <a:p>
            <a:endParaRPr lang="es-CL" dirty="0"/>
          </a:p>
          <a:p>
            <a:r>
              <a:rPr lang="es-CL" dirty="0"/>
              <a:t>1. La comunicación no es exclusiva de lo humanos. Si definimos a la comunicación como aquel </a:t>
            </a:r>
            <a:r>
              <a:rPr lang="es-CL" dirty="0">
                <a:highlight>
                  <a:srgbClr val="FFFF00"/>
                </a:highlight>
              </a:rPr>
              <a:t>proceso (lo volveremos a discutir más adelante) caracterizado por el uso de señales entre un a y un b recíprocos</a:t>
            </a:r>
            <a:r>
              <a:rPr lang="es-CL" dirty="0"/>
              <a:t>, es posible observar que se trata de una competencia evolutiva que ha hecho más eficiente y eficaz la relación entre individuos. </a:t>
            </a:r>
          </a:p>
          <a:p>
            <a:endParaRPr lang="es-CL" dirty="0"/>
          </a:p>
        </p:txBody>
      </p:sp>
    </p:spTree>
    <p:extLst>
      <p:ext uri="{BB962C8B-B14F-4D97-AF65-F5344CB8AC3E}">
        <p14:creationId xmlns:p14="http://schemas.microsoft.com/office/powerpoint/2010/main" val="2094511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23EB8F-BB4D-4535-9817-1F07CF939790}"/>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80371831-2F44-4D6C-A65F-D725D7A48682}"/>
              </a:ext>
            </a:extLst>
          </p:cNvPr>
          <p:cNvSpPr>
            <a:spLocks noGrp="1"/>
          </p:cNvSpPr>
          <p:nvPr>
            <p:ph idx="1"/>
          </p:nvPr>
        </p:nvSpPr>
        <p:spPr/>
        <p:txBody>
          <a:bodyPr/>
          <a:lstStyle/>
          <a:p>
            <a:endParaRPr lang="es-CL" dirty="0"/>
          </a:p>
          <a:p>
            <a:r>
              <a:rPr lang="es-CL" dirty="0"/>
              <a:t> </a:t>
            </a:r>
          </a:p>
          <a:p>
            <a:r>
              <a:rPr lang="es-CL" dirty="0"/>
              <a:t>2. Con ello, podemos decir que la comunicación vista desde un plano evolutivo, sostiene la interacción entre un a y un b recíprocos, en la medida que dicha interacción </a:t>
            </a:r>
            <a:r>
              <a:rPr lang="es-CL" dirty="0">
                <a:highlight>
                  <a:srgbClr val="FFFF00"/>
                </a:highlight>
              </a:rPr>
              <a:t>SUSTITUYA</a:t>
            </a:r>
            <a:r>
              <a:rPr lang="es-CL" dirty="0"/>
              <a:t> ejecuciones. La base de toda interacción es comunicativa y requiere de ella para mantenerse en el tiempo. </a:t>
            </a:r>
          </a:p>
          <a:p>
            <a:endParaRPr lang="es-CL" dirty="0"/>
          </a:p>
        </p:txBody>
      </p:sp>
    </p:spTree>
    <p:extLst>
      <p:ext uri="{BB962C8B-B14F-4D97-AF65-F5344CB8AC3E}">
        <p14:creationId xmlns:p14="http://schemas.microsoft.com/office/powerpoint/2010/main" val="4264307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7ADEFC-7A5E-49FA-87B0-55313D4DCDEF}"/>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E77A3B81-EF2C-43FF-9177-441BB4F4F30F}"/>
              </a:ext>
            </a:extLst>
          </p:cNvPr>
          <p:cNvSpPr>
            <a:spLocks noGrp="1"/>
          </p:cNvSpPr>
          <p:nvPr>
            <p:ph idx="1"/>
          </p:nvPr>
        </p:nvSpPr>
        <p:spPr/>
        <p:txBody>
          <a:bodyPr/>
          <a:lstStyle/>
          <a:p>
            <a:endParaRPr lang="es-CL" dirty="0"/>
          </a:p>
          <a:p>
            <a:r>
              <a:rPr lang="es-CL" dirty="0"/>
              <a:t> </a:t>
            </a:r>
          </a:p>
          <a:p>
            <a:r>
              <a:rPr lang="es-CL" dirty="0"/>
              <a:t>3. El primer medio de comunicación se relaciona con el cuerpo y las capacidades efectivas que tiene nuestro determinismo físico. Previo al desarrollo de las herramientas y técnicas de comunicación, la extensión de nuestras interacciones estaba dada por la </a:t>
            </a:r>
            <a:r>
              <a:rPr lang="es-CL" dirty="0" err="1"/>
              <a:t>co</a:t>
            </a:r>
            <a:r>
              <a:rPr lang="es-CL" dirty="0"/>
              <a:t>-presencia sensorial, por lo tanto fuertemente centrada en la condiciones del </a:t>
            </a:r>
            <a:r>
              <a:rPr lang="es-CL" dirty="0">
                <a:highlight>
                  <a:srgbClr val="FFFF00"/>
                </a:highlight>
              </a:rPr>
              <a:t>comportamiento efectivo en presencia de otro. </a:t>
            </a:r>
          </a:p>
          <a:p>
            <a:endParaRPr lang="es-CL" dirty="0"/>
          </a:p>
        </p:txBody>
      </p:sp>
    </p:spTree>
    <p:extLst>
      <p:ext uri="{BB962C8B-B14F-4D97-AF65-F5344CB8AC3E}">
        <p14:creationId xmlns:p14="http://schemas.microsoft.com/office/powerpoint/2010/main" val="3102613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781ADF-D2F8-4290-807D-FE569636A798}"/>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897839D2-2C27-464B-B6BE-BF7330CA08C9}"/>
              </a:ext>
            </a:extLst>
          </p:cNvPr>
          <p:cNvSpPr>
            <a:spLocks noGrp="1"/>
          </p:cNvSpPr>
          <p:nvPr>
            <p:ph idx="1"/>
          </p:nvPr>
        </p:nvSpPr>
        <p:spPr/>
        <p:txBody>
          <a:bodyPr/>
          <a:lstStyle/>
          <a:p>
            <a:endParaRPr lang="es-CL" dirty="0"/>
          </a:p>
          <a:p>
            <a:r>
              <a:rPr lang="es-CL" dirty="0"/>
              <a:t> </a:t>
            </a:r>
          </a:p>
          <a:p>
            <a:r>
              <a:rPr lang="es-CL" dirty="0"/>
              <a:t>4. En ello, las relaciones cinestésico – visuales (aquellas relacionadas con el movimiento y el sentido de la vista) han sido clave al momento de participar en la relación encuentro de un uno con otro. La visión frontal sumada a una anatomía que permite el vínculo visual – táctil con el B, estaría a la base de la organización social (Maturana) </a:t>
            </a:r>
          </a:p>
          <a:p>
            <a:endParaRPr lang="es-CL" dirty="0"/>
          </a:p>
        </p:txBody>
      </p:sp>
    </p:spTree>
    <p:extLst>
      <p:ext uri="{BB962C8B-B14F-4D97-AF65-F5344CB8AC3E}">
        <p14:creationId xmlns:p14="http://schemas.microsoft.com/office/powerpoint/2010/main" val="3955674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79178C-9C8A-40E1-B3F6-88EBBE17ADDA}"/>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8F2BE473-36AD-4959-BB92-F32270A64EDE}"/>
              </a:ext>
            </a:extLst>
          </p:cNvPr>
          <p:cNvSpPr>
            <a:spLocks noGrp="1"/>
          </p:cNvSpPr>
          <p:nvPr>
            <p:ph idx="1"/>
          </p:nvPr>
        </p:nvSpPr>
        <p:spPr/>
        <p:txBody>
          <a:bodyPr/>
          <a:lstStyle/>
          <a:p>
            <a:endParaRPr lang="es-CL" dirty="0"/>
          </a:p>
          <a:p>
            <a:r>
              <a:rPr lang="es-CL" dirty="0"/>
              <a:t> </a:t>
            </a:r>
          </a:p>
          <a:p>
            <a:r>
              <a:rPr lang="es-CL" dirty="0"/>
              <a:t>5. Evolutivamente, la relación emisión de sonido (vocalización ) – oído ha estado a la base de las comunicaciones más complejas, en la medida que su uso permite generar sustituciones y emitir señales a mayor distancia. Esta pre-competencia simbólica (recordemos que la abstracción de una idea es una sustitución compleja) está a la base de las características lingüísticas que caracterizan a nuestra especie. </a:t>
            </a:r>
          </a:p>
          <a:p>
            <a:endParaRPr lang="es-CL" dirty="0"/>
          </a:p>
        </p:txBody>
      </p:sp>
    </p:spTree>
    <p:extLst>
      <p:ext uri="{BB962C8B-B14F-4D97-AF65-F5344CB8AC3E}">
        <p14:creationId xmlns:p14="http://schemas.microsoft.com/office/powerpoint/2010/main" val="639538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5F81DC-C0AC-458C-9034-8871AEFEC4B8}"/>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284D7390-AD21-492F-9817-131C635958CA}"/>
              </a:ext>
            </a:extLst>
          </p:cNvPr>
          <p:cNvSpPr>
            <a:spLocks noGrp="1"/>
          </p:cNvSpPr>
          <p:nvPr>
            <p:ph idx="1"/>
          </p:nvPr>
        </p:nvSpPr>
        <p:spPr/>
        <p:txBody>
          <a:bodyPr/>
          <a:lstStyle/>
          <a:p>
            <a:endParaRPr lang="es-CL" dirty="0"/>
          </a:p>
          <a:p>
            <a:r>
              <a:rPr lang="es-CL" dirty="0"/>
              <a:t>Por qué decimos entonces que la comunicación está a la base de la hominización: porque existen antecedentes evolutivos para afirmar que existió un cambio en nuestra especie donde la comunicación fue un agente clave, no solo como resultado, sino también como una posibilidad para los cambios futuros. </a:t>
            </a:r>
          </a:p>
        </p:txBody>
      </p:sp>
    </p:spTree>
    <p:extLst>
      <p:ext uri="{BB962C8B-B14F-4D97-AF65-F5344CB8AC3E}">
        <p14:creationId xmlns:p14="http://schemas.microsoft.com/office/powerpoint/2010/main" val="2772296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D32AF5-5CE9-433E-96DF-90DBD1944B8A}"/>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4592E252-2A49-4C6B-B4F6-7AAFD282AA0D}"/>
              </a:ext>
            </a:extLst>
          </p:cNvPr>
          <p:cNvSpPr>
            <a:spLocks noGrp="1"/>
          </p:cNvSpPr>
          <p:nvPr>
            <p:ph idx="1"/>
          </p:nvPr>
        </p:nvSpPr>
        <p:spPr/>
        <p:txBody>
          <a:bodyPr>
            <a:normAutofit lnSpcReduction="10000"/>
          </a:bodyPr>
          <a:lstStyle/>
          <a:p>
            <a:endParaRPr lang="es-CL" dirty="0"/>
          </a:p>
          <a:p>
            <a:r>
              <a:rPr lang="es-CL" dirty="0"/>
              <a:t>Nos obliga a pensar de qué manera las competencias comunicativas no responden a un azar ni menos a la organización divina. Se trata de </a:t>
            </a:r>
            <a:r>
              <a:rPr lang="es-CL" dirty="0">
                <a:highlight>
                  <a:srgbClr val="FFFF00"/>
                </a:highlight>
              </a:rPr>
              <a:t>una estrategia adaptativa a un doble entorno: natural y social. </a:t>
            </a:r>
          </a:p>
          <a:p>
            <a:endParaRPr lang="es-CL" dirty="0"/>
          </a:p>
          <a:p>
            <a:r>
              <a:rPr lang="es-CL" dirty="0"/>
              <a:t>Otros linajes homínidos extintos: evidencia de comunicación compleja.</a:t>
            </a:r>
          </a:p>
          <a:p>
            <a:endParaRPr lang="es-CL" dirty="0"/>
          </a:p>
          <a:p>
            <a:r>
              <a:rPr lang="es-CL" dirty="0"/>
              <a:t>Del trabajo paleontológico aplicado al neandertal, es necesario recalcar dos aspectos centrales: el primero de ellos, la relación entre la alta </a:t>
            </a:r>
            <a:r>
              <a:rPr lang="es-CL" dirty="0" err="1"/>
              <a:t>encefalización</a:t>
            </a:r>
            <a:r>
              <a:rPr lang="es-CL" dirty="0"/>
              <a:t> y los procesos cognitivos, y la segunda la capacidad heredada y heredable del lenguaje. </a:t>
            </a:r>
          </a:p>
        </p:txBody>
      </p:sp>
    </p:spTree>
    <p:extLst>
      <p:ext uri="{BB962C8B-B14F-4D97-AF65-F5344CB8AC3E}">
        <p14:creationId xmlns:p14="http://schemas.microsoft.com/office/powerpoint/2010/main" val="2494923631"/>
      </p:ext>
    </p:extLst>
  </p:cSld>
  <p:clrMapOvr>
    <a:masterClrMapping/>
  </p:clrMapOvr>
</p:sld>
</file>

<file path=ppt/theme/theme1.xml><?xml version="1.0" encoding="utf-8"?>
<a:theme xmlns:a="http://schemas.openxmlformats.org/drawingml/2006/main" name="Metropolitano">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otalTime>1</TotalTime>
  <Words>1215</Words>
  <Application>Microsoft Office PowerPoint</Application>
  <PresentationFormat>Panorámica</PresentationFormat>
  <Paragraphs>63</Paragraphs>
  <Slides>18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18</vt:i4>
      </vt:variant>
    </vt:vector>
  </HeadingPairs>
  <TitlesOfParts>
    <vt:vector size="21" baseType="lpstr">
      <vt:lpstr>Arial</vt:lpstr>
      <vt:lpstr>Calibri Light</vt:lpstr>
      <vt:lpstr>Metropolitano</vt:lpstr>
      <vt:lpstr>Evolución y Comunicación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Evolución y Comunicación</dc:title>
  <dc:creator>jose miguel labrin elgueta</dc:creator>
  <cp:lastModifiedBy>jose miguel labrin elgueta</cp:lastModifiedBy>
  <cp:revision>1</cp:revision>
  <dcterms:created xsi:type="dcterms:W3CDTF">2021-09-03T13:20:02Z</dcterms:created>
  <dcterms:modified xsi:type="dcterms:W3CDTF">2021-10-07T13:54:18Z</dcterms:modified>
</cp:coreProperties>
</file>