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142AF18D-7D28-4EE3-B820-02FAA83557A7}">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Lst>
        </p14:section>
        <p14:section name="Sección sin título" id="{561FD6E7-1770-4DA4-8735-9D4D3011F65F}">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6" d="100"/>
          <a:sy n="66" d="100"/>
        </p:scale>
        <p:origin x="90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 miguel labrin elgueta" userId="ba0da1e82845cf2b" providerId="LiveId" clId="{39C3D8FD-970B-4C07-BD89-91C199EE74AA}"/>
    <pc:docChg chg="modSld">
      <pc:chgData name="jose miguel labrin elgueta" userId="ba0da1e82845cf2b" providerId="LiveId" clId="{39C3D8FD-970B-4C07-BD89-91C199EE74AA}" dt="2020-10-08T12:51:54.269" v="1" actId="20577"/>
      <pc:docMkLst>
        <pc:docMk/>
      </pc:docMkLst>
      <pc:sldChg chg="modSp mod">
        <pc:chgData name="jose miguel labrin elgueta" userId="ba0da1e82845cf2b" providerId="LiveId" clId="{39C3D8FD-970B-4C07-BD89-91C199EE74AA}" dt="2020-10-08T12:51:54.269" v="1" actId="20577"/>
        <pc:sldMkLst>
          <pc:docMk/>
          <pc:sldMk cId="3587500175" sldId="267"/>
        </pc:sldMkLst>
        <pc:spChg chg="mod">
          <ac:chgData name="jose miguel labrin elgueta" userId="ba0da1e82845cf2b" providerId="LiveId" clId="{39C3D8FD-970B-4C07-BD89-91C199EE74AA}" dt="2020-10-08T12:51:54.269" v="1" actId="20577"/>
          <ac:spMkLst>
            <pc:docMk/>
            <pc:sldMk cId="3587500175" sldId="267"/>
            <ac:spMk id="3" creationId="{16889B04-A043-43BE-AF28-F376F22ABC1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10/8/2020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7" name="Date Placeholder 6"/>
          <p:cNvSpPr>
            <a:spLocks noGrp="1"/>
          </p:cNvSpPr>
          <p:nvPr>
            <p:ph type="dt" sz="half" idx="10"/>
          </p:nvPr>
        </p:nvSpPr>
        <p:spPr/>
        <p:txBody>
          <a:bodyPr/>
          <a:lstStyle/>
          <a:p>
            <a:fld id="{1160EA64-D806-43AC-9DF2-F8C432F32B4C}" type="datetimeFigureOut">
              <a:rPr lang="en-US" dirty="0"/>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10/8/2020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7" name="Date Placeholder 6"/>
          <p:cNvSpPr>
            <a:spLocks noGrp="1"/>
          </p:cNvSpPr>
          <p:nvPr>
            <p:ph type="dt" sz="half" idx="10"/>
          </p:nvPr>
        </p:nvSpPr>
        <p:spPr/>
        <p:txBody>
          <a:bodyPr/>
          <a:lstStyle/>
          <a:p>
            <a:fld id="{4F7D4976-E339-4826-83B7-FBD03F55ECF8}" type="datetimeFigureOut">
              <a:rPr lang="en-US" dirty="0"/>
              <a:t>10/8/2020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‹Nº›</a:t>
            </a:fld>
            <a:endParaRPr lang="en-US" dirty="0"/>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10/8/2020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10/8/2020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9" name="Date Placeholder 8"/>
          <p:cNvSpPr>
            <a:spLocks noGrp="1"/>
          </p:cNvSpPr>
          <p:nvPr>
            <p:ph type="dt" sz="half" idx="10"/>
          </p:nvPr>
        </p:nvSpPr>
        <p:spPr/>
        <p:txBody>
          <a:bodyPr/>
          <a:lstStyle/>
          <a:p>
            <a:fld id="{D1BE4249-C0D0-4B06-8692-E8BB871AF643}" type="datetimeFigureOut">
              <a:rPr lang="en-US" dirty="0"/>
              <a:t>10/8/2020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10/8/2020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10/8/2020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66C512-747D-45D8-AABF-86DF56224F55}"/>
              </a:ext>
            </a:extLst>
          </p:cNvPr>
          <p:cNvSpPr>
            <a:spLocks noGrp="1"/>
          </p:cNvSpPr>
          <p:nvPr>
            <p:ph type="ctrTitle"/>
          </p:nvPr>
        </p:nvSpPr>
        <p:spPr/>
        <p:txBody>
          <a:bodyPr/>
          <a:lstStyle/>
          <a:p>
            <a:r>
              <a:rPr lang="es-CL" dirty="0"/>
              <a:t>Interacción y comunicación</a:t>
            </a:r>
          </a:p>
        </p:txBody>
      </p:sp>
      <p:sp>
        <p:nvSpPr>
          <p:cNvPr id="3" name="Subtítulo 2">
            <a:extLst>
              <a:ext uri="{FF2B5EF4-FFF2-40B4-BE49-F238E27FC236}">
                <a16:creationId xmlns:a16="http://schemas.microsoft.com/office/drawing/2014/main" id="{0ED7F6EC-FCC9-4A67-8596-65FEFACBC4E5}"/>
              </a:ext>
            </a:extLst>
          </p:cNvPr>
          <p:cNvSpPr>
            <a:spLocks noGrp="1"/>
          </p:cNvSpPr>
          <p:nvPr>
            <p:ph type="subTitle" idx="1"/>
          </p:nvPr>
        </p:nvSpPr>
        <p:spPr/>
        <p:txBody>
          <a:bodyPr/>
          <a:lstStyle/>
          <a:p>
            <a:r>
              <a:rPr lang="es-CL" dirty="0"/>
              <a:t>Georg Simmel</a:t>
            </a:r>
          </a:p>
        </p:txBody>
      </p:sp>
    </p:spTree>
    <p:extLst>
      <p:ext uri="{BB962C8B-B14F-4D97-AF65-F5344CB8AC3E}">
        <p14:creationId xmlns:p14="http://schemas.microsoft.com/office/powerpoint/2010/main" val="1876426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168880-0A27-4011-A2C4-7D7CB6E3B4E3}"/>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17E5761D-CFD2-491D-8A5D-A1EEAC40274E}"/>
              </a:ext>
            </a:extLst>
          </p:cNvPr>
          <p:cNvSpPr>
            <a:spLocks noGrp="1"/>
          </p:cNvSpPr>
          <p:nvPr>
            <p:ph idx="1"/>
          </p:nvPr>
        </p:nvSpPr>
        <p:spPr/>
        <p:txBody>
          <a:bodyPr/>
          <a:lstStyle/>
          <a:p>
            <a:pPr fontAlgn="base"/>
            <a:r>
              <a:rPr lang="es-CL" sz="2000" dirty="0"/>
              <a:t>Sociedad como condición dual:  individuos e interés. Asociación como agregación de los individuos, interés como  como motivación para el vínculo. </a:t>
            </a:r>
          </a:p>
          <a:p>
            <a:pPr fontAlgn="base"/>
            <a:r>
              <a:rPr lang="es-CL" sz="2000" dirty="0"/>
              <a:t>Las múltiples combinaciones darán paso a diversas formas de vida social </a:t>
            </a:r>
          </a:p>
          <a:p>
            <a:endParaRPr lang="es-CL" dirty="0"/>
          </a:p>
        </p:txBody>
      </p:sp>
    </p:spTree>
    <p:extLst>
      <p:ext uri="{BB962C8B-B14F-4D97-AF65-F5344CB8AC3E}">
        <p14:creationId xmlns:p14="http://schemas.microsoft.com/office/powerpoint/2010/main" val="2158217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3E6AD3-33CC-4FAB-87AA-0DC59C735A66}"/>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2A884771-8D4A-4C4E-9AE4-90B0B9A5761C}"/>
              </a:ext>
            </a:extLst>
          </p:cNvPr>
          <p:cNvSpPr>
            <a:spLocks noGrp="1"/>
          </p:cNvSpPr>
          <p:nvPr>
            <p:ph idx="1"/>
          </p:nvPr>
        </p:nvSpPr>
        <p:spPr/>
        <p:txBody>
          <a:bodyPr/>
          <a:lstStyle/>
          <a:p>
            <a:pPr fontAlgn="base"/>
            <a:r>
              <a:rPr lang="es-CL" sz="2000" dirty="0"/>
              <a:t>Sociabilidad como el espacio donde los intereses individuales se dejan de lado. Asociación por asociación. Limites del interés individual como libertad del sujeto. Surgimiento del tú y el nosotros. </a:t>
            </a:r>
          </a:p>
          <a:p>
            <a:pPr fontAlgn="base"/>
            <a:r>
              <a:rPr lang="es-CL" sz="2000" dirty="0"/>
              <a:t>Esto pone la sumatoria de relaciones sociales como a la sociedad en si misma, en una suerte de sumatoria de interacciones de acción y reacción. </a:t>
            </a:r>
          </a:p>
          <a:p>
            <a:endParaRPr lang="es-CL" dirty="0"/>
          </a:p>
        </p:txBody>
      </p:sp>
    </p:spTree>
    <p:extLst>
      <p:ext uri="{BB962C8B-B14F-4D97-AF65-F5344CB8AC3E}">
        <p14:creationId xmlns:p14="http://schemas.microsoft.com/office/powerpoint/2010/main" val="21246787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54F275-56D3-48C3-A051-4603D39EC774}"/>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16889B04-A043-43BE-AF28-F376F22ABC10}"/>
              </a:ext>
            </a:extLst>
          </p:cNvPr>
          <p:cNvSpPr>
            <a:spLocks noGrp="1"/>
          </p:cNvSpPr>
          <p:nvPr>
            <p:ph idx="1"/>
          </p:nvPr>
        </p:nvSpPr>
        <p:spPr/>
        <p:txBody>
          <a:bodyPr/>
          <a:lstStyle/>
          <a:p>
            <a:pPr fontAlgn="base"/>
            <a:r>
              <a:rPr lang="es-CL" sz="2000" dirty="0"/>
              <a:t>El líder espera del subordinado una reacción. El subordinado espera la  decisión  del líder </a:t>
            </a:r>
          </a:p>
          <a:p>
            <a:pPr fontAlgn="base"/>
            <a:r>
              <a:rPr lang="es-CL" sz="2000" dirty="0"/>
              <a:t>Otras formas sociales que estudió fue el secreto, la confianza, la discreción, amistad (como la fuerza de la afinidad), el matrimonio, etc. </a:t>
            </a:r>
          </a:p>
          <a:p>
            <a:endParaRPr lang="es-CL" dirty="0"/>
          </a:p>
        </p:txBody>
      </p:sp>
    </p:spTree>
    <p:extLst>
      <p:ext uri="{BB962C8B-B14F-4D97-AF65-F5344CB8AC3E}">
        <p14:creationId xmlns:p14="http://schemas.microsoft.com/office/powerpoint/2010/main" val="3587500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453376-4DA6-4D3E-8E49-F28152B7A9B5}"/>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1E3B5382-9685-400F-95AC-0778B0BFBC93}"/>
              </a:ext>
            </a:extLst>
          </p:cNvPr>
          <p:cNvSpPr>
            <a:spLocks noGrp="1"/>
          </p:cNvSpPr>
          <p:nvPr>
            <p:ph idx="1"/>
          </p:nvPr>
        </p:nvSpPr>
        <p:spPr/>
        <p:txBody>
          <a:bodyPr>
            <a:normAutofit lnSpcReduction="10000"/>
          </a:bodyPr>
          <a:lstStyle/>
          <a:p>
            <a:pPr fontAlgn="base"/>
            <a:r>
              <a:rPr lang="es-CL" sz="2000" dirty="0"/>
              <a:t>Interacción en Simmel como la generación de estructuras e institucionales sociales. </a:t>
            </a:r>
          </a:p>
          <a:p>
            <a:pPr marL="0" indent="0" fontAlgn="base">
              <a:buNone/>
            </a:pPr>
            <a:endParaRPr lang="es-CL" sz="2000" dirty="0"/>
          </a:p>
          <a:p>
            <a:pPr fontAlgn="base"/>
            <a:r>
              <a:rPr lang="es-CL" sz="2000" dirty="0"/>
              <a:t>Aporte de Simmel al estudio de la comunicación:</a:t>
            </a:r>
          </a:p>
          <a:p>
            <a:pPr fontAlgn="base"/>
            <a:r>
              <a:rPr lang="es-CL" sz="2000" dirty="0"/>
              <a:t>Base psico-social. </a:t>
            </a:r>
          </a:p>
          <a:p>
            <a:pPr fontAlgn="base"/>
            <a:r>
              <a:rPr lang="es-CL" sz="2000" dirty="0"/>
              <a:t>Mediación entre lo social y lo individual. </a:t>
            </a:r>
          </a:p>
          <a:p>
            <a:pPr fontAlgn="base"/>
            <a:r>
              <a:rPr lang="es-CL" sz="2000" dirty="0"/>
              <a:t>Noción de intercambio como base de las relaciones sociales.  </a:t>
            </a:r>
          </a:p>
          <a:p>
            <a:pPr fontAlgn="base"/>
            <a:r>
              <a:rPr lang="es-CL" sz="2000" dirty="0"/>
              <a:t>Sociedad como relación. </a:t>
            </a:r>
          </a:p>
          <a:p>
            <a:endParaRPr lang="es-CL" dirty="0"/>
          </a:p>
        </p:txBody>
      </p:sp>
    </p:spTree>
    <p:extLst>
      <p:ext uri="{BB962C8B-B14F-4D97-AF65-F5344CB8AC3E}">
        <p14:creationId xmlns:p14="http://schemas.microsoft.com/office/powerpoint/2010/main" val="874852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37B2D6-7CFF-42DD-BBF1-209F7746D24D}"/>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3FB91F64-1E08-42DB-BF27-A2B30A3DAD32}"/>
              </a:ext>
            </a:extLst>
          </p:cNvPr>
          <p:cNvSpPr>
            <a:spLocks noGrp="1"/>
          </p:cNvSpPr>
          <p:nvPr>
            <p:ph idx="1"/>
          </p:nvPr>
        </p:nvSpPr>
        <p:spPr/>
        <p:txBody>
          <a:bodyPr/>
          <a:lstStyle/>
          <a:p>
            <a:r>
              <a:rPr lang="es-CL" sz="2000" dirty="0"/>
              <a:t>Por lo tanto tenemos varios aspectos interesantes al momento de discutir la herencia de  Simmel dentro de una tradición en estudios de la comunicación interpersonal: </a:t>
            </a:r>
          </a:p>
          <a:p>
            <a:pPr fontAlgn="base"/>
            <a:r>
              <a:rPr lang="es-CL" sz="2000" dirty="0"/>
              <a:t>Las situaciones de interacción no suelen ser simétricas, y las definiciones de poder se codeciden en la misma interacción y las relaciones sociales en que se participa. </a:t>
            </a:r>
          </a:p>
          <a:p>
            <a:pPr fontAlgn="base"/>
            <a:r>
              <a:rPr lang="es-CL" sz="2000" dirty="0"/>
              <a:t>La distancia tiene implicancias tanto en la producción, reproducción como en el cambio social. </a:t>
            </a:r>
          </a:p>
          <a:p>
            <a:endParaRPr lang="es-CL" dirty="0"/>
          </a:p>
        </p:txBody>
      </p:sp>
    </p:spTree>
    <p:extLst>
      <p:ext uri="{BB962C8B-B14F-4D97-AF65-F5344CB8AC3E}">
        <p14:creationId xmlns:p14="http://schemas.microsoft.com/office/powerpoint/2010/main" val="165474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74CEEE-1833-42A2-924B-C4071257B4E2}"/>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F66093F2-FBDA-4EB5-AE7F-8A582455E806}"/>
              </a:ext>
            </a:extLst>
          </p:cNvPr>
          <p:cNvSpPr>
            <a:spLocks noGrp="1"/>
          </p:cNvSpPr>
          <p:nvPr>
            <p:ph idx="1"/>
          </p:nvPr>
        </p:nvSpPr>
        <p:spPr/>
        <p:txBody>
          <a:bodyPr>
            <a:normAutofit/>
          </a:bodyPr>
          <a:lstStyle/>
          <a:p>
            <a:r>
              <a:rPr lang="es-CL" sz="2000" dirty="0"/>
              <a:t>En toda interacción hay un intercambio. Y ese intercambio  será de carácter material o simbólico, poniendo definiciones sobre el contenido de la interacción, sobre los actuantes pero al mismo tiempo sobre el entorno. </a:t>
            </a:r>
          </a:p>
          <a:p>
            <a:endParaRPr lang="es-CL" sz="2000" dirty="0"/>
          </a:p>
          <a:p>
            <a:r>
              <a:rPr lang="es-CL" sz="2000" dirty="0"/>
              <a:t>A partir de aquí y gracias a los aportes contemporáneos de la sociología fenomenológica y posteriores como el interaccionismo simbólico es posible afirmar que desde esta tendencia:  </a:t>
            </a:r>
          </a:p>
        </p:txBody>
      </p:sp>
    </p:spTree>
    <p:extLst>
      <p:ext uri="{BB962C8B-B14F-4D97-AF65-F5344CB8AC3E}">
        <p14:creationId xmlns:p14="http://schemas.microsoft.com/office/powerpoint/2010/main" val="1913408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D380EF-04D7-4800-B957-5E6FB3A0E8EB}"/>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189EDF59-4056-4474-BF8A-F3894D39581E}"/>
              </a:ext>
            </a:extLst>
          </p:cNvPr>
          <p:cNvSpPr>
            <a:spLocks noGrp="1"/>
          </p:cNvSpPr>
          <p:nvPr>
            <p:ph idx="1"/>
          </p:nvPr>
        </p:nvSpPr>
        <p:spPr/>
        <p:txBody>
          <a:bodyPr/>
          <a:lstStyle/>
          <a:p>
            <a:pPr fontAlgn="base"/>
            <a:r>
              <a:rPr lang="es-CL" sz="2000" dirty="0"/>
              <a:t>(Según Marta Rizo): </a:t>
            </a:r>
          </a:p>
          <a:p>
            <a:pPr fontAlgn="base"/>
            <a:r>
              <a:rPr lang="es-CL" sz="2000" dirty="0"/>
              <a:t>La comunicación es un fenómeno exclusivo del mundo de la vida cotidiana.  </a:t>
            </a:r>
          </a:p>
          <a:p>
            <a:pPr fontAlgn="base"/>
            <a:r>
              <a:rPr lang="es-CL" sz="2000" dirty="0"/>
              <a:t>La naturaleza de la intersubjetividad es el vínculo o comunicación entre semejantes. </a:t>
            </a:r>
          </a:p>
          <a:p>
            <a:pPr fontAlgn="base"/>
            <a:r>
              <a:rPr lang="es-CL" sz="2000" dirty="0"/>
              <a:t>La posibilidad de comprender a los otros está fundamentada en relaciones de mutuo entendimiento, para lo cual es necesario que exista un ambiente común comunicativo </a:t>
            </a:r>
          </a:p>
          <a:p>
            <a:endParaRPr lang="es-CL" dirty="0"/>
          </a:p>
        </p:txBody>
      </p:sp>
    </p:spTree>
    <p:extLst>
      <p:ext uri="{BB962C8B-B14F-4D97-AF65-F5344CB8AC3E}">
        <p14:creationId xmlns:p14="http://schemas.microsoft.com/office/powerpoint/2010/main" val="25403003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D12002-9B14-4803-BC98-E6E78B2E3864}"/>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1DA5239F-FC3B-4330-80C6-CAA8D7D81949}"/>
              </a:ext>
            </a:extLst>
          </p:cNvPr>
          <p:cNvSpPr>
            <a:spLocks noGrp="1"/>
          </p:cNvSpPr>
          <p:nvPr>
            <p:ph idx="1"/>
          </p:nvPr>
        </p:nvSpPr>
        <p:spPr/>
        <p:txBody>
          <a:bodyPr/>
          <a:lstStyle/>
          <a:p>
            <a:pPr fontAlgn="base"/>
            <a:r>
              <a:rPr lang="es-CL" sz="2000" dirty="0"/>
              <a:t>Para comprender las acciones de los otros no sólo es necesario conocer la materialidad de los mensajes que están siendo comunicados, sino también comprender a quién los está emitiendo. </a:t>
            </a:r>
          </a:p>
          <a:p>
            <a:pPr fontAlgn="base"/>
            <a:r>
              <a:rPr lang="es-CL" sz="2000" dirty="0"/>
              <a:t>La comunicación es el medio por el cual los sujetos superan su experiencia y se observan en los otros, especialmente desde sus experiencias del mundo. Por medio de los signos, el proceso comunicativo permite a los sujetos ser conscientes de los pensamientos de los otros. </a:t>
            </a:r>
          </a:p>
          <a:p>
            <a:endParaRPr lang="es-CL" dirty="0"/>
          </a:p>
        </p:txBody>
      </p:sp>
    </p:spTree>
    <p:extLst>
      <p:ext uri="{BB962C8B-B14F-4D97-AF65-F5344CB8AC3E}">
        <p14:creationId xmlns:p14="http://schemas.microsoft.com/office/powerpoint/2010/main" val="662072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50C3CE-9B63-4496-89C6-B83BBD284C8A}"/>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A29093F9-8B10-4801-8DA3-EC0EA378DBD4}"/>
              </a:ext>
            </a:extLst>
          </p:cNvPr>
          <p:cNvSpPr>
            <a:spLocks noGrp="1"/>
          </p:cNvSpPr>
          <p:nvPr>
            <p:ph idx="1"/>
          </p:nvPr>
        </p:nvSpPr>
        <p:spPr/>
        <p:txBody>
          <a:bodyPr/>
          <a:lstStyle/>
          <a:p>
            <a:pPr fontAlgn="base"/>
            <a:r>
              <a:rPr lang="es-CL" sz="2000" dirty="0"/>
              <a:t> Sólo son comunicativas las acciones que intentan transmitir un determinado significado. </a:t>
            </a:r>
          </a:p>
          <a:p>
            <a:pPr marL="0" indent="0" fontAlgn="base">
              <a:buNone/>
            </a:pPr>
            <a:endParaRPr lang="es-CL" dirty="0"/>
          </a:p>
        </p:txBody>
      </p:sp>
    </p:spTree>
    <p:extLst>
      <p:ext uri="{BB962C8B-B14F-4D97-AF65-F5344CB8AC3E}">
        <p14:creationId xmlns:p14="http://schemas.microsoft.com/office/powerpoint/2010/main" val="2063721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2BD8DE-E0CF-48BD-AEE6-E73E2ECE02D3}"/>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8D672C9A-21ED-4F05-A8DF-C3F7E7B02D86}"/>
              </a:ext>
            </a:extLst>
          </p:cNvPr>
          <p:cNvSpPr>
            <a:spLocks noGrp="1"/>
          </p:cNvSpPr>
          <p:nvPr>
            <p:ph idx="1"/>
          </p:nvPr>
        </p:nvSpPr>
        <p:spPr/>
        <p:txBody>
          <a:bodyPr/>
          <a:lstStyle/>
          <a:p>
            <a:pPr fontAlgn="base"/>
            <a:r>
              <a:rPr lang="es-CL" sz="2000" dirty="0"/>
              <a:t>Georg Simmel 1858- 1918. </a:t>
            </a:r>
          </a:p>
          <a:p>
            <a:pPr fontAlgn="base"/>
            <a:r>
              <a:rPr lang="es-CL" sz="2000" dirty="0"/>
              <a:t>Padre de la micro sociología alemana. </a:t>
            </a:r>
          </a:p>
          <a:p>
            <a:pPr fontAlgn="base"/>
            <a:r>
              <a:rPr lang="es-CL" sz="2000" dirty="0"/>
              <a:t>Vida cotidiana como  el espacio del conocimiento </a:t>
            </a:r>
            <a:r>
              <a:rPr lang="es-CL" dirty="0"/>
              <a:t> </a:t>
            </a:r>
          </a:p>
          <a:p>
            <a:endParaRPr lang="es-CL"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26012" y="2636460"/>
            <a:ext cx="3238500" cy="3105150"/>
          </a:xfrm>
          <a:prstGeom prst="rect">
            <a:avLst/>
          </a:prstGeom>
        </p:spPr>
      </p:pic>
    </p:spTree>
    <p:extLst>
      <p:ext uri="{BB962C8B-B14F-4D97-AF65-F5344CB8AC3E}">
        <p14:creationId xmlns:p14="http://schemas.microsoft.com/office/powerpoint/2010/main" val="479513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0D442C-8C61-4583-B2DA-130B37729B4A}"/>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CCAAC418-514C-4075-AD02-924BE751603C}"/>
              </a:ext>
            </a:extLst>
          </p:cNvPr>
          <p:cNvSpPr>
            <a:spLocks noGrp="1"/>
          </p:cNvSpPr>
          <p:nvPr>
            <p:ph idx="1"/>
          </p:nvPr>
        </p:nvSpPr>
        <p:spPr/>
        <p:txBody>
          <a:bodyPr/>
          <a:lstStyle/>
          <a:p>
            <a:pPr fontAlgn="base"/>
            <a:r>
              <a:rPr lang="es-CL" sz="2000" dirty="0"/>
              <a:t>Eje de su indagación: el espacio, particularmente la gran ciudad. Su obra se realizó principalmente en Berlín. </a:t>
            </a:r>
          </a:p>
          <a:p>
            <a:pPr fontAlgn="base"/>
            <a:r>
              <a:rPr lang="es-CL" sz="2000" dirty="0"/>
              <a:t>Pregunta principal: Cómo se auto perpetúan los grupos sociales. </a:t>
            </a:r>
          </a:p>
          <a:p>
            <a:endParaRPr lang="es-CL" dirty="0"/>
          </a:p>
        </p:txBody>
      </p:sp>
    </p:spTree>
    <p:extLst>
      <p:ext uri="{BB962C8B-B14F-4D97-AF65-F5344CB8AC3E}">
        <p14:creationId xmlns:p14="http://schemas.microsoft.com/office/powerpoint/2010/main" val="1584333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88547A-DA9D-4FFD-8054-8A83E6B44C05}"/>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58320D7C-1F01-4AF2-AE57-887E87EFFB5E}"/>
              </a:ext>
            </a:extLst>
          </p:cNvPr>
          <p:cNvSpPr>
            <a:spLocks noGrp="1"/>
          </p:cNvSpPr>
          <p:nvPr>
            <p:ph idx="1"/>
          </p:nvPr>
        </p:nvSpPr>
        <p:spPr/>
        <p:txBody>
          <a:bodyPr/>
          <a:lstStyle/>
          <a:p>
            <a:pPr fontAlgn="base"/>
            <a:r>
              <a:rPr lang="es-CL" sz="2000" dirty="0"/>
              <a:t>Como algo propio de su época, recurre a un cierto fisicalismo:  fuerza, tiempo, materia,  atracción, espacio, etc. </a:t>
            </a:r>
          </a:p>
          <a:p>
            <a:pPr fontAlgn="base"/>
            <a:endParaRPr lang="es-CL" sz="2000" dirty="0"/>
          </a:p>
          <a:p>
            <a:pPr fontAlgn="base"/>
            <a:r>
              <a:rPr lang="es-CL" sz="2000" dirty="0"/>
              <a:t>Algunos principios centrales de su obra: </a:t>
            </a:r>
          </a:p>
          <a:p>
            <a:pPr fontAlgn="base"/>
            <a:r>
              <a:rPr lang="es-CL" sz="2000" dirty="0"/>
              <a:t>Interacción </a:t>
            </a:r>
          </a:p>
          <a:p>
            <a:pPr fontAlgn="base"/>
            <a:r>
              <a:rPr lang="es-CL" sz="2000" dirty="0"/>
              <a:t> Asociación. </a:t>
            </a:r>
          </a:p>
          <a:p>
            <a:endParaRPr lang="es-CL" dirty="0"/>
          </a:p>
        </p:txBody>
      </p:sp>
    </p:spTree>
    <p:extLst>
      <p:ext uri="{BB962C8B-B14F-4D97-AF65-F5344CB8AC3E}">
        <p14:creationId xmlns:p14="http://schemas.microsoft.com/office/powerpoint/2010/main" val="1016329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D45DDE-6D5F-4B20-9E01-0DF47FF80C41}"/>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79CE76B9-C44A-4559-AB76-1D3BC2E98912}"/>
              </a:ext>
            </a:extLst>
          </p:cNvPr>
          <p:cNvSpPr>
            <a:spLocks noGrp="1"/>
          </p:cNvSpPr>
          <p:nvPr>
            <p:ph idx="1"/>
          </p:nvPr>
        </p:nvSpPr>
        <p:spPr/>
        <p:txBody>
          <a:bodyPr/>
          <a:lstStyle/>
          <a:p>
            <a:pPr fontAlgn="base"/>
            <a:r>
              <a:rPr lang="es-CL" sz="2000" dirty="0"/>
              <a:t>A ambos le dio una relación directa a procesos psicológicos básicos. </a:t>
            </a:r>
          </a:p>
          <a:p>
            <a:pPr fontAlgn="base"/>
            <a:r>
              <a:rPr lang="es-CL" sz="2000" dirty="0"/>
              <a:t>Interacción como una geometría social:  relación entre número y distancia. La relación social varía con la integración de integrantes: díada distinto a tríada.  </a:t>
            </a:r>
          </a:p>
          <a:p>
            <a:endParaRPr lang="es-CL" dirty="0"/>
          </a:p>
        </p:txBody>
      </p:sp>
    </p:spTree>
    <p:extLst>
      <p:ext uri="{BB962C8B-B14F-4D97-AF65-F5344CB8AC3E}">
        <p14:creationId xmlns:p14="http://schemas.microsoft.com/office/powerpoint/2010/main" val="841556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F887D2-D96B-4862-9BA6-AF7752AFDB0E}"/>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CE5863BC-5158-4109-ACB9-30897D1350ED}"/>
              </a:ext>
            </a:extLst>
          </p:cNvPr>
          <p:cNvSpPr>
            <a:spLocks noGrp="1"/>
          </p:cNvSpPr>
          <p:nvPr>
            <p:ph idx="1"/>
          </p:nvPr>
        </p:nvSpPr>
        <p:spPr/>
        <p:txBody>
          <a:bodyPr/>
          <a:lstStyle/>
          <a:p>
            <a:pPr fontAlgn="base"/>
            <a:r>
              <a:rPr lang="es-CL" sz="2000" dirty="0"/>
              <a:t>En la díada se mantendría cierta cuota de individualidad. En la tríada se configura el grupo. Nueva estructura y  nueva posibilidad para el desarrollo de un supra identidad. </a:t>
            </a:r>
          </a:p>
          <a:p>
            <a:pPr fontAlgn="base"/>
            <a:r>
              <a:rPr lang="es-CL" sz="2000" dirty="0"/>
              <a:t>Tamaño del grupo y diferenciación social están a la base de la configuración de la sociedad. </a:t>
            </a:r>
          </a:p>
          <a:p>
            <a:endParaRPr lang="es-CL" dirty="0"/>
          </a:p>
        </p:txBody>
      </p:sp>
    </p:spTree>
    <p:extLst>
      <p:ext uri="{BB962C8B-B14F-4D97-AF65-F5344CB8AC3E}">
        <p14:creationId xmlns:p14="http://schemas.microsoft.com/office/powerpoint/2010/main" val="292282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ADDADC-B68C-4DAF-8AC4-BC96986A2717}"/>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7F97FFBE-9B5E-4F62-AB05-EBAC347B30B1}"/>
              </a:ext>
            </a:extLst>
          </p:cNvPr>
          <p:cNvSpPr>
            <a:spLocks noGrp="1"/>
          </p:cNvSpPr>
          <p:nvPr>
            <p:ph idx="1"/>
          </p:nvPr>
        </p:nvSpPr>
        <p:spPr/>
        <p:txBody>
          <a:bodyPr/>
          <a:lstStyle/>
          <a:p>
            <a:pPr fontAlgn="base"/>
            <a:r>
              <a:rPr lang="es-CL" sz="2000" dirty="0"/>
              <a:t>Segundo vector: la distancia. </a:t>
            </a:r>
          </a:p>
          <a:p>
            <a:pPr fontAlgn="base"/>
            <a:r>
              <a:rPr lang="es-CL" sz="2000" dirty="0"/>
              <a:t>Tempranamente Simmel reconoció el valor de la interacción social como vínculo. La puso en doble juego: la distancia como impersonalidad y por lo tanto necesidad de generar una fuerza que mantenga al grupo. </a:t>
            </a:r>
          </a:p>
          <a:p>
            <a:endParaRPr lang="es-CL" dirty="0"/>
          </a:p>
        </p:txBody>
      </p:sp>
    </p:spTree>
    <p:extLst>
      <p:ext uri="{BB962C8B-B14F-4D97-AF65-F5344CB8AC3E}">
        <p14:creationId xmlns:p14="http://schemas.microsoft.com/office/powerpoint/2010/main" val="2913300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388F62-A8AF-4602-B9E4-51B38E88D724}"/>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55C3BA56-0506-4726-BAE9-EF71A8B72867}"/>
              </a:ext>
            </a:extLst>
          </p:cNvPr>
          <p:cNvSpPr>
            <a:spLocks noGrp="1"/>
          </p:cNvSpPr>
          <p:nvPr>
            <p:ph idx="1"/>
          </p:nvPr>
        </p:nvSpPr>
        <p:spPr/>
        <p:txBody>
          <a:bodyPr/>
          <a:lstStyle/>
          <a:p>
            <a:pPr fontAlgn="base"/>
            <a:r>
              <a:rPr lang="es-CL" sz="2000" dirty="0"/>
              <a:t>El segundo, la relación entre la distancia entre las personas (psicológica) entre estos y los hechos (aconteceres).   </a:t>
            </a:r>
          </a:p>
          <a:p>
            <a:pPr fontAlgn="base"/>
            <a:r>
              <a:rPr lang="es-CL" sz="2000" dirty="0"/>
              <a:t>Simmel construye el concepto del “extraño”.  En una interacción nadie puede ser totalmente extraño, pero su condición de extranjería determina el tipo de interacción. Para Simmel, la figura del  extraño implica reconocer la capacidad de generar significados compartidos  y las formas en que se establecen los hechos social. </a:t>
            </a:r>
          </a:p>
          <a:p>
            <a:endParaRPr lang="es-CL" dirty="0"/>
          </a:p>
        </p:txBody>
      </p:sp>
    </p:spTree>
    <p:extLst>
      <p:ext uri="{BB962C8B-B14F-4D97-AF65-F5344CB8AC3E}">
        <p14:creationId xmlns:p14="http://schemas.microsoft.com/office/powerpoint/2010/main" val="3382617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18522D-757E-4ACE-AF42-C0F80CD8A072}"/>
              </a:ext>
            </a:extLst>
          </p:cNvPr>
          <p:cNvSpPr>
            <a:spLocks noGrp="1"/>
          </p:cNvSpPr>
          <p:nvPr>
            <p:ph type="title"/>
          </p:nvPr>
        </p:nvSpPr>
        <p:spPr/>
        <p:txBody>
          <a:bodyPr/>
          <a:lstStyle/>
          <a:p>
            <a:r>
              <a:rPr lang="es-CL" dirty="0"/>
              <a:t>Interacción y comunicación</a:t>
            </a:r>
          </a:p>
        </p:txBody>
      </p:sp>
      <p:sp>
        <p:nvSpPr>
          <p:cNvPr id="3" name="Marcador de contenido 2">
            <a:extLst>
              <a:ext uri="{FF2B5EF4-FFF2-40B4-BE49-F238E27FC236}">
                <a16:creationId xmlns:a16="http://schemas.microsoft.com/office/drawing/2014/main" id="{D1C9E126-DC83-4236-9D78-A9EA210E80C5}"/>
              </a:ext>
            </a:extLst>
          </p:cNvPr>
          <p:cNvSpPr>
            <a:spLocks noGrp="1"/>
          </p:cNvSpPr>
          <p:nvPr>
            <p:ph idx="1"/>
          </p:nvPr>
        </p:nvSpPr>
        <p:spPr/>
        <p:txBody>
          <a:bodyPr/>
          <a:lstStyle/>
          <a:p>
            <a:pPr fontAlgn="base"/>
            <a:r>
              <a:rPr lang="es-CL" sz="2000" dirty="0"/>
              <a:t> Para Simmel también existen tipos sociales y formas sociales. Sobre estas últimas, reconoce dos importantes (siempre desde la idea de la interacción) </a:t>
            </a:r>
          </a:p>
          <a:p>
            <a:pPr fontAlgn="base"/>
            <a:r>
              <a:rPr lang="es-CL" sz="2000" dirty="0"/>
              <a:t>Supra ordinación. </a:t>
            </a:r>
          </a:p>
          <a:p>
            <a:pPr fontAlgn="base"/>
            <a:r>
              <a:rPr lang="es-CL" sz="2000" dirty="0"/>
              <a:t>Subordinación. </a:t>
            </a:r>
          </a:p>
          <a:p>
            <a:pPr fontAlgn="base"/>
            <a:r>
              <a:rPr lang="es-CL" sz="2000" dirty="0"/>
              <a:t>Conflicto </a:t>
            </a:r>
          </a:p>
          <a:p>
            <a:pPr fontAlgn="base"/>
            <a:r>
              <a:rPr lang="es-CL" sz="2000" dirty="0"/>
              <a:t>Sociabilidad. </a:t>
            </a:r>
          </a:p>
          <a:p>
            <a:endParaRPr lang="es-CL" dirty="0"/>
          </a:p>
        </p:txBody>
      </p:sp>
    </p:spTree>
    <p:extLst>
      <p:ext uri="{BB962C8B-B14F-4D97-AF65-F5344CB8AC3E}">
        <p14:creationId xmlns:p14="http://schemas.microsoft.com/office/powerpoint/2010/main" val="487724020"/>
      </p:ext>
    </p:extLst>
  </p:cSld>
  <p:clrMapOvr>
    <a:masterClrMapping/>
  </p:clrMapOvr>
</p:sld>
</file>

<file path=ppt/theme/theme1.xml><?xml version="1.0" encoding="utf-8"?>
<a:theme xmlns:a="http://schemas.openxmlformats.org/drawingml/2006/main" name="Paquet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TM10001115[[fn=Paquete]]</Template>
  <TotalTime>164</TotalTime>
  <Words>854</Words>
  <Application>Microsoft Office PowerPoint</Application>
  <PresentationFormat>Panorámica</PresentationFormat>
  <Paragraphs>68</Paragraphs>
  <Slides>18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18</vt:i4>
      </vt:variant>
    </vt:vector>
  </HeadingPairs>
  <TitlesOfParts>
    <vt:vector size="21" baseType="lpstr">
      <vt:lpstr>Arial</vt:lpstr>
      <vt:lpstr>Gill Sans MT</vt:lpstr>
      <vt:lpstr>Paquete</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lpstr>Interacción y comunicación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Interacción y comunicación</dc:title>
  <dc:creator>jose miguel labrin elgueta</dc:creator>
  <cp:lastModifiedBy>jose miguel labrin elgueta</cp:lastModifiedBy>
  <cp:revision>7</cp:revision>
  <dcterms:created xsi:type="dcterms:W3CDTF">2017-08-17T00:18:00Z</dcterms:created>
  <dcterms:modified xsi:type="dcterms:W3CDTF">2020-10-08T12:52:18Z</dcterms:modified>
</cp:coreProperties>
</file>