
<file path=[Content_Types].xml><?xml version="1.0" encoding="utf-8"?>
<Types xmlns="http://schemas.openxmlformats.org/package/2006/content-types">
  <Default Extension="xml" ContentType="application/xml"/>
  <Default Extension="mp4" ContentType="video/mp4"/>
  <Default Extension="tif" ContentType="image/tif"/>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sldIdLst>
    <p:sldId id="256" r:id="rId2"/>
    <p:sldId id="258" r:id="rId3"/>
    <p:sldId id="261" r:id="rId4"/>
    <p:sldId id="257" r:id="rId5"/>
    <p:sldId id="302" r:id="rId6"/>
    <p:sldId id="303" r:id="rId7"/>
    <p:sldId id="304" r:id="rId8"/>
    <p:sldId id="301" r:id="rId9"/>
    <p:sldId id="299" r:id="rId10"/>
    <p:sldId id="308" r:id="rId11"/>
    <p:sldId id="259" r:id="rId12"/>
    <p:sldId id="309" r:id="rId13"/>
    <p:sldId id="260" r:id="rId14"/>
    <p:sldId id="310" r:id="rId15"/>
    <p:sldId id="262" r:id="rId16"/>
    <p:sldId id="263" r:id="rId17"/>
    <p:sldId id="264" r:id="rId18"/>
    <p:sldId id="265" r:id="rId19"/>
    <p:sldId id="266" r:id="rId20"/>
    <p:sldId id="311" r:id="rId21"/>
    <p:sldId id="267" r:id="rId22"/>
    <p:sldId id="268" r:id="rId23"/>
    <p:sldId id="269" r:id="rId24"/>
    <p:sldId id="306" r:id="rId25"/>
    <p:sldId id="270" r:id="rId26"/>
    <p:sldId id="271" r:id="rId27"/>
    <p:sldId id="272" r:id="rId28"/>
    <p:sldId id="273" r:id="rId29"/>
    <p:sldId id="305" r:id="rId30"/>
    <p:sldId id="281" r:id="rId31"/>
    <p:sldId id="312" r:id="rId32"/>
    <p:sldId id="282" r:id="rId33"/>
    <p:sldId id="283" r:id="rId34"/>
    <p:sldId id="284" r:id="rId35"/>
    <p:sldId id="285" r:id="rId36"/>
    <p:sldId id="286" r:id="rId37"/>
    <p:sldId id="287" r:id="rId38"/>
    <p:sldId id="288" r:id="rId39"/>
    <p:sldId id="274" r:id="rId40"/>
    <p:sldId id="275" r:id="rId41"/>
    <p:sldId id="276" r:id="rId42"/>
    <p:sldId id="277" r:id="rId43"/>
    <p:sldId id="290" r:id="rId44"/>
    <p:sldId id="291" r:id="rId45"/>
    <p:sldId id="292" r:id="rId46"/>
    <p:sldId id="293" r:id="rId47"/>
    <p:sldId id="294" r:id="rId48"/>
    <p:sldId id="295" r:id="rId49"/>
    <p:sldId id="296" r:id="rId50"/>
    <p:sldId id="289" r:id="rId51"/>
    <p:sldId id="314" r:id="rId52"/>
    <p:sldId id="297" r:id="rId53"/>
    <p:sldId id="298" r:id="rId54"/>
    <p:sldId id="300" r:id="rId55"/>
    <p:sldId id="313" r:id="rId56"/>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1pPr>
    <a:lvl2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2pPr>
    <a:lvl3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3pPr>
    <a:lvl4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4pPr>
    <a:lvl5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5pPr>
    <a:lvl6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6pPr>
    <a:lvl7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7pPr>
    <a:lvl8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8pPr>
    <a:lvl9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Avenir Next Medium"/>
          <a:ea typeface="Avenir Next Medium"/>
          <a:cs typeface="Avenir Next Medium"/>
        </a:font>
        <a:schemeClr val="accent1"/>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wholeTbl>
    <a:band2H>
      <a:tcTxStyle/>
      <a:tcStyle>
        <a:tcBdr/>
        <a:fill>
          <a:solidFill>
            <a:schemeClr val="accent1">
              <a:hueOff val="178262"/>
              <a:satOff val="-8651"/>
              <a:lumOff val="-7254"/>
              <a:alpha val="29000"/>
            </a:schemeClr>
          </a:solidFill>
        </a:fill>
      </a:tcStyle>
    </a:band2H>
    <a:firstCol>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firstCol>
    <a:lastRow>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63500" cap="flat">
              <a:solidFill>
                <a:srgbClr val="5F6568"/>
              </a:solidFill>
              <a:prstDash val="solid"/>
              <a:miter lim="400000"/>
            </a:ln>
          </a:top>
          <a:bottom>
            <a:ln w="12700" cap="flat">
              <a:noFill/>
              <a:miter lim="400000"/>
            </a:ln>
          </a:bottom>
          <a:insideH>
            <a:ln w="25400" cap="flat">
              <a:solidFill>
                <a:srgbClr val="5F6568"/>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12700" cap="flat">
              <a:noFill/>
              <a:miter lim="400000"/>
            </a:ln>
          </a:top>
          <a:bottom>
            <a:ln w="635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firstRow>
  </a:tblStyle>
  <a:tblStyle styleId="{C7B018BB-80A7-4F77-B60F-C8B233D01FF8}" styleName="">
    <a:tblBg/>
    <a:wholeTbl>
      <a:tcTxStyle b="off" i="off">
        <a:font>
          <a:latin typeface="Avenir Next Medium"/>
          <a:ea typeface="Avenir Next Medium"/>
          <a:cs typeface="Avenir Next Medium"/>
        </a:font>
        <a:srgbClr val="838787"/>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chemeClr val="accent6">
              <a:alpha val="25000"/>
            </a:schemeClr>
          </a:solidFill>
        </a:fill>
      </a:tcStyle>
    </a:band2H>
    <a:firstCol>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A01D73"/>
          </a:solidFill>
        </a:fill>
      </a:tcStyle>
    </a:firstCol>
    <a:la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81873"/>
          </a:solid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81873"/>
          </a:solidFill>
        </a:fill>
      </a:tcStyle>
    </a:firstRow>
  </a:tblStyle>
  <a:tblStyle styleId="{EEE7283C-3CF3-47DC-8721-378D4A62B228}" styleName="">
    <a:tblBg/>
    <a:wholeTbl>
      <a:tcTxStyle b="off" i="off">
        <a:font>
          <a:latin typeface="Avenir Next Medium"/>
          <a:ea typeface="Avenir Next Medium"/>
          <a:cs typeface="Avenir Next Medium"/>
        </a:font>
        <a:srgbClr val="838787"/>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wholeTbl>
    <a:band2H>
      <a:tcTxStyle/>
      <a:tcStyle>
        <a:tcBdr/>
        <a:fill>
          <a:solidFill>
            <a:srgbClr val="DCDEE0">
              <a:alpha val="18000"/>
            </a:srgbClr>
          </a:solidFill>
        </a:fill>
      </a:tcStyle>
    </a:band2H>
    <a:firstCol>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firstCol>
    <a:la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5F6568"/>
              </a:solidFill>
              <a:prstDash val="solid"/>
              <a:miter lim="400000"/>
            </a:ln>
          </a:insideH>
          <a:insideV>
            <a:ln w="12700" cap="flat">
              <a:noFill/>
              <a:miter lim="400000"/>
            </a:ln>
          </a:insideV>
        </a:tcBdr>
        <a:fill>
          <a:solidFill>
            <a:srgbClr val="838787"/>
          </a:solid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5F6568"/>
              </a:solidFill>
              <a:prstDash val="solid"/>
              <a:miter lim="400000"/>
            </a:ln>
          </a:insideH>
          <a:insideV>
            <a:ln w="12700" cap="flat">
              <a:noFill/>
              <a:miter lim="400000"/>
            </a:ln>
          </a:insideV>
        </a:tcBdr>
        <a:fill>
          <a:solidFill>
            <a:schemeClr val="accent5">
              <a:hueOff val="-239254"/>
              <a:lumOff val="-1399"/>
            </a:schemeClr>
          </a:solidFill>
        </a:fill>
      </a:tcStyle>
    </a:firstRow>
  </a:tblStyle>
  <a:tblStyle styleId="{CF821DB8-F4EB-4A41-A1BA-3FCAFE7338EE}" styleName="">
    <a:tblBg/>
    <a:wholeTbl>
      <a:tcTxStyle b="off" i="off">
        <a:font>
          <a:latin typeface="Avenir Next Medium"/>
          <a:ea typeface="Avenir Next Medium"/>
          <a:cs typeface="Avenir Next Medium"/>
        </a:font>
        <a:srgbClr val="838787"/>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wholeTbl>
    <a:band2H>
      <a:tcTxStyle/>
      <a:tcStyle>
        <a:tcBdr/>
        <a:fill>
          <a:solidFill>
            <a:srgbClr val="D4EB9B">
              <a:alpha val="26000"/>
            </a:srgbClr>
          </a:solidFill>
        </a:fill>
      </a:tcStyle>
    </a:band2H>
    <a:firstCol>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firstCol>
    <a:lastRow>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88900" cap="flat">
              <a:solidFill>
                <a:srgbClr val="5F6568"/>
              </a:solidFill>
              <a:prstDash val="solid"/>
              <a:miter lim="400000"/>
            </a:ln>
          </a:top>
          <a:bottom>
            <a:ln w="12700" cap="flat">
              <a:noFill/>
              <a:miter lim="400000"/>
            </a:ln>
          </a:bottom>
          <a:insideH>
            <a:ln w="25400" cap="flat">
              <a:solidFill>
                <a:srgbClr val="D4EB9B">
                  <a:alpha val="26000"/>
                </a:srgbClr>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63500" cap="flat">
              <a:solidFill>
                <a:srgbClr val="5F6568"/>
              </a:solidFill>
              <a:prstDash val="solid"/>
              <a:miter lim="400000"/>
            </a:ln>
          </a:bottom>
          <a:insideH>
            <a:ln w="25400" cap="flat">
              <a:solidFill>
                <a:srgbClr val="D4EB9B">
                  <a:alpha val="26000"/>
                </a:srgbClr>
              </a:solidFill>
              <a:prstDash val="solid"/>
              <a:miter lim="400000"/>
            </a:ln>
          </a:insideH>
          <a:insideV>
            <a:ln w="12700" cap="flat">
              <a:noFill/>
              <a:miter lim="400000"/>
            </a:ln>
          </a:insideV>
        </a:tcBdr>
        <a:fill>
          <a:solidFill>
            <a:srgbClr val="147882"/>
          </a:solidFill>
        </a:fill>
      </a:tcStyle>
    </a:firstRow>
  </a:tblStyle>
  <a:tblStyle styleId="{33BA23B1-9221-436E-865A-0063620EA4FD}" styleName="">
    <a:tblBg/>
    <a:wholeTbl>
      <a:tcTxStyle b="off" i="off">
        <a:font>
          <a:latin typeface="Avenir Next Medium"/>
          <a:ea typeface="Avenir Next Medium"/>
          <a:cs typeface="Avenir Next Medium"/>
        </a:font>
        <a:srgbClr val="FFFFFF"/>
      </a:tcTxStyle>
      <a:tcStyle>
        <a:tcBdr>
          <a:left>
            <a:ln w="12700" cap="flat">
              <a:noFill/>
              <a:miter lim="400000"/>
            </a:ln>
          </a:left>
          <a:right>
            <a:ln w="12700" cap="flat">
              <a:noFill/>
              <a:miter lim="400000"/>
            </a:ln>
          </a:right>
          <a:top>
            <a:ln w="25400" cap="flat">
              <a:solidFill>
                <a:srgbClr val="222222"/>
              </a:solidFill>
              <a:prstDash val="solid"/>
              <a:miter lim="400000"/>
            </a:ln>
          </a:top>
          <a:bottom>
            <a:ln w="25400" cap="flat">
              <a:solidFill>
                <a:srgbClr val="222222"/>
              </a:solidFill>
              <a:prstDash val="solid"/>
              <a:miter lim="400000"/>
            </a:ln>
          </a:bottom>
          <a:insideH>
            <a:ln w="25400" cap="flat">
              <a:solidFill>
                <a:srgbClr val="222222"/>
              </a:solidFill>
              <a:prstDash val="solid"/>
              <a:miter lim="400000"/>
            </a:ln>
          </a:insideH>
          <a:insideV>
            <a:ln w="12700" cap="flat">
              <a:noFill/>
              <a:miter lim="400000"/>
            </a:ln>
          </a:insideV>
        </a:tcBdr>
        <a:fill>
          <a:solidFill>
            <a:srgbClr val="838787">
              <a:alpha val="75000"/>
            </a:srgbClr>
          </a:solidFill>
        </a:fill>
      </a:tcStyle>
    </a:wholeTbl>
    <a:band2H>
      <a:tcTxStyle/>
      <a:tcStyle>
        <a:tcBdr/>
        <a:fill>
          <a:solidFill>
            <a:srgbClr val="686A6A">
              <a:alpha val="85000"/>
            </a:srgbClr>
          </a:solidFill>
        </a:fill>
      </a:tcStyle>
    </a:band2H>
    <a:firstCol>
      <a:tcTxStyle b="on" i="off">
        <a:font>
          <a:latin typeface="Avenir Next Demi Bold"/>
          <a:ea typeface="Avenir Next Demi Bold"/>
          <a:cs typeface="Avenir Next Demi Bold"/>
        </a:font>
        <a:srgbClr val="222222"/>
      </a:tcTxStyle>
      <a:tcStyle>
        <a:tcBdr>
          <a:left>
            <a:ln w="12700" cap="flat">
              <a:noFill/>
              <a:miter lim="400000"/>
            </a:ln>
          </a:left>
          <a:right>
            <a:ln w="63500" cap="flat">
              <a:solidFill>
                <a:srgbClr val="222222"/>
              </a:solidFill>
              <a:prstDash val="solid"/>
              <a:miter lim="400000"/>
            </a:ln>
          </a:right>
          <a:top>
            <a:ln w="25400" cap="flat">
              <a:solidFill>
                <a:srgbClr val="222222"/>
              </a:solidFill>
              <a:prstDash val="solid"/>
              <a:miter lim="400000"/>
            </a:ln>
          </a:top>
          <a:bottom>
            <a:ln w="25400" cap="flat">
              <a:solidFill>
                <a:srgbClr val="222222"/>
              </a:solidFill>
              <a:prstDash val="solid"/>
              <a:miter lim="400000"/>
            </a:ln>
          </a:bottom>
          <a:insideH>
            <a:ln w="25400" cap="flat">
              <a:solidFill>
                <a:srgbClr val="222222"/>
              </a:solidFill>
              <a:prstDash val="solid"/>
              <a:miter lim="400000"/>
            </a:ln>
          </a:insideH>
          <a:insideV>
            <a:ln w="12700" cap="flat">
              <a:noFill/>
              <a:miter lim="400000"/>
            </a:ln>
          </a:insideV>
        </a:tcBdr>
        <a:fill>
          <a:solidFill>
            <a:srgbClr val="686A6A">
              <a:alpha val="85000"/>
            </a:srgbClr>
          </a:solidFill>
        </a:fill>
      </a:tcStyle>
    </a:firstCol>
    <a:lastRow>
      <a:tcTxStyle b="on" i="off">
        <a:font>
          <a:latin typeface="Avenir Next Demi Bold"/>
          <a:ea typeface="Avenir Next Demi Bold"/>
          <a:cs typeface="Avenir Next Demi Bold"/>
        </a:font>
        <a:srgbClr val="3D3D3D"/>
      </a:tcTxStyle>
      <a:tcStyle>
        <a:tcBdr>
          <a:left>
            <a:ln w="12700" cap="flat">
              <a:noFill/>
              <a:miter lim="400000"/>
            </a:ln>
          </a:left>
          <a:right>
            <a:ln w="12700" cap="flat">
              <a:noFill/>
              <a:miter lim="400000"/>
            </a:ln>
          </a:right>
          <a:top>
            <a:ln w="63500" cap="flat">
              <a:solidFill>
                <a:srgbClr val="222222"/>
              </a:solidFill>
              <a:prstDash val="solid"/>
              <a:miter lim="400000"/>
            </a:ln>
          </a:top>
          <a:bottom>
            <a:ln w="12700" cap="flat">
              <a:noFill/>
              <a:miter lim="400000"/>
            </a:ln>
          </a:bottom>
          <a:insideH>
            <a:ln w="25400" cap="flat">
              <a:solidFill>
                <a:srgbClr val="222222"/>
              </a:solidFill>
              <a:prstDash val="solid"/>
              <a:miter lim="400000"/>
            </a:ln>
          </a:insideH>
          <a:insideV>
            <a:ln w="12700" cap="flat">
              <a:noFill/>
              <a:miter lim="400000"/>
            </a:ln>
          </a:insideV>
        </a:tcBdr>
        <a:fill>
          <a:solidFill>
            <a:srgbClr val="838787"/>
          </a:solidFill>
        </a:fill>
      </a:tcStyle>
    </a:lastRow>
    <a:firstRow>
      <a:tcTxStyle b="on" i="off">
        <a:font>
          <a:latin typeface="Avenir Next Demi Bold"/>
          <a:ea typeface="Avenir Next Demi Bold"/>
          <a:cs typeface="Avenir Next Demi Bold"/>
        </a:font>
        <a:srgbClr val="3D3D3D"/>
      </a:tcTxStyle>
      <a:tcStyle>
        <a:tcBdr>
          <a:left>
            <a:ln w="12700" cap="flat">
              <a:noFill/>
              <a:miter lim="400000"/>
            </a:ln>
          </a:left>
          <a:right>
            <a:ln w="12700" cap="flat">
              <a:noFill/>
              <a:miter lim="400000"/>
            </a:ln>
          </a:right>
          <a:top>
            <a:ln w="12700" cap="flat">
              <a:noFill/>
              <a:miter lim="400000"/>
            </a:ln>
          </a:top>
          <a:bottom>
            <a:ln w="63500" cap="flat">
              <a:solidFill>
                <a:srgbClr val="222222"/>
              </a:solidFill>
              <a:prstDash val="solid"/>
              <a:miter lim="400000"/>
            </a:ln>
          </a:bottom>
          <a:insideH>
            <a:ln w="25400" cap="flat">
              <a:solidFill>
                <a:srgbClr val="222222"/>
              </a:solidFill>
              <a:prstDash val="solid"/>
              <a:miter lim="400000"/>
            </a:ln>
          </a:insideH>
          <a:insideV>
            <a:ln w="12700" cap="flat">
              <a:noFill/>
              <a:miter lim="400000"/>
            </a:ln>
          </a:insideV>
        </a:tcBdr>
        <a:fill>
          <a:solidFill>
            <a:srgbClr val="838787"/>
          </a:solidFill>
        </a:fill>
      </a:tcStyle>
    </a:firstRow>
  </a:tblStyle>
  <a:tblStyle styleId="{2708684C-4D16-4618-839F-0558EEFCDFE6}" styleName="">
    <a:tblBg/>
    <a:wholeTbl>
      <a:tcTxStyle b="off" i="off">
        <a:font>
          <a:latin typeface="Avenir Next Medium"/>
          <a:ea typeface="Avenir Next Medium"/>
          <a:cs typeface="Avenir Next Medium"/>
        </a:font>
        <a:srgbClr val="838787"/>
      </a:tcTxStyle>
      <a:tcStyle>
        <a:tcBdr>
          <a:left>
            <a:ln w="25400" cap="flat">
              <a:solidFill>
                <a:srgbClr val="5F6568"/>
              </a:solidFill>
              <a:prstDash val="solid"/>
              <a:miter lim="400000"/>
            </a:ln>
          </a:left>
          <a:right>
            <a:ln w="25400" cap="flat">
              <a:solidFill>
                <a:srgbClr val="5F6568"/>
              </a:solidFill>
              <a:prstDash val="solid"/>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25400" cap="flat">
              <a:solidFill>
                <a:srgbClr val="5F6568"/>
              </a:solidFill>
              <a:prstDash val="solid"/>
              <a:miter lim="400000"/>
            </a:ln>
          </a:insideV>
        </a:tcBdr>
        <a:fill>
          <a:noFill/>
        </a:fill>
      </a:tcStyle>
    </a:wholeTbl>
    <a:band2H>
      <a:tcTxStyle/>
      <a:tcStyle>
        <a:tcBdr/>
        <a:fill>
          <a:solidFill>
            <a:srgbClr val="DCDEE0">
              <a:alpha val="18000"/>
            </a:srgbClr>
          </a:solidFill>
        </a:fill>
      </a:tcStyle>
    </a:band2H>
    <a:firstCol>
      <a:tcTxStyle b="on" i="off">
        <a:font>
          <a:latin typeface="Avenir Next Demi Bold"/>
          <a:ea typeface="Avenir Next Demi Bold"/>
          <a:cs typeface="Avenir Next Demi Bold"/>
        </a:font>
        <a:srgbClr val="A6AAA9"/>
      </a:tcTxStyle>
      <a:tcStyle>
        <a:tcBdr>
          <a:left>
            <a:ln w="12700" cap="flat">
              <a:noFill/>
              <a:miter lim="400000"/>
            </a:ln>
          </a:left>
          <a:right>
            <a:ln w="63500" cap="flat">
              <a:solidFill>
                <a:srgbClr val="5F6568"/>
              </a:solidFill>
              <a:prstDash val="solid"/>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25400" cap="flat">
              <a:solidFill>
                <a:srgbClr val="5F6568"/>
              </a:solidFill>
              <a:prstDash val="solid"/>
              <a:miter lim="400000"/>
            </a:ln>
          </a:insideV>
        </a:tcBdr>
        <a:fill>
          <a:noFill/>
        </a:fill>
      </a:tcStyle>
    </a:firstCol>
    <a:lastRow>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63500" cap="flat">
              <a:solidFill>
                <a:srgbClr val="5F6568"/>
              </a:solidFill>
              <a:prstDash val="solid"/>
              <a:miter lim="400000"/>
            </a:ln>
          </a:top>
          <a:bottom>
            <a:ln w="12700" cap="flat">
              <a:noFill/>
              <a:miter lim="400000"/>
            </a:ln>
          </a:bottom>
          <a:insideH>
            <a:ln w="25400" cap="flat">
              <a:solidFill>
                <a:srgbClr val="5F6568"/>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A6AAA9"/>
      </a:tcTxStyle>
      <a:tcStyle>
        <a:tcBdr>
          <a:left>
            <a:ln w="25400" cap="flat">
              <a:solidFill>
                <a:srgbClr val="5F6568"/>
              </a:solidFill>
              <a:prstDash val="solid"/>
              <a:miter lim="400000"/>
            </a:ln>
          </a:left>
          <a:right>
            <a:ln w="25400" cap="flat">
              <a:solidFill>
                <a:srgbClr val="5F6568"/>
              </a:solidFill>
              <a:prstDash val="solid"/>
              <a:miter lim="400000"/>
            </a:ln>
          </a:right>
          <a:top>
            <a:ln w="12700" cap="flat">
              <a:noFill/>
              <a:miter lim="400000"/>
            </a:ln>
          </a:top>
          <a:bottom>
            <a:ln w="63500" cap="flat">
              <a:solidFill>
                <a:srgbClr val="5F6568"/>
              </a:solidFill>
              <a:prstDash val="solid"/>
              <a:miter lim="400000"/>
            </a:ln>
          </a:bottom>
          <a:insideH>
            <a:ln w="25400" cap="flat">
              <a:solidFill>
                <a:srgbClr val="5F6568"/>
              </a:solidFill>
              <a:prstDash val="solid"/>
              <a:miter lim="400000"/>
            </a:ln>
          </a:insideH>
          <a:insideV>
            <a:ln w="25400" cap="flat">
              <a:solidFill>
                <a:srgbClr val="5F656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095"/>
    <p:restoredTop sz="94665"/>
  </p:normalViewPr>
  <p:slideViewPr>
    <p:cSldViewPr snapToGrid="0" snapToObjects="1">
      <p:cViewPr>
        <p:scale>
          <a:sx n="74" d="100"/>
          <a:sy n="74" d="100"/>
        </p:scale>
        <p:origin x="1824" y="-4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notesMaster" Target="notesMasters/notesMaster1.xml"/><Relationship Id="rId58" Type="http://schemas.openxmlformats.org/officeDocument/2006/relationships/presProps" Target="presProps.xml"/><Relationship Id="rId59" Type="http://schemas.openxmlformats.org/officeDocument/2006/relationships/viewProps" Target="view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theme" Target="theme/theme1.xml"/><Relationship Id="rId6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 name="Shape 163"/>
          <p:cNvSpPr>
            <a:spLocks noGrp="1" noRot="1" noChangeAspect="1"/>
          </p:cNvSpPr>
          <p:nvPr>
            <p:ph type="sldImg"/>
          </p:nvPr>
        </p:nvSpPr>
        <p:spPr>
          <a:xfrm>
            <a:off x="1143000" y="685800"/>
            <a:ext cx="4572000" cy="3429000"/>
          </a:xfrm>
          <a:prstGeom prst="rect">
            <a:avLst/>
          </a:prstGeom>
        </p:spPr>
        <p:txBody>
          <a:bodyPr/>
          <a:lstStyle/>
          <a:p>
            <a:endParaRPr/>
          </a:p>
        </p:txBody>
      </p:sp>
      <p:sp>
        <p:nvSpPr>
          <p:cNvPr id="164" name="Shape 164"/>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Tree>
    <p:extLst>
      <p:ext uri="{BB962C8B-B14F-4D97-AF65-F5344CB8AC3E}">
        <p14:creationId xmlns:p14="http://schemas.microsoft.com/office/powerpoint/2010/main" val="4653716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ítulo y subtítulo">
    <p:bg>
      <p:bgPr>
        <a:solidFill>
          <a:srgbClr val="222222"/>
        </a:solidFill>
        <a:effectLst/>
      </p:bgPr>
    </p:bg>
    <p:spTree>
      <p:nvGrpSpPr>
        <p:cNvPr id="1" name=""/>
        <p:cNvGrpSpPr/>
        <p:nvPr/>
      </p:nvGrpSpPr>
      <p:grpSpPr>
        <a:xfrm>
          <a:off x="0" y="0"/>
          <a:ext cx="0" cy="0"/>
          <a:chOff x="0" y="0"/>
          <a:chExt cx="0" cy="0"/>
        </a:xfrm>
      </p:grpSpPr>
      <p:sp>
        <p:nvSpPr>
          <p:cNvPr id="12" name="Línea"/>
          <p:cNvSpPr/>
          <p:nvPr/>
        </p:nvSpPr>
        <p:spPr>
          <a:xfrm flipV="1">
            <a:off x="406400" y="6140894"/>
            <a:ext cx="12192000" cy="263"/>
          </a:xfrm>
          <a:prstGeom prst="line">
            <a:avLst/>
          </a:prstGeom>
          <a:ln w="38100">
            <a:solidFill>
              <a:srgbClr val="A6AAA9"/>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endParaRPr/>
          </a:p>
        </p:txBody>
      </p:sp>
      <p:sp>
        <p:nvSpPr>
          <p:cNvPr id="13" name="Texto del título"/>
          <p:cNvSpPr txBox="1">
            <a:spLocks noGrp="1"/>
          </p:cNvSpPr>
          <p:nvPr>
            <p:ph type="title"/>
          </p:nvPr>
        </p:nvSpPr>
        <p:spPr>
          <a:xfrm>
            <a:off x="406400" y="6426200"/>
            <a:ext cx="12192000" cy="2705100"/>
          </a:xfrm>
          <a:prstGeom prst="rect">
            <a:avLst/>
          </a:prstGeom>
        </p:spPr>
        <p:txBody>
          <a:bodyPr/>
          <a:lstStyle>
            <a:lvl1pPr>
              <a:spcBef>
                <a:spcPts val="0"/>
              </a:spcBef>
              <a:defRPr sz="17000"/>
            </a:lvl1pPr>
          </a:lstStyle>
          <a:p>
            <a:r>
              <a:t>Texto del título</a:t>
            </a:r>
          </a:p>
        </p:txBody>
      </p:sp>
      <p:sp>
        <p:nvSpPr>
          <p:cNvPr id="14" name="Nivel de texto 1…"/>
          <p:cNvSpPr txBox="1">
            <a:spLocks noGrp="1"/>
          </p:cNvSpPr>
          <p:nvPr>
            <p:ph type="body" sz="quarter" idx="1"/>
          </p:nvPr>
        </p:nvSpPr>
        <p:spPr>
          <a:xfrm>
            <a:off x="406400" y="4267200"/>
            <a:ext cx="12192000" cy="1803400"/>
          </a:xfrm>
          <a:prstGeom prst="rect">
            <a:avLst/>
          </a:prstGeom>
        </p:spPr>
        <p:txBody>
          <a:bodyPr anchor="b"/>
          <a:lstStyle>
            <a:lvl1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1pPr>
            <a:lvl2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2pPr>
            <a:lvl3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3pPr>
            <a:lvl4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4pPr>
            <a:lvl5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5pPr>
          </a:lstStyle>
          <a:p>
            <a:r>
              <a:t>Nivel de texto 1</a:t>
            </a:r>
          </a:p>
          <a:p>
            <a:pPr lvl="1"/>
            <a:r>
              <a:t>Nivel de texto 2</a:t>
            </a:r>
          </a:p>
          <a:p>
            <a:pPr lvl="2"/>
            <a:r>
              <a:t>Nivel de texto 3</a:t>
            </a:r>
          </a:p>
          <a:p>
            <a:pPr lvl="3"/>
            <a:r>
              <a:t>Nivel de texto 4</a:t>
            </a:r>
          </a:p>
          <a:p>
            <a:pPr lvl="4"/>
            <a:r>
              <a:t>Nivel de texto 5</a:t>
            </a:r>
          </a:p>
        </p:txBody>
      </p:sp>
      <p:sp>
        <p:nvSpPr>
          <p:cNvPr id="15" name="Número de diapositiva"/>
          <p:cNvSpPr txBox="1">
            <a:spLocks noGrp="1"/>
          </p:cNvSpPr>
          <p:nvPr>
            <p:ph type="sldNum" sz="quarter" idx="2"/>
          </p:nvPr>
        </p:nvSpPr>
        <p:spPr>
          <a:xfrm>
            <a:off x="12194440" y="431800"/>
            <a:ext cx="406898" cy="457200"/>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Viñetas">
    <p:bg>
      <p:bgPr>
        <a:solidFill>
          <a:srgbClr val="222222"/>
        </a:solidFill>
        <a:effectLst/>
      </p:bgPr>
    </p:bg>
    <p:spTree>
      <p:nvGrpSpPr>
        <p:cNvPr id="1" name=""/>
        <p:cNvGrpSpPr/>
        <p:nvPr/>
      </p:nvGrpSpPr>
      <p:grpSpPr>
        <a:xfrm>
          <a:off x="0" y="0"/>
          <a:ext cx="0" cy="0"/>
          <a:chOff x="0" y="0"/>
          <a:chExt cx="0" cy="0"/>
        </a:xfrm>
      </p:grpSpPr>
      <p:sp>
        <p:nvSpPr>
          <p:cNvPr id="102" name="Texto"/>
          <p:cNvSpPr txBox="1">
            <a:spLocks noGrp="1"/>
          </p:cNvSpPr>
          <p:nvPr>
            <p:ph type="body" sz="quarter" idx="13"/>
          </p:nvPr>
        </p:nvSpPr>
        <p:spPr>
          <a:xfrm>
            <a:off x="406400" y="457200"/>
            <a:ext cx="11176000" cy="457200"/>
          </a:xfrm>
          <a:prstGeom prst="rect">
            <a:avLst/>
          </a:prstGeom>
        </p:spPr>
        <p:txBody>
          <a:bodyPr anchor="b">
            <a:spAutoFit/>
          </a:bodyPr>
          <a:lstStyle>
            <a:lvl1pPr marL="0" indent="0" defTabSz="457200">
              <a:lnSpc>
                <a:spcPct val="80000"/>
              </a:lnSpc>
              <a:spcBef>
                <a:spcPts val="0"/>
              </a:spcBef>
              <a:buClrTx/>
              <a:buSzTx/>
              <a:buFontTx/>
              <a:buNone/>
              <a:defRPr sz="2400" cap="all" spc="120">
                <a:latin typeface="DIN Alternate"/>
                <a:ea typeface="DIN Alternate"/>
                <a:cs typeface="DIN Alternate"/>
                <a:sym typeface="DIN Alternate"/>
              </a:defRPr>
            </a:lvl1pPr>
          </a:lstStyle>
          <a:p>
            <a:r>
              <a:t>Texto</a:t>
            </a:r>
          </a:p>
        </p:txBody>
      </p:sp>
      <p:sp>
        <p:nvSpPr>
          <p:cNvPr id="103" name="Nivel de texto 1…"/>
          <p:cNvSpPr txBox="1">
            <a:spLocks noGrp="1"/>
          </p:cNvSpPr>
          <p:nvPr>
            <p:ph type="body" idx="1"/>
          </p:nvPr>
        </p:nvSpPr>
        <p:spPr>
          <a:prstGeom prst="rect">
            <a:avLst/>
          </a:prstGeom>
        </p:spPr>
        <p:txBody>
          <a:bodyPr/>
          <a:lstStyle>
            <a:lvl1pPr>
              <a:buClr>
                <a:schemeClr val="accent1"/>
              </a:buClr>
              <a:buChar char="▸"/>
            </a:lvl1pPr>
            <a:lvl2pPr>
              <a:buClr>
                <a:schemeClr val="accent1"/>
              </a:buClr>
              <a:buChar char="▸"/>
            </a:lvl2pPr>
            <a:lvl3pPr>
              <a:buClr>
                <a:schemeClr val="accent1"/>
              </a:buClr>
              <a:buChar char="▸"/>
            </a:lvl3pPr>
            <a:lvl4pPr>
              <a:buClr>
                <a:schemeClr val="accent1"/>
              </a:buClr>
              <a:buChar char="▸"/>
            </a:lvl4pPr>
            <a:lvl5pPr>
              <a:buClr>
                <a:schemeClr val="accent1"/>
              </a:buClr>
              <a:buChar char="▸"/>
            </a:lvl5pPr>
          </a:lstStyle>
          <a:p>
            <a:r>
              <a:t>Nivel de texto 1</a:t>
            </a:r>
          </a:p>
          <a:p>
            <a:pPr lvl="1"/>
            <a:r>
              <a:t>Nivel de texto 2</a:t>
            </a:r>
          </a:p>
          <a:p>
            <a:pPr lvl="2"/>
            <a:r>
              <a:t>Nivel de texto 3</a:t>
            </a:r>
          </a:p>
          <a:p>
            <a:pPr lvl="3"/>
            <a:r>
              <a:t>Nivel de texto 4</a:t>
            </a:r>
          </a:p>
          <a:p>
            <a:pPr lvl="4"/>
            <a:r>
              <a:t>Nivel de texto 5</a:t>
            </a:r>
          </a:p>
        </p:txBody>
      </p:sp>
      <p:sp>
        <p:nvSpPr>
          <p:cNvPr id="104" name="Número de diapositiva"/>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3 fotos">
    <p:bg>
      <p:bgPr>
        <a:solidFill>
          <a:srgbClr val="222222"/>
        </a:solidFill>
        <a:effectLst/>
      </p:bgPr>
    </p:bg>
    <p:spTree>
      <p:nvGrpSpPr>
        <p:cNvPr id="1" name=""/>
        <p:cNvGrpSpPr/>
        <p:nvPr/>
      </p:nvGrpSpPr>
      <p:grpSpPr>
        <a:xfrm>
          <a:off x="0" y="0"/>
          <a:ext cx="0" cy="0"/>
          <a:chOff x="0" y="0"/>
          <a:chExt cx="0" cy="0"/>
        </a:xfrm>
      </p:grpSpPr>
      <p:sp>
        <p:nvSpPr>
          <p:cNvPr id="111" name="Imagen"/>
          <p:cNvSpPr>
            <a:spLocks noGrp="1"/>
          </p:cNvSpPr>
          <p:nvPr>
            <p:ph type="pic" sz="half" idx="13"/>
          </p:nvPr>
        </p:nvSpPr>
        <p:spPr>
          <a:xfrm>
            <a:off x="5463161" y="-90805"/>
            <a:ext cx="8585201" cy="5043805"/>
          </a:xfrm>
          <a:prstGeom prst="rect">
            <a:avLst/>
          </a:prstGeom>
        </p:spPr>
        <p:txBody>
          <a:bodyPr lIns="91439" tIns="45719" rIns="91439" bIns="45719">
            <a:noAutofit/>
          </a:bodyPr>
          <a:lstStyle/>
          <a:p>
            <a:endParaRPr/>
          </a:p>
        </p:txBody>
      </p:sp>
      <p:sp>
        <p:nvSpPr>
          <p:cNvPr id="112" name="Imagen"/>
          <p:cNvSpPr>
            <a:spLocks noGrp="1"/>
          </p:cNvSpPr>
          <p:nvPr>
            <p:ph type="pic" sz="half" idx="14"/>
          </p:nvPr>
        </p:nvSpPr>
        <p:spPr>
          <a:xfrm>
            <a:off x="5918717" y="4660900"/>
            <a:ext cx="7669766" cy="5219700"/>
          </a:xfrm>
          <a:prstGeom prst="rect">
            <a:avLst/>
          </a:prstGeom>
        </p:spPr>
        <p:txBody>
          <a:bodyPr lIns="91439" tIns="45719" rIns="91439" bIns="45719">
            <a:noAutofit/>
          </a:bodyPr>
          <a:lstStyle/>
          <a:p>
            <a:endParaRPr/>
          </a:p>
        </p:txBody>
      </p:sp>
      <p:sp>
        <p:nvSpPr>
          <p:cNvPr id="113" name="Imagen"/>
          <p:cNvSpPr>
            <a:spLocks noGrp="1"/>
          </p:cNvSpPr>
          <p:nvPr>
            <p:ph type="pic" idx="15"/>
          </p:nvPr>
        </p:nvSpPr>
        <p:spPr>
          <a:xfrm>
            <a:off x="-1016000" y="-12700"/>
            <a:ext cx="8860898" cy="9779000"/>
          </a:xfrm>
          <a:prstGeom prst="rect">
            <a:avLst/>
          </a:prstGeom>
        </p:spPr>
        <p:txBody>
          <a:bodyPr lIns="91439" tIns="45719" rIns="91439" bIns="45719">
            <a:noAutofit/>
          </a:bodyPr>
          <a:lstStyle/>
          <a:p>
            <a:endParaRPr/>
          </a:p>
        </p:txBody>
      </p:sp>
      <p:sp>
        <p:nvSpPr>
          <p:cNvPr id="114" name="Número de diapositiva"/>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Cita">
    <p:bg>
      <p:bgPr>
        <a:solidFill>
          <a:srgbClr val="222222"/>
        </a:solidFill>
        <a:effectLst/>
      </p:bgPr>
    </p:bg>
    <p:spTree>
      <p:nvGrpSpPr>
        <p:cNvPr id="1" name=""/>
        <p:cNvGrpSpPr/>
        <p:nvPr/>
      </p:nvGrpSpPr>
      <p:grpSpPr>
        <a:xfrm>
          <a:off x="0" y="0"/>
          <a:ext cx="0" cy="0"/>
          <a:chOff x="0" y="0"/>
          <a:chExt cx="0" cy="0"/>
        </a:xfrm>
      </p:grpSpPr>
      <p:sp>
        <p:nvSpPr>
          <p:cNvPr id="121" name="Bocadillo cuadrado"/>
          <p:cNvSpPr/>
          <p:nvPr/>
        </p:nvSpPr>
        <p:spPr>
          <a:xfrm>
            <a:off x="469900" y="2362200"/>
            <a:ext cx="12065000" cy="5229225"/>
          </a:xfrm>
          <a:custGeom>
            <a:avLst/>
            <a:gdLst/>
            <a:ahLst/>
            <a:cxnLst>
              <a:cxn ang="0">
                <a:pos x="wd2" y="hd2"/>
              </a:cxn>
              <a:cxn ang="5400000">
                <a:pos x="wd2" y="hd2"/>
              </a:cxn>
              <a:cxn ang="10800000">
                <a:pos x="wd2" y="hd2"/>
              </a:cxn>
              <a:cxn ang="16200000">
                <a:pos x="wd2" y="hd2"/>
              </a:cxn>
            </a:cxnLst>
            <a:rect l="0" t="0" r="r" b="b"/>
            <a:pathLst>
              <a:path w="21600" h="21600" extrusionOk="0">
                <a:moveTo>
                  <a:pt x="224" y="0"/>
                </a:moveTo>
                <a:cubicBezTo>
                  <a:pt x="100" y="0"/>
                  <a:pt x="0" y="232"/>
                  <a:pt x="0" y="516"/>
                </a:cubicBezTo>
                <a:lnTo>
                  <a:pt x="0" y="18789"/>
                </a:lnTo>
                <a:cubicBezTo>
                  <a:pt x="0" y="19073"/>
                  <a:pt x="100" y="19305"/>
                  <a:pt x="224" y="19305"/>
                </a:cubicBezTo>
                <a:lnTo>
                  <a:pt x="17228" y="19305"/>
                </a:lnTo>
                <a:lnTo>
                  <a:pt x="17850" y="21600"/>
                </a:lnTo>
                <a:lnTo>
                  <a:pt x="18471" y="19305"/>
                </a:lnTo>
                <a:lnTo>
                  <a:pt x="21376" y="19305"/>
                </a:lnTo>
                <a:cubicBezTo>
                  <a:pt x="21500" y="19305"/>
                  <a:pt x="21600" y="19073"/>
                  <a:pt x="21600" y="18789"/>
                </a:cubicBezTo>
                <a:lnTo>
                  <a:pt x="21600" y="516"/>
                </a:lnTo>
                <a:cubicBezTo>
                  <a:pt x="21600" y="232"/>
                  <a:pt x="21500" y="0"/>
                  <a:pt x="21376" y="0"/>
                </a:cubicBezTo>
                <a:lnTo>
                  <a:pt x="224" y="0"/>
                </a:lnTo>
                <a:close/>
              </a:path>
            </a:pathLst>
          </a:custGeom>
          <a:solidFill>
            <a:schemeClr val="accent1"/>
          </a:solidFill>
          <a:ln w="12700">
            <a:miter lim="400000"/>
          </a:ln>
        </p:spPr>
        <p:txBody>
          <a:bodyPr lIns="50800" tIns="50800" rIns="50800" bIns="50800" anchor="ctr"/>
          <a:lstStyle/>
          <a:p>
            <a:pPr algn="ctr">
              <a:lnSpc>
                <a:spcPct val="80000"/>
              </a:lnSpc>
              <a:spcBef>
                <a:spcPts val="0"/>
              </a:spcBef>
              <a:defRPr sz="2800" cap="all">
                <a:solidFill>
                  <a:srgbClr val="FFFFFF"/>
                </a:solidFill>
                <a:latin typeface="+mn-lt"/>
                <a:ea typeface="+mn-ea"/>
                <a:cs typeface="+mn-cs"/>
                <a:sym typeface="DIN Condensed"/>
              </a:defRPr>
            </a:pPr>
            <a:endParaRPr/>
          </a:p>
        </p:txBody>
      </p:sp>
      <p:sp>
        <p:nvSpPr>
          <p:cNvPr id="122" name="Escribe una cita aquí"/>
          <p:cNvSpPr txBox="1">
            <a:spLocks noGrp="1"/>
          </p:cNvSpPr>
          <p:nvPr>
            <p:ph type="body" sz="quarter" idx="13"/>
          </p:nvPr>
        </p:nvSpPr>
        <p:spPr>
          <a:xfrm>
            <a:off x="889000" y="2908300"/>
            <a:ext cx="11226800" cy="1297944"/>
          </a:xfrm>
          <a:prstGeom prst="rect">
            <a:avLst/>
          </a:prstGeom>
        </p:spPr>
        <p:txBody>
          <a:bodyPr>
            <a:spAutoFit/>
          </a:bodyPr>
          <a:lstStyle>
            <a:lvl1pPr marL="0" indent="0">
              <a:lnSpc>
                <a:spcPct val="80000"/>
              </a:lnSpc>
              <a:spcBef>
                <a:spcPts val="0"/>
              </a:spcBef>
              <a:buClrTx/>
              <a:buSzTx/>
              <a:buFontTx/>
              <a:buNone/>
              <a:defRPr sz="9400" cap="all">
                <a:solidFill>
                  <a:srgbClr val="FFFFFF"/>
                </a:solidFill>
                <a:latin typeface="+mn-lt"/>
                <a:ea typeface="+mn-ea"/>
                <a:cs typeface="+mn-cs"/>
                <a:sym typeface="DIN Condensed"/>
              </a:defRPr>
            </a:lvl1pPr>
          </a:lstStyle>
          <a:p>
            <a:r>
              <a:t>Escribe una cita aquí</a:t>
            </a:r>
          </a:p>
        </p:txBody>
      </p:sp>
      <p:sp>
        <p:nvSpPr>
          <p:cNvPr id="123" name="Juan Pérez"/>
          <p:cNvSpPr txBox="1">
            <a:spLocks noGrp="1"/>
          </p:cNvSpPr>
          <p:nvPr>
            <p:ph type="body" sz="quarter" idx="14"/>
          </p:nvPr>
        </p:nvSpPr>
        <p:spPr>
          <a:xfrm>
            <a:off x="406400" y="7789333"/>
            <a:ext cx="12192000" cy="863604"/>
          </a:xfrm>
          <a:prstGeom prst="rect">
            <a:avLst/>
          </a:prstGeom>
        </p:spPr>
        <p:txBody>
          <a:bodyPr>
            <a:spAutoFit/>
          </a:bodyPr>
          <a:lstStyle>
            <a:lvl1pPr marL="0" indent="0" algn="r">
              <a:lnSpc>
                <a:spcPct val="80000"/>
              </a:lnSpc>
              <a:spcBef>
                <a:spcPts val="0"/>
              </a:spcBef>
              <a:buClrTx/>
              <a:buSzTx/>
              <a:buFontTx/>
              <a:buNone/>
              <a:defRPr sz="6000">
                <a:latin typeface="+mn-lt"/>
                <a:ea typeface="+mn-ea"/>
                <a:cs typeface="+mn-cs"/>
                <a:sym typeface="DIN Condensed"/>
              </a:defRPr>
            </a:lvl1pPr>
          </a:lstStyle>
          <a:p>
            <a:r>
              <a:t>Juan Pérez</a:t>
            </a:r>
          </a:p>
        </p:txBody>
      </p:sp>
      <p:sp>
        <p:nvSpPr>
          <p:cNvPr id="124" name="Texto"/>
          <p:cNvSpPr txBox="1">
            <a:spLocks noGrp="1"/>
          </p:cNvSpPr>
          <p:nvPr>
            <p:ph type="body" sz="quarter" idx="15"/>
          </p:nvPr>
        </p:nvSpPr>
        <p:spPr>
          <a:xfrm>
            <a:off x="406400" y="457200"/>
            <a:ext cx="11176000" cy="457200"/>
          </a:xfrm>
          <a:prstGeom prst="rect">
            <a:avLst/>
          </a:prstGeom>
        </p:spPr>
        <p:txBody>
          <a:bodyPr anchor="b">
            <a:spAutoFit/>
          </a:bodyPr>
          <a:lstStyle>
            <a:lvl1pPr marL="0" indent="0" defTabSz="457200">
              <a:lnSpc>
                <a:spcPct val="80000"/>
              </a:lnSpc>
              <a:spcBef>
                <a:spcPts val="0"/>
              </a:spcBef>
              <a:buClrTx/>
              <a:buSzTx/>
              <a:buFontTx/>
              <a:buNone/>
              <a:defRPr sz="2400" cap="all" spc="120">
                <a:latin typeface="DIN Alternate"/>
                <a:ea typeface="DIN Alternate"/>
                <a:cs typeface="DIN Alternate"/>
                <a:sym typeface="DIN Alternate"/>
              </a:defRPr>
            </a:lvl1pPr>
          </a:lstStyle>
          <a:p>
            <a:r>
              <a:t>Texto</a:t>
            </a:r>
          </a:p>
        </p:txBody>
      </p:sp>
      <p:sp>
        <p:nvSpPr>
          <p:cNvPr id="125" name="Número de diapositiva"/>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Cita alt.">
    <p:bg>
      <p:bgPr>
        <a:solidFill>
          <a:schemeClr val="accent1"/>
        </a:solidFill>
        <a:effectLst/>
      </p:bgPr>
    </p:bg>
    <p:spTree>
      <p:nvGrpSpPr>
        <p:cNvPr id="1" name=""/>
        <p:cNvGrpSpPr/>
        <p:nvPr/>
      </p:nvGrpSpPr>
      <p:grpSpPr>
        <a:xfrm>
          <a:off x="0" y="0"/>
          <a:ext cx="0" cy="0"/>
          <a:chOff x="0" y="0"/>
          <a:chExt cx="0" cy="0"/>
        </a:xfrm>
      </p:grpSpPr>
      <p:sp>
        <p:nvSpPr>
          <p:cNvPr id="132" name="Escribe una cita aquí"/>
          <p:cNvSpPr txBox="1">
            <a:spLocks noGrp="1"/>
          </p:cNvSpPr>
          <p:nvPr>
            <p:ph type="body" sz="quarter" idx="13"/>
          </p:nvPr>
        </p:nvSpPr>
        <p:spPr>
          <a:xfrm>
            <a:off x="5892800" y="2641600"/>
            <a:ext cx="6705600" cy="2501900"/>
          </a:xfrm>
          <a:prstGeom prst="rect">
            <a:avLst/>
          </a:prstGeom>
        </p:spPr>
        <p:txBody>
          <a:bodyPr>
            <a:spAutoFit/>
          </a:bodyPr>
          <a:lstStyle>
            <a:lvl1pPr marL="0" indent="0">
              <a:lnSpc>
                <a:spcPct val="80000"/>
              </a:lnSpc>
              <a:spcBef>
                <a:spcPts val="0"/>
              </a:spcBef>
              <a:buClrTx/>
              <a:buSzTx/>
              <a:buFontTx/>
              <a:buNone/>
              <a:defRPr sz="9400" cap="all">
                <a:solidFill>
                  <a:srgbClr val="FFFFFF"/>
                </a:solidFill>
                <a:latin typeface="+mn-lt"/>
                <a:ea typeface="+mn-ea"/>
                <a:cs typeface="+mn-cs"/>
                <a:sym typeface="DIN Condensed"/>
              </a:defRPr>
            </a:lvl1pPr>
          </a:lstStyle>
          <a:p>
            <a:r>
              <a:t>Escribe una cita aquí</a:t>
            </a:r>
          </a:p>
        </p:txBody>
      </p:sp>
      <p:sp>
        <p:nvSpPr>
          <p:cNvPr id="133" name="Imagen"/>
          <p:cNvSpPr>
            <a:spLocks noGrp="1"/>
          </p:cNvSpPr>
          <p:nvPr>
            <p:ph type="pic" idx="14"/>
          </p:nvPr>
        </p:nvSpPr>
        <p:spPr>
          <a:xfrm>
            <a:off x="-1016000" y="-12700"/>
            <a:ext cx="8860898" cy="9779000"/>
          </a:xfrm>
          <a:prstGeom prst="rect">
            <a:avLst/>
          </a:prstGeom>
        </p:spPr>
        <p:txBody>
          <a:bodyPr lIns="91439" tIns="45719" rIns="91439" bIns="45719">
            <a:noAutofit/>
          </a:bodyPr>
          <a:lstStyle/>
          <a:p>
            <a:endParaRPr/>
          </a:p>
        </p:txBody>
      </p:sp>
      <p:sp>
        <p:nvSpPr>
          <p:cNvPr id="134" name="Juan Pérez"/>
          <p:cNvSpPr txBox="1">
            <a:spLocks noGrp="1"/>
          </p:cNvSpPr>
          <p:nvPr>
            <p:ph type="body" sz="quarter" idx="15"/>
          </p:nvPr>
        </p:nvSpPr>
        <p:spPr>
          <a:xfrm>
            <a:off x="5892800" y="7789333"/>
            <a:ext cx="6705600" cy="863604"/>
          </a:xfrm>
          <a:prstGeom prst="rect">
            <a:avLst/>
          </a:prstGeom>
        </p:spPr>
        <p:txBody>
          <a:bodyPr anchor="ctr">
            <a:spAutoFit/>
          </a:bodyPr>
          <a:lstStyle>
            <a:lvl1pPr marL="0" indent="0" defTabSz="457200">
              <a:spcBef>
                <a:spcPts val="0"/>
              </a:spcBef>
              <a:buClrTx/>
              <a:buSzTx/>
              <a:buFontTx/>
              <a:buNone/>
              <a:defRPr sz="6000">
                <a:solidFill>
                  <a:srgbClr val="232323"/>
                </a:solidFill>
                <a:latin typeface="+mn-lt"/>
                <a:ea typeface="+mn-ea"/>
                <a:cs typeface="+mn-cs"/>
                <a:sym typeface="DIN Condensed"/>
              </a:defRPr>
            </a:lvl1pPr>
          </a:lstStyle>
          <a:p>
            <a:r>
              <a:t>Juan Pérez</a:t>
            </a:r>
          </a:p>
        </p:txBody>
      </p:sp>
      <p:sp>
        <p:nvSpPr>
          <p:cNvPr id="135" name="Número de diapositiva"/>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Foto">
    <p:bg>
      <p:bgPr>
        <a:solidFill>
          <a:srgbClr val="222222"/>
        </a:solidFill>
        <a:effectLst/>
      </p:bgPr>
    </p:bg>
    <p:spTree>
      <p:nvGrpSpPr>
        <p:cNvPr id="1" name=""/>
        <p:cNvGrpSpPr/>
        <p:nvPr/>
      </p:nvGrpSpPr>
      <p:grpSpPr>
        <a:xfrm>
          <a:off x="0" y="0"/>
          <a:ext cx="0" cy="0"/>
          <a:chOff x="0" y="0"/>
          <a:chExt cx="0" cy="0"/>
        </a:xfrm>
      </p:grpSpPr>
      <p:sp>
        <p:nvSpPr>
          <p:cNvPr id="142" name="Imagen"/>
          <p:cNvSpPr>
            <a:spLocks noGrp="1"/>
          </p:cNvSpPr>
          <p:nvPr>
            <p:ph type="pic" idx="13"/>
          </p:nvPr>
        </p:nvSpPr>
        <p:spPr>
          <a:xfrm>
            <a:off x="-914400" y="-12700"/>
            <a:ext cx="14814645" cy="9779000"/>
          </a:xfrm>
          <a:prstGeom prst="rect">
            <a:avLst/>
          </a:prstGeom>
        </p:spPr>
        <p:txBody>
          <a:bodyPr lIns="91439" tIns="45719" rIns="91439" bIns="45719">
            <a:noAutofit/>
          </a:bodyPr>
          <a:lstStyle/>
          <a:p>
            <a:endParaRPr/>
          </a:p>
        </p:txBody>
      </p:sp>
      <p:sp>
        <p:nvSpPr>
          <p:cNvPr id="143" name="Número de diapositiva"/>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En blanco">
    <p:bg>
      <p:bgPr>
        <a:solidFill>
          <a:srgbClr val="222222"/>
        </a:solidFill>
        <a:effectLst/>
      </p:bgPr>
    </p:bg>
    <p:spTree>
      <p:nvGrpSpPr>
        <p:cNvPr id="1" name=""/>
        <p:cNvGrpSpPr/>
        <p:nvPr/>
      </p:nvGrpSpPr>
      <p:grpSpPr>
        <a:xfrm>
          <a:off x="0" y="0"/>
          <a:ext cx="0" cy="0"/>
          <a:chOff x="0" y="0"/>
          <a:chExt cx="0" cy="0"/>
        </a:xfrm>
      </p:grpSpPr>
      <p:sp>
        <p:nvSpPr>
          <p:cNvPr id="150" name="Número de diapositiva"/>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En blanco alt.">
    <p:spTree>
      <p:nvGrpSpPr>
        <p:cNvPr id="1" name=""/>
        <p:cNvGrpSpPr/>
        <p:nvPr/>
      </p:nvGrpSpPr>
      <p:grpSpPr>
        <a:xfrm>
          <a:off x="0" y="0"/>
          <a:ext cx="0" cy="0"/>
          <a:chOff x="0" y="0"/>
          <a:chExt cx="0" cy="0"/>
        </a:xfrm>
      </p:grpSpPr>
      <p:sp>
        <p:nvSpPr>
          <p:cNvPr id="157" name="Número de diapositiva"/>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Foto (horizontal)">
    <p:bg>
      <p:bgPr>
        <a:solidFill>
          <a:srgbClr val="222222"/>
        </a:solidFill>
        <a:effectLst/>
      </p:bgPr>
    </p:bg>
    <p:spTree>
      <p:nvGrpSpPr>
        <p:cNvPr id="1" name=""/>
        <p:cNvGrpSpPr/>
        <p:nvPr/>
      </p:nvGrpSpPr>
      <p:grpSpPr>
        <a:xfrm>
          <a:off x="0" y="0"/>
          <a:ext cx="0" cy="0"/>
          <a:chOff x="0" y="0"/>
          <a:chExt cx="0" cy="0"/>
        </a:xfrm>
      </p:grpSpPr>
      <p:sp>
        <p:nvSpPr>
          <p:cNvPr id="22" name="Imagen"/>
          <p:cNvSpPr>
            <a:spLocks noGrp="1"/>
          </p:cNvSpPr>
          <p:nvPr>
            <p:ph type="pic" idx="13"/>
          </p:nvPr>
        </p:nvSpPr>
        <p:spPr>
          <a:xfrm>
            <a:off x="-914400" y="-12700"/>
            <a:ext cx="14814645" cy="9779000"/>
          </a:xfrm>
          <a:prstGeom prst="rect">
            <a:avLst/>
          </a:prstGeom>
        </p:spPr>
        <p:txBody>
          <a:bodyPr lIns="91439" tIns="45719" rIns="91439" bIns="45719">
            <a:noAutofit/>
          </a:bodyPr>
          <a:lstStyle/>
          <a:p>
            <a:endParaRPr/>
          </a:p>
        </p:txBody>
      </p:sp>
      <p:sp>
        <p:nvSpPr>
          <p:cNvPr id="23" name="Línea"/>
          <p:cNvSpPr>
            <a:spLocks noGrp="1"/>
          </p:cNvSpPr>
          <p:nvPr>
            <p:ph type="body" sz="quarter" idx="14"/>
          </p:nvPr>
        </p:nvSpPr>
        <p:spPr>
          <a:xfrm flipV="1">
            <a:off x="406400" y="6140894"/>
            <a:ext cx="12192000" cy="263"/>
          </a:xfrm>
          <a:prstGeom prst="line">
            <a:avLst/>
          </a:prstGeom>
          <a:ln w="38100">
            <a:solidFill>
              <a:srgbClr val="A6AAA9"/>
            </a:solidFill>
          </a:ln>
        </p:spPr>
        <p:txBody>
          <a:bodyPr anchor="ctr">
            <a:noAutofit/>
          </a:bodyPr>
          <a:lstStyle/>
          <a:p>
            <a:pPr marL="0" indent="0" defTabSz="457200">
              <a:spcBef>
                <a:spcPts val="0"/>
              </a:spcBef>
              <a:buClrTx/>
              <a:buSzTx/>
              <a:buFontTx/>
              <a:buNone/>
              <a:defRPr sz="1200">
                <a:solidFill>
                  <a:srgbClr val="000000"/>
                </a:solidFill>
                <a:latin typeface="Helvetica"/>
                <a:ea typeface="Helvetica"/>
                <a:cs typeface="Helvetica"/>
                <a:sym typeface="Helvetica"/>
              </a:defRPr>
            </a:pPr>
            <a:endParaRPr/>
          </a:p>
        </p:txBody>
      </p:sp>
      <p:sp>
        <p:nvSpPr>
          <p:cNvPr id="24" name="Texto del título"/>
          <p:cNvSpPr txBox="1">
            <a:spLocks noGrp="1"/>
          </p:cNvSpPr>
          <p:nvPr>
            <p:ph type="title"/>
          </p:nvPr>
        </p:nvSpPr>
        <p:spPr>
          <a:xfrm>
            <a:off x="406400" y="6426200"/>
            <a:ext cx="12192000" cy="2705100"/>
          </a:xfrm>
          <a:prstGeom prst="rect">
            <a:avLst/>
          </a:prstGeom>
        </p:spPr>
        <p:txBody>
          <a:bodyPr/>
          <a:lstStyle>
            <a:lvl1pPr>
              <a:spcBef>
                <a:spcPts val="0"/>
              </a:spcBef>
              <a:defRPr sz="17000"/>
            </a:lvl1pPr>
          </a:lstStyle>
          <a:p>
            <a:r>
              <a:t>Texto del título</a:t>
            </a:r>
          </a:p>
        </p:txBody>
      </p:sp>
      <p:sp>
        <p:nvSpPr>
          <p:cNvPr id="25" name="Nivel de texto 1…"/>
          <p:cNvSpPr txBox="1">
            <a:spLocks noGrp="1"/>
          </p:cNvSpPr>
          <p:nvPr>
            <p:ph type="body" sz="quarter" idx="1"/>
          </p:nvPr>
        </p:nvSpPr>
        <p:spPr>
          <a:xfrm>
            <a:off x="406400" y="4267200"/>
            <a:ext cx="12192000" cy="1803400"/>
          </a:xfrm>
          <a:prstGeom prst="rect">
            <a:avLst/>
          </a:prstGeom>
        </p:spPr>
        <p:txBody>
          <a:bodyPr anchor="b"/>
          <a:lstStyle>
            <a:lvl1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1pPr>
            <a:lvl2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2pPr>
            <a:lvl3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3pPr>
            <a:lvl4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4pPr>
            <a:lvl5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5pPr>
          </a:lstStyle>
          <a:p>
            <a:r>
              <a:t>Nivel de texto 1</a:t>
            </a:r>
          </a:p>
          <a:p>
            <a:pPr lvl="1"/>
            <a:r>
              <a:t>Nivel de texto 2</a:t>
            </a:r>
          </a:p>
          <a:p>
            <a:pPr lvl="2"/>
            <a:r>
              <a:t>Nivel de texto 3</a:t>
            </a:r>
          </a:p>
          <a:p>
            <a:pPr lvl="3"/>
            <a:r>
              <a:t>Nivel de texto 4</a:t>
            </a:r>
          </a:p>
          <a:p>
            <a:pPr lvl="4"/>
            <a:r>
              <a:t>Nivel de texto 5</a:t>
            </a:r>
          </a:p>
        </p:txBody>
      </p:sp>
      <p:sp>
        <p:nvSpPr>
          <p:cNvPr id="26" name="Número de diapositiva"/>
          <p:cNvSpPr txBox="1">
            <a:spLocks noGrp="1"/>
          </p:cNvSpPr>
          <p:nvPr>
            <p:ph type="sldNum" sz="quarter" idx="2"/>
          </p:nvPr>
        </p:nvSpPr>
        <p:spPr>
          <a:xfrm>
            <a:off x="12194440" y="431800"/>
            <a:ext cx="406898" cy="457200"/>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ítulo y subtítulo 2">
    <p:spTree>
      <p:nvGrpSpPr>
        <p:cNvPr id="1" name=""/>
        <p:cNvGrpSpPr/>
        <p:nvPr/>
      </p:nvGrpSpPr>
      <p:grpSpPr>
        <a:xfrm>
          <a:off x="0" y="0"/>
          <a:ext cx="0" cy="0"/>
          <a:chOff x="0" y="0"/>
          <a:chExt cx="0" cy="0"/>
        </a:xfrm>
      </p:grpSpPr>
      <p:sp>
        <p:nvSpPr>
          <p:cNvPr id="33" name="Línea"/>
          <p:cNvSpPr/>
          <p:nvPr/>
        </p:nvSpPr>
        <p:spPr>
          <a:xfrm flipV="1">
            <a:off x="406400" y="6140894"/>
            <a:ext cx="12192000" cy="263"/>
          </a:xfrm>
          <a:prstGeom prst="line">
            <a:avLst/>
          </a:prstGeom>
          <a:ln w="38100">
            <a:solidFill>
              <a:srgbClr val="A6AAA9"/>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endParaRPr/>
          </a:p>
        </p:txBody>
      </p:sp>
      <p:sp>
        <p:nvSpPr>
          <p:cNvPr id="34" name="Texto del título"/>
          <p:cNvSpPr txBox="1">
            <a:spLocks noGrp="1"/>
          </p:cNvSpPr>
          <p:nvPr>
            <p:ph type="title"/>
          </p:nvPr>
        </p:nvSpPr>
        <p:spPr>
          <a:xfrm>
            <a:off x="406400" y="6426200"/>
            <a:ext cx="12192000" cy="2705100"/>
          </a:xfrm>
          <a:prstGeom prst="rect">
            <a:avLst/>
          </a:prstGeom>
        </p:spPr>
        <p:txBody>
          <a:bodyPr/>
          <a:lstStyle>
            <a:lvl1pPr>
              <a:spcBef>
                <a:spcPts val="0"/>
              </a:spcBef>
              <a:defRPr sz="17000"/>
            </a:lvl1pPr>
          </a:lstStyle>
          <a:p>
            <a:r>
              <a:t>Texto del título</a:t>
            </a:r>
          </a:p>
        </p:txBody>
      </p:sp>
      <p:sp>
        <p:nvSpPr>
          <p:cNvPr id="35" name="Nivel de texto 1…"/>
          <p:cNvSpPr txBox="1">
            <a:spLocks noGrp="1"/>
          </p:cNvSpPr>
          <p:nvPr>
            <p:ph type="body" sz="quarter" idx="1"/>
          </p:nvPr>
        </p:nvSpPr>
        <p:spPr>
          <a:xfrm>
            <a:off x="406400" y="4267200"/>
            <a:ext cx="12192000" cy="1803400"/>
          </a:xfrm>
          <a:prstGeom prst="rect">
            <a:avLst/>
          </a:prstGeom>
        </p:spPr>
        <p:txBody>
          <a:bodyPr anchor="b"/>
          <a:lstStyle>
            <a:lvl1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1pPr>
            <a:lvl2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2pPr>
            <a:lvl3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3pPr>
            <a:lvl4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4pPr>
            <a:lvl5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5pPr>
          </a:lstStyle>
          <a:p>
            <a:r>
              <a:t>Nivel de texto 1</a:t>
            </a:r>
          </a:p>
          <a:p>
            <a:pPr lvl="1"/>
            <a:r>
              <a:t>Nivel de texto 2</a:t>
            </a:r>
          </a:p>
          <a:p>
            <a:pPr lvl="2"/>
            <a:r>
              <a:t>Nivel de texto 3</a:t>
            </a:r>
          </a:p>
          <a:p>
            <a:pPr lvl="3"/>
            <a:r>
              <a:t>Nivel de texto 4</a:t>
            </a:r>
          </a:p>
          <a:p>
            <a:pPr lvl="4"/>
            <a:r>
              <a:t>Nivel de texto 5</a:t>
            </a:r>
          </a:p>
        </p:txBody>
      </p:sp>
      <p:sp>
        <p:nvSpPr>
          <p:cNvPr id="36" name="Número de diapositiva"/>
          <p:cNvSpPr txBox="1">
            <a:spLocks noGrp="1"/>
          </p:cNvSpPr>
          <p:nvPr>
            <p:ph type="sldNum" sz="quarter" idx="2"/>
          </p:nvPr>
        </p:nvSpPr>
        <p:spPr>
          <a:xfrm>
            <a:off x="12161859" y="419100"/>
            <a:ext cx="406898" cy="457200"/>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ítulo (centro)">
    <p:bg>
      <p:bgPr>
        <a:solidFill>
          <a:srgbClr val="222222"/>
        </a:solidFill>
        <a:effectLst/>
      </p:bgPr>
    </p:bg>
    <p:spTree>
      <p:nvGrpSpPr>
        <p:cNvPr id="1" name=""/>
        <p:cNvGrpSpPr/>
        <p:nvPr/>
      </p:nvGrpSpPr>
      <p:grpSpPr>
        <a:xfrm>
          <a:off x="0" y="0"/>
          <a:ext cx="0" cy="0"/>
          <a:chOff x="0" y="0"/>
          <a:chExt cx="0" cy="0"/>
        </a:xfrm>
      </p:grpSpPr>
      <p:sp>
        <p:nvSpPr>
          <p:cNvPr id="43" name="Texto del título"/>
          <p:cNvSpPr txBox="1">
            <a:spLocks noGrp="1"/>
          </p:cNvSpPr>
          <p:nvPr>
            <p:ph type="title"/>
          </p:nvPr>
        </p:nvSpPr>
        <p:spPr>
          <a:xfrm>
            <a:off x="406400" y="4038600"/>
            <a:ext cx="12192000" cy="4521200"/>
          </a:xfrm>
          <a:prstGeom prst="rect">
            <a:avLst/>
          </a:prstGeom>
        </p:spPr>
        <p:txBody>
          <a:bodyPr/>
          <a:lstStyle>
            <a:lvl1pPr>
              <a:spcBef>
                <a:spcPts val="0"/>
              </a:spcBef>
              <a:defRPr sz="17000"/>
            </a:lvl1pPr>
          </a:lstStyle>
          <a:p>
            <a:r>
              <a:t>Texto del título</a:t>
            </a:r>
          </a:p>
        </p:txBody>
      </p:sp>
      <p:sp>
        <p:nvSpPr>
          <p:cNvPr id="44" name="Número de diapositiva"/>
          <p:cNvSpPr txBox="1">
            <a:spLocks noGrp="1"/>
          </p:cNvSpPr>
          <p:nvPr>
            <p:ph type="sldNum" sz="quarter" idx="2"/>
          </p:nvPr>
        </p:nvSpPr>
        <p:spPr>
          <a:xfrm>
            <a:off x="12194440" y="431800"/>
            <a:ext cx="406898" cy="457200"/>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Foto (vertical)">
    <p:bg>
      <p:bgPr>
        <a:solidFill>
          <a:srgbClr val="222222"/>
        </a:solidFill>
        <a:effectLst/>
      </p:bgPr>
    </p:bg>
    <p:spTree>
      <p:nvGrpSpPr>
        <p:cNvPr id="1" name=""/>
        <p:cNvGrpSpPr/>
        <p:nvPr/>
      </p:nvGrpSpPr>
      <p:grpSpPr>
        <a:xfrm>
          <a:off x="0" y="0"/>
          <a:ext cx="0" cy="0"/>
          <a:chOff x="0" y="0"/>
          <a:chExt cx="0" cy="0"/>
        </a:xfrm>
      </p:grpSpPr>
      <p:sp>
        <p:nvSpPr>
          <p:cNvPr id="51" name="Línea"/>
          <p:cNvSpPr/>
          <p:nvPr/>
        </p:nvSpPr>
        <p:spPr>
          <a:xfrm flipV="1">
            <a:off x="5892800" y="6141012"/>
            <a:ext cx="6705600" cy="145"/>
          </a:xfrm>
          <a:prstGeom prst="line">
            <a:avLst/>
          </a:prstGeom>
          <a:ln w="38100">
            <a:solidFill>
              <a:srgbClr val="A6AAA9"/>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endParaRPr/>
          </a:p>
        </p:txBody>
      </p:sp>
      <p:sp>
        <p:nvSpPr>
          <p:cNvPr id="52" name="Imagen"/>
          <p:cNvSpPr>
            <a:spLocks noGrp="1"/>
          </p:cNvSpPr>
          <p:nvPr>
            <p:ph type="pic" idx="13"/>
          </p:nvPr>
        </p:nvSpPr>
        <p:spPr>
          <a:xfrm>
            <a:off x="-1016000" y="-12700"/>
            <a:ext cx="8860898" cy="9779000"/>
          </a:xfrm>
          <a:prstGeom prst="rect">
            <a:avLst/>
          </a:prstGeom>
        </p:spPr>
        <p:txBody>
          <a:bodyPr lIns="91439" tIns="45719" rIns="91439" bIns="45719">
            <a:noAutofit/>
          </a:bodyPr>
          <a:lstStyle/>
          <a:p>
            <a:endParaRPr/>
          </a:p>
        </p:txBody>
      </p:sp>
      <p:sp>
        <p:nvSpPr>
          <p:cNvPr id="53" name="Texto del título"/>
          <p:cNvSpPr txBox="1">
            <a:spLocks noGrp="1"/>
          </p:cNvSpPr>
          <p:nvPr>
            <p:ph type="title"/>
          </p:nvPr>
        </p:nvSpPr>
        <p:spPr>
          <a:xfrm>
            <a:off x="5892800" y="6426200"/>
            <a:ext cx="6705600" cy="2705100"/>
          </a:xfrm>
          <a:prstGeom prst="rect">
            <a:avLst/>
          </a:prstGeom>
        </p:spPr>
        <p:txBody>
          <a:bodyPr/>
          <a:lstStyle>
            <a:lvl1pPr>
              <a:spcBef>
                <a:spcPts val="0"/>
              </a:spcBef>
              <a:defRPr sz="17000"/>
            </a:lvl1pPr>
          </a:lstStyle>
          <a:p>
            <a:r>
              <a:t>Texto del título</a:t>
            </a:r>
          </a:p>
        </p:txBody>
      </p:sp>
      <p:sp>
        <p:nvSpPr>
          <p:cNvPr id="54" name="Nivel de texto 1…"/>
          <p:cNvSpPr txBox="1">
            <a:spLocks noGrp="1"/>
          </p:cNvSpPr>
          <p:nvPr>
            <p:ph type="body" sz="quarter" idx="1"/>
          </p:nvPr>
        </p:nvSpPr>
        <p:spPr>
          <a:xfrm>
            <a:off x="5892800" y="4267200"/>
            <a:ext cx="6705600" cy="1803400"/>
          </a:xfrm>
          <a:prstGeom prst="rect">
            <a:avLst/>
          </a:prstGeom>
        </p:spPr>
        <p:txBody>
          <a:bodyPr anchor="b"/>
          <a:lstStyle>
            <a:lvl1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1pPr>
            <a:lvl2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2pPr>
            <a:lvl3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3pPr>
            <a:lvl4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4pPr>
            <a:lvl5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5pPr>
          </a:lstStyle>
          <a:p>
            <a:r>
              <a:t>Nivel de texto 1</a:t>
            </a:r>
          </a:p>
          <a:p>
            <a:pPr lvl="1"/>
            <a:r>
              <a:t>Nivel de texto 2</a:t>
            </a:r>
          </a:p>
          <a:p>
            <a:pPr lvl="2"/>
            <a:r>
              <a:t>Nivel de texto 3</a:t>
            </a:r>
          </a:p>
          <a:p>
            <a:pPr lvl="3"/>
            <a:r>
              <a:t>Nivel de texto 4</a:t>
            </a:r>
          </a:p>
          <a:p>
            <a:pPr lvl="4"/>
            <a:r>
              <a:t>Nivel de texto 5</a:t>
            </a:r>
          </a:p>
        </p:txBody>
      </p:sp>
      <p:sp>
        <p:nvSpPr>
          <p:cNvPr id="55" name="Número de diapositiva"/>
          <p:cNvSpPr txBox="1">
            <a:spLocks noGrp="1"/>
          </p:cNvSpPr>
          <p:nvPr>
            <p:ph type="sldNum" sz="quarter" idx="2"/>
          </p:nvPr>
        </p:nvSpPr>
        <p:spPr>
          <a:xfrm>
            <a:off x="12194440" y="431800"/>
            <a:ext cx="406898" cy="457200"/>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ítulo (arriba)">
    <p:spTree>
      <p:nvGrpSpPr>
        <p:cNvPr id="1" name=""/>
        <p:cNvGrpSpPr/>
        <p:nvPr/>
      </p:nvGrpSpPr>
      <p:grpSpPr>
        <a:xfrm>
          <a:off x="0" y="0"/>
          <a:ext cx="0" cy="0"/>
          <a:chOff x="0" y="0"/>
          <a:chExt cx="0" cy="0"/>
        </a:xfrm>
      </p:grpSpPr>
      <p:sp>
        <p:nvSpPr>
          <p:cNvPr id="62" name="Texto"/>
          <p:cNvSpPr txBox="1">
            <a:spLocks noGrp="1"/>
          </p:cNvSpPr>
          <p:nvPr>
            <p:ph type="body" sz="quarter" idx="13"/>
          </p:nvPr>
        </p:nvSpPr>
        <p:spPr>
          <a:xfrm>
            <a:off x="406400" y="457200"/>
            <a:ext cx="11176000" cy="457200"/>
          </a:xfrm>
          <a:prstGeom prst="rect">
            <a:avLst/>
          </a:prstGeom>
        </p:spPr>
        <p:txBody>
          <a:bodyPr anchor="b">
            <a:spAutoFit/>
          </a:bodyPr>
          <a:lstStyle>
            <a:lvl1pPr marL="0" indent="0" defTabSz="457200">
              <a:lnSpc>
                <a:spcPct val="80000"/>
              </a:lnSpc>
              <a:spcBef>
                <a:spcPts val="0"/>
              </a:spcBef>
              <a:buClrTx/>
              <a:buSzTx/>
              <a:buFontTx/>
              <a:buNone/>
              <a:defRPr sz="2400" cap="all" spc="120">
                <a:latin typeface="DIN Alternate"/>
                <a:ea typeface="DIN Alternate"/>
                <a:cs typeface="DIN Alternate"/>
                <a:sym typeface="DIN Alternate"/>
              </a:defRPr>
            </a:lvl1pPr>
          </a:lstStyle>
          <a:p>
            <a:r>
              <a:t>Texto</a:t>
            </a:r>
          </a:p>
        </p:txBody>
      </p:sp>
      <p:sp>
        <p:nvSpPr>
          <p:cNvPr id="63" name="Texto del título"/>
          <p:cNvSpPr txBox="1">
            <a:spLocks noGrp="1"/>
          </p:cNvSpPr>
          <p:nvPr>
            <p:ph type="title"/>
          </p:nvPr>
        </p:nvSpPr>
        <p:spPr>
          <a:prstGeom prst="rect">
            <a:avLst/>
          </a:prstGeom>
        </p:spPr>
        <p:txBody>
          <a:bodyPr/>
          <a:lstStyle/>
          <a:p>
            <a:r>
              <a:t>Texto del título</a:t>
            </a:r>
          </a:p>
        </p:txBody>
      </p:sp>
      <p:sp>
        <p:nvSpPr>
          <p:cNvPr id="64" name="Número de diapositiva"/>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ítulo y viñetas">
    <p:bg>
      <p:bgPr>
        <a:solidFill>
          <a:srgbClr val="222222"/>
        </a:solidFill>
        <a:effectLst/>
      </p:bgPr>
    </p:bg>
    <p:spTree>
      <p:nvGrpSpPr>
        <p:cNvPr id="1" name=""/>
        <p:cNvGrpSpPr/>
        <p:nvPr/>
      </p:nvGrpSpPr>
      <p:grpSpPr>
        <a:xfrm>
          <a:off x="0" y="0"/>
          <a:ext cx="0" cy="0"/>
          <a:chOff x="0" y="0"/>
          <a:chExt cx="0" cy="0"/>
        </a:xfrm>
      </p:grpSpPr>
      <p:sp>
        <p:nvSpPr>
          <p:cNvPr id="71" name="Texto"/>
          <p:cNvSpPr txBox="1">
            <a:spLocks noGrp="1"/>
          </p:cNvSpPr>
          <p:nvPr>
            <p:ph type="body" sz="quarter" idx="13"/>
          </p:nvPr>
        </p:nvSpPr>
        <p:spPr>
          <a:xfrm>
            <a:off x="406400" y="457200"/>
            <a:ext cx="11176000" cy="457200"/>
          </a:xfrm>
          <a:prstGeom prst="rect">
            <a:avLst/>
          </a:prstGeom>
        </p:spPr>
        <p:txBody>
          <a:bodyPr anchor="b">
            <a:spAutoFit/>
          </a:bodyPr>
          <a:lstStyle>
            <a:lvl1pPr marL="0" indent="0" defTabSz="457200">
              <a:lnSpc>
                <a:spcPct val="80000"/>
              </a:lnSpc>
              <a:spcBef>
                <a:spcPts val="0"/>
              </a:spcBef>
              <a:buClrTx/>
              <a:buSzTx/>
              <a:buFontTx/>
              <a:buNone/>
              <a:defRPr sz="2400" cap="all" spc="120">
                <a:latin typeface="DIN Alternate"/>
                <a:ea typeface="DIN Alternate"/>
                <a:cs typeface="DIN Alternate"/>
                <a:sym typeface="DIN Alternate"/>
              </a:defRPr>
            </a:lvl1pPr>
          </a:lstStyle>
          <a:p>
            <a:r>
              <a:t>Texto</a:t>
            </a:r>
          </a:p>
        </p:txBody>
      </p:sp>
      <p:sp>
        <p:nvSpPr>
          <p:cNvPr id="72" name="Texto del título"/>
          <p:cNvSpPr txBox="1">
            <a:spLocks noGrp="1"/>
          </p:cNvSpPr>
          <p:nvPr>
            <p:ph type="title"/>
          </p:nvPr>
        </p:nvSpPr>
        <p:spPr>
          <a:prstGeom prst="rect">
            <a:avLst/>
          </a:prstGeom>
        </p:spPr>
        <p:txBody>
          <a:bodyPr/>
          <a:lstStyle/>
          <a:p>
            <a:r>
              <a:t>Texto del título</a:t>
            </a:r>
          </a:p>
        </p:txBody>
      </p:sp>
      <p:sp>
        <p:nvSpPr>
          <p:cNvPr id="73" name="Nivel de texto 1…"/>
          <p:cNvSpPr txBox="1">
            <a:spLocks noGrp="1"/>
          </p:cNvSpPr>
          <p:nvPr>
            <p:ph type="body" idx="1"/>
          </p:nvPr>
        </p:nvSpPr>
        <p:spPr>
          <a:prstGeom prst="rect">
            <a:avLst/>
          </a:prstGeom>
        </p:spPr>
        <p:txBody>
          <a:bodyPr/>
          <a:lstStyle>
            <a:lvl1pPr>
              <a:buClr>
                <a:schemeClr val="accent1"/>
              </a:buClr>
              <a:buChar char="▸"/>
            </a:lvl1pPr>
            <a:lvl2pPr>
              <a:buClr>
                <a:schemeClr val="accent1"/>
              </a:buClr>
              <a:buChar char="▸"/>
            </a:lvl2pPr>
            <a:lvl3pPr>
              <a:buClr>
                <a:schemeClr val="accent1"/>
              </a:buClr>
              <a:buChar char="▸"/>
            </a:lvl3pPr>
            <a:lvl4pPr>
              <a:buClr>
                <a:schemeClr val="accent1"/>
              </a:buClr>
              <a:buChar char="▸"/>
            </a:lvl4pPr>
            <a:lvl5pPr>
              <a:buClr>
                <a:schemeClr val="accent1"/>
              </a:buClr>
              <a:buChar char="▸"/>
            </a:lvl5pPr>
          </a:lstStyle>
          <a:p>
            <a:r>
              <a:t>Nivel de texto 1</a:t>
            </a:r>
          </a:p>
          <a:p>
            <a:pPr lvl="1"/>
            <a:r>
              <a:t>Nivel de texto 2</a:t>
            </a:r>
          </a:p>
          <a:p>
            <a:pPr lvl="2"/>
            <a:r>
              <a:t>Nivel de texto 3</a:t>
            </a:r>
          </a:p>
          <a:p>
            <a:pPr lvl="3"/>
            <a:r>
              <a:t>Nivel de texto 4</a:t>
            </a:r>
          </a:p>
          <a:p>
            <a:pPr lvl="4"/>
            <a:r>
              <a:t>Nivel de texto 5</a:t>
            </a:r>
          </a:p>
        </p:txBody>
      </p:sp>
      <p:sp>
        <p:nvSpPr>
          <p:cNvPr id="74" name="Número de diapositiva"/>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ítulo y viñetas alt.">
    <p:spTree>
      <p:nvGrpSpPr>
        <p:cNvPr id="1" name=""/>
        <p:cNvGrpSpPr/>
        <p:nvPr/>
      </p:nvGrpSpPr>
      <p:grpSpPr>
        <a:xfrm>
          <a:off x="0" y="0"/>
          <a:ext cx="0" cy="0"/>
          <a:chOff x="0" y="0"/>
          <a:chExt cx="0" cy="0"/>
        </a:xfrm>
      </p:grpSpPr>
      <p:sp>
        <p:nvSpPr>
          <p:cNvPr id="81" name="Texto"/>
          <p:cNvSpPr txBox="1">
            <a:spLocks noGrp="1"/>
          </p:cNvSpPr>
          <p:nvPr>
            <p:ph type="body" sz="quarter" idx="13"/>
          </p:nvPr>
        </p:nvSpPr>
        <p:spPr>
          <a:xfrm>
            <a:off x="406400" y="457200"/>
            <a:ext cx="11176000" cy="457200"/>
          </a:xfrm>
          <a:prstGeom prst="rect">
            <a:avLst/>
          </a:prstGeom>
        </p:spPr>
        <p:txBody>
          <a:bodyPr anchor="b">
            <a:spAutoFit/>
          </a:bodyPr>
          <a:lstStyle>
            <a:lvl1pPr marL="0" indent="0" defTabSz="457200">
              <a:lnSpc>
                <a:spcPct val="80000"/>
              </a:lnSpc>
              <a:spcBef>
                <a:spcPts val="0"/>
              </a:spcBef>
              <a:buClrTx/>
              <a:buSzTx/>
              <a:buFontTx/>
              <a:buNone/>
              <a:defRPr sz="2400" cap="all" spc="120">
                <a:latin typeface="DIN Alternate"/>
                <a:ea typeface="DIN Alternate"/>
                <a:cs typeface="DIN Alternate"/>
                <a:sym typeface="DIN Alternate"/>
              </a:defRPr>
            </a:lvl1pPr>
          </a:lstStyle>
          <a:p>
            <a:r>
              <a:t>Texto</a:t>
            </a:r>
          </a:p>
        </p:txBody>
      </p:sp>
      <p:sp>
        <p:nvSpPr>
          <p:cNvPr id="82" name="Texto del título"/>
          <p:cNvSpPr txBox="1">
            <a:spLocks noGrp="1"/>
          </p:cNvSpPr>
          <p:nvPr>
            <p:ph type="title"/>
          </p:nvPr>
        </p:nvSpPr>
        <p:spPr>
          <a:prstGeom prst="rect">
            <a:avLst/>
          </a:prstGeom>
        </p:spPr>
        <p:txBody>
          <a:bodyPr/>
          <a:lstStyle/>
          <a:p>
            <a:r>
              <a:t>Texto del título</a:t>
            </a:r>
          </a:p>
        </p:txBody>
      </p:sp>
      <p:sp>
        <p:nvSpPr>
          <p:cNvPr id="83" name="Nivel de texto 1…"/>
          <p:cNvSpPr txBox="1">
            <a:spLocks noGrp="1"/>
          </p:cNvSpPr>
          <p:nvPr>
            <p:ph type="body" idx="1"/>
          </p:nvPr>
        </p:nvSpPr>
        <p:spPr>
          <a:prstGeom prst="rect">
            <a:avLst/>
          </a:prstGeom>
        </p:spPr>
        <p:txBody>
          <a:bodyPr/>
          <a:lstStyle>
            <a:lvl1pPr>
              <a:buClr>
                <a:schemeClr val="accent1"/>
              </a:buClr>
              <a:buChar char="▸"/>
            </a:lvl1pPr>
            <a:lvl2pPr>
              <a:buClr>
                <a:schemeClr val="accent1"/>
              </a:buClr>
              <a:buChar char="▸"/>
            </a:lvl2pPr>
            <a:lvl3pPr>
              <a:buClr>
                <a:schemeClr val="accent1"/>
              </a:buClr>
              <a:buChar char="▸"/>
            </a:lvl3pPr>
            <a:lvl4pPr>
              <a:buClr>
                <a:schemeClr val="accent1"/>
              </a:buClr>
              <a:buChar char="▸"/>
            </a:lvl4pPr>
            <a:lvl5pPr>
              <a:buClr>
                <a:schemeClr val="accent1"/>
              </a:buClr>
              <a:buChar char="▸"/>
            </a:lvl5pPr>
          </a:lstStyle>
          <a:p>
            <a:r>
              <a:t>Nivel de texto 1</a:t>
            </a:r>
          </a:p>
          <a:p>
            <a:pPr lvl="1"/>
            <a:r>
              <a:t>Nivel de texto 2</a:t>
            </a:r>
          </a:p>
          <a:p>
            <a:pPr lvl="2"/>
            <a:r>
              <a:t>Nivel de texto 3</a:t>
            </a:r>
          </a:p>
          <a:p>
            <a:pPr lvl="3"/>
            <a:r>
              <a:t>Nivel de texto 4</a:t>
            </a:r>
          </a:p>
          <a:p>
            <a:pPr lvl="4"/>
            <a:r>
              <a:t>Nivel de texto 5</a:t>
            </a:r>
          </a:p>
        </p:txBody>
      </p:sp>
      <p:sp>
        <p:nvSpPr>
          <p:cNvPr id="84" name="Número de diapositiva"/>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ítulo, viñetas y foto">
    <p:bg>
      <p:bgPr>
        <a:solidFill>
          <a:srgbClr val="222222"/>
        </a:solidFill>
        <a:effectLst/>
      </p:bgPr>
    </p:bg>
    <p:spTree>
      <p:nvGrpSpPr>
        <p:cNvPr id="1" name=""/>
        <p:cNvGrpSpPr/>
        <p:nvPr/>
      </p:nvGrpSpPr>
      <p:grpSpPr>
        <a:xfrm>
          <a:off x="0" y="0"/>
          <a:ext cx="0" cy="0"/>
          <a:chOff x="0" y="0"/>
          <a:chExt cx="0" cy="0"/>
        </a:xfrm>
      </p:grpSpPr>
      <p:sp>
        <p:nvSpPr>
          <p:cNvPr id="91" name="Texto"/>
          <p:cNvSpPr txBox="1">
            <a:spLocks noGrp="1"/>
          </p:cNvSpPr>
          <p:nvPr>
            <p:ph type="body" sz="quarter" idx="13"/>
          </p:nvPr>
        </p:nvSpPr>
        <p:spPr>
          <a:xfrm>
            <a:off x="406400" y="457200"/>
            <a:ext cx="11176000" cy="457200"/>
          </a:xfrm>
          <a:prstGeom prst="rect">
            <a:avLst/>
          </a:prstGeom>
        </p:spPr>
        <p:txBody>
          <a:bodyPr anchor="b">
            <a:spAutoFit/>
          </a:bodyPr>
          <a:lstStyle>
            <a:lvl1pPr marL="0" indent="0" defTabSz="457200">
              <a:lnSpc>
                <a:spcPct val="80000"/>
              </a:lnSpc>
              <a:spcBef>
                <a:spcPts val="0"/>
              </a:spcBef>
              <a:buClrTx/>
              <a:buSzTx/>
              <a:buFontTx/>
              <a:buNone/>
              <a:defRPr sz="2400" cap="all" spc="120">
                <a:latin typeface="DIN Alternate"/>
                <a:ea typeface="DIN Alternate"/>
                <a:cs typeface="DIN Alternate"/>
                <a:sym typeface="DIN Alternate"/>
              </a:defRPr>
            </a:lvl1pPr>
          </a:lstStyle>
          <a:p>
            <a:r>
              <a:t>Texto</a:t>
            </a:r>
          </a:p>
        </p:txBody>
      </p:sp>
      <p:sp>
        <p:nvSpPr>
          <p:cNvPr id="92" name="Imagen"/>
          <p:cNvSpPr>
            <a:spLocks noGrp="1"/>
          </p:cNvSpPr>
          <p:nvPr>
            <p:ph type="pic" idx="14"/>
          </p:nvPr>
        </p:nvSpPr>
        <p:spPr>
          <a:xfrm>
            <a:off x="6665377" y="1219200"/>
            <a:ext cx="7445457" cy="8216900"/>
          </a:xfrm>
          <a:prstGeom prst="rect">
            <a:avLst/>
          </a:prstGeom>
        </p:spPr>
        <p:txBody>
          <a:bodyPr lIns="91439" tIns="45719" rIns="91439" bIns="45719">
            <a:noAutofit/>
          </a:bodyPr>
          <a:lstStyle/>
          <a:p>
            <a:endParaRPr/>
          </a:p>
        </p:txBody>
      </p:sp>
      <p:sp>
        <p:nvSpPr>
          <p:cNvPr id="93" name="Texto del título"/>
          <p:cNvSpPr txBox="1">
            <a:spLocks noGrp="1"/>
          </p:cNvSpPr>
          <p:nvPr>
            <p:ph type="title"/>
          </p:nvPr>
        </p:nvSpPr>
        <p:spPr>
          <a:xfrm>
            <a:off x="406400" y="1536700"/>
            <a:ext cx="6299200" cy="723900"/>
          </a:xfrm>
          <a:prstGeom prst="rect">
            <a:avLst/>
          </a:prstGeom>
        </p:spPr>
        <p:txBody>
          <a:bodyPr/>
          <a:lstStyle/>
          <a:p>
            <a:r>
              <a:t>Texto del título</a:t>
            </a:r>
          </a:p>
        </p:txBody>
      </p:sp>
      <p:sp>
        <p:nvSpPr>
          <p:cNvPr id="94" name="Nivel de texto 1…"/>
          <p:cNvSpPr txBox="1">
            <a:spLocks noGrp="1"/>
          </p:cNvSpPr>
          <p:nvPr>
            <p:ph type="body" sz="half" idx="1"/>
          </p:nvPr>
        </p:nvSpPr>
        <p:spPr>
          <a:xfrm>
            <a:off x="406400" y="2743200"/>
            <a:ext cx="6299200" cy="6108700"/>
          </a:xfrm>
          <a:prstGeom prst="rect">
            <a:avLst/>
          </a:prstGeom>
        </p:spPr>
        <p:txBody>
          <a:bodyPr/>
          <a:lstStyle>
            <a:lvl1pPr>
              <a:buClr>
                <a:schemeClr val="accent1"/>
              </a:buClr>
              <a:buChar char="▸"/>
              <a:defRPr sz="2800"/>
            </a:lvl1pPr>
            <a:lvl2pPr>
              <a:buClr>
                <a:schemeClr val="accent1"/>
              </a:buClr>
              <a:buChar char="▸"/>
              <a:defRPr sz="2800"/>
            </a:lvl2pPr>
            <a:lvl3pPr>
              <a:buClr>
                <a:schemeClr val="accent1"/>
              </a:buClr>
              <a:buChar char="▸"/>
              <a:defRPr sz="2800"/>
            </a:lvl3pPr>
            <a:lvl4pPr>
              <a:buClr>
                <a:schemeClr val="accent1"/>
              </a:buClr>
              <a:buChar char="▸"/>
              <a:defRPr sz="2800"/>
            </a:lvl4pPr>
            <a:lvl5pPr>
              <a:buClr>
                <a:schemeClr val="accent1"/>
              </a:buClr>
              <a:buChar char="▸"/>
              <a:defRPr sz="2800"/>
            </a:lvl5pPr>
          </a:lstStyle>
          <a:p>
            <a:r>
              <a:t>Nivel de texto 1</a:t>
            </a:r>
          </a:p>
          <a:p>
            <a:pPr lvl="1"/>
            <a:r>
              <a:t>Nivel de texto 2</a:t>
            </a:r>
          </a:p>
          <a:p>
            <a:pPr lvl="2"/>
            <a:r>
              <a:t>Nivel de texto 3</a:t>
            </a:r>
          </a:p>
          <a:p>
            <a:pPr lvl="3"/>
            <a:r>
              <a:t>Nivel de texto 4</a:t>
            </a:r>
          </a:p>
          <a:p>
            <a:pPr lvl="4"/>
            <a:r>
              <a:t>Nivel de texto 5</a:t>
            </a:r>
          </a:p>
        </p:txBody>
      </p:sp>
      <p:sp>
        <p:nvSpPr>
          <p:cNvPr id="95" name="Número de diapositiva"/>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Línea"/>
          <p:cNvSpPr/>
          <p:nvPr/>
        </p:nvSpPr>
        <p:spPr>
          <a:xfrm flipV="1">
            <a:off x="406400" y="993160"/>
            <a:ext cx="12192000" cy="263"/>
          </a:xfrm>
          <a:prstGeom prst="line">
            <a:avLst/>
          </a:prstGeom>
          <a:ln w="25400">
            <a:solidFill>
              <a:srgbClr val="A6AAA9"/>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endParaRPr/>
          </a:p>
        </p:txBody>
      </p:sp>
      <p:sp>
        <p:nvSpPr>
          <p:cNvPr id="3" name="Texto del título"/>
          <p:cNvSpPr txBox="1">
            <a:spLocks noGrp="1"/>
          </p:cNvSpPr>
          <p:nvPr>
            <p:ph type="title"/>
          </p:nvPr>
        </p:nvSpPr>
        <p:spPr>
          <a:xfrm>
            <a:off x="406400" y="1536700"/>
            <a:ext cx="12192000" cy="723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a:bodyPr>
          <a:lstStyle/>
          <a:p>
            <a:r>
              <a:t>Texto del título</a:t>
            </a:r>
          </a:p>
        </p:txBody>
      </p:sp>
      <p:sp>
        <p:nvSpPr>
          <p:cNvPr id="4" name="Nivel de texto 1…"/>
          <p:cNvSpPr txBox="1">
            <a:spLocks noGrp="1"/>
          </p:cNvSpPr>
          <p:nvPr>
            <p:ph type="body" idx="1"/>
          </p:nvPr>
        </p:nvSpPr>
        <p:spPr>
          <a:xfrm>
            <a:off x="406400" y="2743200"/>
            <a:ext cx="12192000" cy="6108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a:bodyPr>
          <a:lstStyle/>
          <a:p>
            <a:r>
              <a:t>Nivel de texto 1</a:t>
            </a:r>
          </a:p>
          <a:p>
            <a:pPr lvl="1"/>
            <a:r>
              <a:t>Nivel de texto 2</a:t>
            </a:r>
          </a:p>
          <a:p>
            <a:pPr lvl="2"/>
            <a:r>
              <a:t>Nivel de texto 3</a:t>
            </a:r>
          </a:p>
          <a:p>
            <a:pPr lvl="3"/>
            <a:r>
              <a:t>Nivel de texto 4</a:t>
            </a:r>
          </a:p>
          <a:p>
            <a:pPr lvl="4"/>
            <a:r>
              <a:t>Nivel de texto 5</a:t>
            </a:r>
          </a:p>
        </p:txBody>
      </p:sp>
      <p:sp>
        <p:nvSpPr>
          <p:cNvPr id="5" name="Número de diapositiva"/>
          <p:cNvSpPr txBox="1">
            <a:spLocks noGrp="1"/>
          </p:cNvSpPr>
          <p:nvPr>
            <p:ph type="sldNum" sz="quarter" idx="2"/>
          </p:nvPr>
        </p:nvSpPr>
        <p:spPr>
          <a:xfrm>
            <a:off x="12186622" y="431800"/>
            <a:ext cx="406897" cy="457200"/>
          </a:xfrm>
          <a:prstGeom prst="rect">
            <a:avLst/>
          </a:prstGeom>
          <a:ln w="12700">
            <a:miter lim="400000"/>
          </a:ln>
        </p:spPr>
        <p:txBody>
          <a:bodyPr wrap="none" lIns="50800" tIns="50800" rIns="50800" bIns="50800">
            <a:spAutoFit/>
          </a:bodyPr>
          <a:lstStyle>
            <a:lvl1pPr algn="r">
              <a:lnSpc>
                <a:spcPct val="80000"/>
              </a:lnSpc>
              <a:spcBef>
                <a:spcPts val="0"/>
              </a:spcBef>
              <a:defRPr sz="2400">
                <a:latin typeface="DIN Alternate"/>
                <a:ea typeface="DIN Alternate"/>
                <a:cs typeface="DIN Alternate"/>
                <a:sym typeface="DIN Alternate"/>
              </a:defRPr>
            </a:lvl1pPr>
          </a:lstStyle>
          <a:p>
            <a:fld id="{86CB4B4D-7CA3-9044-876B-883B54F8677D}" type="slidenum">
              <a:t>‹Nr.›</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ransition spd="med"/>
  <p:txStyles>
    <p:titleStyle>
      <a:lvl1pPr marL="0" marR="0" indent="0" algn="l" defTabSz="584200" rtl="0" latinLnBrk="0">
        <a:lnSpc>
          <a:spcPct val="80000"/>
        </a:lnSpc>
        <a:spcBef>
          <a:spcPts val="2800"/>
        </a:spcBef>
        <a:spcAft>
          <a:spcPts val="0"/>
        </a:spcAft>
        <a:buClrTx/>
        <a:buSzTx/>
        <a:buFontTx/>
        <a:buNone/>
        <a:tabLst/>
        <a:defRPr sz="6000" b="0" i="0" u="none" strike="noStrike" cap="all" spc="0" baseline="0">
          <a:solidFill>
            <a:schemeClr val="accent1"/>
          </a:solidFill>
          <a:uFillTx/>
          <a:latin typeface="+mn-lt"/>
          <a:ea typeface="+mn-ea"/>
          <a:cs typeface="+mn-cs"/>
          <a:sym typeface="DIN Condensed"/>
        </a:defRPr>
      </a:lvl1pPr>
      <a:lvl2pPr marL="0" marR="0" indent="0" algn="l" defTabSz="584200" rtl="0" latinLnBrk="0">
        <a:lnSpc>
          <a:spcPct val="80000"/>
        </a:lnSpc>
        <a:spcBef>
          <a:spcPts val="2800"/>
        </a:spcBef>
        <a:spcAft>
          <a:spcPts val="0"/>
        </a:spcAft>
        <a:buClrTx/>
        <a:buSzTx/>
        <a:buFontTx/>
        <a:buNone/>
        <a:tabLst/>
        <a:defRPr sz="6000" b="0" i="0" u="none" strike="noStrike" cap="all" spc="0" baseline="0">
          <a:solidFill>
            <a:schemeClr val="accent1"/>
          </a:solidFill>
          <a:uFillTx/>
          <a:latin typeface="+mn-lt"/>
          <a:ea typeface="+mn-ea"/>
          <a:cs typeface="+mn-cs"/>
          <a:sym typeface="DIN Condensed"/>
        </a:defRPr>
      </a:lvl2pPr>
      <a:lvl3pPr marL="0" marR="0" indent="0" algn="l" defTabSz="584200" rtl="0" latinLnBrk="0">
        <a:lnSpc>
          <a:spcPct val="80000"/>
        </a:lnSpc>
        <a:spcBef>
          <a:spcPts val="2800"/>
        </a:spcBef>
        <a:spcAft>
          <a:spcPts val="0"/>
        </a:spcAft>
        <a:buClrTx/>
        <a:buSzTx/>
        <a:buFontTx/>
        <a:buNone/>
        <a:tabLst/>
        <a:defRPr sz="6000" b="0" i="0" u="none" strike="noStrike" cap="all" spc="0" baseline="0">
          <a:solidFill>
            <a:schemeClr val="accent1"/>
          </a:solidFill>
          <a:uFillTx/>
          <a:latin typeface="+mn-lt"/>
          <a:ea typeface="+mn-ea"/>
          <a:cs typeface="+mn-cs"/>
          <a:sym typeface="DIN Condensed"/>
        </a:defRPr>
      </a:lvl3pPr>
      <a:lvl4pPr marL="0" marR="0" indent="0" algn="l" defTabSz="584200" rtl="0" latinLnBrk="0">
        <a:lnSpc>
          <a:spcPct val="80000"/>
        </a:lnSpc>
        <a:spcBef>
          <a:spcPts val="2800"/>
        </a:spcBef>
        <a:spcAft>
          <a:spcPts val="0"/>
        </a:spcAft>
        <a:buClrTx/>
        <a:buSzTx/>
        <a:buFontTx/>
        <a:buNone/>
        <a:tabLst/>
        <a:defRPr sz="6000" b="0" i="0" u="none" strike="noStrike" cap="all" spc="0" baseline="0">
          <a:solidFill>
            <a:schemeClr val="accent1"/>
          </a:solidFill>
          <a:uFillTx/>
          <a:latin typeface="+mn-lt"/>
          <a:ea typeface="+mn-ea"/>
          <a:cs typeface="+mn-cs"/>
          <a:sym typeface="DIN Condensed"/>
        </a:defRPr>
      </a:lvl4pPr>
      <a:lvl5pPr marL="0" marR="0" indent="0" algn="l" defTabSz="584200" rtl="0" latinLnBrk="0">
        <a:lnSpc>
          <a:spcPct val="80000"/>
        </a:lnSpc>
        <a:spcBef>
          <a:spcPts val="2800"/>
        </a:spcBef>
        <a:spcAft>
          <a:spcPts val="0"/>
        </a:spcAft>
        <a:buClrTx/>
        <a:buSzTx/>
        <a:buFontTx/>
        <a:buNone/>
        <a:tabLst/>
        <a:defRPr sz="6000" b="0" i="0" u="none" strike="noStrike" cap="all" spc="0" baseline="0">
          <a:solidFill>
            <a:schemeClr val="accent1"/>
          </a:solidFill>
          <a:uFillTx/>
          <a:latin typeface="+mn-lt"/>
          <a:ea typeface="+mn-ea"/>
          <a:cs typeface="+mn-cs"/>
          <a:sym typeface="DIN Condensed"/>
        </a:defRPr>
      </a:lvl5pPr>
      <a:lvl6pPr marL="0" marR="0" indent="0" algn="l" defTabSz="584200" rtl="0" latinLnBrk="0">
        <a:lnSpc>
          <a:spcPct val="80000"/>
        </a:lnSpc>
        <a:spcBef>
          <a:spcPts val="2800"/>
        </a:spcBef>
        <a:spcAft>
          <a:spcPts val="0"/>
        </a:spcAft>
        <a:buClrTx/>
        <a:buSzTx/>
        <a:buFontTx/>
        <a:buNone/>
        <a:tabLst/>
        <a:defRPr sz="6000" b="0" i="0" u="none" strike="noStrike" cap="all" spc="0" baseline="0">
          <a:solidFill>
            <a:schemeClr val="accent1"/>
          </a:solidFill>
          <a:uFillTx/>
          <a:latin typeface="+mn-lt"/>
          <a:ea typeface="+mn-ea"/>
          <a:cs typeface="+mn-cs"/>
          <a:sym typeface="DIN Condensed"/>
        </a:defRPr>
      </a:lvl6pPr>
      <a:lvl7pPr marL="0" marR="0" indent="0" algn="l" defTabSz="584200" rtl="0" latinLnBrk="0">
        <a:lnSpc>
          <a:spcPct val="80000"/>
        </a:lnSpc>
        <a:spcBef>
          <a:spcPts val="2800"/>
        </a:spcBef>
        <a:spcAft>
          <a:spcPts val="0"/>
        </a:spcAft>
        <a:buClrTx/>
        <a:buSzTx/>
        <a:buFontTx/>
        <a:buNone/>
        <a:tabLst/>
        <a:defRPr sz="6000" b="0" i="0" u="none" strike="noStrike" cap="all" spc="0" baseline="0">
          <a:solidFill>
            <a:schemeClr val="accent1"/>
          </a:solidFill>
          <a:uFillTx/>
          <a:latin typeface="+mn-lt"/>
          <a:ea typeface="+mn-ea"/>
          <a:cs typeface="+mn-cs"/>
          <a:sym typeface="DIN Condensed"/>
        </a:defRPr>
      </a:lvl7pPr>
      <a:lvl8pPr marL="0" marR="0" indent="0" algn="l" defTabSz="584200" rtl="0" latinLnBrk="0">
        <a:lnSpc>
          <a:spcPct val="80000"/>
        </a:lnSpc>
        <a:spcBef>
          <a:spcPts val="2800"/>
        </a:spcBef>
        <a:spcAft>
          <a:spcPts val="0"/>
        </a:spcAft>
        <a:buClrTx/>
        <a:buSzTx/>
        <a:buFontTx/>
        <a:buNone/>
        <a:tabLst/>
        <a:defRPr sz="6000" b="0" i="0" u="none" strike="noStrike" cap="all" spc="0" baseline="0">
          <a:solidFill>
            <a:schemeClr val="accent1"/>
          </a:solidFill>
          <a:uFillTx/>
          <a:latin typeface="+mn-lt"/>
          <a:ea typeface="+mn-ea"/>
          <a:cs typeface="+mn-cs"/>
          <a:sym typeface="DIN Condensed"/>
        </a:defRPr>
      </a:lvl8pPr>
      <a:lvl9pPr marL="0" marR="0" indent="0" algn="l" defTabSz="584200" rtl="0" latinLnBrk="0">
        <a:lnSpc>
          <a:spcPct val="80000"/>
        </a:lnSpc>
        <a:spcBef>
          <a:spcPts val="2800"/>
        </a:spcBef>
        <a:spcAft>
          <a:spcPts val="0"/>
        </a:spcAft>
        <a:buClrTx/>
        <a:buSzTx/>
        <a:buFontTx/>
        <a:buNone/>
        <a:tabLst/>
        <a:defRPr sz="6000" b="0" i="0" u="none" strike="noStrike" cap="all" spc="0" baseline="0">
          <a:solidFill>
            <a:schemeClr val="accent1"/>
          </a:solidFill>
          <a:uFillTx/>
          <a:latin typeface="+mn-lt"/>
          <a:ea typeface="+mn-ea"/>
          <a:cs typeface="+mn-cs"/>
          <a:sym typeface="DIN Condensed"/>
        </a:defRPr>
      </a:lvl9pPr>
    </p:titleStyle>
    <p:bodyStyle>
      <a:lvl1pPr marL="444500" marR="0" indent="-444500" algn="l" defTabSz="584200" rtl="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solidFill>
            <a:srgbClr val="838787"/>
          </a:solidFill>
          <a:uFillTx/>
          <a:latin typeface="Avenir Next Medium"/>
          <a:ea typeface="Avenir Next Medium"/>
          <a:cs typeface="Avenir Next Medium"/>
          <a:sym typeface="Avenir Next Medium"/>
        </a:defRPr>
      </a:lvl1pPr>
      <a:lvl2pPr marL="889000" marR="0" indent="-444500" algn="l" defTabSz="584200" rtl="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solidFill>
            <a:srgbClr val="838787"/>
          </a:solidFill>
          <a:uFillTx/>
          <a:latin typeface="Avenir Next Medium"/>
          <a:ea typeface="Avenir Next Medium"/>
          <a:cs typeface="Avenir Next Medium"/>
          <a:sym typeface="Avenir Next Medium"/>
        </a:defRPr>
      </a:lvl2pPr>
      <a:lvl3pPr marL="1333500" marR="0" indent="-444500" algn="l" defTabSz="584200" rtl="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solidFill>
            <a:srgbClr val="838787"/>
          </a:solidFill>
          <a:uFillTx/>
          <a:latin typeface="Avenir Next Medium"/>
          <a:ea typeface="Avenir Next Medium"/>
          <a:cs typeface="Avenir Next Medium"/>
          <a:sym typeface="Avenir Next Medium"/>
        </a:defRPr>
      </a:lvl3pPr>
      <a:lvl4pPr marL="1778000" marR="0" indent="-444500" algn="l" defTabSz="584200" rtl="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solidFill>
            <a:srgbClr val="838787"/>
          </a:solidFill>
          <a:uFillTx/>
          <a:latin typeface="Avenir Next Medium"/>
          <a:ea typeface="Avenir Next Medium"/>
          <a:cs typeface="Avenir Next Medium"/>
          <a:sym typeface="Avenir Next Medium"/>
        </a:defRPr>
      </a:lvl4pPr>
      <a:lvl5pPr marL="2222500" marR="0" indent="-444500" algn="l" defTabSz="584200" rtl="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solidFill>
            <a:srgbClr val="838787"/>
          </a:solidFill>
          <a:uFillTx/>
          <a:latin typeface="Avenir Next Medium"/>
          <a:ea typeface="Avenir Next Medium"/>
          <a:cs typeface="Avenir Next Medium"/>
          <a:sym typeface="Avenir Next Medium"/>
        </a:defRPr>
      </a:lvl5pPr>
      <a:lvl6pPr marL="2667000" marR="0" indent="-444500" algn="l" defTabSz="584200" rtl="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solidFill>
            <a:srgbClr val="838787"/>
          </a:solidFill>
          <a:uFillTx/>
          <a:latin typeface="Avenir Next Medium"/>
          <a:ea typeface="Avenir Next Medium"/>
          <a:cs typeface="Avenir Next Medium"/>
          <a:sym typeface="Avenir Next Medium"/>
        </a:defRPr>
      </a:lvl6pPr>
      <a:lvl7pPr marL="3111500" marR="0" indent="-444500" algn="l" defTabSz="584200" rtl="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solidFill>
            <a:srgbClr val="838787"/>
          </a:solidFill>
          <a:uFillTx/>
          <a:latin typeface="Avenir Next Medium"/>
          <a:ea typeface="Avenir Next Medium"/>
          <a:cs typeface="Avenir Next Medium"/>
          <a:sym typeface="Avenir Next Medium"/>
        </a:defRPr>
      </a:lvl7pPr>
      <a:lvl8pPr marL="3556000" marR="0" indent="-444500" algn="l" defTabSz="584200" rtl="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solidFill>
            <a:srgbClr val="838787"/>
          </a:solidFill>
          <a:uFillTx/>
          <a:latin typeface="Avenir Next Medium"/>
          <a:ea typeface="Avenir Next Medium"/>
          <a:cs typeface="Avenir Next Medium"/>
          <a:sym typeface="Avenir Next Medium"/>
        </a:defRPr>
      </a:lvl8pPr>
      <a:lvl9pPr marL="4000500" marR="0" indent="-444500" algn="l" defTabSz="584200" rtl="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solidFill>
            <a:srgbClr val="838787"/>
          </a:solidFill>
          <a:uFillTx/>
          <a:latin typeface="Avenir Next Medium"/>
          <a:ea typeface="Avenir Next Medium"/>
          <a:cs typeface="Avenir Next Medium"/>
          <a:sym typeface="Avenir Next Medium"/>
        </a:defRPr>
      </a:lvl9pPr>
    </p:bodyStyle>
    <p:otherStyle>
      <a:lvl1pPr marL="0" marR="0" indent="0" algn="r" defTabSz="584200" latinLnBrk="0">
        <a:lnSpc>
          <a:spcPct val="8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DIN Alternate"/>
        </a:defRPr>
      </a:lvl1pPr>
      <a:lvl2pPr marL="0" marR="0" indent="228600" algn="r" defTabSz="584200" latinLnBrk="0">
        <a:lnSpc>
          <a:spcPct val="8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DIN Alternate"/>
        </a:defRPr>
      </a:lvl2pPr>
      <a:lvl3pPr marL="0" marR="0" indent="457200" algn="r" defTabSz="584200" latinLnBrk="0">
        <a:lnSpc>
          <a:spcPct val="8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DIN Alternate"/>
        </a:defRPr>
      </a:lvl3pPr>
      <a:lvl4pPr marL="0" marR="0" indent="685800" algn="r" defTabSz="584200" latinLnBrk="0">
        <a:lnSpc>
          <a:spcPct val="8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DIN Alternate"/>
        </a:defRPr>
      </a:lvl4pPr>
      <a:lvl5pPr marL="0" marR="0" indent="914400" algn="r" defTabSz="584200" latinLnBrk="0">
        <a:lnSpc>
          <a:spcPct val="8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DIN Alternate"/>
        </a:defRPr>
      </a:lvl5pPr>
      <a:lvl6pPr marL="0" marR="0" indent="1143000" algn="r" defTabSz="584200" latinLnBrk="0">
        <a:lnSpc>
          <a:spcPct val="8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DIN Alternate"/>
        </a:defRPr>
      </a:lvl6pPr>
      <a:lvl7pPr marL="0" marR="0" indent="1371600" algn="r" defTabSz="584200" latinLnBrk="0">
        <a:lnSpc>
          <a:spcPct val="8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DIN Alternate"/>
        </a:defRPr>
      </a:lvl7pPr>
      <a:lvl8pPr marL="0" marR="0" indent="1600200" algn="r" defTabSz="584200" latinLnBrk="0">
        <a:lnSpc>
          <a:spcPct val="8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DIN Alternate"/>
        </a:defRPr>
      </a:lvl8pPr>
      <a:lvl9pPr marL="0" marR="0" indent="1828800" algn="r" defTabSz="584200" latinLnBrk="0">
        <a:lnSpc>
          <a:spcPct val="8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DIN Alternate"/>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t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tif"/><Relationship Id="rId3"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t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t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tif"/></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6.xml"/><Relationship Id="rId2" Type="http://schemas.openxmlformats.org/officeDocument/2006/relationships/image" Target="../media/image1.t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t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ti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t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t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tif"/><Relationship Id="rId3" Type="http://schemas.openxmlformats.org/officeDocument/2006/relationships/image" Target="../media/image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ti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ti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ti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ti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ti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tif"/><Relationship Id="rId3" Type="http://schemas.openxmlformats.org/officeDocument/2006/relationships/image" Target="../media/image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ti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ti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ti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tif"/><Relationship Id="rId3"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image" Target="../media/image1.tif"/><Relationship Id="rId5" Type="http://schemas.openxmlformats.org/officeDocument/2006/relationships/image" Target="../media/image9.png"/><Relationship Id="rId1" Type="http://schemas.microsoft.com/office/2007/relationships/media" Target="../media/media1.mp4"/><Relationship Id="rId2" Type="http://schemas.openxmlformats.org/officeDocument/2006/relationships/video" Target="../media/media1.mp4"/></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ti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tif"/><Relationship Id="rId3" Type="http://schemas.openxmlformats.org/officeDocument/2006/relationships/image" Target="../media/image1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ti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ti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ti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ti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ti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ti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tif"/></Relationships>
</file>

<file path=ppt/slides/_rels/slide38.xml.rels><?xml version="1.0" encoding="UTF-8" standalone="yes"?>
<Relationships xmlns="http://schemas.openxmlformats.org/package/2006/relationships"><Relationship Id="rId3" Type="http://schemas.openxmlformats.org/officeDocument/2006/relationships/image" Target="../media/image1.tif"/><Relationship Id="rId4" Type="http://schemas.openxmlformats.org/officeDocument/2006/relationships/hyperlink" Target="https://ciperchile.cl/2013/04/11/el-derecho-a-protestar-en-siete-puntos/" TargetMode="External"/><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t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tif"/><Relationship Id="rId3"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tif"/><Relationship Id="rId3" Type="http://schemas.openxmlformats.org/officeDocument/2006/relationships/hyperlink" Target="http://www.dicc.hegoa.ehu.es/listar/mostrar/46"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ti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ti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ti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ti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ti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ti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ti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ti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t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tif"/></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image" Target="../media/image1.tif"/><Relationship Id="rId5" Type="http://schemas.openxmlformats.org/officeDocument/2006/relationships/image" Target="../media/image11.png"/><Relationship Id="rId1" Type="http://schemas.microsoft.com/office/2007/relationships/media" Target="../media/media2.mp4"/><Relationship Id="rId2" Type="http://schemas.openxmlformats.org/officeDocument/2006/relationships/video" Target="../media/media2.mp4"/></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image" Target="../media/image12.png"/><Relationship Id="rId1" Type="http://schemas.microsoft.com/office/2007/relationships/media" Target="../media/media3.mp4"/><Relationship Id="rId2" Type="http://schemas.openxmlformats.org/officeDocument/2006/relationships/video" Target="../media/media3.mp4"/></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ti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ti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ti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t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t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t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t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t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 name="Imagen" descr="Imagen"/>
          <p:cNvPicPr>
            <a:picLocks noChangeAspect="1"/>
          </p:cNvPicPr>
          <p:nvPr/>
        </p:nvPicPr>
        <p:blipFill>
          <a:blip r:embed="rId2">
            <a:extLst/>
          </a:blip>
          <a:stretch>
            <a:fillRect/>
          </a:stretch>
        </p:blipFill>
        <p:spPr>
          <a:xfrm>
            <a:off x="3986487" y="647700"/>
            <a:ext cx="5031826" cy="2611110"/>
          </a:xfrm>
          <a:prstGeom prst="rect">
            <a:avLst/>
          </a:prstGeom>
          <a:ln w="12700">
            <a:miter lim="400000"/>
          </a:ln>
        </p:spPr>
      </p:pic>
      <p:sp>
        <p:nvSpPr>
          <p:cNvPr id="167" name="PROfesor: Julio Mundaca Q…"/>
          <p:cNvSpPr txBox="1"/>
          <p:nvPr/>
        </p:nvSpPr>
        <p:spPr>
          <a:xfrm>
            <a:off x="7814733" y="7814733"/>
            <a:ext cx="12192001" cy="180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a:bodyPr>
          <a:lstStyle/>
          <a:p>
            <a:pPr>
              <a:lnSpc>
                <a:spcPct val="80000"/>
              </a:lnSpc>
              <a:spcBef>
                <a:spcPts val="2300"/>
              </a:spcBef>
              <a:defRPr sz="2800" cap="all">
                <a:solidFill>
                  <a:srgbClr val="A6AAA9"/>
                </a:solidFill>
                <a:latin typeface="DIN Alternate"/>
                <a:ea typeface="DIN Alternate"/>
                <a:cs typeface="DIN Alternate"/>
                <a:sym typeface="DIN Alternate"/>
              </a:defRPr>
            </a:pPr>
            <a:r>
              <a:t>PROfesor: Julio Mundaca Q</a:t>
            </a:r>
          </a:p>
          <a:p>
            <a:pPr>
              <a:lnSpc>
                <a:spcPct val="80000"/>
              </a:lnSpc>
              <a:spcBef>
                <a:spcPts val="2300"/>
              </a:spcBef>
              <a:defRPr sz="2800" cap="all">
                <a:solidFill>
                  <a:srgbClr val="A6AAA9"/>
                </a:solidFill>
                <a:latin typeface="DIN Alternate"/>
                <a:ea typeface="DIN Alternate"/>
                <a:cs typeface="DIN Alternate"/>
                <a:sym typeface="DIN Alternate"/>
              </a:defRPr>
            </a:pPr>
            <a:r>
              <a:t>@juliomundaca</a:t>
            </a:r>
          </a:p>
        </p:txBody>
      </p:sp>
      <p:sp>
        <p:nvSpPr>
          <p:cNvPr id="168" name="Periodismo judicial"/>
          <p:cNvSpPr txBox="1">
            <a:spLocks noGrp="1"/>
          </p:cNvSpPr>
          <p:nvPr>
            <p:ph type="body" sz="quarter" idx="1"/>
          </p:nvPr>
        </p:nvSpPr>
        <p:spPr>
          <a:prstGeom prst="rect">
            <a:avLst/>
          </a:prstGeom>
        </p:spPr>
        <p:txBody>
          <a:bodyPr/>
          <a:lstStyle/>
          <a:p>
            <a:r>
              <a:t>Periodismo judicial</a:t>
            </a:r>
          </a:p>
        </p:txBody>
      </p:sp>
      <p:sp>
        <p:nvSpPr>
          <p:cNvPr id="169" name="Chile en crisis"/>
          <p:cNvSpPr txBox="1">
            <a:spLocks noGrp="1"/>
          </p:cNvSpPr>
          <p:nvPr>
            <p:ph type="title"/>
          </p:nvPr>
        </p:nvSpPr>
        <p:spPr>
          <a:prstGeom prst="rect">
            <a:avLst/>
          </a:prstGeom>
        </p:spPr>
        <p:txBody>
          <a:bodyPr/>
          <a:lstStyle/>
          <a:p>
            <a:r>
              <a:t>Chile en crisis</a:t>
            </a:r>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Profesor Julio Mundaca Q. @juliomundaca"/>
          <p:cNvSpPr txBox="1">
            <a:spLocks noGrp="1"/>
          </p:cNvSpPr>
          <p:nvPr>
            <p:ph type="body" idx="13"/>
          </p:nvPr>
        </p:nvSpPr>
        <p:spPr>
          <a:xfrm>
            <a:off x="50800" y="439418"/>
            <a:ext cx="12903200" cy="462282"/>
          </a:xfrm>
          <a:prstGeom prst="rect">
            <a:avLst/>
          </a:prstGeom>
          <a:solidFill>
            <a:schemeClr val="accent1"/>
          </a:solidFill>
        </p:spPr>
        <p:txBody>
          <a:bodyPr/>
          <a:lstStyle>
            <a:lvl1pPr algn="r" defTabSz="584200">
              <a:defRPr sz="2800" spc="0">
                <a:solidFill>
                  <a:srgbClr val="FFFFFF"/>
                </a:solidFill>
                <a:latin typeface="+mn-lt"/>
                <a:ea typeface="+mn-ea"/>
                <a:cs typeface="+mn-cs"/>
                <a:sym typeface="DIN Condensed"/>
              </a:defRPr>
            </a:lvl1pPr>
          </a:lstStyle>
          <a:p>
            <a:r>
              <a:t>Profesor Julio Mundaca Q. @juliomundaca</a:t>
            </a:r>
          </a:p>
        </p:txBody>
      </p:sp>
      <p:sp>
        <p:nvSpPr>
          <p:cNvPr id="182" name="Constitución"/>
          <p:cNvSpPr txBox="1">
            <a:spLocks noGrp="1"/>
          </p:cNvSpPr>
          <p:nvPr>
            <p:ph type="title"/>
          </p:nvPr>
        </p:nvSpPr>
        <p:spPr>
          <a:prstGeom prst="rect">
            <a:avLst/>
          </a:prstGeom>
        </p:spPr>
        <p:txBody>
          <a:bodyPr/>
          <a:lstStyle>
            <a:lvl1pPr defTabSz="467359">
              <a:spcBef>
                <a:spcPts val="2200"/>
              </a:spcBef>
              <a:defRPr sz="4800"/>
            </a:lvl1pPr>
          </a:lstStyle>
          <a:p>
            <a:r>
              <a:t>Constitución</a:t>
            </a:r>
          </a:p>
        </p:txBody>
      </p:sp>
      <p:pic>
        <p:nvPicPr>
          <p:cNvPr id="183" name="Imagen" descr="Imagen"/>
          <p:cNvPicPr>
            <a:picLocks noChangeAspect="1"/>
          </p:cNvPicPr>
          <p:nvPr/>
        </p:nvPicPr>
        <p:blipFill>
          <a:blip r:embed="rId2">
            <a:extLst/>
          </a:blip>
          <a:stretch>
            <a:fillRect/>
          </a:stretch>
        </p:blipFill>
        <p:spPr>
          <a:xfrm>
            <a:off x="4878686" y="8516054"/>
            <a:ext cx="2237803" cy="1161239"/>
          </a:xfrm>
          <a:prstGeom prst="rect">
            <a:avLst/>
          </a:prstGeom>
          <a:ln w="12700">
            <a:miter lim="400000"/>
          </a:ln>
        </p:spPr>
      </p:pic>
      <p:pic>
        <p:nvPicPr>
          <p:cNvPr id="6" name="Imagen 5"/>
          <p:cNvPicPr>
            <a:picLocks noChangeAspect="1"/>
          </p:cNvPicPr>
          <p:nvPr/>
        </p:nvPicPr>
        <p:blipFill>
          <a:blip r:embed="rId3"/>
          <a:stretch>
            <a:fillRect/>
          </a:stretch>
        </p:blipFill>
        <p:spPr>
          <a:xfrm>
            <a:off x="2396538" y="2460327"/>
            <a:ext cx="7202098" cy="4927111"/>
          </a:xfrm>
          <a:prstGeom prst="rect">
            <a:avLst/>
          </a:prstGeom>
        </p:spPr>
      </p:pic>
    </p:spTree>
    <p:extLst>
      <p:ext uri="{BB962C8B-B14F-4D97-AF65-F5344CB8AC3E}">
        <p14:creationId xmlns:p14="http://schemas.microsoft.com/office/powerpoint/2010/main" val="1465616482"/>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Profesor Julio Mundaca Q. @juliomundaca"/>
          <p:cNvSpPr txBox="1">
            <a:spLocks noGrp="1"/>
          </p:cNvSpPr>
          <p:nvPr>
            <p:ph type="body" idx="13"/>
          </p:nvPr>
        </p:nvSpPr>
        <p:spPr>
          <a:xfrm>
            <a:off x="50800" y="439418"/>
            <a:ext cx="12903200" cy="462282"/>
          </a:xfrm>
          <a:prstGeom prst="rect">
            <a:avLst/>
          </a:prstGeom>
          <a:solidFill>
            <a:schemeClr val="accent1"/>
          </a:solidFill>
        </p:spPr>
        <p:txBody>
          <a:bodyPr/>
          <a:lstStyle>
            <a:lvl1pPr algn="r" defTabSz="584200">
              <a:defRPr sz="2800" spc="0">
                <a:solidFill>
                  <a:srgbClr val="FFFFFF"/>
                </a:solidFill>
                <a:latin typeface="+mn-lt"/>
                <a:ea typeface="+mn-ea"/>
                <a:cs typeface="+mn-cs"/>
                <a:sym typeface="DIN Condensed"/>
              </a:defRPr>
            </a:lvl1pPr>
          </a:lstStyle>
          <a:p>
            <a:r>
              <a:t>Profesor Julio Mundaca Q. @juliomundaca</a:t>
            </a:r>
          </a:p>
        </p:txBody>
      </p:sp>
      <p:sp>
        <p:nvSpPr>
          <p:cNvPr id="182" name="Constitución"/>
          <p:cNvSpPr txBox="1">
            <a:spLocks noGrp="1"/>
          </p:cNvSpPr>
          <p:nvPr>
            <p:ph type="title"/>
          </p:nvPr>
        </p:nvSpPr>
        <p:spPr>
          <a:prstGeom prst="rect">
            <a:avLst/>
          </a:prstGeom>
        </p:spPr>
        <p:txBody>
          <a:bodyPr/>
          <a:lstStyle>
            <a:lvl1pPr defTabSz="467359">
              <a:spcBef>
                <a:spcPts val="2200"/>
              </a:spcBef>
              <a:defRPr sz="4800"/>
            </a:lvl1pPr>
          </a:lstStyle>
          <a:p>
            <a:r>
              <a:t>Constitución</a:t>
            </a:r>
          </a:p>
        </p:txBody>
      </p:sp>
      <p:pic>
        <p:nvPicPr>
          <p:cNvPr id="183" name="Imagen" descr="Imagen"/>
          <p:cNvPicPr>
            <a:picLocks noChangeAspect="1"/>
          </p:cNvPicPr>
          <p:nvPr/>
        </p:nvPicPr>
        <p:blipFill>
          <a:blip r:embed="rId2">
            <a:extLst/>
          </a:blip>
          <a:stretch>
            <a:fillRect/>
          </a:stretch>
        </p:blipFill>
        <p:spPr>
          <a:xfrm>
            <a:off x="4878686" y="8516054"/>
            <a:ext cx="2237803" cy="1161239"/>
          </a:xfrm>
          <a:prstGeom prst="rect">
            <a:avLst/>
          </a:prstGeom>
          <a:ln w="12700">
            <a:miter lim="400000"/>
          </a:ln>
        </p:spPr>
      </p:pic>
      <p:sp>
        <p:nvSpPr>
          <p:cNvPr id="184" name="Artículo 19 Nº 1 de la Constitución: “El derecho a la vida, el derecho a la integridad física y síquica y la protección de la vida del que está por nacer”.…"/>
          <p:cNvSpPr txBox="1">
            <a:spLocks noGrp="1"/>
          </p:cNvSpPr>
          <p:nvPr>
            <p:ph type="body" idx="4294967295"/>
          </p:nvPr>
        </p:nvSpPr>
        <p:spPr>
          <a:xfrm>
            <a:off x="406400" y="2143477"/>
            <a:ext cx="12192001" cy="6414295"/>
          </a:xfrm>
          <a:prstGeom prst="rect">
            <a:avLst/>
          </a:prstGeom>
        </p:spPr>
        <p:txBody>
          <a:bodyPr>
            <a:normAutofit/>
          </a:bodyPr>
          <a:lstStyle/>
          <a:p>
            <a:pPr marL="0" marR="178993" indent="0" algn="just" defTabSz="246888">
              <a:spcBef>
                <a:spcPts val="0"/>
              </a:spcBef>
              <a:buClrTx/>
              <a:buSzTx/>
              <a:buFontTx/>
              <a:buNone/>
              <a:defRPr sz="1944">
                <a:solidFill>
                  <a:srgbClr val="000000"/>
                </a:solidFill>
                <a:latin typeface="Avenir Next"/>
                <a:ea typeface="Avenir Next"/>
                <a:cs typeface="Avenir Next"/>
                <a:sym typeface="Avenir Next"/>
              </a:defRPr>
            </a:pPr>
            <a:r>
              <a:rPr sz="2600" dirty="0"/>
              <a:t>Artículo 19 Nº 1 de la Constitución: “El derecho a la vida, el derecho a la integridad física y síquica y la protección de la vida del que está por nacer”.</a:t>
            </a:r>
          </a:p>
          <a:p>
            <a:pPr marL="0" marR="178993" indent="0" algn="just" defTabSz="246888">
              <a:spcBef>
                <a:spcPts val="0"/>
              </a:spcBef>
              <a:buClrTx/>
              <a:buSzTx/>
              <a:buFontTx/>
              <a:buNone/>
              <a:defRPr sz="1944">
                <a:solidFill>
                  <a:srgbClr val="000000"/>
                </a:solidFill>
                <a:latin typeface="Avenir Next"/>
                <a:ea typeface="Avenir Next"/>
                <a:cs typeface="Avenir Next"/>
                <a:sym typeface="Avenir Next"/>
              </a:defRPr>
            </a:pPr>
            <a:endParaRPr sz="2600" dirty="0"/>
          </a:p>
          <a:p>
            <a:pPr marL="0" marR="178993" indent="0" algn="just" defTabSz="246888">
              <a:spcBef>
                <a:spcPts val="0"/>
              </a:spcBef>
              <a:buClrTx/>
              <a:buSzTx/>
              <a:buFontTx/>
              <a:buNone/>
              <a:defRPr sz="1944">
                <a:solidFill>
                  <a:srgbClr val="000000"/>
                </a:solidFill>
                <a:latin typeface="Avenir Next"/>
                <a:ea typeface="Avenir Next"/>
                <a:cs typeface="Avenir Next"/>
                <a:sym typeface="Avenir Next"/>
              </a:defRPr>
            </a:pPr>
            <a:r>
              <a:rPr sz="2600" dirty="0"/>
              <a:t>Artículo 19 Nº 7 de la Constitución consagra el Derecho a la libertad personal y seguridad individual, como derechos esenciales de la persona humana, reconociéndolos y garantizándolos. Dispone que: </a:t>
            </a:r>
          </a:p>
          <a:p>
            <a:pPr marL="0" marR="178993" indent="0" algn="just" defTabSz="246888">
              <a:spcBef>
                <a:spcPts val="0"/>
              </a:spcBef>
              <a:buClrTx/>
              <a:buSzTx/>
              <a:buFontTx/>
              <a:buNone/>
              <a:defRPr sz="1944">
                <a:solidFill>
                  <a:srgbClr val="000000"/>
                </a:solidFill>
                <a:latin typeface="Avenir Next"/>
                <a:ea typeface="Avenir Next"/>
                <a:cs typeface="Avenir Next"/>
                <a:sym typeface="Avenir Next"/>
              </a:defRPr>
            </a:pPr>
            <a:r>
              <a:rPr sz="2600" dirty="0"/>
              <a:t/>
            </a:r>
            <a:br>
              <a:rPr sz="2600" dirty="0"/>
            </a:br>
            <a:r>
              <a:rPr sz="2600" dirty="0"/>
              <a:t>b) Nadie puede ser privado de su libertad personal ni ésta restringida sino en los casos y en la forma determinados por la Constitución y las leyes;</a:t>
            </a:r>
          </a:p>
          <a:p>
            <a:pPr marL="0" marR="178993" indent="0" algn="just" defTabSz="246888">
              <a:spcBef>
                <a:spcPts val="0"/>
              </a:spcBef>
              <a:buClrTx/>
              <a:buSzTx/>
              <a:buFontTx/>
              <a:buNone/>
              <a:defRPr sz="1944">
                <a:solidFill>
                  <a:srgbClr val="000000"/>
                </a:solidFill>
                <a:latin typeface="Avenir Next"/>
                <a:ea typeface="Avenir Next"/>
                <a:cs typeface="Avenir Next"/>
                <a:sym typeface="Avenir Next"/>
              </a:defRPr>
            </a:pPr>
            <a:endParaRPr sz="2600" dirty="0"/>
          </a:p>
          <a:p>
            <a:pPr marL="0" marR="178993" indent="0" algn="just" defTabSz="246888">
              <a:spcBef>
                <a:spcPts val="0"/>
              </a:spcBef>
              <a:buClrTx/>
              <a:buSzTx/>
              <a:buFontTx/>
              <a:buNone/>
              <a:defRPr sz="1944">
                <a:solidFill>
                  <a:srgbClr val="000000"/>
                </a:solidFill>
                <a:latin typeface="Avenir Next"/>
                <a:ea typeface="Avenir Next"/>
                <a:cs typeface="Avenir Next"/>
                <a:sym typeface="Avenir Next"/>
              </a:defRPr>
            </a:pPr>
            <a:r>
              <a:rPr sz="2600" dirty="0"/>
              <a:t>c) Nadie puede ser arrestado o detenido sino por orden de funcionario público expresamente facultado por la ley y después de que dicha orden le sea intimada en forma legal. Sin embargo, podrá ser detenido el que fuere sorprendido en delito flagrante, con el solo objeto de ser puesto a disposición del juez competente dentro de las veinticuatro horas siguientes</a:t>
            </a:r>
            <a:r>
              <a:rPr sz="2600" dirty="0" smtClean="0"/>
              <a:t>.</a:t>
            </a:r>
            <a:endParaRPr lang="es-ES" sz="2600" dirty="0" smtClean="0"/>
          </a:p>
          <a:p>
            <a:pPr marL="0" marR="178993" indent="0" algn="just" defTabSz="246888">
              <a:spcBef>
                <a:spcPts val="0"/>
              </a:spcBef>
              <a:buClrTx/>
              <a:buSzTx/>
              <a:buFontTx/>
              <a:buNone/>
              <a:defRPr sz="1944">
                <a:solidFill>
                  <a:srgbClr val="000000"/>
                </a:solidFill>
                <a:latin typeface="Avenir Next"/>
                <a:ea typeface="Avenir Next"/>
                <a:cs typeface="Avenir Next"/>
                <a:sym typeface="Avenir Next"/>
              </a:defRPr>
            </a:pPr>
            <a:endParaRPr sz="2600" dirty="0"/>
          </a:p>
          <a:p>
            <a:pPr marL="0" marR="178993" indent="0" algn="just" defTabSz="246888">
              <a:spcBef>
                <a:spcPts val="0"/>
              </a:spcBef>
              <a:buClrTx/>
              <a:buSzTx/>
              <a:buFontTx/>
              <a:buNone/>
              <a:defRPr sz="1944">
                <a:solidFill>
                  <a:srgbClr val="000000"/>
                </a:solidFill>
                <a:latin typeface="Avenir Next"/>
                <a:ea typeface="Avenir Next"/>
                <a:cs typeface="Avenir Next"/>
                <a:sym typeface="Avenir Next"/>
              </a:defRPr>
            </a:pPr>
            <a:endParaRPr sz="2600" dirty="0"/>
          </a:p>
          <a:p>
            <a:pPr marL="0" marR="178993" indent="0" algn="just" defTabSz="246888">
              <a:spcBef>
                <a:spcPts val="0"/>
              </a:spcBef>
              <a:buClrTx/>
              <a:buSzTx/>
              <a:buFontTx/>
              <a:buNone/>
              <a:defRPr sz="1026">
                <a:solidFill>
                  <a:srgbClr val="000000"/>
                </a:solidFill>
                <a:latin typeface="Avenir Next"/>
                <a:ea typeface="Avenir Next"/>
                <a:cs typeface="Avenir Next"/>
                <a:sym typeface="Avenir Next"/>
              </a:defRPr>
            </a:pPr>
            <a:endParaRPr dirty="0"/>
          </a:p>
        </p:txBody>
      </p:sp>
      <p:sp>
        <p:nvSpPr>
          <p:cNvPr id="2" name="Rectangle 1"/>
          <p:cNvSpPr>
            <a:spLocks noChangeArrowheads="1"/>
          </p:cNvSpPr>
          <p:nvPr/>
        </p:nvSpPr>
        <p:spPr bwMode="auto">
          <a:xfrm>
            <a:off x="0" y="0"/>
            <a:ext cx="1300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0" numCol="1" anchor="ctr" anchorCtr="0" compatLnSpc="1">
            <a:prstTxWarp prst="textNoShape">
              <a:avLst/>
            </a:prstTxWarp>
            <a:spAutoFit/>
          </a:bodyPr>
          <a:lstStyle/>
          <a:p>
            <a:pPr marL="0" marR="0" lvl="0" indent="0" algn="justLow" defTabSz="914400" rtl="0" eaLnBrk="0" fontAlgn="base" latinLnBrk="0" hangingPunct="0">
              <a:lnSpc>
                <a:spcPct val="100000"/>
              </a:lnSpc>
              <a:spcBef>
                <a:spcPct val="0"/>
              </a:spcBef>
              <a:spcAft>
                <a:spcPct val="0"/>
              </a:spcAft>
              <a:buClrTx/>
              <a:buSzTx/>
              <a:buFontTx/>
              <a:buNone/>
              <a:tabLst/>
            </a:pPr>
            <a:r>
              <a:rPr kumimoji="0" lang="es-ES_tradnl" altLang="es-ES_tradnl" sz="1000" b="0" i="0" u="none" strike="noStrike" cap="none" normalizeH="0" baseline="0">
                <a:ln>
                  <a:noFill/>
                </a:ln>
                <a:solidFill>
                  <a:schemeClr val="tx1"/>
                </a:solidFill>
                <a:effectLst/>
                <a:latin typeface="Arial Unicode MS" charset="0"/>
                <a:ea typeface="Courier New" charset="0"/>
              </a:rPr>
              <a:t>19 Nº 13º de la Constitución Política asegura a todas las personas: “El derecho a reunirse pacíficamente sin permiso previo y sin armas.Las reuniones en las plazas, calles y demás lugares de uso público, se regirán por las disposiciones generales de policía.”.</a:t>
            </a:r>
            <a:r>
              <a:rPr kumimoji="0" lang="es-ES_tradnl" altLang="es-ES_tradnl" sz="1100" b="0" i="0" u="none" strike="noStrike" cap="none" normalizeH="0" baseline="0">
                <a:ln>
                  <a:noFill/>
                </a:ln>
                <a:solidFill>
                  <a:schemeClr val="tx1"/>
                </a:solidFill>
                <a:effectLst/>
              </a:rPr>
              <a:t> </a:t>
            </a:r>
            <a:endParaRPr kumimoji="0" lang="es-ES_tradnl" altLang="es-ES_tradnl" sz="1800" b="0" i="0" u="none" strike="noStrike" cap="none" normalizeH="0" baseline="0">
              <a:ln>
                <a:noFill/>
              </a:ln>
              <a:solidFill>
                <a:schemeClr val="tx1"/>
              </a:solidFill>
              <a:effectLst/>
              <a:latin typeface="Arial" charset="0"/>
            </a:endParaRPr>
          </a:p>
        </p:txBody>
      </p:sp>
    </p:spTree>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Profesor Julio Mundaca Q. @juliomundaca"/>
          <p:cNvSpPr txBox="1">
            <a:spLocks noGrp="1"/>
          </p:cNvSpPr>
          <p:nvPr>
            <p:ph type="body" idx="13"/>
          </p:nvPr>
        </p:nvSpPr>
        <p:spPr>
          <a:xfrm>
            <a:off x="50800" y="439418"/>
            <a:ext cx="12903200" cy="462282"/>
          </a:xfrm>
          <a:prstGeom prst="rect">
            <a:avLst/>
          </a:prstGeom>
          <a:solidFill>
            <a:schemeClr val="accent1"/>
          </a:solidFill>
        </p:spPr>
        <p:txBody>
          <a:bodyPr/>
          <a:lstStyle>
            <a:lvl1pPr algn="r" defTabSz="584200">
              <a:defRPr sz="2800" spc="0">
                <a:solidFill>
                  <a:srgbClr val="FFFFFF"/>
                </a:solidFill>
                <a:latin typeface="+mn-lt"/>
                <a:ea typeface="+mn-ea"/>
                <a:cs typeface="+mn-cs"/>
                <a:sym typeface="DIN Condensed"/>
              </a:defRPr>
            </a:lvl1pPr>
          </a:lstStyle>
          <a:p>
            <a:r>
              <a:t>Profesor Julio Mundaca Q. @juliomundaca</a:t>
            </a:r>
          </a:p>
        </p:txBody>
      </p:sp>
      <p:sp>
        <p:nvSpPr>
          <p:cNvPr id="182" name="Constitución"/>
          <p:cNvSpPr txBox="1">
            <a:spLocks noGrp="1"/>
          </p:cNvSpPr>
          <p:nvPr>
            <p:ph type="title"/>
          </p:nvPr>
        </p:nvSpPr>
        <p:spPr>
          <a:prstGeom prst="rect">
            <a:avLst/>
          </a:prstGeom>
        </p:spPr>
        <p:txBody>
          <a:bodyPr/>
          <a:lstStyle>
            <a:lvl1pPr defTabSz="467359">
              <a:spcBef>
                <a:spcPts val="2200"/>
              </a:spcBef>
              <a:defRPr sz="4800"/>
            </a:lvl1pPr>
          </a:lstStyle>
          <a:p>
            <a:r>
              <a:t>Constitución</a:t>
            </a:r>
          </a:p>
        </p:txBody>
      </p:sp>
      <p:pic>
        <p:nvPicPr>
          <p:cNvPr id="183" name="Imagen" descr="Imagen"/>
          <p:cNvPicPr>
            <a:picLocks noChangeAspect="1"/>
          </p:cNvPicPr>
          <p:nvPr/>
        </p:nvPicPr>
        <p:blipFill>
          <a:blip r:embed="rId2">
            <a:extLst/>
          </a:blip>
          <a:stretch>
            <a:fillRect/>
          </a:stretch>
        </p:blipFill>
        <p:spPr>
          <a:xfrm>
            <a:off x="4878686" y="8516054"/>
            <a:ext cx="2237803" cy="1161239"/>
          </a:xfrm>
          <a:prstGeom prst="rect">
            <a:avLst/>
          </a:prstGeom>
          <a:ln w="12700">
            <a:miter lim="400000"/>
          </a:ln>
        </p:spPr>
      </p:pic>
      <p:sp>
        <p:nvSpPr>
          <p:cNvPr id="184" name="Artículo 19 Nº 1 de la Constitución: “El derecho a la vida, el derecho a la integridad física y síquica y la protección de la vida del que está por nacer”.…"/>
          <p:cNvSpPr txBox="1">
            <a:spLocks noGrp="1"/>
          </p:cNvSpPr>
          <p:nvPr>
            <p:ph type="body" idx="4294967295"/>
          </p:nvPr>
        </p:nvSpPr>
        <p:spPr>
          <a:xfrm>
            <a:off x="406400" y="2143477"/>
            <a:ext cx="12192001" cy="6414295"/>
          </a:xfrm>
          <a:prstGeom prst="rect">
            <a:avLst/>
          </a:prstGeom>
        </p:spPr>
        <p:txBody>
          <a:bodyPr>
            <a:normAutofit/>
          </a:bodyPr>
          <a:lstStyle/>
          <a:p>
            <a:pPr marL="0" marR="178993" indent="0" algn="just" defTabSz="246888">
              <a:spcBef>
                <a:spcPts val="0"/>
              </a:spcBef>
              <a:buClrTx/>
              <a:buSzTx/>
              <a:buFontTx/>
              <a:buNone/>
              <a:defRPr sz="1944">
                <a:solidFill>
                  <a:srgbClr val="000000"/>
                </a:solidFill>
                <a:latin typeface="Avenir Next"/>
                <a:ea typeface="Avenir Next"/>
                <a:cs typeface="Avenir Next"/>
                <a:sym typeface="Avenir Next"/>
              </a:defRPr>
            </a:pPr>
            <a:endParaRPr sz="2600" dirty="0"/>
          </a:p>
          <a:p>
            <a:pPr marL="0" marR="178993" indent="0" algn="just" defTabSz="246888">
              <a:spcBef>
                <a:spcPts val="0"/>
              </a:spcBef>
              <a:buClrTx/>
              <a:buSzTx/>
              <a:buFontTx/>
              <a:buNone/>
              <a:defRPr sz="1944">
                <a:solidFill>
                  <a:srgbClr val="000000"/>
                </a:solidFill>
                <a:latin typeface="Avenir Next"/>
                <a:ea typeface="Avenir Next"/>
                <a:cs typeface="Avenir Next"/>
                <a:sym typeface="Avenir Next"/>
              </a:defRPr>
            </a:pPr>
            <a:endParaRPr sz="2600" dirty="0"/>
          </a:p>
          <a:p>
            <a:pPr marL="0" marR="178993" indent="0" algn="just" defTabSz="246888">
              <a:spcBef>
                <a:spcPts val="0"/>
              </a:spcBef>
              <a:buClrTx/>
              <a:buSzTx/>
              <a:buFontTx/>
              <a:buNone/>
              <a:defRPr sz="1026">
                <a:solidFill>
                  <a:srgbClr val="000000"/>
                </a:solidFill>
                <a:latin typeface="Avenir Next"/>
                <a:ea typeface="Avenir Next"/>
                <a:cs typeface="Avenir Next"/>
                <a:sym typeface="Avenir Next"/>
              </a:defRPr>
            </a:pPr>
            <a:endParaRPr dirty="0"/>
          </a:p>
        </p:txBody>
      </p:sp>
      <p:sp>
        <p:nvSpPr>
          <p:cNvPr id="2" name="Rectangle 1"/>
          <p:cNvSpPr>
            <a:spLocks noChangeArrowheads="1"/>
          </p:cNvSpPr>
          <p:nvPr/>
        </p:nvSpPr>
        <p:spPr bwMode="auto">
          <a:xfrm>
            <a:off x="0" y="0"/>
            <a:ext cx="1300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0" numCol="1" anchor="ctr" anchorCtr="0" compatLnSpc="1">
            <a:prstTxWarp prst="textNoShape">
              <a:avLst/>
            </a:prstTxWarp>
            <a:spAutoFit/>
          </a:bodyPr>
          <a:lstStyle/>
          <a:p>
            <a:pPr marL="0" marR="0" lvl="0" indent="0" algn="justLow" defTabSz="914400" rtl="0" eaLnBrk="0" fontAlgn="base" latinLnBrk="0" hangingPunct="0">
              <a:lnSpc>
                <a:spcPct val="100000"/>
              </a:lnSpc>
              <a:spcBef>
                <a:spcPct val="0"/>
              </a:spcBef>
              <a:spcAft>
                <a:spcPct val="0"/>
              </a:spcAft>
              <a:buClrTx/>
              <a:buSzTx/>
              <a:buFontTx/>
              <a:buNone/>
              <a:tabLst/>
            </a:pPr>
            <a:r>
              <a:rPr kumimoji="0" lang="es-ES_tradnl" altLang="es-ES_tradnl" sz="1000" b="0" i="0" u="none" strike="noStrike" cap="none" normalizeH="0" baseline="0">
                <a:ln>
                  <a:noFill/>
                </a:ln>
                <a:solidFill>
                  <a:schemeClr val="tx1"/>
                </a:solidFill>
                <a:effectLst/>
                <a:latin typeface="Arial Unicode MS" charset="0"/>
                <a:ea typeface="Courier New" charset="0"/>
              </a:rPr>
              <a:t>19 Nº 13º de la Constitución Política asegura a todas las personas: “El derecho a reunirse pacíficamente sin permiso previo y sin armas.Las reuniones en las plazas, calles y demás lugares de uso público, se regirán por las disposiciones generales de policía.”.</a:t>
            </a:r>
            <a:r>
              <a:rPr kumimoji="0" lang="es-ES_tradnl" altLang="es-ES_tradnl" sz="1100" b="0" i="0" u="none" strike="noStrike" cap="none" normalizeH="0" baseline="0">
                <a:ln>
                  <a:noFill/>
                </a:ln>
                <a:solidFill>
                  <a:schemeClr val="tx1"/>
                </a:solidFill>
                <a:effectLst/>
              </a:rPr>
              <a:t> </a:t>
            </a:r>
            <a:endParaRPr kumimoji="0" lang="es-ES_tradnl" altLang="es-ES_tradnl" sz="1800" b="0" i="0" u="none" strike="noStrike" cap="none" normalizeH="0" baseline="0">
              <a:ln>
                <a:noFill/>
              </a:ln>
              <a:solidFill>
                <a:schemeClr val="tx1"/>
              </a:solidFill>
              <a:effectLst/>
              <a:latin typeface="Arial" charset="0"/>
            </a:endParaRPr>
          </a:p>
        </p:txBody>
      </p:sp>
      <p:sp>
        <p:nvSpPr>
          <p:cNvPr id="3" name="Rectangle 1"/>
          <p:cNvSpPr>
            <a:spLocks noChangeArrowheads="1"/>
          </p:cNvSpPr>
          <p:nvPr/>
        </p:nvSpPr>
        <p:spPr bwMode="auto">
          <a:xfrm>
            <a:off x="152400" y="152400"/>
            <a:ext cx="1300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0" numCol="1" anchor="ctr" anchorCtr="0" compatLnSpc="1">
            <a:prstTxWarp prst="textNoShape">
              <a:avLst/>
            </a:prstTxWarp>
            <a:spAutoFit/>
          </a:bodyPr>
          <a:lstStyle/>
          <a:p>
            <a:pPr marL="0" marR="0" lvl="0" indent="0" algn="justLow" defTabSz="914400" rtl="0" eaLnBrk="0" fontAlgn="base" latinLnBrk="0" hangingPunct="0">
              <a:lnSpc>
                <a:spcPct val="100000"/>
              </a:lnSpc>
              <a:spcBef>
                <a:spcPct val="0"/>
              </a:spcBef>
              <a:spcAft>
                <a:spcPct val="0"/>
              </a:spcAft>
              <a:buClrTx/>
              <a:buSzTx/>
              <a:buFontTx/>
              <a:buNone/>
              <a:tabLst/>
            </a:pPr>
            <a:r>
              <a:rPr kumimoji="0" lang="es-ES_tradnl" altLang="es-ES_tradnl" sz="1000" b="0" i="0" u="none" strike="noStrike" cap="none" normalizeH="0" baseline="0">
                <a:ln>
                  <a:noFill/>
                </a:ln>
                <a:solidFill>
                  <a:schemeClr val="tx1"/>
                </a:solidFill>
                <a:effectLst/>
                <a:latin typeface="Courier New" charset="0"/>
                <a:ea typeface="Courier New" charset="0"/>
              </a:rPr>
              <a:t>19 Nº 13º de la Constitución Política asegura a todas las personas: “El derecho a reunirse pacíficamente sin permiso previo y sin armas.Las reuniones en las plazas, calles y demás lugares de uso público, se regirán por las disposiciones generales de policía.”.</a:t>
            </a:r>
            <a:r>
              <a:rPr kumimoji="0" lang="es-ES_tradnl" altLang="es-ES_tradnl" sz="1100" b="0" i="0" u="none" strike="noStrike" cap="none" normalizeH="0" baseline="0">
                <a:ln>
                  <a:noFill/>
                </a:ln>
                <a:solidFill>
                  <a:schemeClr val="tx1"/>
                </a:solidFill>
                <a:effectLst/>
              </a:rPr>
              <a:t> </a:t>
            </a:r>
            <a:endParaRPr kumimoji="0" lang="es-ES_tradnl" altLang="es-ES_tradnl" sz="1800" b="0" i="0" u="none" strike="noStrike" cap="none" normalizeH="0" baseline="0">
              <a:ln>
                <a:noFill/>
              </a:ln>
              <a:solidFill>
                <a:schemeClr val="tx1"/>
              </a:solidFill>
              <a:effectLst/>
              <a:latin typeface="Arial" charset="0"/>
            </a:endParaRPr>
          </a:p>
        </p:txBody>
      </p:sp>
      <p:sp>
        <p:nvSpPr>
          <p:cNvPr id="4" name="Rectangle 2"/>
          <p:cNvSpPr>
            <a:spLocks noChangeArrowheads="1"/>
          </p:cNvSpPr>
          <p:nvPr/>
        </p:nvSpPr>
        <p:spPr bwMode="auto">
          <a:xfrm>
            <a:off x="304800" y="304800"/>
            <a:ext cx="1300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0" numCol="1" anchor="ctr" anchorCtr="0" compatLnSpc="1">
            <a:prstTxWarp prst="textNoShape">
              <a:avLst/>
            </a:prstTxWarp>
            <a:spAutoFit/>
          </a:bodyPr>
          <a:lstStyle/>
          <a:p>
            <a:pPr marL="0" marR="0" lvl="0" indent="0" algn="justLow" defTabSz="914400" rtl="0" eaLnBrk="0" fontAlgn="base" latinLnBrk="0" hangingPunct="0">
              <a:lnSpc>
                <a:spcPct val="100000"/>
              </a:lnSpc>
              <a:spcBef>
                <a:spcPct val="0"/>
              </a:spcBef>
              <a:spcAft>
                <a:spcPct val="0"/>
              </a:spcAft>
              <a:buClrTx/>
              <a:buSzTx/>
              <a:buFontTx/>
              <a:buNone/>
              <a:tabLst/>
            </a:pPr>
            <a:r>
              <a:rPr kumimoji="0" lang="es-ES_tradnl" altLang="es-ES_tradnl" sz="1000" b="0" i="0" u="none" strike="noStrike" cap="none" normalizeH="0" baseline="0">
                <a:ln>
                  <a:noFill/>
                </a:ln>
                <a:solidFill>
                  <a:schemeClr val="tx1"/>
                </a:solidFill>
                <a:effectLst/>
                <a:latin typeface="Courier New" charset="0"/>
                <a:ea typeface="Courier New" charset="0"/>
              </a:rPr>
              <a:t>19 Nº 13º de la Constitución Política asegura a todas las personas: “El derecho a reunirse pacíficamente sin permiso previo y sin armas.Las reuniones en las plazas, calles y demás lugares de uso público, se regirán por las disposiciones generales de policía.”.</a:t>
            </a:r>
            <a:r>
              <a:rPr kumimoji="0" lang="es-ES_tradnl" altLang="es-ES_tradnl" sz="1100" b="0" i="0" u="none" strike="noStrike" cap="none" normalizeH="0" baseline="0">
                <a:ln>
                  <a:noFill/>
                </a:ln>
                <a:solidFill>
                  <a:schemeClr val="tx1"/>
                </a:solidFill>
                <a:effectLst/>
              </a:rPr>
              <a:t> </a:t>
            </a:r>
            <a:endParaRPr kumimoji="0" lang="es-ES_tradnl" altLang="es-ES_tradnl" sz="1800" b="0" i="0" u="none" strike="noStrike" cap="none" normalizeH="0" baseline="0">
              <a:ln>
                <a:noFill/>
              </a:ln>
              <a:solidFill>
                <a:schemeClr val="tx1"/>
              </a:solidFill>
              <a:effectLst/>
              <a:latin typeface="Arial" charset="0"/>
            </a:endParaRPr>
          </a:p>
        </p:txBody>
      </p:sp>
      <p:sp>
        <p:nvSpPr>
          <p:cNvPr id="6" name="Rectangle 3"/>
          <p:cNvSpPr>
            <a:spLocks noChangeArrowheads="1"/>
          </p:cNvSpPr>
          <p:nvPr/>
        </p:nvSpPr>
        <p:spPr bwMode="auto">
          <a:xfrm>
            <a:off x="457200" y="578078"/>
            <a:ext cx="13550863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0" numCol="1" anchor="ctr" anchorCtr="0" compatLnSpc="1">
            <a:prstTxWarp prst="textNoShape">
              <a:avLst/>
            </a:prstTxWarp>
            <a:spAutoFit/>
          </a:bodyPr>
          <a:lstStyle/>
          <a:p>
            <a:pPr marL="0" marR="0" lvl="0" indent="0" algn="justLow" defTabSz="914400" rtl="0" eaLnBrk="0" fontAlgn="base" latinLnBrk="0" hangingPunct="0">
              <a:lnSpc>
                <a:spcPct val="100000"/>
              </a:lnSpc>
              <a:spcBef>
                <a:spcPct val="0"/>
              </a:spcBef>
              <a:spcAft>
                <a:spcPct val="0"/>
              </a:spcAft>
              <a:buClrTx/>
              <a:buSzTx/>
              <a:buFontTx/>
              <a:buNone/>
              <a:tabLst/>
            </a:pPr>
            <a:r>
              <a:rPr kumimoji="0" lang="es-ES_tradnl" altLang="es-ES_tradnl" sz="1000" b="0" i="0" u="none" strike="noStrike" cap="none" normalizeH="0" baseline="0">
                <a:ln>
                  <a:noFill/>
                </a:ln>
                <a:solidFill>
                  <a:schemeClr val="tx1"/>
                </a:solidFill>
                <a:effectLst/>
                <a:latin typeface="Courier New" charset="0"/>
                <a:ea typeface="Courier New" charset="0"/>
              </a:rPr>
              <a:t>19 Nº 13º de la Constitución Política asegura a todas las personas: “El derecho a reunirse pacíficamente sin permiso previo y sin armas.Las reuniones en las plazas, calles y demás lugares de uso público, se regirán por las disposiciones generales de policía.”.</a:t>
            </a:r>
            <a:r>
              <a:rPr kumimoji="0" lang="es-ES_tradnl" altLang="es-ES_tradnl" sz="1100" b="0" i="0" u="none" strike="noStrike" cap="none" normalizeH="0" baseline="0">
                <a:ln>
                  <a:noFill/>
                </a:ln>
                <a:solidFill>
                  <a:schemeClr val="tx1"/>
                </a:solidFill>
                <a:effectLst/>
              </a:rPr>
              <a:t> </a:t>
            </a:r>
            <a:endParaRPr kumimoji="0" lang="es-ES_tradnl" altLang="es-ES_tradnl" sz="1800" b="0" i="0" u="none" strike="noStrike" cap="none" normalizeH="0" baseline="0">
              <a:ln>
                <a:noFill/>
              </a:ln>
              <a:solidFill>
                <a:schemeClr val="tx1"/>
              </a:solidFill>
              <a:effectLst/>
              <a:latin typeface="Arial" charset="0"/>
            </a:endParaRPr>
          </a:p>
        </p:txBody>
      </p:sp>
      <p:sp>
        <p:nvSpPr>
          <p:cNvPr id="7" name="Rectángulo 6"/>
          <p:cNvSpPr/>
          <p:nvPr/>
        </p:nvSpPr>
        <p:spPr>
          <a:xfrm>
            <a:off x="1025585" y="2684462"/>
            <a:ext cx="10585570" cy="2985433"/>
          </a:xfrm>
          <a:prstGeom prst="rect">
            <a:avLst/>
          </a:prstGeom>
        </p:spPr>
        <p:txBody>
          <a:bodyPr wrap="square">
            <a:spAutoFit/>
          </a:bodyPr>
          <a:lstStyle/>
          <a:p>
            <a:r>
              <a:rPr lang="es-ES_tradnl" sz="2400" dirty="0" smtClean="0">
                <a:solidFill>
                  <a:schemeClr val="bg2"/>
                </a:solidFill>
              </a:rPr>
              <a:t>13º</a:t>
            </a:r>
            <a:r>
              <a:rPr lang="es-ES_tradnl" sz="2400" dirty="0">
                <a:solidFill>
                  <a:schemeClr val="bg2"/>
                </a:solidFill>
              </a:rPr>
              <a:t>.- El derecho a reunirse pacíficamente sin permiso previo y sin armas.</a:t>
            </a:r>
            <a:br>
              <a:rPr lang="es-ES_tradnl" sz="2400" dirty="0">
                <a:solidFill>
                  <a:schemeClr val="bg2"/>
                </a:solidFill>
              </a:rPr>
            </a:br>
            <a:r>
              <a:rPr lang="es-ES_tradnl" sz="2400" dirty="0" smtClean="0">
                <a:solidFill>
                  <a:schemeClr val="bg2"/>
                </a:solidFill>
              </a:rPr>
              <a:t>Las </a:t>
            </a:r>
            <a:r>
              <a:rPr lang="es-ES_tradnl" sz="2400" dirty="0">
                <a:solidFill>
                  <a:schemeClr val="bg2"/>
                </a:solidFill>
              </a:rPr>
              <a:t>reuniones en las plazas, calles y demás lugares de uso público, se regirán por las disposiciones generales de policía</a:t>
            </a:r>
            <a:r>
              <a:rPr lang="es-ES_tradnl" sz="2400" dirty="0" smtClean="0">
                <a:solidFill>
                  <a:schemeClr val="bg2"/>
                </a:solidFill>
              </a:rPr>
              <a:t>;</a:t>
            </a:r>
          </a:p>
          <a:p>
            <a:r>
              <a:rPr lang="es-ES_tradnl" sz="2400" dirty="0">
                <a:solidFill>
                  <a:schemeClr val="bg2"/>
                </a:solidFill>
              </a:rPr>
              <a:t/>
            </a:r>
            <a:br>
              <a:rPr lang="es-ES_tradnl" sz="2400" dirty="0">
                <a:solidFill>
                  <a:schemeClr val="bg2"/>
                </a:solidFill>
              </a:rPr>
            </a:br>
            <a:r>
              <a:rPr lang="es-ES_tradnl" sz="2400" dirty="0">
                <a:solidFill>
                  <a:schemeClr val="bg2"/>
                </a:solidFill>
              </a:rPr>
              <a:t> </a:t>
            </a:r>
            <a:r>
              <a:rPr lang="es-ES_tradnl" sz="2400" dirty="0" smtClean="0">
                <a:solidFill>
                  <a:schemeClr val="bg2"/>
                </a:solidFill>
              </a:rPr>
              <a:t>14º</a:t>
            </a:r>
            <a:r>
              <a:rPr lang="es-ES_tradnl" sz="2400" dirty="0">
                <a:solidFill>
                  <a:schemeClr val="bg2"/>
                </a:solidFill>
              </a:rPr>
              <a:t>.- El derecho de presentar peticiones a la autoridad, sobre cualquier asunto de interés público o privado, sin otra limitación que la de proceder en términos respetuosos y convenientes;</a:t>
            </a:r>
          </a:p>
        </p:txBody>
      </p:sp>
    </p:spTree>
    <p:extLst>
      <p:ext uri="{BB962C8B-B14F-4D97-AF65-F5344CB8AC3E}">
        <p14:creationId xmlns:p14="http://schemas.microsoft.com/office/powerpoint/2010/main" val="536900932"/>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Profesor Julio Mundaca Q. @juliomundaca"/>
          <p:cNvSpPr txBox="1">
            <a:spLocks noGrp="1"/>
          </p:cNvSpPr>
          <p:nvPr>
            <p:ph type="body" idx="13"/>
          </p:nvPr>
        </p:nvSpPr>
        <p:spPr>
          <a:xfrm>
            <a:off x="50800" y="439418"/>
            <a:ext cx="12903200" cy="462282"/>
          </a:xfrm>
          <a:prstGeom prst="rect">
            <a:avLst/>
          </a:prstGeom>
          <a:solidFill>
            <a:schemeClr val="accent1"/>
          </a:solidFill>
        </p:spPr>
        <p:txBody>
          <a:bodyPr/>
          <a:lstStyle>
            <a:lvl1pPr algn="r" defTabSz="584200">
              <a:defRPr sz="2800" spc="0">
                <a:solidFill>
                  <a:srgbClr val="FFFFFF"/>
                </a:solidFill>
                <a:latin typeface="+mn-lt"/>
                <a:ea typeface="+mn-ea"/>
                <a:cs typeface="+mn-cs"/>
                <a:sym typeface="DIN Condensed"/>
              </a:defRPr>
            </a:lvl1pPr>
          </a:lstStyle>
          <a:p>
            <a:r>
              <a:t>Profesor Julio Mundaca Q. @juliomundaca</a:t>
            </a:r>
          </a:p>
        </p:txBody>
      </p:sp>
      <p:sp>
        <p:nvSpPr>
          <p:cNvPr id="187" name="violación de derechos humanos"/>
          <p:cNvSpPr txBox="1">
            <a:spLocks noGrp="1"/>
          </p:cNvSpPr>
          <p:nvPr>
            <p:ph type="title"/>
          </p:nvPr>
        </p:nvSpPr>
        <p:spPr>
          <a:prstGeom prst="rect">
            <a:avLst/>
          </a:prstGeom>
        </p:spPr>
        <p:txBody>
          <a:bodyPr/>
          <a:lstStyle>
            <a:lvl1pPr defTabSz="467359">
              <a:spcBef>
                <a:spcPts val="2200"/>
              </a:spcBef>
              <a:defRPr sz="4800"/>
            </a:lvl1pPr>
          </a:lstStyle>
          <a:p>
            <a:r>
              <a:t> violación de derechos humanos</a:t>
            </a:r>
          </a:p>
        </p:txBody>
      </p:sp>
      <p:pic>
        <p:nvPicPr>
          <p:cNvPr id="188" name="Imagen" descr="Imagen"/>
          <p:cNvPicPr>
            <a:picLocks noChangeAspect="1"/>
          </p:cNvPicPr>
          <p:nvPr/>
        </p:nvPicPr>
        <p:blipFill>
          <a:blip r:embed="rId2">
            <a:extLst/>
          </a:blip>
          <a:stretch>
            <a:fillRect/>
          </a:stretch>
        </p:blipFill>
        <p:spPr>
          <a:xfrm>
            <a:off x="4878686" y="8516054"/>
            <a:ext cx="2237803" cy="1161239"/>
          </a:xfrm>
          <a:prstGeom prst="rect">
            <a:avLst/>
          </a:prstGeom>
          <a:ln w="12700">
            <a:miter lim="400000"/>
          </a:ln>
        </p:spPr>
      </p:pic>
      <p:sp>
        <p:nvSpPr>
          <p:cNvPr id="189" name="Son los Estados los garantes de los derechos humanos de los habitantes de un país, por lo tanto solo autoridades y agentes estatales  son los que pueden violar los DDHH.…"/>
          <p:cNvSpPr txBox="1">
            <a:spLocks noGrp="1"/>
          </p:cNvSpPr>
          <p:nvPr>
            <p:ph type="body" idx="4294967295"/>
          </p:nvPr>
        </p:nvSpPr>
        <p:spPr>
          <a:xfrm>
            <a:off x="406400" y="2333977"/>
            <a:ext cx="12192000" cy="6108701"/>
          </a:xfrm>
          <a:prstGeom prst="rect">
            <a:avLst/>
          </a:prstGeom>
        </p:spPr>
        <p:txBody>
          <a:bodyPr>
            <a:normAutofit/>
          </a:bodyPr>
          <a:lstStyle/>
          <a:p>
            <a:r>
              <a:rPr sz="2400" dirty="0">
                <a:solidFill>
                  <a:schemeClr val="bg2"/>
                </a:solidFill>
              </a:rPr>
              <a:t>Son los Estados los garantes de los derechos humanos de los habitantes de un país, por lo tanto solo autoridades y agentes estatales  son los que pueden violar los DDHH.</a:t>
            </a:r>
          </a:p>
          <a:p>
            <a:r>
              <a:rPr sz="2400" dirty="0">
                <a:solidFill>
                  <a:schemeClr val="bg2"/>
                </a:solidFill>
              </a:rPr>
              <a:t>Un ejemplo es que un mismo delito, por ejemplo, secuestro, hecho por un particular es un delito común, pero realizado por un policía es una violación a los DDHH.</a:t>
            </a:r>
          </a:p>
          <a:p>
            <a:r>
              <a:rPr sz="2400" dirty="0">
                <a:solidFill>
                  <a:schemeClr val="bg2"/>
                </a:solidFill>
              </a:rPr>
              <a:t>Por lo tanto no es el acto el que genera la violación, sino el autor. </a:t>
            </a:r>
          </a:p>
        </p:txBody>
      </p:sp>
    </p:spTree>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Profesor Julio Mundaca Q. @juliomundaca"/>
          <p:cNvSpPr txBox="1">
            <a:spLocks noGrp="1"/>
          </p:cNvSpPr>
          <p:nvPr>
            <p:ph type="body" idx="13"/>
          </p:nvPr>
        </p:nvSpPr>
        <p:spPr>
          <a:xfrm>
            <a:off x="50800" y="439418"/>
            <a:ext cx="12903200" cy="462282"/>
          </a:xfrm>
          <a:prstGeom prst="rect">
            <a:avLst/>
          </a:prstGeom>
          <a:solidFill>
            <a:schemeClr val="accent1"/>
          </a:solidFill>
        </p:spPr>
        <p:txBody>
          <a:bodyPr/>
          <a:lstStyle>
            <a:lvl1pPr algn="r" defTabSz="584200">
              <a:defRPr sz="2800" spc="0">
                <a:solidFill>
                  <a:srgbClr val="FFFFFF"/>
                </a:solidFill>
                <a:latin typeface="+mn-lt"/>
                <a:ea typeface="+mn-ea"/>
                <a:cs typeface="+mn-cs"/>
                <a:sym typeface="DIN Condensed"/>
              </a:defRPr>
            </a:lvl1pPr>
          </a:lstStyle>
          <a:p>
            <a:r>
              <a:t>Profesor Julio Mundaca Q. @juliomundaca</a:t>
            </a:r>
          </a:p>
        </p:txBody>
      </p:sp>
      <p:sp>
        <p:nvSpPr>
          <p:cNvPr id="187" name="violación de derechos humanos"/>
          <p:cNvSpPr txBox="1">
            <a:spLocks noGrp="1"/>
          </p:cNvSpPr>
          <p:nvPr>
            <p:ph type="title"/>
          </p:nvPr>
        </p:nvSpPr>
        <p:spPr>
          <a:prstGeom prst="rect">
            <a:avLst/>
          </a:prstGeom>
        </p:spPr>
        <p:txBody>
          <a:bodyPr/>
          <a:lstStyle>
            <a:lvl1pPr defTabSz="467359">
              <a:spcBef>
                <a:spcPts val="2200"/>
              </a:spcBef>
              <a:defRPr sz="4800"/>
            </a:lvl1pPr>
          </a:lstStyle>
          <a:p>
            <a:r>
              <a:t> violación de derechos humanos</a:t>
            </a:r>
          </a:p>
        </p:txBody>
      </p:sp>
      <p:pic>
        <p:nvPicPr>
          <p:cNvPr id="188" name="Imagen" descr="Imagen"/>
          <p:cNvPicPr>
            <a:picLocks noChangeAspect="1"/>
          </p:cNvPicPr>
          <p:nvPr/>
        </p:nvPicPr>
        <p:blipFill>
          <a:blip r:embed="rId2">
            <a:extLst/>
          </a:blip>
          <a:stretch>
            <a:fillRect/>
          </a:stretch>
        </p:blipFill>
        <p:spPr>
          <a:xfrm>
            <a:off x="2049222" y="8368074"/>
            <a:ext cx="2237803" cy="1161239"/>
          </a:xfrm>
          <a:prstGeom prst="rect">
            <a:avLst/>
          </a:prstGeom>
          <a:ln w="12700">
            <a:miter lim="400000"/>
          </a:ln>
        </p:spPr>
      </p:pic>
      <p:pic>
        <p:nvPicPr>
          <p:cNvPr id="2" name="Imagen 1"/>
          <p:cNvPicPr>
            <a:picLocks noChangeAspect="1"/>
          </p:cNvPicPr>
          <p:nvPr/>
        </p:nvPicPr>
        <p:blipFill>
          <a:blip r:embed="rId3"/>
          <a:stretch>
            <a:fillRect/>
          </a:stretch>
        </p:blipFill>
        <p:spPr>
          <a:xfrm>
            <a:off x="530763" y="2260600"/>
            <a:ext cx="5600159" cy="3856952"/>
          </a:xfrm>
          <a:prstGeom prst="rect">
            <a:avLst/>
          </a:prstGeom>
        </p:spPr>
      </p:pic>
      <p:pic>
        <p:nvPicPr>
          <p:cNvPr id="3" name="Imagen 2"/>
          <p:cNvPicPr>
            <a:picLocks noChangeAspect="1"/>
          </p:cNvPicPr>
          <p:nvPr/>
        </p:nvPicPr>
        <p:blipFill>
          <a:blip r:embed="rId4"/>
          <a:stretch>
            <a:fillRect/>
          </a:stretch>
        </p:blipFill>
        <p:spPr>
          <a:xfrm>
            <a:off x="6130923" y="6021238"/>
            <a:ext cx="6035677" cy="3369694"/>
          </a:xfrm>
          <a:prstGeom prst="rect">
            <a:avLst/>
          </a:prstGeom>
        </p:spPr>
      </p:pic>
    </p:spTree>
    <p:extLst>
      <p:ext uri="{BB962C8B-B14F-4D97-AF65-F5344CB8AC3E}">
        <p14:creationId xmlns:p14="http://schemas.microsoft.com/office/powerpoint/2010/main" val="241536228"/>
      </p:ext>
    </p:extLst>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Profesor Julio Mundaca Q. @juliomundaca"/>
          <p:cNvSpPr txBox="1">
            <a:spLocks noGrp="1"/>
          </p:cNvSpPr>
          <p:nvPr>
            <p:ph type="body" idx="13"/>
          </p:nvPr>
        </p:nvSpPr>
        <p:spPr>
          <a:xfrm>
            <a:off x="50800" y="439418"/>
            <a:ext cx="12903200" cy="462282"/>
          </a:xfrm>
          <a:prstGeom prst="rect">
            <a:avLst/>
          </a:prstGeom>
          <a:solidFill>
            <a:schemeClr val="accent1"/>
          </a:solidFill>
        </p:spPr>
        <p:txBody>
          <a:bodyPr/>
          <a:lstStyle>
            <a:lvl1pPr algn="r" defTabSz="584200">
              <a:defRPr sz="2800" spc="0">
                <a:solidFill>
                  <a:srgbClr val="FFFFFF"/>
                </a:solidFill>
                <a:latin typeface="+mn-lt"/>
                <a:ea typeface="+mn-ea"/>
                <a:cs typeface="+mn-cs"/>
                <a:sym typeface="DIN Condensed"/>
              </a:defRPr>
            </a:lvl1pPr>
          </a:lstStyle>
          <a:p>
            <a:r>
              <a:t>Profesor Julio Mundaca Q. @juliomundaca</a:t>
            </a:r>
          </a:p>
        </p:txBody>
      </p:sp>
      <p:sp>
        <p:nvSpPr>
          <p:cNvPr id="197" name="Estados de excepción constitucionales"/>
          <p:cNvSpPr txBox="1">
            <a:spLocks noGrp="1"/>
          </p:cNvSpPr>
          <p:nvPr>
            <p:ph type="title"/>
          </p:nvPr>
        </p:nvSpPr>
        <p:spPr>
          <a:xfrm>
            <a:off x="406400" y="1211439"/>
            <a:ext cx="12192000" cy="723900"/>
          </a:xfrm>
          <a:prstGeom prst="rect">
            <a:avLst/>
          </a:prstGeom>
        </p:spPr>
        <p:txBody>
          <a:bodyPr/>
          <a:lstStyle>
            <a:lvl1pPr defTabSz="467359">
              <a:spcBef>
                <a:spcPts val="2200"/>
              </a:spcBef>
              <a:defRPr sz="4800"/>
            </a:lvl1pPr>
          </a:lstStyle>
          <a:p>
            <a:r>
              <a:t>Estados de excepción constitucionales</a:t>
            </a:r>
          </a:p>
        </p:txBody>
      </p:sp>
      <p:pic>
        <p:nvPicPr>
          <p:cNvPr id="198" name="Imagen" descr="Imagen"/>
          <p:cNvPicPr>
            <a:picLocks noChangeAspect="1"/>
          </p:cNvPicPr>
          <p:nvPr/>
        </p:nvPicPr>
        <p:blipFill>
          <a:blip r:embed="rId2">
            <a:extLst/>
          </a:blip>
          <a:stretch>
            <a:fillRect/>
          </a:stretch>
        </p:blipFill>
        <p:spPr>
          <a:xfrm>
            <a:off x="4878686" y="8516054"/>
            <a:ext cx="2237803" cy="1161239"/>
          </a:xfrm>
          <a:prstGeom prst="rect">
            <a:avLst/>
          </a:prstGeom>
          <a:ln w="12700">
            <a:miter lim="400000"/>
          </a:ln>
        </p:spPr>
      </p:pic>
      <p:sp>
        <p:nvSpPr>
          <p:cNvPr id="199" name="Artículo 39.- El ejercicio de los derechos y garantías que la Constitución asegura a todas las personas sólo puede ser afectado bajo las siguientes situaciones de excepción: guerra externa o interna, conmoción interior, emergencia y calamidad pública, cuando afecten gravemente el normal desenvolvimiento de las instituciones del Estado.…"/>
          <p:cNvSpPr txBox="1">
            <a:spLocks noGrp="1"/>
          </p:cNvSpPr>
          <p:nvPr>
            <p:ph type="body" idx="4294967295"/>
          </p:nvPr>
        </p:nvSpPr>
        <p:spPr>
          <a:xfrm>
            <a:off x="406400" y="1935339"/>
            <a:ext cx="12547600" cy="6108701"/>
          </a:xfrm>
          <a:prstGeom prst="rect">
            <a:avLst/>
          </a:prstGeom>
        </p:spPr>
        <p:txBody>
          <a:bodyPr>
            <a:normAutofit fontScale="25000" lnSpcReduction="20000"/>
          </a:bodyPr>
          <a:lstStyle/>
          <a:p>
            <a:pPr marL="0" indent="0" defTabSz="448055">
              <a:lnSpc>
                <a:spcPts val="3500"/>
              </a:lnSpc>
              <a:spcBef>
                <a:spcPts val="0"/>
              </a:spcBef>
              <a:buClrTx/>
              <a:buSzTx/>
              <a:buFontTx/>
              <a:buNone/>
              <a:defRPr sz="1764">
                <a:ln w="0" cap="flat">
                  <a:solidFill>
                    <a:srgbClr val="666666"/>
                  </a:solidFill>
                  <a:prstDash val="solid"/>
                  <a:miter lim="400000"/>
                </a:ln>
                <a:solidFill>
                  <a:srgbClr val="666666"/>
                </a:solidFill>
                <a:latin typeface="Avenir Next"/>
                <a:ea typeface="Avenir Next"/>
                <a:cs typeface="Avenir Next"/>
                <a:sym typeface="Avenir Next"/>
              </a:defRPr>
            </a:pPr>
            <a:r>
              <a:rPr sz="8000" dirty="0">
                <a:solidFill>
                  <a:schemeClr val="bg2"/>
                </a:solidFill>
              </a:rPr>
              <a:t>   </a:t>
            </a:r>
            <a:r>
              <a:rPr sz="8000" dirty="0" smtClean="0">
                <a:solidFill>
                  <a:schemeClr val="bg2"/>
                </a:solidFill>
              </a:rPr>
              <a:t>El </a:t>
            </a:r>
            <a:r>
              <a:rPr sz="8000" dirty="0">
                <a:solidFill>
                  <a:schemeClr val="bg2"/>
                </a:solidFill>
              </a:rPr>
              <a:t>ejercicio de los derechos y garantías que la Constitución asegura a todas las personas sólo puede ser afectado bajo las siguientes situaciones de </a:t>
            </a:r>
            <a:r>
              <a:rPr sz="8000" dirty="0" smtClean="0">
                <a:solidFill>
                  <a:schemeClr val="bg2"/>
                </a:solidFill>
              </a:rPr>
              <a:t>excepción</a:t>
            </a:r>
            <a:r>
              <a:rPr lang="es-ES" sz="8000" dirty="0" smtClean="0">
                <a:solidFill>
                  <a:schemeClr val="bg2"/>
                </a:solidFill>
              </a:rPr>
              <a:t> </a:t>
            </a:r>
            <a:r>
              <a:rPr sz="8000" dirty="0" smtClean="0">
                <a:solidFill>
                  <a:schemeClr val="bg2"/>
                </a:solidFill>
              </a:rPr>
              <a:t>cuando </a:t>
            </a:r>
            <a:r>
              <a:rPr sz="8000" dirty="0">
                <a:solidFill>
                  <a:schemeClr val="bg2"/>
                </a:solidFill>
              </a:rPr>
              <a:t>afecten gravemente el normal desenvolvimiento de las instituciones del Estado</a:t>
            </a:r>
            <a:r>
              <a:rPr sz="8000" dirty="0" smtClean="0">
                <a:solidFill>
                  <a:schemeClr val="bg2"/>
                </a:solidFill>
              </a:rPr>
              <a:t>.</a:t>
            </a:r>
            <a:endParaRPr sz="8000" dirty="0">
              <a:solidFill>
                <a:schemeClr val="bg2"/>
              </a:solidFill>
            </a:endParaRPr>
          </a:p>
          <a:p>
            <a:pPr marL="0" indent="0" defTabSz="448055">
              <a:lnSpc>
                <a:spcPts val="3500"/>
              </a:lnSpc>
              <a:spcBef>
                <a:spcPts val="0"/>
              </a:spcBef>
              <a:buClrTx/>
              <a:buSzTx/>
              <a:buFontTx/>
              <a:buNone/>
              <a:defRPr sz="1764">
                <a:ln w="0" cap="flat">
                  <a:solidFill>
                    <a:srgbClr val="666666"/>
                  </a:solidFill>
                  <a:prstDash val="solid"/>
                  <a:miter lim="400000"/>
                </a:ln>
                <a:solidFill>
                  <a:srgbClr val="666666"/>
                </a:solidFill>
                <a:latin typeface="Avenir Next"/>
                <a:ea typeface="Avenir Next"/>
                <a:cs typeface="Avenir Next"/>
                <a:sym typeface="Avenir Next"/>
              </a:defRPr>
            </a:pPr>
            <a:r>
              <a:rPr sz="8000" dirty="0">
                <a:solidFill>
                  <a:schemeClr val="bg2"/>
                </a:solidFill>
              </a:rPr>
              <a:t>     Artículo 40.- </a:t>
            </a:r>
            <a:r>
              <a:rPr sz="8000" b="1" dirty="0">
                <a:solidFill>
                  <a:schemeClr val="bg2"/>
                </a:solidFill>
              </a:rPr>
              <a:t>El estado de asamblea</a:t>
            </a:r>
            <a:r>
              <a:rPr sz="8000" dirty="0">
                <a:solidFill>
                  <a:schemeClr val="bg2"/>
                </a:solidFill>
              </a:rPr>
              <a:t>, en caso de </a:t>
            </a:r>
            <a:r>
              <a:rPr sz="8000" b="1" dirty="0">
                <a:solidFill>
                  <a:schemeClr val="bg2"/>
                </a:solidFill>
              </a:rPr>
              <a:t>guerra exterior</a:t>
            </a:r>
            <a:r>
              <a:rPr sz="8000" dirty="0">
                <a:solidFill>
                  <a:schemeClr val="bg2"/>
                </a:solidFill>
              </a:rPr>
              <a:t>, y el </a:t>
            </a:r>
            <a:r>
              <a:rPr sz="8000" b="1" dirty="0">
                <a:solidFill>
                  <a:schemeClr val="bg2"/>
                </a:solidFill>
              </a:rPr>
              <a:t>estado de sitio</a:t>
            </a:r>
            <a:r>
              <a:rPr sz="8000" dirty="0">
                <a:solidFill>
                  <a:schemeClr val="bg2"/>
                </a:solidFill>
              </a:rPr>
              <a:t>, en caso de </a:t>
            </a:r>
            <a:r>
              <a:rPr sz="8000" b="1" dirty="0">
                <a:solidFill>
                  <a:schemeClr val="bg2"/>
                </a:solidFill>
              </a:rPr>
              <a:t>guerra  interna o grave conmoción interior</a:t>
            </a:r>
            <a:r>
              <a:rPr sz="8000" dirty="0">
                <a:solidFill>
                  <a:schemeClr val="bg2"/>
                </a:solidFill>
              </a:rPr>
              <a:t>, lo declarará el Presidente de la República, con acuerdo del Congreso Nacional. La declaración deberá determinar las zonas afectadas por el estado de excepción correspondiente.</a:t>
            </a:r>
          </a:p>
          <a:p>
            <a:pPr marL="0" indent="0" defTabSz="448055">
              <a:lnSpc>
                <a:spcPts val="3500"/>
              </a:lnSpc>
              <a:spcBef>
                <a:spcPts val="0"/>
              </a:spcBef>
              <a:buClrTx/>
              <a:buSzTx/>
              <a:buFontTx/>
              <a:buNone/>
              <a:defRPr sz="1764">
                <a:ln w="0" cap="flat">
                  <a:solidFill>
                    <a:srgbClr val="666666"/>
                  </a:solidFill>
                  <a:prstDash val="solid"/>
                  <a:miter lim="400000"/>
                </a:ln>
                <a:solidFill>
                  <a:srgbClr val="666666"/>
                </a:solidFill>
                <a:latin typeface="Avenir Next"/>
                <a:ea typeface="Avenir Next"/>
                <a:cs typeface="Avenir Next"/>
                <a:sym typeface="Avenir Next"/>
              </a:defRPr>
            </a:pPr>
            <a:r>
              <a:rPr sz="8000" dirty="0">
                <a:solidFill>
                  <a:schemeClr val="bg2"/>
                </a:solidFill>
              </a:rPr>
              <a:t>     El Congreso Nacional, dentro del plazo de cinco días contado desde la fecha en que el Presidente de la República someta la declaración de estado de asamblea o de sitio a su consideración, deberá pronunciarse aceptando o rechazando la proposición, sin que pueda introducirle modificaciones. Si el Congreso no se pronunciara dentro de dicho plazo, se entenderá que aprueba la proposición del Presidente.</a:t>
            </a:r>
          </a:p>
          <a:p>
            <a:pPr marL="0" indent="0" defTabSz="448055">
              <a:lnSpc>
                <a:spcPts val="3500"/>
              </a:lnSpc>
              <a:spcBef>
                <a:spcPts val="0"/>
              </a:spcBef>
              <a:buClrTx/>
              <a:buSzTx/>
              <a:buFontTx/>
              <a:buNone/>
              <a:defRPr sz="1764">
                <a:ln w="0" cap="flat">
                  <a:solidFill>
                    <a:srgbClr val="666666"/>
                  </a:solidFill>
                  <a:prstDash val="solid"/>
                  <a:miter lim="400000"/>
                </a:ln>
                <a:solidFill>
                  <a:srgbClr val="666666"/>
                </a:solidFill>
                <a:latin typeface="Avenir Next"/>
                <a:ea typeface="Avenir Next"/>
                <a:cs typeface="Avenir Next"/>
                <a:sym typeface="Avenir Next"/>
              </a:defRPr>
            </a:pPr>
            <a:r>
              <a:rPr sz="9600" dirty="0"/>
              <a:t>    </a:t>
            </a:r>
          </a:p>
        </p:txBody>
      </p:sp>
    </p:spTree>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Profesor Julio Mundaca Q. @juliomundaca"/>
          <p:cNvSpPr txBox="1">
            <a:spLocks noGrp="1"/>
          </p:cNvSpPr>
          <p:nvPr>
            <p:ph type="body" idx="13"/>
          </p:nvPr>
        </p:nvSpPr>
        <p:spPr>
          <a:xfrm>
            <a:off x="50800" y="439418"/>
            <a:ext cx="12903200" cy="462282"/>
          </a:xfrm>
          <a:prstGeom prst="rect">
            <a:avLst/>
          </a:prstGeom>
          <a:solidFill>
            <a:schemeClr val="accent1"/>
          </a:solidFill>
        </p:spPr>
        <p:txBody>
          <a:bodyPr/>
          <a:lstStyle>
            <a:lvl1pPr algn="r" defTabSz="584200">
              <a:defRPr sz="2800" spc="0">
                <a:solidFill>
                  <a:srgbClr val="FFFFFF"/>
                </a:solidFill>
                <a:latin typeface="+mn-lt"/>
                <a:ea typeface="+mn-ea"/>
                <a:cs typeface="+mn-cs"/>
                <a:sym typeface="DIN Condensed"/>
              </a:defRPr>
            </a:lvl1pPr>
          </a:lstStyle>
          <a:p>
            <a:r>
              <a:t>Profesor Julio Mundaca Q. @juliomundaca</a:t>
            </a:r>
          </a:p>
        </p:txBody>
      </p:sp>
      <p:sp>
        <p:nvSpPr>
          <p:cNvPr id="202" name="Estados de excepción"/>
          <p:cNvSpPr txBox="1">
            <a:spLocks noGrp="1"/>
          </p:cNvSpPr>
          <p:nvPr>
            <p:ph type="title"/>
          </p:nvPr>
        </p:nvSpPr>
        <p:spPr>
          <a:prstGeom prst="rect">
            <a:avLst/>
          </a:prstGeom>
        </p:spPr>
        <p:txBody>
          <a:bodyPr/>
          <a:lstStyle>
            <a:lvl1pPr defTabSz="467359">
              <a:spcBef>
                <a:spcPts val="2200"/>
              </a:spcBef>
              <a:defRPr sz="4800"/>
            </a:lvl1pPr>
          </a:lstStyle>
          <a:p>
            <a:r>
              <a:t>Estados de excepción</a:t>
            </a:r>
          </a:p>
        </p:txBody>
      </p:sp>
      <p:pic>
        <p:nvPicPr>
          <p:cNvPr id="203" name="Imagen" descr="Imagen"/>
          <p:cNvPicPr>
            <a:picLocks noChangeAspect="1"/>
          </p:cNvPicPr>
          <p:nvPr/>
        </p:nvPicPr>
        <p:blipFill>
          <a:blip r:embed="rId2">
            <a:extLst/>
          </a:blip>
          <a:stretch>
            <a:fillRect/>
          </a:stretch>
        </p:blipFill>
        <p:spPr>
          <a:xfrm>
            <a:off x="4878686" y="8516054"/>
            <a:ext cx="2237803" cy="1161239"/>
          </a:xfrm>
          <a:prstGeom prst="rect">
            <a:avLst/>
          </a:prstGeom>
          <a:ln w="12700">
            <a:miter lim="400000"/>
          </a:ln>
        </p:spPr>
      </p:pic>
      <p:sp>
        <p:nvSpPr>
          <p:cNvPr id="204" name="Artículo 41.- El estado de catástrofe, en caso de calamidad pública, lo declarará el Presidente de la República, determinando la zona afectada por la misma.…"/>
          <p:cNvSpPr txBox="1">
            <a:spLocks noGrp="1"/>
          </p:cNvSpPr>
          <p:nvPr>
            <p:ph type="body" idx="4294967295"/>
          </p:nvPr>
        </p:nvSpPr>
        <p:spPr>
          <a:xfrm>
            <a:off x="406400" y="2333977"/>
            <a:ext cx="12192000" cy="6568483"/>
          </a:xfrm>
          <a:prstGeom prst="rect">
            <a:avLst/>
          </a:prstGeom>
        </p:spPr>
        <p:txBody>
          <a:bodyPr>
            <a:normAutofit fontScale="25000" lnSpcReduction="20000"/>
          </a:bodyPr>
          <a:lstStyle/>
          <a:p>
            <a:pPr marL="0" indent="0" defTabSz="370331">
              <a:lnSpc>
                <a:spcPts val="3000"/>
              </a:lnSpc>
              <a:spcBef>
                <a:spcPts val="0"/>
              </a:spcBef>
              <a:buClrTx/>
              <a:buSzTx/>
              <a:buFontTx/>
              <a:buNone/>
              <a:defRPr sz="1539">
                <a:ln w="0" cap="flat">
                  <a:solidFill>
                    <a:srgbClr val="666666"/>
                  </a:solidFill>
                  <a:prstDash val="solid"/>
                  <a:miter lim="400000"/>
                </a:ln>
                <a:solidFill>
                  <a:srgbClr val="666666"/>
                </a:solidFill>
                <a:latin typeface="Avenir Next"/>
                <a:ea typeface="Avenir Next"/>
                <a:cs typeface="Avenir Next"/>
                <a:sym typeface="Avenir Next"/>
              </a:defRPr>
            </a:pPr>
            <a:r>
              <a:rPr lang="es-ES" sz="3100" dirty="0"/>
              <a:t> </a:t>
            </a:r>
            <a:r>
              <a:rPr lang="es-ES" sz="3100" dirty="0" smtClean="0"/>
              <a:t>     </a:t>
            </a:r>
            <a:r>
              <a:rPr lang="es-ES" sz="8600" dirty="0" smtClean="0"/>
              <a:t>A</a:t>
            </a:r>
            <a:r>
              <a:rPr sz="5500" dirty="0" smtClean="0"/>
              <a:t>rtículo </a:t>
            </a:r>
            <a:r>
              <a:rPr sz="5500" dirty="0"/>
              <a:t>41.- El estado de catástrofe, en caso de calamidad pública, lo declarará el Presidente de la República, determinando la zona afectada por la misma. </a:t>
            </a:r>
          </a:p>
          <a:p>
            <a:pPr marL="0" indent="0" defTabSz="370331">
              <a:lnSpc>
                <a:spcPts val="3000"/>
              </a:lnSpc>
              <a:spcBef>
                <a:spcPts val="0"/>
              </a:spcBef>
              <a:buClrTx/>
              <a:buSzTx/>
              <a:buFontTx/>
              <a:buNone/>
              <a:defRPr sz="1539">
                <a:ln w="0" cap="flat">
                  <a:solidFill>
                    <a:srgbClr val="666666"/>
                  </a:solidFill>
                  <a:prstDash val="solid"/>
                  <a:miter lim="400000"/>
                </a:ln>
                <a:solidFill>
                  <a:srgbClr val="666666"/>
                </a:solidFill>
                <a:latin typeface="Avenir Next"/>
                <a:ea typeface="Avenir Next"/>
                <a:cs typeface="Avenir Next"/>
                <a:sym typeface="Avenir Next"/>
              </a:defRPr>
            </a:pPr>
            <a:r>
              <a:rPr sz="5500" dirty="0"/>
              <a:t>     El Presidente de la República estará obligado a informar al Congreso Nacional de las medidas adoptadas en virtud del estado de catástrofe. El Congreso Nacional podrá dejar sin efecto la declaración transcurridos ciento ochenta días desde ésta si las razones que la motivaron hubieran cesado en forma absoluta. Con todo, el Presidente de la República sólo podrá declarar el estado de catástrofe por un período superior a un año con acuerdo del Congreso Nacional. </a:t>
            </a:r>
            <a:endParaRPr lang="es-ES" sz="5500" dirty="0"/>
          </a:p>
          <a:p>
            <a:pPr marL="0" indent="0" defTabSz="370331">
              <a:lnSpc>
                <a:spcPts val="3000"/>
              </a:lnSpc>
              <a:spcBef>
                <a:spcPts val="0"/>
              </a:spcBef>
              <a:buClrTx/>
              <a:buSzTx/>
              <a:buFontTx/>
              <a:buNone/>
              <a:defRPr sz="1539">
                <a:ln w="0" cap="flat">
                  <a:solidFill>
                    <a:srgbClr val="666666"/>
                  </a:solidFill>
                  <a:prstDash val="solid"/>
                  <a:miter lim="400000"/>
                </a:ln>
                <a:solidFill>
                  <a:srgbClr val="666666"/>
                </a:solidFill>
                <a:latin typeface="Avenir Next"/>
                <a:ea typeface="Avenir Next"/>
                <a:cs typeface="Avenir Next"/>
                <a:sym typeface="Avenir Next"/>
              </a:defRPr>
            </a:pPr>
            <a:r>
              <a:rPr sz="5500" dirty="0" smtClean="0"/>
              <a:t> Artículo </a:t>
            </a:r>
            <a:r>
              <a:rPr sz="5500" dirty="0"/>
              <a:t>42.- El estado de emergencia, en caso de grave alteración del orden público o de grave daño para la seguridad de la Nación, lo declarará el Presidente de la República, determinando las zonas afectadas por dichas circunstancias. El estado de emergencia no podrá extenderse por más de quince días, sin perjuicio de que el Presidente de la República pueda prorrogarlo por igual período. Sin embargo, para sucesivas prórrogas, el Presidente requerirá siempre del acuerdo del Congreso Nacional. </a:t>
            </a:r>
            <a:endParaRPr lang="es-ES" sz="5500" dirty="0" smtClean="0"/>
          </a:p>
          <a:p>
            <a:pPr marL="0" indent="0" defTabSz="370331">
              <a:lnSpc>
                <a:spcPts val="3000"/>
              </a:lnSpc>
              <a:spcBef>
                <a:spcPts val="0"/>
              </a:spcBef>
              <a:buClrTx/>
              <a:buSzTx/>
              <a:buFontTx/>
              <a:buNone/>
              <a:defRPr sz="1539">
                <a:ln w="0" cap="flat">
                  <a:solidFill>
                    <a:srgbClr val="666666"/>
                  </a:solidFill>
                  <a:prstDash val="solid"/>
                  <a:miter lim="400000"/>
                </a:ln>
                <a:solidFill>
                  <a:srgbClr val="666666"/>
                </a:solidFill>
                <a:latin typeface="Avenir Next"/>
                <a:ea typeface="Avenir Next"/>
                <a:cs typeface="Avenir Next"/>
                <a:sym typeface="Avenir Next"/>
              </a:defRPr>
            </a:pPr>
            <a:endParaRPr sz="5500" dirty="0"/>
          </a:p>
          <a:p>
            <a:pPr marL="0" indent="0" defTabSz="370331">
              <a:lnSpc>
                <a:spcPts val="3000"/>
              </a:lnSpc>
              <a:spcBef>
                <a:spcPts val="0"/>
              </a:spcBef>
              <a:buClrTx/>
              <a:buSzTx/>
              <a:buFontTx/>
              <a:buNone/>
              <a:defRPr sz="1539">
                <a:ln w="0" cap="flat">
                  <a:solidFill>
                    <a:srgbClr val="666666"/>
                  </a:solidFill>
                  <a:prstDash val="solid"/>
                  <a:miter lim="400000"/>
                </a:ln>
                <a:solidFill>
                  <a:srgbClr val="666666"/>
                </a:solidFill>
                <a:latin typeface="Avenir Next"/>
                <a:ea typeface="Avenir Next"/>
                <a:cs typeface="Avenir Next"/>
                <a:sym typeface="Avenir Next"/>
              </a:defRPr>
            </a:pPr>
            <a:r>
              <a:rPr sz="5500" dirty="0"/>
              <a:t>   </a:t>
            </a:r>
            <a:r>
              <a:rPr sz="5500" dirty="0" smtClean="0"/>
              <a:t>Declarado </a:t>
            </a:r>
            <a:r>
              <a:rPr sz="5500" dirty="0"/>
              <a:t>el estado de emergencia, las zonas respectivas quedarán bajo la dependencia inmediata del Jefe de la Defensa Nacional que designe el Presidente de la República. Este asumirá la dirección y supervigilancia de su jurisdicción con las atribuciones y deberes que la ley señale</a:t>
            </a:r>
            <a:r>
              <a:rPr sz="5500" dirty="0" smtClean="0"/>
              <a:t>.</a:t>
            </a:r>
            <a:endParaRPr lang="es-ES" sz="5500" dirty="0" smtClean="0"/>
          </a:p>
          <a:p>
            <a:pPr marL="0" indent="0" defTabSz="370331">
              <a:lnSpc>
                <a:spcPts val="3000"/>
              </a:lnSpc>
              <a:spcBef>
                <a:spcPts val="0"/>
              </a:spcBef>
              <a:buClrTx/>
              <a:buSzTx/>
              <a:buFontTx/>
              <a:buNone/>
              <a:defRPr sz="1539">
                <a:ln w="0" cap="flat">
                  <a:solidFill>
                    <a:srgbClr val="666666"/>
                  </a:solidFill>
                  <a:prstDash val="solid"/>
                  <a:miter lim="400000"/>
                </a:ln>
                <a:solidFill>
                  <a:srgbClr val="666666"/>
                </a:solidFill>
                <a:latin typeface="Avenir Next"/>
                <a:ea typeface="Avenir Next"/>
                <a:cs typeface="Avenir Next"/>
                <a:sym typeface="Avenir Next"/>
              </a:defRPr>
            </a:pPr>
            <a:endParaRPr sz="5500" dirty="0"/>
          </a:p>
          <a:p>
            <a:pPr marL="0" indent="0" defTabSz="370331">
              <a:lnSpc>
                <a:spcPts val="3000"/>
              </a:lnSpc>
              <a:spcBef>
                <a:spcPts val="0"/>
              </a:spcBef>
              <a:buClrTx/>
              <a:buSzTx/>
              <a:buFontTx/>
              <a:buNone/>
              <a:defRPr sz="1539">
                <a:ln w="0" cap="flat">
                  <a:solidFill>
                    <a:srgbClr val="666666"/>
                  </a:solidFill>
                  <a:prstDash val="solid"/>
                  <a:miter lim="400000"/>
                </a:ln>
                <a:solidFill>
                  <a:srgbClr val="666666"/>
                </a:solidFill>
                <a:latin typeface="Avenir Next"/>
                <a:ea typeface="Avenir Next"/>
                <a:cs typeface="Avenir Next"/>
                <a:sym typeface="Avenir Next"/>
              </a:defRPr>
            </a:pPr>
            <a:r>
              <a:rPr sz="5500" dirty="0"/>
              <a:t>   El Presidente de la República estará obligado a informar al Congreso Nacional de las medidas adoptadas en virtud del estado de emergencia.</a:t>
            </a:r>
          </a:p>
          <a:p>
            <a:pPr marL="0" indent="0" defTabSz="370331">
              <a:lnSpc>
                <a:spcPts val="2300"/>
              </a:lnSpc>
              <a:spcBef>
                <a:spcPts val="0"/>
              </a:spcBef>
              <a:buClrTx/>
              <a:buSzTx/>
              <a:buFontTx/>
              <a:buNone/>
              <a:defRPr sz="972">
                <a:ln w="0" cap="flat">
                  <a:solidFill>
                    <a:srgbClr val="666666"/>
                  </a:solidFill>
                  <a:prstDash val="solid"/>
                  <a:miter lim="400000"/>
                </a:ln>
                <a:solidFill>
                  <a:srgbClr val="666666"/>
                </a:solidFill>
                <a:latin typeface="Courier"/>
                <a:ea typeface="Courier"/>
                <a:cs typeface="Courier"/>
                <a:sym typeface="Courier"/>
              </a:defRPr>
            </a:pPr>
            <a:endParaRPr dirty="0"/>
          </a:p>
        </p:txBody>
      </p:sp>
    </p:spTree>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Profesor Julio Mundaca Q. @juliomundaca"/>
          <p:cNvSpPr txBox="1">
            <a:spLocks noGrp="1"/>
          </p:cNvSpPr>
          <p:nvPr>
            <p:ph type="body" idx="13"/>
          </p:nvPr>
        </p:nvSpPr>
        <p:spPr>
          <a:xfrm>
            <a:off x="50800" y="439418"/>
            <a:ext cx="12903200" cy="462282"/>
          </a:xfrm>
          <a:prstGeom prst="rect">
            <a:avLst/>
          </a:prstGeom>
          <a:solidFill>
            <a:schemeClr val="accent1"/>
          </a:solidFill>
        </p:spPr>
        <p:txBody>
          <a:bodyPr/>
          <a:lstStyle>
            <a:lvl1pPr algn="r" defTabSz="584200">
              <a:defRPr sz="2800" spc="0">
                <a:solidFill>
                  <a:srgbClr val="FFFFFF"/>
                </a:solidFill>
                <a:latin typeface="+mn-lt"/>
                <a:ea typeface="+mn-ea"/>
                <a:cs typeface="+mn-cs"/>
                <a:sym typeface="DIN Condensed"/>
              </a:defRPr>
            </a:lvl1pPr>
          </a:lstStyle>
          <a:p>
            <a:r>
              <a:t>Profesor Julio Mundaca Q. @juliomundaca</a:t>
            </a:r>
          </a:p>
        </p:txBody>
      </p:sp>
      <p:sp>
        <p:nvSpPr>
          <p:cNvPr id="207" name="Estados de excepción"/>
          <p:cNvSpPr txBox="1">
            <a:spLocks noGrp="1"/>
          </p:cNvSpPr>
          <p:nvPr>
            <p:ph type="title"/>
          </p:nvPr>
        </p:nvSpPr>
        <p:spPr>
          <a:prstGeom prst="rect">
            <a:avLst/>
          </a:prstGeom>
        </p:spPr>
        <p:txBody>
          <a:bodyPr/>
          <a:lstStyle>
            <a:lvl1pPr defTabSz="467359">
              <a:spcBef>
                <a:spcPts val="2200"/>
              </a:spcBef>
              <a:defRPr sz="4800"/>
            </a:lvl1pPr>
          </a:lstStyle>
          <a:p>
            <a:r>
              <a:t>Estados de excepción</a:t>
            </a:r>
          </a:p>
        </p:txBody>
      </p:sp>
      <p:pic>
        <p:nvPicPr>
          <p:cNvPr id="208" name="Imagen" descr="Imagen"/>
          <p:cNvPicPr>
            <a:picLocks noChangeAspect="1"/>
          </p:cNvPicPr>
          <p:nvPr/>
        </p:nvPicPr>
        <p:blipFill>
          <a:blip r:embed="rId2">
            <a:extLst/>
          </a:blip>
          <a:stretch>
            <a:fillRect/>
          </a:stretch>
        </p:blipFill>
        <p:spPr>
          <a:xfrm>
            <a:off x="4878686" y="8516054"/>
            <a:ext cx="2237803" cy="1161239"/>
          </a:xfrm>
          <a:prstGeom prst="rect">
            <a:avLst/>
          </a:prstGeom>
          <a:ln w="12700">
            <a:miter lim="400000"/>
          </a:ln>
        </p:spPr>
      </p:pic>
      <p:sp>
        <p:nvSpPr>
          <p:cNvPr id="209" name="Artículo 43.- Por la declaración del estado de asamblea, el Presidente de la República queda facultado para suspender o restringir la libertad personal, el derecho de reunión y la libertad de trabajo. Podrá, también, restringir el ejercicio del derecho de asociación, interceptar, abrir o registrar documentos y toda clase de comunicaciones, disponer requisiciones de bienes y establecer limitaciones al ejercicio del derecho de propiedad.…"/>
          <p:cNvSpPr txBox="1">
            <a:spLocks noGrp="1"/>
          </p:cNvSpPr>
          <p:nvPr>
            <p:ph type="body" idx="4294967295"/>
          </p:nvPr>
        </p:nvSpPr>
        <p:spPr>
          <a:xfrm>
            <a:off x="406400" y="2333977"/>
            <a:ext cx="12192000" cy="6108701"/>
          </a:xfrm>
          <a:prstGeom prst="rect">
            <a:avLst/>
          </a:prstGeom>
        </p:spPr>
        <p:txBody>
          <a:bodyPr>
            <a:normAutofit lnSpcReduction="10000"/>
          </a:bodyPr>
          <a:lstStyle/>
          <a:p>
            <a:pPr marL="0" indent="0" defTabSz="457200">
              <a:lnSpc>
                <a:spcPct val="120000"/>
              </a:lnSpc>
              <a:spcBef>
                <a:spcPts val="0"/>
              </a:spcBef>
              <a:buClrTx/>
              <a:buSzTx/>
              <a:buFontTx/>
              <a:buNone/>
              <a:defRPr sz="1500">
                <a:ln w="0" cap="flat">
                  <a:solidFill>
                    <a:srgbClr val="666666"/>
                  </a:solidFill>
                  <a:prstDash val="solid"/>
                  <a:miter lim="400000"/>
                </a:ln>
                <a:solidFill>
                  <a:srgbClr val="666666"/>
                </a:solidFill>
                <a:latin typeface="Avenir Next"/>
                <a:ea typeface="Avenir Next"/>
                <a:cs typeface="Avenir Next"/>
                <a:sym typeface="Avenir Next"/>
              </a:defRPr>
            </a:pPr>
            <a:r>
              <a:rPr sz="1800" dirty="0"/>
              <a:t>Artículo 43.- Por la declaración del </a:t>
            </a:r>
            <a:r>
              <a:rPr sz="1800" b="1" dirty="0"/>
              <a:t>estado de asamblea</a:t>
            </a:r>
            <a:r>
              <a:rPr sz="1800" dirty="0"/>
              <a:t>, el Presidente de la República queda facultado para suspender o restringir la libertad personal, el derecho de reunión y la libertad de trabajo. Podrá, también, restringir el ejercicio del derecho de asociación, interceptar, abrir o registrar documentos y toda clase de comunicaciones, disponer requisiciones de bienes y establecer limitaciones al ejercicio del derecho de propiedad</a:t>
            </a:r>
            <a:r>
              <a:rPr sz="1800" dirty="0" smtClean="0"/>
              <a:t>.</a:t>
            </a:r>
            <a:endParaRPr lang="es-ES" sz="1800" dirty="0" smtClean="0"/>
          </a:p>
          <a:p>
            <a:pPr marL="0" indent="0" defTabSz="457200">
              <a:lnSpc>
                <a:spcPct val="120000"/>
              </a:lnSpc>
              <a:spcBef>
                <a:spcPts val="0"/>
              </a:spcBef>
              <a:buClrTx/>
              <a:buSzTx/>
              <a:buFontTx/>
              <a:buNone/>
              <a:defRPr sz="1500">
                <a:ln w="0" cap="flat">
                  <a:solidFill>
                    <a:srgbClr val="666666"/>
                  </a:solidFill>
                  <a:prstDash val="solid"/>
                  <a:miter lim="400000"/>
                </a:ln>
                <a:solidFill>
                  <a:srgbClr val="666666"/>
                </a:solidFill>
                <a:latin typeface="Avenir Next"/>
                <a:ea typeface="Avenir Next"/>
                <a:cs typeface="Avenir Next"/>
                <a:sym typeface="Avenir Next"/>
              </a:defRPr>
            </a:pPr>
            <a:endParaRPr sz="1800" dirty="0"/>
          </a:p>
          <a:p>
            <a:pPr marL="0" indent="0" defTabSz="457200">
              <a:lnSpc>
                <a:spcPct val="120000"/>
              </a:lnSpc>
              <a:spcBef>
                <a:spcPts val="0"/>
              </a:spcBef>
              <a:buClrTx/>
              <a:buSzTx/>
              <a:buFontTx/>
              <a:buNone/>
              <a:defRPr sz="1500">
                <a:ln w="0" cap="flat">
                  <a:solidFill>
                    <a:srgbClr val="666666"/>
                  </a:solidFill>
                  <a:prstDash val="solid"/>
                  <a:miter lim="400000"/>
                </a:ln>
                <a:solidFill>
                  <a:srgbClr val="666666"/>
                </a:solidFill>
                <a:latin typeface="Avenir Next"/>
                <a:ea typeface="Avenir Next"/>
                <a:cs typeface="Avenir Next"/>
                <a:sym typeface="Avenir Next"/>
              </a:defRPr>
            </a:pPr>
            <a:r>
              <a:rPr sz="1800" dirty="0"/>
              <a:t>Por la declaración de </a:t>
            </a:r>
            <a:r>
              <a:rPr sz="1800" b="1" dirty="0"/>
              <a:t>estado de sitio</a:t>
            </a:r>
            <a:r>
              <a:rPr sz="1800" dirty="0"/>
              <a:t>, el Presidente de la República podrá restringir la libertad de locomoción y arrestar a las personas en sus propias moradas o en lugares que la ley determine y que no sean cárceles ni estén destinados a la detención o prisión de reos comunes. Podrá, además, suspender o restringir el ejercicio del derecho de reunión</a:t>
            </a:r>
            <a:r>
              <a:rPr sz="1800" dirty="0" smtClean="0"/>
              <a:t>.</a:t>
            </a:r>
            <a:endParaRPr sz="1800" dirty="0"/>
          </a:p>
          <a:p>
            <a:pPr marL="0" indent="0" defTabSz="457200">
              <a:lnSpc>
                <a:spcPct val="120000"/>
              </a:lnSpc>
              <a:spcBef>
                <a:spcPts val="0"/>
              </a:spcBef>
              <a:buClrTx/>
              <a:buSzTx/>
              <a:buFontTx/>
              <a:buNone/>
              <a:defRPr sz="1500">
                <a:ln w="0" cap="flat">
                  <a:solidFill>
                    <a:srgbClr val="666666"/>
                  </a:solidFill>
                  <a:prstDash val="solid"/>
                  <a:miter lim="400000"/>
                </a:ln>
                <a:solidFill>
                  <a:srgbClr val="666666"/>
                </a:solidFill>
                <a:latin typeface="Avenir Next"/>
                <a:ea typeface="Avenir Next"/>
                <a:cs typeface="Avenir Next"/>
                <a:sym typeface="Avenir Next"/>
              </a:defRPr>
            </a:pPr>
            <a:endParaRPr lang="es-ES" sz="1800" dirty="0" smtClean="0"/>
          </a:p>
          <a:p>
            <a:pPr marL="0" indent="0" defTabSz="457200">
              <a:lnSpc>
                <a:spcPct val="120000"/>
              </a:lnSpc>
              <a:spcBef>
                <a:spcPts val="0"/>
              </a:spcBef>
              <a:buClrTx/>
              <a:buSzTx/>
              <a:buFontTx/>
              <a:buNone/>
              <a:defRPr sz="1500">
                <a:ln w="0" cap="flat">
                  <a:solidFill>
                    <a:srgbClr val="666666"/>
                  </a:solidFill>
                  <a:prstDash val="solid"/>
                  <a:miter lim="400000"/>
                </a:ln>
                <a:solidFill>
                  <a:srgbClr val="666666"/>
                </a:solidFill>
                <a:latin typeface="Avenir Next"/>
                <a:ea typeface="Avenir Next"/>
                <a:cs typeface="Avenir Next"/>
                <a:sym typeface="Avenir Next"/>
              </a:defRPr>
            </a:pPr>
            <a:r>
              <a:rPr sz="1800" dirty="0" smtClean="0"/>
              <a:t>Por </a:t>
            </a:r>
            <a:r>
              <a:rPr sz="1800" dirty="0"/>
              <a:t>la declaración del </a:t>
            </a:r>
            <a:r>
              <a:rPr sz="1800" b="1" dirty="0"/>
              <a:t>estado de catástrofe</a:t>
            </a:r>
            <a:r>
              <a:rPr sz="1800" dirty="0"/>
              <a:t>, el Presidente de la República podrá restringir las libertades de locomoción y de reunión. Podrá, asimismo, disponer requisiciones de bienes, establecer limitaciones al ejercicio del derecho de propiedad y adoptar todas las medidas extraordinarias de carácter administrativo que sean necesarias para el pronto restablecimiento de la normalidad en la zona afectada.</a:t>
            </a:r>
          </a:p>
          <a:p>
            <a:pPr marL="0" indent="0" defTabSz="457200">
              <a:lnSpc>
                <a:spcPct val="120000"/>
              </a:lnSpc>
              <a:spcBef>
                <a:spcPts val="0"/>
              </a:spcBef>
              <a:buClrTx/>
              <a:buSzTx/>
              <a:buFontTx/>
              <a:buNone/>
              <a:defRPr sz="1500">
                <a:ln w="0" cap="flat">
                  <a:solidFill>
                    <a:srgbClr val="666666"/>
                  </a:solidFill>
                  <a:prstDash val="solid"/>
                  <a:miter lim="400000"/>
                </a:ln>
                <a:solidFill>
                  <a:srgbClr val="666666"/>
                </a:solidFill>
                <a:latin typeface="Avenir Next"/>
                <a:ea typeface="Avenir Next"/>
                <a:cs typeface="Avenir Next"/>
                <a:sym typeface="Avenir Next"/>
              </a:defRPr>
            </a:pPr>
            <a:r>
              <a:rPr sz="1800" dirty="0"/>
              <a:t>Por la declaración del estado de emergencia, el Presidente de la República podrá restringir las libertades de locomoción y de reunión.</a:t>
            </a:r>
          </a:p>
          <a:p>
            <a:pPr marL="0" indent="0" defTabSz="457200">
              <a:lnSpc>
                <a:spcPct val="120000"/>
              </a:lnSpc>
              <a:spcBef>
                <a:spcPts val="0"/>
              </a:spcBef>
              <a:buClrTx/>
              <a:buSzTx/>
              <a:buFontTx/>
              <a:buNone/>
              <a:defRPr sz="1500">
                <a:ln w="0" cap="flat">
                  <a:solidFill>
                    <a:srgbClr val="666666"/>
                  </a:solidFill>
                  <a:prstDash val="solid"/>
                  <a:miter lim="400000"/>
                </a:ln>
                <a:solidFill>
                  <a:srgbClr val="666666"/>
                </a:solidFill>
                <a:latin typeface="Avenir Next"/>
                <a:ea typeface="Avenir Next"/>
                <a:cs typeface="Avenir Next"/>
                <a:sym typeface="Avenir Next"/>
              </a:defRPr>
            </a:pPr>
            <a:endParaRPr sz="1800" dirty="0"/>
          </a:p>
          <a:p>
            <a:pPr marL="0" indent="0" defTabSz="457200">
              <a:lnSpc>
                <a:spcPct val="120000"/>
              </a:lnSpc>
              <a:spcBef>
                <a:spcPts val="0"/>
              </a:spcBef>
              <a:buClrTx/>
              <a:buSzTx/>
              <a:buFontTx/>
              <a:buNone/>
              <a:defRPr sz="1500">
                <a:ln w="0" cap="flat">
                  <a:solidFill>
                    <a:srgbClr val="666666"/>
                  </a:solidFill>
                  <a:prstDash val="solid"/>
                  <a:miter lim="400000"/>
                </a:ln>
                <a:solidFill>
                  <a:srgbClr val="666666"/>
                </a:solidFill>
                <a:latin typeface="Avenir Next"/>
                <a:ea typeface="Avenir Next"/>
                <a:cs typeface="Avenir Next"/>
                <a:sym typeface="Avenir Next"/>
              </a:defRPr>
            </a:pPr>
            <a:r>
              <a:rPr sz="1800" dirty="0"/>
              <a:t>Las medidas que se adopten durante los estados de excepción no podrán, bajo ninguna circunstancia, prolongarse más allá de la vigencia de los mismos.</a:t>
            </a:r>
          </a:p>
          <a:p>
            <a:pPr marL="0" indent="0" defTabSz="457200">
              <a:lnSpc>
                <a:spcPct val="120000"/>
              </a:lnSpc>
              <a:spcBef>
                <a:spcPts val="0"/>
              </a:spcBef>
              <a:buClrTx/>
              <a:buSzTx/>
              <a:buFontTx/>
              <a:buNone/>
              <a:defRPr sz="1500">
                <a:ln w="0" cap="flat">
                  <a:solidFill>
                    <a:srgbClr val="666666"/>
                  </a:solidFill>
                  <a:prstDash val="solid"/>
                  <a:miter lim="400000"/>
                </a:ln>
                <a:solidFill>
                  <a:srgbClr val="666666"/>
                </a:solidFill>
                <a:latin typeface="Avenir Next"/>
                <a:ea typeface="Avenir Next"/>
                <a:cs typeface="Avenir Next"/>
                <a:sym typeface="Avenir Next"/>
              </a:defRPr>
            </a:pPr>
            <a:endParaRPr dirty="0"/>
          </a:p>
        </p:txBody>
      </p:sp>
    </p:spTree>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Profesor Julio Mundaca Q. @juliomundaca"/>
          <p:cNvSpPr txBox="1">
            <a:spLocks noGrp="1"/>
          </p:cNvSpPr>
          <p:nvPr>
            <p:ph type="body" idx="13"/>
          </p:nvPr>
        </p:nvSpPr>
        <p:spPr>
          <a:xfrm>
            <a:off x="50800" y="439418"/>
            <a:ext cx="12903200" cy="462282"/>
          </a:xfrm>
          <a:prstGeom prst="rect">
            <a:avLst/>
          </a:prstGeom>
          <a:solidFill>
            <a:schemeClr val="accent1"/>
          </a:solidFill>
        </p:spPr>
        <p:txBody>
          <a:bodyPr/>
          <a:lstStyle>
            <a:lvl1pPr algn="r" defTabSz="584200">
              <a:defRPr sz="2800" spc="0">
                <a:solidFill>
                  <a:srgbClr val="FFFFFF"/>
                </a:solidFill>
                <a:latin typeface="+mn-lt"/>
                <a:ea typeface="+mn-ea"/>
                <a:cs typeface="+mn-cs"/>
                <a:sym typeface="DIN Condensed"/>
              </a:defRPr>
            </a:lvl1pPr>
          </a:lstStyle>
          <a:p>
            <a:r>
              <a:t>Profesor Julio Mundaca Q. @juliomundaca</a:t>
            </a:r>
          </a:p>
        </p:txBody>
      </p:sp>
      <p:sp>
        <p:nvSpPr>
          <p:cNvPr id="212" name="Estados de excepción"/>
          <p:cNvSpPr txBox="1">
            <a:spLocks noGrp="1"/>
          </p:cNvSpPr>
          <p:nvPr>
            <p:ph type="title"/>
          </p:nvPr>
        </p:nvSpPr>
        <p:spPr>
          <a:prstGeom prst="rect">
            <a:avLst/>
          </a:prstGeom>
        </p:spPr>
        <p:txBody>
          <a:bodyPr/>
          <a:lstStyle>
            <a:lvl1pPr defTabSz="467359">
              <a:spcBef>
                <a:spcPts val="2200"/>
              </a:spcBef>
              <a:defRPr sz="4800"/>
            </a:lvl1pPr>
          </a:lstStyle>
          <a:p>
            <a:r>
              <a:t>Estados de excepción</a:t>
            </a:r>
          </a:p>
        </p:txBody>
      </p:sp>
      <p:pic>
        <p:nvPicPr>
          <p:cNvPr id="213" name="Imagen" descr="Imagen"/>
          <p:cNvPicPr>
            <a:picLocks noChangeAspect="1"/>
          </p:cNvPicPr>
          <p:nvPr/>
        </p:nvPicPr>
        <p:blipFill>
          <a:blip r:embed="rId2">
            <a:extLst/>
          </a:blip>
          <a:stretch>
            <a:fillRect/>
          </a:stretch>
        </p:blipFill>
        <p:spPr>
          <a:xfrm>
            <a:off x="4878686" y="8516054"/>
            <a:ext cx="2237803" cy="1161239"/>
          </a:xfrm>
          <a:prstGeom prst="rect">
            <a:avLst/>
          </a:prstGeom>
          <a:ln w="12700">
            <a:miter lim="400000"/>
          </a:ln>
        </p:spPr>
      </p:pic>
      <p:sp>
        <p:nvSpPr>
          <p:cNvPr id="214" name="Artículo 45.- Los tribunales de justicia no podrán calificar los fundamentos ni las circunstancias de hecho invocados por la autoridad para decretar los estados de excepción, sin perjuicio de lo dispuesto en el artículo 39. No obstante, respecto de las medidas particulares que afecten derechos constitucionales, siempre existirá la garantía de recurrir ante las autoridades judiciales a través de los recursos que corresponda.…"/>
          <p:cNvSpPr txBox="1">
            <a:spLocks noGrp="1"/>
          </p:cNvSpPr>
          <p:nvPr>
            <p:ph type="body" idx="4294967295"/>
          </p:nvPr>
        </p:nvSpPr>
        <p:spPr>
          <a:xfrm>
            <a:off x="406400" y="2333977"/>
            <a:ext cx="12192000" cy="6108701"/>
          </a:xfrm>
          <a:prstGeom prst="rect">
            <a:avLst/>
          </a:prstGeom>
        </p:spPr>
        <p:txBody>
          <a:bodyPr/>
          <a:lstStyle/>
          <a:p>
            <a:pPr marL="0" indent="0" defTabSz="457200">
              <a:lnSpc>
                <a:spcPts val="4300"/>
              </a:lnSpc>
              <a:spcBef>
                <a:spcPts val="0"/>
              </a:spcBef>
              <a:buClrTx/>
              <a:buSzTx/>
              <a:buFontTx/>
              <a:buNone/>
              <a:defRPr sz="2400">
                <a:ln w="0" cap="flat">
                  <a:solidFill>
                    <a:srgbClr val="666666"/>
                  </a:solidFill>
                  <a:prstDash val="solid"/>
                  <a:miter lim="400000"/>
                </a:ln>
                <a:solidFill>
                  <a:srgbClr val="666666"/>
                </a:solidFill>
                <a:latin typeface="Avenir Next"/>
                <a:ea typeface="Avenir Next"/>
                <a:cs typeface="Avenir Next"/>
                <a:sym typeface="Avenir Next"/>
              </a:defRPr>
            </a:pPr>
            <a:r>
              <a:rPr dirty="0"/>
              <a:t>     Artículo 45.- Los tribunales de justicia no podrán calificar los fundamentos ni las circunstancias de hecho invocados por la autoridad para decretar los estados de excepción, sin perjuicio de lo dispuesto en el artículo 39. No obstante, respecto de las medidas particulares que afecten derechos constitucionales, siempre existirá la garantía de recurrir ante las autoridades judiciales a través de los recursos que corresponda.</a:t>
            </a:r>
          </a:p>
          <a:p>
            <a:pPr marL="0" indent="0" defTabSz="457200">
              <a:lnSpc>
                <a:spcPts val="4300"/>
              </a:lnSpc>
              <a:spcBef>
                <a:spcPts val="0"/>
              </a:spcBef>
              <a:buClrTx/>
              <a:buSzTx/>
              <a:buFontTx/>
              <a:buNone/>
              <a:defRPr sz="2400">
                <a:ln w="0" cap="flat">
                  <a:solidFill>
                    <a:srgbClr val="666666"/>
                  </a:solidFill>
                  <a:prstDash val="solid"/>
                  <a:miter lim="400000"/>
                </a:ln>
                <a:solidFill>
                  <a:srgbClr val="666666"/>
                </a:solidFill>
                <a:latin typeface="Avenir Next"/>
                <a:ea typeface="Avenir Next"/>
                <a:cs typeface="Avenir Next"/>
                <a:sym typeface="Avenir Next"/>
              </a:defRPr>
            </a:pPr>
            <a:r>
              <a:rPr dirty="0"/>
              <a:t>     Las requisiciones que se practiquen darán lugar a indemnizaciones en conformidad a la ley. También darán derecho a indemnización las limitaciones que se impongan al derecho de propiedad cuando importen privación de alguno de sus atributos o facultades esenciales y con ello se cause daño.</a:t>
            </a:r>
          </a:p>
        </p:txBody>
      </p:sp>
    </p:spTree>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Profesor Julio Mundaca Q. @juliomundaca"/>
          <p:cNvSpPr txBox="1">
            <a:spLocks noGrp="1"/>
          </p:cNvSpPr>
          <p:nvPr>
            <p:ph type="body" idx="13"/>
          </p:nvPr>
        </p:nvSpPr>
        <p:spPr>
          <a:xfrm>
            <a:off x="50800" y="439418"/>
            <a:ext cx="12903200" cy="462282"/>
          </a:xfrm>
          <a:prstGeom prst="rect">
            <a:avLst/>
          </a:prstGeom>
          <a:solidFill>
            <a:schemeClr val="accent1"/>
          </a:solidFill>
        </p:spPr>
        <p:txBody>
          <a:bodyPr/>
          <a:lstStyle>
            <a:lvl1pPr algn="r" defTabSz="584200">
              <a:defRPr sz="2800" spc="0">
                <a:solidFill>
                  <a:srgbClr val="FFFFFF"/>
                </a:solidFill>
                <a:latin typeface="+mn-lt"/>
                <a:ea typeface="+mn-ea"/>
                <a:cs typeface="+mn-cs"/>
                <a:sym typeface="DIN Condensed"/>
              </a:defRPr>
            </a:lvl1pPr>
          </a:lstStyle>
          <a:p>
            <a:r>
              <a:t>Profesor Julio Mundaca Q. @juliomundaca</a:t>
            </a:r>
          </a:p>
        </p:txBody>
      </p:sp>
      <p:sp>
        <p:nvSpPr>
          <p:cNvPr id="217" name="Ley de seguridad del estado 12927"/>
          <p:cNvSpPr txBox="1">
            <a:spLocks noGrp="1"/>
          </p:cNvSpPr>
          <p:nvPr>
            <p:ph type="title"/>
          </p:nvPr>
        </p:nvSpPr>
        <p:spPr>
          <a:prstGeom prst="rect">
            <a:avLst/>
          </a:prstGeom>
        </p:spPr>
        <p:txBody>
          <a:bodyPr/>
          <a:lstStyle>
            <a:lvl1pPr defTabSz="467359">
              <a:spcBef>
                <a:spcPts val="2200"/>
              </a:spcBef>
              <a:defRPr sz="4800"/>
            </a:lvl1pPr>
          </a:lstStyle>
          <a:p>
            <a:r>
              <a:t>Ley de seguridad del estado 12927</a:t>
            </a:r>
          </a:p>
        </p:txBody>
      </p:sp>
      <p:pic>
        <p:nvPicPr>
          <p:cNvPr id="218" name="Imagen" descr="Imagen"/>
          <p:cNvPicPr>
            <a:picLocks noChangeAspect="1"/>
          </p:cNvPicPr>
          <p:nvPr/>
        </p:nvPicPr>
        <p:blipFill>
          <a:blip r:embed="rId2">
            <a:extLst/>
          </a:blip>
          <a:stretch>
            <a:fillRect/>
          </a:stretch>
        </p:blipFill>
        <p:spPr>
          <a:xfrm>
            <a:off x="4878686" y="8516054"/>
            <a:ext cx="2237803" cy="1161239"/>
          </a:xfrm>
          <a:prstGeom prst="rect">
            <a:avLst/>
          </a:prstGeom>
          <a:ln w="12700">
            <a:miter lim="400000"/>
          </a:ln>
        </p:spPr>
      </p:pic>
      <p:pic>
        <p:nvPicPr>
          <p:cNvPr id="2" name="Imagen 1"/>
          <p:cNvPicPr>
            <a:picLocks noChangeAspect="1"/>
          </p:cNvPicPr>
          <p:nvPr/>
        </p:nvPicPr>
        <p:blipFill>
          <a:blip r:embed="rId3"/>
          <a:stretch>
            <a:fillRect/>
          </a:stretch>
        </p:blipFill>
        <p:spPr>
          <a:xfrm>
            <a:off x="1824336" y="2895600"/>
            <a:ext cx="8644386" cy="4744528"/>
          </a:xfrm>
          <a:prstGeom prst="rect">
            <a:avLst/>
          </a:prstGeom>
        </p:spPr>
      </p:pic>
    </p:spTree>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Profesor Julio Mundaca Q. @juliomundaca"/>
          <p:cNvSpPr txBox="1">
            <a:spLocks noGrp="1"/>
          </p:cNvSpPr>
          <p:nvPr>
            <p:ph type="body" idx="13"/>
          </p:nvPr>
        </p:nvSpPr>
        <p:spPr>
          <a:xfrm>
            <a:off x="50800" y="439418"/>
            <a:ext cx="12903200" cy="462282"/>
          </a:xfrm>
          <a:prstGeom prst="rect">
            <a:avLst/>
          </a:prstGeom>
          <a:solidFill>
            <a:schemeClr val="accent1"/>
          </a:solidFill>
        </p:spPr>
        <p:txBody>
          <a:bodyPr/>
          <a:lstStyle>
            <a:lvl1pPr algn="r" defTabSz="584200">
              <a:defRPr sz="2800" spc="0">
                <a:solidFill>
                  <a:srgbClr val="FFFFFF"/>
                </a:solidFill>
                <a:latin typeface="+mn-lt"/>
                <a:ea typeface="+mn-ea"/>
                <a:cs typeface="+mn-cs"/>
                <a:sym typeface="DIN Condensed"/>
              </a:defRPr>
            </a:lvl1pPr>
          </a:lstStyle>
          <a:p>
            <a:r>
              <a:t>Profesor Julio Mundaca Q. @juliomundaca</a:t>
            </a:r>
          </a:p>
        </p:txBody>
      </p:sp>
      <p:sp>
        <p:nvSpPr>
          <p:cNvPr id="177" name="Escenario"/>
          <p:cNvSpPr txBox="1">
            <a:spLocks noGrp="1"/>
          </p:cNvSpPr>
          <p:nvPr>
            <p:ph type="title"/>
          </p:nvPr>
        </p:nvSpPr>
        <p:spPr>
          <a:prstGeom prst="rect">
            <a:avLst/>
          </a:prstGeom>
        </p:spPr>
        <p:txBody>
          <a:bodyPr/>
          <a:lstStyle>
            <a:lvl1pPr defTabSz="467359">
              <a:spcBef>
                <a:spcPts val="2200"/>
              </a:spcBef>
              <a:defRPr sz="4800"/>
            </a:lvl1pPr>
          </a:lstStyle>
          <a:p>
            <a:r>
              <a:t>Escenario</a:t>
            </a:r>
          </a:p>
        </p:txBody>
      </p:sp>
      <p:pic>
        <p:nvPicPr>
          <p:cNvPr id="178" name="Imagen" descr="Imagen"/>
          <p:cNvPicPr>
            <a:picLocks noChangeAspect="1"/>
          </p:cNvPicPr>
          <p:nvPr/>
        </p:nvPicPr>
        <p:blipFill>
          <a:blip r:embed="rId2">
            <a:extLst/>
          </a:blip>
          <a:stretch>
            <a:fillRect/>
          </a:stretch>
        </p:blipFill>
        <p:spPr>
          <a:xfrm>
            <a:off x="4878686" y="8516054"/>
            <a:ext cx="2237803" cy="1161239"/>
          </a:xfrm>
          <a:prstGeom prst="rect">
            <a:avLst/>
          </a:prstGeom>
          <a:ln w="12700">
            <a:miter lim="400000"/>
          </a:ln>
        </p:spPr>
      </p:pic>
      <p:sp>
        <p:nvSpPr>
          <p:cNvPr id="179" name="Violencia excesiva en escenarios pacíficos…"/>
          <p:cNvSpPr txBox="1">
            <a:spLocks noGrp="1"/>
          </p:cNvSpPr>
          <p:nvPr>
            <p:ph type="body" idx="4294967295"/>
          </p:nvPr>
        </p:nvSpPr>
        <p:spPr>
          <a:xfrm>
            <a:off x="406400" y="2133600"/>
            <a:ext cx="12192000" cy="6108700"/>
          </a:xfrm>
          <a:prstGeom prst="rect">
            <a:avLst/>
          </a:prstGeom>
        </p:spPr>
        <p:txBody>
          <a:bodyPr>
            <a:normAutofit/>
          </a:bodyPr>
          <a:lstStyle/>
          <a:p>
            <a:pPr marL="0" marR="331470" indent="0" algn="just" defTabSz="449580">
              <a:spcBef>
                <a:spcPts val="0"/>
              </a:spcBef>
              <a:buClrTx/>
              <a:buSzTx/>
              <a:buFontTx/>
              <a:buNone/>
              <a:tabLst>
                <a:tab pos="292100" algn="l"/>
              </a:tabLst>
              <a:defRPr sz="2500">
                <a:solidFill>
                  <a:srgbClr val="616161"/>
                </a:solidFill>
                <a:latin typeface="Helvetica"/>
                <a:ea typeface="Helvetica"/>
                <a:cs typeface="Helvetica"/>
                <a:sym typeface="Helvetica"/>
              </a:defRPr>
            </a:pPr>
            <a:endParaRPr dirty="0"/>
          </a:p>
          <a:p>
            <a:pPr marL="0" marR="331470" lvl="4" indent="0" algn="just" defTabSz="449580">
              <a:spcBef>
                <a:spcPts val="0"/>
              </a:spcBef>
              <a:buClrTx/>
              <a:buSzTx/>
              <a:buFontTx/>
              <a:buNone/>
              <a:tabLst>
                <a:tab pos="292100" algn="l"/>
              </a:tabLst>
              <a:defRPr sz="2500">
                <a:solidFill>
                  <a:srgbClr val="616161"/>
                </a:solidFill>
                <a:latin typeface="Helvetica"/>
                <a:ea typeface="Helvetica"/>
                <a:cs typeface="Helvetica"/>
                <a:sym typeface="Helvetica"/>
              </a:defRPr>
            </a:pPr>
            <a:endParaRPr dirty="0"/>
          </a:p>
          <a:p>
            <a:pPr marL="0" marR="331470" lvl="4" indent="0" algn="just" defTabSz="449580">
              <a:spcBef>
                <a:spcPts val="0"/>
              </a:spcBef>
              <a:buClrTx/>
              <a:buSzTx/>
              <a:buFontTx/>
              <a:buNone/>
              <a:tabLst>
                <a:tab pos="292100" algn="l"/>
              </a:tabLst>
              <a:defRPr sz="2500">
                <a:solidFill>
                  <a:srgbClr val="616161"/>
                </a:solidFill>
                <a:latin typeface="Helvetica"/>
                <a:ea typeface="Helvetica"/>
                <a:cs typeface="Helvetica"/>
                <a:sym typeface="Helvetica"/>
              </a:defRPr>
            </a:pPr>
            <a:endParaRPr sz="2400" dirty="0"/>
          </a:p>
          <a:p>
            <a:pPr marL="326838" marR="331470" lvl="4" indent="-326838" algn="just" defTabSz="449580">
              <a:spcBef>
                <a:spcPts val="0"/>
              </a:spcBef>
              <a:buClr>
                <a:schemeClr val="accent1"/>
              </a:buClr>
              <a:tabLst>
                <a:tab pos="292100" algn="l"/>
              </a:tabLst>
              <a:defRPr sz="2500">
                <a:solidFill>
                  <a:srgbClr val="616161"/>
                </a:solidFill>
                <a:latin typeface="Helvetica"/>
                <a:ea typeface="Helvetica"/>
                <a:cs typeface="Helvetica"/>
                <a:sym typeface="Helvetica"/>
              </a:defRPr>
            </a:pPr>
            <a:r>
              <a:rPr sz="2400" dirty="0">
                <a:latin typeface="Avenir Next" charset="0"/>
                <a:ea typeface="Avenir Next" charset="0"/>
                <a:cs typeface="Avenir Next" charset="0"/>
              </a:rPr>
              <a:t>Violencia excesiva en escenarios pacíficos</a:t>
            </a:r>
          </a:p>
          <a:p>
            <a:pPr marL="326838" marR="331470" lvl="4" indent="-326838" algn="just" defTabSz="449580">
              <a:spcBef>
                <a:spcPts val="0"/>
              </a:spcBef>
              <a:buClr>
                <a:schemeClr val="accent1"/>
              </a:buClr>
              <a:tabLst>
                <a:tab pos="292100" algn="l"/>
              </a:tabLst>
              <a:defRPr sz="2500">
                <a:solidFill>
                  <a:srgbClr val="616161"/>
                </a:solidFill>
                <a:latin typeface="Helvetica"/>
                <a:ea typeface="Helvetica"/>
                <a:cs typeface="Helvetica"/>
                <a:sym typeface="Helvetica"/>
              </a:defRPr>
            </a:pPr>
            <a:r>
              <a:rPr sz="2400" dirty="0">
                <a:latin typeface="Avenir Next" charset="0"/>
                <a:ea typeface="Avenir Next" charset="0"/>
                <a:cs typeface="Avenir Next" charset="0"/>
              </a:rPr>
              <a:t>Uso de armamento </a:t>
            </a:r>
            <a:r>
              <a:rPr lang="es-ES" sz="2400" dirty="0" smtClean="0">
                <a:latin typeface="Avenir Next" charset="0"/>
                <a:ea typeface="Avenir Next" charset="0"/>
                <a:cs typeface="Avenir Next" charset="0"/>
              </a:rPr>
              <a:t>letal </a:t>
            </a:r>
            <a:r>
              <a:rPr sz="2400" dirty="0" smtClean="0">
                <a:latin typeface="Avenir Next" charset="0"/>
                <a:ea typeface="Avenir Next" charset="0"/>
                <a:cs typeface="Avenir Next" charset="0"/>
              </a:rPr>
              <a:t>contra manifesta</a:t>
            </a:r>
            <a:r>
              <a:rPr lang="es-ES" sz="2400" dirty="0" err="1" smtClean="0">
                <a:latin typeface="Avenir Next" charset="0"/>
                <a:ea typeface="Avenir Next" charset="0"/>
                <a:cs typeface="Avenir Next" charset="0"/>
              </a:rPr>
              <a:t>ciones</a:t>
            </a:r>
            <a:r>
              <a:rPr lang="es-ES" sz="2400" dirty="0" smtClean="0">
                <a:latin typeface="Avenir Next" charset="0"/>
                <a:ea typeface="Avenir Next" charset="0"/>
                <a:cs typeface="Avenir Next" charset="0"/>
              </a:rPr>
              <a:t> pacíficas</a:t>
            </a:r>
            <a:endParaRPr sz="2400" dirty="0">
              <a:latin typeface="Avenir Next" charset="0"/>
              <a:ea typeface="Avenir Next" charset="0"/>
              <a:cs typeface="Avenir Next" charset="0"/>
            </a:endParaRPr>
          </a:p>
          <a:p>
            <a:pPr marL="326838" marR="331470" lvl="4" indent="-326838" algn="just" defTabSz="449580">
              <a:spcBef>
                <a:spcPts val="0"/>
              </a:spcBef>
              <a:buClr>
                <a:schemeClr val="accent1"/>
              </a:buClr>
              <a:tabLst>
                <a:tab pos="292100" algn="l"/>
              </a:tabLst>
              <a:defRPr sz="2500">
                <a:solidFill>
                  <a:srgbClr val="616161"/>
                </a:solidFill>
                <a:latin typeface="Helvetica"/>
                <a:ea typeface="Helvetica"/>
                <a:cs typeface="Helvetica"/>
                <a:sym typeface="Helvetica"/>
              </a:defRPr>
            </a:pPr>
            <a:r>
              <a:rPr sz="2400" dirty="0">
                <a:latin typeface="Avenir Next" charset="0"/>
                <a:ea typeface="Avenir Next" charset="0"/>
                <a:cs typeface="Avenir Next" charset="0"/>
              </a:rPr>
              <a:t>Detenciones masivas </a:t>
            </a:r>
            <a:r>
              <a:rPr lang="es-ES" sz="2400" dirty="0" smtClean="0">
                <a:latin typeface="Avenir Next" charset="0"/>
                <a:ea typeface="Avenir Next" charset="0"/>
                <a:cs typeface="Avenir Next" charset="0"/>
              </a:rPr>
              <a:t>de </a:t>
            </a:r>
            <a:r>
              <a:rPr sz="2400" dirty="0" smtClean="0">
                <a:latin typeface="Avenir Next" charset="0"/>
                <a:ea typeface="Avenir Next" charset="0"/>
                <a:cs typeface="Avenir Next" charset="0"/>
              </a:rPr>
              <a:t>manifestantes </a:t>
            </a:r>
            <a:r>
              <a:rPr lang="es-ES" sz="2400" dirty="0" smtClean="0">
                <a:latin typeface="Avenir Next" charset="0"/>
                <a:ea typeface="Avenir Next" charset="0"/>
                <a:cs typeface="Avenir Next" charset="0"/>
              </a:rPr>
              <a:t> pacíficos </a:t>
            </a:r>
            <a:endParaRPr sz="2400" dirty="0">
              <a:latin typeface="Avenir Next" charset="0"/>
              <a:ea typeface="Avenir Next" charset="0"/>
              <a:cs typeface="Avenir Next" charset="0"/>
            </a:endParaRPr>
          </a:p>
          <a:p>
            <a:pPr marL="326838" marR="331470" lvl="4" indent="-326838" algn="just" defTabSz="449580">
              <a:spcBef>
                <a:spcPts val="0"/>
              </a:spcBef>
              <a:buClr>
                <a:schemeClr val="accent1"/>
              </a:buClr>
              <a:tabLst>
                <a:tab pos="292100" algn="l"/>
              </a:tabLst>
              <a:defRPr sz="2500">
                <a:solidFill>
                  <a:srgbClr val="616161"/>
                </a:solidFill>
                <a:latin typeface="Helvetica"/>
                <a:ea typeface="Helvetica"/>
                <a:cs typeface="Helvetica"/>
                <a:sym typeface="Helvetica"/>
              </a:defRPr>
            </a:pPr>
            <a:r>
              <a:rPr sz="2400" dirty="0">
                <a:latin typeface="Avenir Next" charset="0"/>
                <a:ea typeface="Avenir Next" charset="0"/>
                <a:cs typeface="Avenir Next" charset="0"/>
              </a:rPr>
              <a:t>Vulneraciones de derechos </a:t>
            </a:r>
            <a:r>
              <a:rPr sz="2400" dirty="0" smtClean="0">
                <a:latin typeface="Avenir Next" charset="0"/>
                <a:ea typeface="Avenir Next" charset="0"/>
                <a:cs typeface="Avenir Next" charset="0"/>
              </a:rPr>
              <a:t>humanos</a:t>
            </a:r>
            <a:r>
              <a:rPr lang="es-ES" sz="2400" dirty="0" smtClean="0">
                <a:latin typeface="Avenir Next" charset="0"/>
                <a:ea typeface="Avenir Next" charset="0"/>
                <a:cs typeface="Avenir Next" charset="0"/>
              </a:rPr>
              <a:t> en </a:t>
            </a:r>
            <a:r>
              <a:rPr lang="es-ES" sz="2400" dirty="0">
                <a:latin typeface="Avenir Next" charset="0"/>
                <a:ea typeface="Avenir Next" charset="0"/>
                <a:cs typeface="Avenir Next" charset="0"/>
              </a:rPr>
              <a:t>personas detenidas( golpes, </a:t>
            </a:r>
            <a:r>
              <a:rPr lang="es-ES" sz="2400" dirty="0" smtClean="0">
                <a:latin typeface="Avenir Next" charset="0"/>
                <a:ea typeface="Avenir Next" charset="0"/>
                <a:cs typeface="Avenir Next" charset="0"/>
              </a:rPr>
              <a:t>desnudamientos, abusos sexuales, torturas) </a:t>
            </a:r>
            <a:endParaRPr sz="2400" dirty="0">
              <a:latin typeface="Avenir Next" charset="0"/>
              <a:ea typeface="Avenir Next" charset="0"/>
              <a:cs typeface="Avenir Next" charset="0"/>
            </a:endParaRPr>
          </a:p>
          <a:p>
            <a:pPr marL="326838" marR="331470" lvl="4" indent="-326838" algn="just" defTabSz="449580">
              <a:spcBef>
                <a:spcPts val="0"/>
              </a:spcBef>
              <a:buClr>
                <a:schemeClr val="accent1"/>
              </a:buClr>
              <a:tabLst>
                <a:tab pos="292100" algn="l"/>
              </a:tabLst>
              <a:defRPr sz="2500">
                <a:solidFill>
                  <a:srgbClr val="616161"/>
                </a:solidFill>
                <a:latin typeface="Helvetica"/>
                <a:ea typeface="Helvetica"/>
                <a:cs typeface="Helvetica"/>
                <a:sym typeface="Helvetica"/>
              </a:defRPr>
            </a:pPr>
            <a:r>
              <a:rPr sz="2400" dirty="0">
                <a:latin typeface="Avenir Next" charset="0"/>
                <a:ea typeface="Avenir Next" charset="0"/>
                <a:cs typeface="Avenir Next" charset="0"/>
              </a:rPr>
              <a:t>Cifra desconocida entre personas detenidas y personas imputadas</a:t>
            </a:r>
          </a:p>
          <a:p>
            <a:pPr marL="326838" marR="331470" lvl="4" indent="-326838" algn="just" defTabSz="449580">
              <a:spcBef>
                <a:spcPts val="0"/>
              </a:spcBef>
              <a:buClr>
                <a:schemeClr val="accent1"/>
              </a:buClr>
              <a:tabLst>
                <a:tab pos="292100" algn="l"/>
              </a:tabLst>
              <a:defRPr sz="2500">
                <a:solidFill>
                  <a:srgbClr val="616161"/>
                </a:solidFill>
                <a:latin typeface="Helvetica"/>
                <a:ea typeface="Helvetica"/>
                <a:cs typeface="Helvetica"/>
                <a:sym typeface="Helvetica"/>
              </a:defRPr>
            </a:pPr>
            <a:r>
              <a:rPr sz="2400" dirty="0" smtClean="0">
                <a:latin typeface="Avenir Next" charset="0"/>
                <a:ea typeface="Avenir Next" charset="0"/>
                <a:cs typeface="Avenir Next" charset="0"/>
              </a:rPr>
              <a:t>Problema </a:t>
            </a:r>
            <a:r>
              <a:rPr sz="2400" dirty="0">
                <a:latin typeface="Avenir Next" charset="0"/>
                <a:ea typeface="Avenir Next" charset="0"/>
                <a:cs typeface="Avenir Next" charset="0"/>
              </a:rPr>
              <a:t>generalizado de orden público y delincuencia</a:t>
            </a:r>
          </a:p>
          <a:p>
            <a:pPr marL="326838" marR="331470" lvl="4" indent="-326838" algn="just" defTabSz="449580">
              <a:spcBef>
                <a:spcPts val="0"/>
              </a:spcBef>
              <a:buClr>
                <a:schemeClr val="accent1"/>
              </a:buClr>
              <a:tabLst>
                <a:tab pos="292100" algn="l"/>
              </a:tabLst>
              <a:defRPr sz="2500">
                <a:solidFill>
                  <a:srgbClr val="616161"/>
                </a:solidFill>
                <a:latin typeface="Helvetica"/>
                <a:ea typeface="Helvetica"/>
                <a:cs typeface="Helvetica"/>
                <a:sym typeface="Helvetica"/>
              </a:defRPr>
            </a:pPr>
            <a:r>
              <a:rPr sz="2400" dirty="0">
                <a:latin typeface="Avenir Next" charset="0"/>
                <a:ea typeface="Avenir Next" charset="0"/>
                <a:cs typeface="Avenir Next" charset="0"/>
              </a:rPr>
              <a:t>Vulneración de derechos personales (Transporte, medioambiental, propiedad privada, etc)  </a:t>
            </a:r>
          </a:p>
          <a:p>
            <a:pPr marL="0" marR="331470" lvl="4" indent="0" defTabSz="449580">
              <a:spcBef>
                <a:spcPts val="0"/>
              </a:spcBef>
              <a:buClrTx/>
              <a:buSzTx/>
              <a:buFontTx/>
              <a:buNone/>
              <a:tabLst>
                <a:tab pos="292100" algn="l"/>
              </a:tabLst>
              <a:defRPr sz="2500">
                <a:solidFill>
                  <a:srgbClr val="616161"/>
                </a:solidFill>
                <a:latin typeface="Helvetica"/>
                <a:ea typeface="Helvetica"/>
                <a:cs typeface="Helvetica"/>
                <a:sym typeface="Helvetica"/>
              </a:defRPr>
            </a:pPr>
            <a:r>
              <a:rPr dirty="0"/>
              <a:t> </a:t>
            </a:r>
          </a:p>
          <a:p>
            <a:pPr marL="0" marR="331470" indent="0" algn="just" defTabSz="449580">
              <a:spcBef>
                <a:spcPts val="0"/>
              </a:spcBef>
              <a:buClrTx/>
              <a:buSzTx/>
              <a:buFontTx/>
              <a:buNone/>
              <a:defRPr sz="1400">
                <a:solidFill>
                  <a:srgbClr val="616161"/>
                </a:solidFill>
                <a:latin typeface="Helvetica"/>
                <a:ea typeface="Helvetica"/>
                <a:cs typeface="Helvetica"/>
                <a:sym typeface="Helvetica"/>
              </a:defRPr>
            </a:pPr>
            <a:endParaRPr dirty="0"/>
          </a:p>
        </p:txBody>
      </p:sp>
    </p:spTree>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Profesor Julio Mundaca Q. @juliomundaca"/>
          <p:cNvSpPr txBox="1">
            <a:spLocks noGrp="1"/>
          </p:cNvSpPr>
          <p:nvPr>
            <p:ph type="body" idx="13"/>
          </p:nvPr>
        </p:nvSpPr>
        <p:spPr>
          <a:xfrm>
            <a:off x="50800" y="439418"/>
            <a:ext cx="12903200" cy="462282"/>
          </a:xfrm>
          <a:prstGeom prst="rect">
            <a:avLst/>
          </a:prstGeom>
          <a:solidFill>
            <a:schemeClr val="accent1"/>
          </a:solidFill>
        </p:spPr>
        <p:txBody>
          <a:bodyPr/>
          <a:lstStyle>
            <a:lvl1pPr algn="r" defTabSz="584200">
              <a:defRPr sz="2800" spc="0">
                <a:solidFill>
                  <a:srgbClr val="FFFFFF"/>
                </a:solidFill>
                <a:latin typeface="+mn-lt"/>
                <a:ea typeface="+mn-ea"/>
                <a:cs typeface="+mn-cs"/>
                <a:sym typeface="DIN Condensed"/>
              </a:defRPr>
            </a:lvl1pPr>
          </a:lstStyle>
          <a:p>
            <a:r>
              <a:t>Profesor Julio Mundaca Q. @juliomundaca</a:t>
            </a:r>
          </a:p>
        </p:txBody>
      </p:sp>
      <p:sp>
        <p:nvSpPr>
          <p:cNvPr id="217" name="Ley de seguridad del estado 12927"/>
          <p:cNvSpPr txBox="1">
            <a:spLocks noGrp="1"/>
          </p:cNvSpPr>
          <p:nvPr>
            <p:ph type="title"/>
          </p:nvPr>
        </p:nvSpPr>
        <p:spPr>
          <a:prstGeom prst="rect">
            <a:avLst/>
          </a:prstGeom>
        </p:spPr>
        <p:txBody>
          <a:bodyPr/>
          <a:lstStyle>
            <a:lvl1pPr defTabSz="467359">
              <a:spcBef>
                <a:spcPts val="2200"/>
              </a:spcBef>
              <a:defRPr sz="4800"/>
            </a:lvl1pPr>
          </a:lstStyle>
          <a:p>
            <a:r>
              <a:rPr dirty="0"/>
              <a:t>Ley de seguridad del estado </a:t>
            </a:r>
            <a:r>
              <a:rPr dirty="0" smtClean="0"/>
              <a:t>12</a:t>
            </a:r>
            <a:r>
              <a:rPr lang="es-ES" dirty="0" smtClean="0"/>
              <a:t>.</a:t>
            </a:r>
            <a:r>
              <a:rPr dirty="0" smtClean="0"/>
              <a:t>927</a:t>
            </a:r>
            <a:endParaRPr dirty="0"/>
          </a:p>
        </p:txBody>
      </p:sp>
      <p:pic>
        <p:nvPicPr>
          <p:cNvPr id="218" name="Imagen" descr="Imagen"/>
          <p:cNvPicPr>
            <a:picLocks noChangeAspect="1"/>
          </p:cNvPicPr>
          <p:nvPr/>
        </p:nvPicPr>
        <p:blipFill>
          <a:blip r:embed="rId2">
            <a:extLst/>
          </a:blip>
          <a:stretch>
            <a:fillRect/>
          </a:stretch>
        </p:blipFill>
        <p:spPr>
          <a:xfrm>
            <a:off x="4878686" y="8516054"/>
            <a:ext cx="2237803" cy="1161239"/>
          </a:xfrm>
          <a:prstGeom prst="rect">
            <a:avLst/>
          </a:prstGeom>
          <a:ln w="12700">
            <a:miter lim="400000"/>
          </a:ln>
        </p:spPr>
      </p:pic>
      <p:sp>
        <p:nvSpPr>
          <p:cNvPr id="219" name="Delito contra la soberanía nacional:…"/>
          <p:cNvSpPr txBox="1">
            <a:spLocks noGrp="1"/>
          </p:cNvSpPr>
          <p:nvPr>
            <p:ph type="body" idx="4294967295"/>
          </p:nvPr>
        </p:nvSpPr>
        <p:spPr>
          <a:xfrm>
            <a:off x="406400" y="2333977"/>
            <a:ext cx="12192000" cy="6108701"/>
          </a:xfrm>
          <a:prstGeom prst="rect">
            <a:avLst/>
          </a:prstGeom>
        </p:spPr>
        <p:txBody>
          <a:bodyPr>
            <a:normAutofit/>
          </a:bodyPr>
          <a:lstStyle/>
          <a:p>
            <a:pPr marL="0" indent="0" defTabSz="457200">
              <a:lnSpc>
                <a:spcPct val="120000"/>
              </a:lnSpc>
              <a:spcBef>
                <a:spcPts val="0"/>
              </a:spcBef>
              <a:buClrTx/>
              <a:buSzTx/>
              <a:buFontTx/>
              <a:buNone/>
              <a:defRPr sz="1900" b="1">
                <a:ln w="0" cap="flat">
                  <a:solidFill>
                    <a:srgbClr val="666666"/>
                  </a:solidFill>
                  <a:prstDash val="solid"/>
                  <a:miter lim="400000"/>
                </a:ln>
                <a:solidFill>
                  <a:srgbClr val="666666"/>
                </a:solidFill>
                <a:latin typeface="Avenir Next"/>
                <a:ea typeface="Avenir Next"/>
                <a:cs typeface="Avenir Next"/>
                <a:sym typeface="Avenir Next"/>
              </a:defRPr>
            </a:pPr>
            <a:r>
              <a:rPr sz="1800" dirty="0">
                <a:solidFill>
                  <a:schemeClr val="bg2"/>
                </a:solidFill>
              </a:rPr>
              <a:t>Delito contra la soberanía nacional:</a:t>
            </a:r>
          </a:p>
          <a:p>
            <a:pPr marL="0" indent="0" defTabSz="457200">
              <a:lnSpc>
                <a:spcPct val="120000"/>
              </a:lnSpc>
              <a:spcBef>
                <a:spcPts val="0"/>
              </a:spcBef>
              <a:buClrTx/>
              <a:buSzTx/>
              <a:buFontTx/>
              <a:buNone/>
              <a:defRPr sz="1900">
                <a:ln w="0" cap="flat">
                  <a:solidFill>
                    <a:srgbClr val="666666"/>
                  </a:solidFill>
                  <a:prstDash val="solid"/>
                  <a:miter lim="400000"/>
                </a:ln>
                <a:solidFill>
                  <a:srgbClr val="666666"/>
                </a:solidFill>
                <a:latin typeface="Avenir Next"/>
                <a:ea typeface="Avenir Next"/>
                <a:cs typeface="Avenir Next"/>
                <a:sym typeface="Avenir Next"/>
              </a:defRPr>
            </a:pPr>
            <a:r>
              <a:rPr sz="1800" dirty="0">
                <a:solidFill>
                  <a:schemeClr val="bg2"/>
                </a:solidFill>
              </a:rPr>
              <a:t>     a) Los que de hecho ofendieren gravemente el sentimiento patrio o el de independencia política de la Nación;</a:t>
            </a:r>
          </a:p>
          <a:p>
            <a:pPr marL="0" indent="0" defTabSz="457200">
              <a:lnSpc>
                <a:spcPct val="120000"/>
              </a:lnSpc>
              <a:spcBef>
                <a:spcPts val="0"/>
              </a:spcBef>
              <a:buClrTx/>
              <a:buSzTx/>
              <a:buFontTx/>
              <a:buNone/>
              <a:defRPr sz="1900">
                <a:ln w="0" cap="flat">
                  <a:solidFill>
                    <a:srgbClr val="666666"/>
                  </a:solidFill>
                  <a:prstDash val="solid"/>
                  <a:miter lim="400000"/>
                </a:ln>
                <a:solidFill>
                  <a:srgbClr val="666666"/>
                </a:solidFill>
                <a:latin typeface="Avenir Next"/>
                <a:ea typeface="Avenir Next"/>
                <a:cs typeface="Avenir Next"/>
                <a:sym typeface="Avenir Next"/>
              </a:defRPr>
            </a:pPr>
            <a:r>
              <a:rPr sz="1800" dirty="0">
                <a:solidFill>
                  <a:schemeClr val="bg2"/>
                </a:solidFill>
              </a:rPr>
              <a:t>     b) Los que de palabra o por escrito o valiéndose de cualquier otro medio, propiciaren la incorporación de todo o parte del territorio nacional a un Estado extranjero;</a:t>
            </a:r>
          </a:p>
          <a:p>
            <a:pPr marL="0" indent="0" defTabSz="457200">
              <a:lnSpc>
                <a:spcPct val="120000"/>
              </a:lnSpc>
              <a:spcBef>
                <a:spcPts val="0"/>
              </a:spcBef>
              <a:buClrTx/>
              <a:buSzTx/>
              <a:buFontTx/>
              <a:buNone/>
              <a:defRPr sz="1900">
                <a:ln w="0" cap="flat">
                  <a:solidFill>
                    <a:srgbClr val="666666"/>
                  </a:solidFill>
                  <a:prstDash val="solid"/>
                  <a:miter lim="400000"/>
                </a:ln>
                <a:solidFill>
                  <a:srgbClr val="666666"/>
                </a:solidFill>
                <a:latin typeface="Avenir Next"/>
                <a:ea typeface="Avenir Next"/>
                <a:cs typeface="Avenir Next"/>
                <a:sym typeface="Avenir Next"/>
              </a:defRPr>
            </a:pPr>
            <a:r>
              <a:rPr sz="1800" dirty="0">
                <a:solidFill>
                  <a:schemeClr val="bg2"/>
                </a:solidFill>
              </a:rPr>
              <a:t>     c) Los que prestaren ayuda a una potencia extranjera con el fin de desconocer el principio de autodeterminación del pueblo chileno o de someterse al dominio político de dicha potencia;</a:t>
            </a:r>
          </a:p>
          <a:p>
            <a:pPr marL="0" indent="0" defTabSz="457200">
              <a:lnSpc>
                <a:spcPct val="120000"/>
              </a:lnSpc>
              <a:spcBef>
                <a:spcPts val="0"/>
              </a:spcBef>
              <a:buClrTx/>
              <a:buSzTx/>
              <a:buFontTx/>
              <a:buNone/>
              <a:defRPr sz="1900">
                <a:ln w="0" cap="flat">
                  <a:solidFill>
                    <a:srgbClr val="666666"/>
                  </a:solidFill>
                  <a:prstDash val="solid"/>
                  <a:miter lim="400000"/>
                </a:ln>
                <a:solidFill>
                  <a:srgbClr val="666666"/>
                </a:solidFill>
                <a:latin typeface="Avenir Next"/>
                <a:ea typeface="Avenir Next"/>
                <a:cs typeface="Avenir Next"/>
                <a:sym typeface="Avenir Next"/>
              </a:defRPr>
            </a:pPr>
            <a:r>
              <a:rPr sz="1800" dirty="0">
                <a:solidFill>
                  <a:schemeClr val="bg2"/>
                </a:solidFill>
              </a:rPr>
              <a:t>     d) Los que mantengan relaciones con Gobiernos, entidades u organizaciones extranjeras o reciban de ellos auxilios materiales, con el fin de ejecutar hechos que las letras anteriores penan como delitos;</a:t>
            </a:r>
          </a:p>
          <a:p>
            <a:pPr marL="0" indent="0" defTabSz="457200">
              <a:lnSpc>
                <a:spcPct val="120000"/>
              </a:lnSpc>
              <a:spcBef>
                <a:spcPts val="0"/>
              </a:spcBef>
              <a:buClrTx/>
              <a:buSzTx/>
              <a:buFontTx/>
              <a:buNone/>
              <a:defRPr sz="1900">
                <a:ln w="0" cap="flat">
                  <a:solidFill>
                    <a:srgbClr val="666666"/>
                  </a:solidFill>
                  <a:prstDash val="solid"/>
                  <a:miter lim="400000"/>
                </a:ln>
                <a:solidFill>
                  <a:srgbClr val="666666"/>
                </a:solidFill>
                <a:latin typeface="Avenir Next"/>
                <a:ea typeface="Avenir Next"/>
                <a:cs typeface="Avenir Next"/>
                <a:sym typeface="Avenir Next"/>
              </a:defRPr>
            </a:pPr>
            <a:r>
              <a:rPr sz="1800" dirty="0">
                <a:solidFill>
                  <a:schemeClr val="bg2"/>
                </a:solidFill>
              </a:rPr>
              <a:t>     e) Los que para cualquiera de los fines delictuosos señalados en las letras precedentes se colocaren en Chile al servicio de una potencia extranjera; y</a:t>
            </a:r>
          </a:p>
          <a:p>
            <a:pPr marL="0" indent="0" defTabSz="457200">
              <a:lnSpc>
                <a:spcPct val="120000"/>
              </a:lnSpc>
              <a:spcBef>
                <a:spcPts val="0"/>
              </a:spcBef>
              <a:buClrTx/>
              <a:buSzTx/>
              <a:buFontTx/>
              <a:buNone/>
              <a:defRPr sz="1900">
                <a:ln w="0" cap="flat">
                  <a:solidFill>
                    <a:srgbClr val="666666"/>
                  </a:solidFill>
                  <a:prstDash val="solid"/>
                  <a:miter lim="400000"/>
                </a:ln>
                <a:solidFill>
                  <a:srgbClr val="666666"/>
                </a:solidFill>
                <a:latin typeface="Avenir Next"/>
                <a:ea typeface="Avenir Next"/>
                <a:cs typeface="Avenir Next"/>
                <a:sym typeface="Avenir Next"/>
              </a:defRPr>
            </a:pPr>
            <a:r>
              <a:rPr sz="1800" dirty="0">
                <a:solidFill>
                  <a:schemeClr val="bg2"/>
                </a:solidFill>
              </a:rPr>
              <a:t>     f) Los que para cometer los delitos previstos en las letras precedentes, se asociaren en partidos políticos, movimientos o agrupaciones.</a:t>
            </a:r>
          </a:p>
          <a:p>
            <a:pPr marL="0" indent="0" defTabSz="457200">
              <a:lnSpc>
                <a:spcPct val="120000"/>
              </a:lnSpc>
              <a:spcBef>
                <a:spcPts val="0"/>
              </a:spcBef>
              <a:buClrTx/>
              <a:buSzTx/>
              <a:buFontTx/>
              <a:buNone/>
              <a:defRPr sz="1600">
                <a:ln w="0" cap="flat">
                  <a:solidFill>
                    <a:srgbClr val="666666"/>
                  </a:solidFill>
                  <a:prstDash val="solid"/>
                  <a:miter lim="400000"/>
                </a:ln>
                <a:solidFill>
                  <a:srgbClr val="666666"/>
                </a:solidFill>
                <a:latin typeface="Avenir Next"/>
                <a:ea typeface="Avenir Next"/>
                <a:cs typeface="Avenir Next"/>
                <a:sym typeface="Avenir Next"/>
              </a:defRPr>
            </a:pPr>
            <a:r>
              <a:rPr sz="1800" dirty="0">
                <a:solidFill>
                  <a:schemeClr val="bg2"/>
                </a:solidFill>
              </a:rPr>
              <a:t> </a:t>
            </a:r>
          </a:p>
          <a:p>
            <a:pPr marL="0" indent="0" defTabSz="457200">
              <a:lnSpc>
                <a:spcPct val="120000"/>
              </a:lnSpc>
              <a:spcBef>
                <a:spcPts val="0"/>
              </a:spcBef>
              <a:buClrTx/>
              <a:buSzTx/>
              <a:buFontTx/>
              <a:buNone/>
              <a:defRPr sz="1600">
                <a:ln w="0" cap="flat">
                  <a:solidFill>
                    <a:srgbClr val="666666"/>
                  </a:solidFill>
                  <a:prstDash val="solid"/>
                  <a:miter lim="400000"/>
                </a:ln>
                <a:solidFill>
                  <a:srgbClr val="666666"/>
                </a:solidFill>
                <a:latin typeface="Avenir Next"/>
                <a:ea typeface="Avenir Next"/>
                <a:cs typeface="Avenir Next"/>
                <a:sym typeface="Avenir Next"/>
              </a:defRPr>
            </a:pPr>
            <a:r>
              <a:rPr sz="1800" dirty="0">
                <a:solidFill>
                  <a:schemeClr val="bg2"/>
                </a:solidFill>
              </a:rPr>
              <a:t>Artículo 2.o Los delitos previstos en el artículo anterior serán castigados con presidio, relegación o extrañamiento menores en sus grados medios a máximo (</a:t>
            </a:r>
            <a:r>
              <a:rPr sz="1800" b="1" dirty="0">
                <a:solidFill>
                  <a:schemeClr val="bg2"/>
                </a:solidFill>
              </a:rPr>
              <a:t>540 a 3 años) </a:t>
            </a:r>
            <a:endParaRPr lang="es-ES" sz="1800" b="1" dirty="0" smtClean="0">
              <a:solidFill>
                <a:schemeClr val="bg2"/>
              </a:solidFill>
            </a:endParaRPr>
          </a:p>
          <a:p>
            <a:pPr marL="0" indent="0" defTabSz="457200">
              <a:lnSpc>
                <a:spcPct val="120000"/>
              </a:lnSpc>
              <a:spcBef>
                <a:spcPts val="0"/>
              </a:spcBef>
              <a:buClrTx/>
              <a:buSzTx/>
              <a:buFontTx/>
              <a:buNone/>
              <a:defRPr sz="1600">
                <a:ln w="0" cap="flat">
                  <a:solidFill>
                    <a:srgbClr val="666666"/>
                  </a:solidFill>
                  <a:prstDash val="solid"/>
                  <a:miter lim="400000"/>
                </a:ln>
                <a:solidFill>
                  <a:srgbClr val="666666"/>
                </a:solidFill>
                <a:latin typeface="Avenir Next"/>
                <a:ea typeface="Avenir Next"/>
                <a:cs typeface="Avenir Next"/>
                <a:sym typeface="Avenir Next"/>
              </a:defRPr>
            </a:pPr>
            <a:endParaRPr sz="1800" b="1" dirty="0">
              <a:solidFill>
                <a:schemeClr val="bg2"/>
              </a:solidFill>
            </a:endParaRPr>
          </a:p>
          <a:p>
            <a:pPr marL="0" indent="0" defTabSz="457200">
              <a:lnSpc>
                <a:spcPct val="120000"/>
              </a:lnSpc>
              <a:spcBef>
                <a:spcPts val="0"/>
              </a:spcBef>
              <a:buClrTx/>
              <a:buSzTx/>
              <a:buFontTx/>
              <a:buNone/>
              <a:defRPr sz="1600">
                <a:ln w="0" cap="flat">
                  <a:solidFill>
                    <a:srgbClr val="666666"/>
                  </a:solidFill>
                  <a:prstDash val="solid"/>
                  <a:miter lim="400000"/>
                </a:ln>
                <a:solidFill>
                  <a:srgbClr val="666666"/>
                </a:solidFill>
                <a:latin typeface="Avenir Next"/>
                <a:ea typeface="Avenir Next"/>
                <a:cs typeface="Avenir Next"/>
                <a:sym typeface="Avenir Next"/>
              </a:defRPr>
            </a:pPr>
            <a:r>
              <a:rPr sz="1800" dirty="0">
                <a:solidFill>
                  <a:schemeClr val="bg2"/>
                </a:solidFill>
              </a:rPr>
              <a:t>La sentencia condenatoria impondrá, además, las penas accesorias de inhabilitación para cargos y oficios públicos y derechos políticos, de acuerdo con las normas de los artículos 29 y 30 del Código Penal.</a:t>
            </a:r>
          </a:p>
        </p:txBody>
      </p:sp>
    </p:spTree>
    <p:extLst>
      <p:ext uri="{BB962C8B-B14F-4D97-AF65-F5344CB8AC3E}">
        <p14:creationId xmlns:p14="http://schemas.microsoft.com/office/powerpoint/2010/main" val="131854592"/>
      </p:ext>
    </p:extLst>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Profesor Julio Mundaca Q. @juliomundaca"/>
          <p:cNvSpPr txBox="1">
            <a:spLocks noGrp="1"/>
          </p:cNvSpPr>
          <p:nvPr>
            <p:ph type="body" idx="13"/>
          </p:nvPr>
        </p:nvSpPr>
        <p:spPr>
          <a:xfrm>
            <a:off x="50800" y="439418"/>
            <a:ext cx="12903200" cy="462282"/>
          </a:xfrm>
          <a:prstGeom prst="rect">
            <a:avLst/>
          </a:prstGeom>
          <a:solidFill>
            <a:schemeClr val="accent1"/>
          </a:solidFill>
        </p:spPr>
        <p:txBody>
          <a:bodyPr/>
          <a:lstStyle>
            <a:lvl1pPr algn="r" defTabSz="584200">
              <a:defRPr sz="2800" spc="0">
                <a:solidFill>
                  <a:srgbClr val="FFFFFF"/>
                </a:solidFill>
                <a:latin typeface="+mn-lt"/>
                <a:ea typeface="+mn-ea"/>
                <a:cs typeface="+mn-cs"/>
                <a:sym typeface="DIN Condensed"/>
              </a:defRPr>
            </a:lvl1pPr>
          </a:lstStyle>
          <a:p>
            <a:r>
              <a:t>Profesor Julio Mundaca Q. @juliomundaca</a:t>
            </a:r>
          </a:p>
        </p:txBody>
      </p:sp>
      <p:sp>
        <p:nvSpPr>
          <p:cNvPr id="222" name="Ley de seguridad del estado 12927"/>
          <p:cNvSpPr txBox="1">
            <a:spLocks noGrp="1"/>
          </p:cNvSpPr>
          <p:nvPr>
            <p:ph type="title"/>
          </p:nvPr>
        </p:nvSpPr>
        <p:spPr>
          <a:xfrm>
            <a:off x="419100" y="1084883"/>
            <a:ext cx="12192000" cy="723901"/>
          </a:xfrm>
          <a:prstGeom prst="rect">
            <a:avLst/>
          </a:prstGeom>
        </p:spPr>
        <p:txBody>
          <a:bodyPr/>
          <a:lstStyle>
            <a:lvl1pPr defTabSz="467359">
              <a:spcBef>
                <a:spcPts val="2200"/>
              </a:spcBef>
              <a:defRPr sz="4800"/>
            </a:lvl1pPr>
          </a:lstStyle>
          <a:p>
            <a:r>
              <a:t>Ley de seguridad del estado 12927</a:t>
            </a:r>
          </a:p>
        </p:txBody>
      </p:sp>
      <p:pic>
        <p:nvPicPr>
          <p:cNvPr id="223" name="Imagen" descr="Imagen"/>
          <p:cNvPicPr>
            <a:picLocks noChangeAspect="1"/>
          </p:cNvPicPr>
          <p:nvPr/>
        </p:nvPicPr>
        <p:blipFill>
          <a:blip r:embed="rId2">
            <a:extLst/>
          </a:blip>
          <a:stretch>
            <a:fillRect/>
          </a:stretch>
        </p:blipFill>
        <p:spPr>
          <a:xfrm>
            <a:off x="4878686" y="8516054"/>
            <a:ext cx="2237803" cy="1161239"/>
          </a:xfrm>
          <a:prstGeom prst="rect">
            <a:avLst/>
          </a:prstGeom>
          <a:ln w="12700">
            <a:miter lim="400000"/>
          </a:ln>
        </p:spPr>
      </p:pic>
      <p:sp>
        <p:nvSpPr>
          <p:cNvPr id="224" name="Delitos contra la Seguridad Interior del Estado…"/>
          <p:cNvSpPr txBox="1">
            <a:spLocks noGrp="1"/>
          </p:cNvSpPr>
          <p:nvPr>
            <p:ph type="body" idx="4294967295"/>
          </p:nvPr>
        </p:nvSpPr>
        <p:spPr>
          <a:xfrm>
            <a:off x="419100" y="1892299"/>
            <a:ext cx="12192000" cy="7784994"/>
          </a:xfrm>
          <a:prstGeom prst="rect">
            <a:avLst/>
          </a:prstGeom>
        </p:spPr>
        <p:txBody>
          <a:bodyPr>
            <a:normAutofit lnSpcReduction="10000"/>
          </a:bodyPr>
          <a:lstStyle/>
          <a:p>
            <a:pPr marL="0" indent="0" defTabSz="434340">
              <a:lnSpc>
                <a:spcPts val="3100"/>
              </a:lnSpc>
              <a:spcBef>
                <a:spcPts val="0"/>
              </a:spcBef>
              <a:buClrTx/>
              <a:buSzTx/>
              <a:buFontTx/>
              <a:buNone/>
              <a:defRPr sz="1425" b="1">
                <a:ln w="0" cap="flat">
                  <a:solidFill>
                    <a:srgbClr val="666666"/>
                  </a:solidFill>
                  <a:prstDash val="solid"/>
                  <a:miter lim="400000"/>
                </a:ln>
                <a:solidFill>
                  <a:srgbClr val="666666"/>
                </a:solidFill>
                <a:latin typeface="Avenir Next"/>
                <a:ea typeface="Avenir Next"/>
                <a:cs typeface="Avenir Next"/>
                <a:sym typeface="Avenir Next"/>
              </a:defRPr>
            </a:pPr>
            <a:r>
              <a:rPr sz="1500" dirty="0"/>
              <a:t>Delitos contra la Seguridad Interior del Estado</a:t>
            </a:r>
          </a:p>
          <a:p>
            <a:pPr marL="0" indent="0" defTabSz="434340">
              <a:lnSpc>
                <a:spcPct val="120000"/>
              </a:lnSpc>
              <a:spcBef>
                <a:spcPts val="0"/>
              </a:spcBef>
              <a:buClrTx/>
              <a:buSzTx/>
              <a:buFontTx/>
              <a:buNone/>
              <a:defRPr sz="1425">
                <a:ln w="0" cap="flat">
                  <a:solidFill>
                    <a:srgbClr val="666666"/>
                  </a:solidFill>
                  <a:prstDash val="solid"/>
                  <a:miter lim="400000"/>
                </a:ln>
                <a:solidFill>
                  <a:srgbClr val="666666"/>
                </a:solidFill>
                <a:latin typeface="Avenir Next"/>
                <a:ea typeface="Avenir Next"/>
                <a:cs typeface="Avenir Next"/>
                <a:sym typeface="Avenir Next"/>
              </a:defRPr>
            </a:pPr>
            <a:endParaRPr sz="1500" dirty="0"/>
          </a:p>
          <a:p>
            <a:pPr marL="0" indent="0" defTabSz="434340">
              <a:lnSpc>
                <a:spcPct val="120000"/>
              </a:lnSpc>
              <a:spcBef>
                <a:spcPts val="0"/>
              </a:spcBef>
              <a:buClrTx/>
              <a:buSzTx/>
              <a:buFontTx/>
              <a:buNone/>
              <a:defRPr sz="1520">
                <a:ln w="0" cap="flat">
                  <a:solidFill>
                    <a:srgbClr val="666666"/>
                  </a:solidFill>
                  <a:prstDash val="solid"/>
                  <a:miter lim="400000"/>
                </a:ln>
                <a:solidFill>
                  <a:srgbClr val="666666"/>
                </a:solidFill>
                <a:latin typeface="Avenir Next"/>
                <a:ea typeface="Avenir Next"/>
                <a:cs typeface="Avenir Next"/>
                <a:sym typeface="Avenir Next"/>
              </a:defRPr>
            </a:pPr>
            <a:r>
              <a:rPr sz="1700" dirty="0"/>
              <a:t>     a) Los que inciten o induzcan a la subversión del orden público o a la revuelta, resistencia o derrocamiento del Gobierno constituído y los que con los mismos fines inciten, induzcan o provoquen a la ejecución de los delitos previstos en los Títulos I y II del Libro II del Código Penal o de los de homicidio, robo o incendio y de los contemplados en el artículo 480 del Código Penal;</a:t>
            </a:r>
          </a:p>
          <a:p>
            <a:pPr marL="0" indent="0" defTabSz="434340">
              <a:lnSpc>
                <a:spcPct val="120000"/>
              </a:lnSpc>
              <a:spcBef>
                <a:spcPts val="0"/>
              </a:spcBef>
              <a:buClrTx/>
              <a:buSzTx/>
              <a:buFontTx/>
              <a:buNone/>
              <a:defRPr sz="1520">
                <a:ln w="0" cap="flat">
                  <a:solidFill>
                    <a:srgbClr val="666666"/>
                  </a:solidFill>
                  <a:prstDash val="solid"/>
                  <a:miter lim="400000"/>
                </a:ln>
                <a:solidFill>
                  <a:srgbClr val="666666"/>
                </a:solidFill>
                <a:latin typeface="Avenir Next"/>
                <a:ea typeface="Avenir Next"/>
                <a:cs typeface="Avenir Next"/>
                <a:sym typeface="Avenir Next"/>
              </a:defRPr>
            </a:pPr>
            <a:r>
              <a:rPr sz="1700" dirty="0"/>
              <a:t>     b) Los que inciten o induzcan, de palabra o por escrito o valiéndose de cualquier otro medio a las Fuerzas Armadas, de Carabineros, Gendarmería o Policías, o a individuos pertenecientes a ellas, a la indisciplina, o al desobedecimiento de las órdenes del Gobierno constituído o de sus superiores jerárquicos;</a:t>
            </a:r>
          </a:p>
          <a:p>
            <a:pPr marL="0" indent="0" defTabSz="434340">
              <a:lnSpc>
                <a:spcPct val="120000"/>
              </a:lnSpc>
              <a:spcBef>
                <a:spcPts val="0"/>
              </a:spcBef>
              <a:buClrTx/>
              <a:buSzTx/>
              <a:buFontTx/>
              <a:buNone/>
              <a:defRPr sz="1520">
                <a:ln w="0" cap="flat">
                  <a:solidFill>
                    <a:srgbClr val="666666"/>
                  </a:solidFill>
                  <a:prstDash val="solid"/>
                  <a:miter lim="400000"/>
                </a:ln>
                <a:solidFill>
                  <a:srgbClr val="666666"/>
                </a:solidFill>
                <a:latin typeface="Avenir Next"/>
                <a:ea typeface="Avenir Next"/>
                <a:cs typeface="Avenir Next"/>
                <a:sym typeface="Avenir Next"/>
              </a:defRPr>
            </a:pPr>
            <a:r>
              <a:rPr sz="1700" dirty="0"/>
              <a:t>     c) Los que se reúnan, concierten, o faciliten reuniones tinadas a proponer el derrocamiento del Gobierno constituído o a conspirar contra su estabilidad;</a:t>
            </a:r>
          </a:p>
          <a:p>
            <a:pPr marL="0" indent="0" defTabSz="434340">
              <a:lnSpc>
                <a:spcPct val="120000"/>
              </a:lnSpc>
              <a:spcBef>
                <a:spcPts val="0"/>
              </a:spcBef>
              <a:buClrTx/>
              <a:buSzTx/>
              <a:buFontTx/>
              <a:buNone/>
              <a:defRPr sz="1520">
                <a:ln w="0" cap="flat">
                  <a:solidFill>
                    <a:srgbClr val="666666"/>
                  </a:solidFill>
                  <a:prstDash val="solid"/>
                  <a:miter lim="400000"/>
                </a:ln>
                <a:solidFill>
                  <a:srgbClr val="666666"/>
                </a:solidFill>
                <a:latin typeface="Avenir Next"/>
                <a:ea typeface="Avenir Next"/>
                <a:cs typeface="Avenir Next"/>
                <a:sym typeface="Avenir Next"/>
              </a:defRPr>
            </a:pPr>
            <a:r>
              <a:rPr sz="1700" dirty="0"/>
              <a:t>     d) Los que inciten, induzcan, financien o ayuden a la organización de milicias privadas, grupos de combate u otras organizaciones semejantes y a  los que formen parte de ella, con el fin de substituir a la fuerza pública, atacarla o interferir en su desempeño, o con el objeto de alzarse contra el Gobierno constituído;</a:t>
            </a:r>
          </a:p>
          <a:p>
            <a:pPr marL="0" indent="0" defTabSz="434340">
              <a:lnSpc>
                <a:spcPct val="120000"/>
              </a:lnSpc>
              <a:spcBef>
                <a:spcPts val="0"/>
              </a:spcBef>
              <a:buClrTx/>
              <a:buSzTx/>
              <a:buFontTx/>
              <a:buNone/>
              <a:defRPr sz="1520">
                <a:ln w="0" cap="flat">
                  <a:solidFill>
                    <a:srgbClr val="666666"/>
                  </a:solidFill>
                  <a:prstDash val="solid"/>
                  <a:miter lim="400000"/>
                </a:ln>
                <a:solidFill>
                  <a:srgbClr val="666666"/>
                </a:solidFill>
                <a:latin typeface="Avenir Next"/>
                <a:ea typeface="Avenir Next"/>
                <a:cs typeface="Avenir Next"/>
                <a:sym typeface="Avenir Next"/>
              </a:defRPr>
            </a:pPr>
            <a:r>
              <a:rPr sz="1700" dirty="0"/>
              <a:t>     e) Los empleados públicos del orden militar o de Carabineros, policías o gendarmerías, que no cumplieren las órdenes que en el ejercicio legítimo de la autoridad les imparta el Gobierno constituído, o retardaren su cumplimiento o procedieren con negligencia culpable;</a:t>
            </a:r>
          </a:p>
          <a:p>
            <a:pPr marL="0" indent="0" defTabSz="434340">
              <a:lnSpc>
                <a:spcPct val="120000"/>
              </a:lnSpc>
              <a:spcBef>
                <a:spcPts val="0"/>
              </a:spcBef>
              <a:buClrTx/>
              <a:buSzTx/>
              <a:buFontTx/>
              <a:buNone/>
              <a:defRPr sz="1520">
                <a:ln w="0" cap="flat">
                  <a:solidFill>
                    <a:srgbClr val="666666"/>
                  </a:solidFill>
                  <a:prstDash val="solid"/>
                  <a:miter lim="400000"/>
                </a:ln>
                <a:solidFill>
                  <a:srgbClr val="666666"/>
                </a:solidFill>
                <a:latin typeface="Avenir Next"/>
                <a:ea typeface="Avenir Next"/>
                <a:cs typeface="Avenir Next"/>
                <a:sym typeface="Avenir Next"/>
              </a:defRPr>
            </a:pPr>
            <a:r>
              <a:rPr sz="1700" dirty="0"/>
              <a:t>     f) Los que propaguen o fomenten, de palabra o por escrito o por cualquier otro medio, doctrinas que tiendan a destruir o alterar por la violencia el orden social o la forma republicana y democrática de Gobierno;</a:t>
            </a:r>
          </a:p>
          <a:p>
            <a:pPr marL="0" indent="0" defTabSz="434340">
              <a:lnSpc>
                <a:spcPct val="120000"/>
              </a:lnSpc>
              <a:spcBef>
                <a:spcPts val="0"/>
              </a:spcBef>
              <a:buClrTx/>
              <a:buSzTx/>
              <a:buFontTx/>
              <a:buNone/>
              <a:defRPr sz="1520">
                <a:ln w="0" cap="flat">
                  <a:solidFill>
                    <a:srgbClr val="666666"/>
                  </a:solidFill>
                  <a:prstDash val="solid"/>
                  <a:miter lim="400000"/>
                </a:ln>
                <a:solidFill>
                  <a:srgbClr val="666666"/>
                </a:solidFill>
                <a:latin typeface="Avenir Next"/>
                <a:ea typeface="Avenir Next"/>
                <a:cs typeface="Avenir Next"/>
                <a:sym typeface="Avenir Next"/>
              </a:defRPr>
            </a:pPr>
            <a:r>
              <a:rPr sz="1700" dirty="0"/>
              <a:t>     g) Los que propaguen de palabra o por escrito o por cualquier otro medio en el interior, o envíen al exterior noticias o informaciones tendenciosas o falsas destinadas a destruir el régimen republicano y democrático de Gobierno, o a perturbar el orden constitucional, la seguridad del país, el régimen económico o monetario, la normalidad de los precios, la estabilidad de los valores y efectos públicos y el abastecimiento de las poblaciones, y los chilenos que, encontrándose fuera del país, divulguen en el exterior tales noticias.</a:t>
            </a:r>
          </a:p>
          <a:p>
            <a:pPr marL="0" indent="0" defTabSz="434340">
              <a:lnSpc>
                <a:spcPts val="3100"/>
              </a:lnSpc>
              <a:spcBef>
                <a:spcPts val="0"/>
              </a:spcBef>
              <a:buClrTx/>
              <a:buSzTx/>
              <a:buFontTx/>
              <a:buNone/>
              <a:defRPr sz="1425">
                <a:ln w="0" cap="flat">
                  <a:solidFill>
                    <a:srgbClr val="666666"/>
                  </a:solidFill>
                  <a:prstDash val="solid"/>
                  <a:miter lim="400000"/>
                </a:ln>
                <a:solidFill>
                  <a:srgbClr val="666666"/>
                </a:solidFill>
                <a:latin typeface="Avenir Next"/>
                <a:ea typeface="Avenir Next"/>
                <a:cs typeface="Avenir Next"/>
                <a:sym typeface="Avenir Next"/>
              </a:defRPr>
            </a:pPr>
            <a:endParaRPr dirty="0"/>
          </a:p>
          <a:p>
            <a:pPr marL="0" indent="0" defTabSz="434340">
              <a:lnSpc>
                <a:spcPts val="2700"/>
              </a:lnSpc>
              <a:spcBef>
                <a:spcPts val="0"/>
              </a:spcBef>
              <a:buClrTx/>
              <a:buSzTx/>
              <a:buFontTx/>
              <a:buNone/>
              <a:defRPr sz="1140">
                <a:ln w="0" cap="flat">
                  <a:solidFill>
                    <a:srgbClr val="666666"/>
                  </a:solidFill>
                  <a:prstDash val="solid"/>
                  <a:miter lim="400000"/>
                </a:ln>
                <a:solidFill>
                  <a:srgbClr val="666666"/>
                </a:solidFill>
                <a:latin typeface="Avenir Next"/>
                <a:ea typeface="Avenir Next"/>
                <a:cs typeface="Avenir Next"/>
                <a:sym typeface="Avenir Next"/>
              </a:defRPr>
            </a:pPr>
            <a:r>
              <a:rPr dirty="0"/>
              <a:t>     </a:t>
            </a:r>
          </a:p>
        </p:txBody>
      </p:sp>
    </p:spTree>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Profesor Julio Mundaca Q. @juliomundaca"/>
          <p:cNvSpPr txBox="1">
            <a:spLocks noGrp="1"/>
          </p:cNvSpPr>
          <p:nvPr>
            <p:ph type="body" idx="13"/>
          </p:nvPr>
        </p:nvSpPr>
        <p:spPr>
          <a:xfrm>
            <a:off x="50800" y="439418"/>
            <a:ext cx="12903200" cy="462282"/>
          </a:xfrm>
          <a:prstGeom prst="rect">
            <a:avLst/>
          </a:prstGeom>
          <a:solidFill>
            <a:schemeClr val="accent1"/>
          </a:solidFill>
        </p:spPr>
        <p:txBody>
          <a:bodyPr/>
          <a:lstStyle>
            <a:lvl1pPr algn="r" defTabSz="584200">
              <a:defRPr sz="2800" spc="0">
                <a:solidFill>
                  <a:srgbClr val="FFFFFF"/>
                </a:solidFill>
                <a:latin typeface="+mn-lt"/>
                <a:ea typeface="+mn-ea"/>
                <a:cs typeface="+mn-cs"/>
                <a:sym typeface="DIN Condensed"/>
              </a:defRPr>
            </a:lvl1pPr>
          </a:lstStyle>
          <a:p>
            <a:r>
              <a:t>Profesor Julio Mundaca Q. @juliomundaca</a:t>
            </a:r>
          </a:p>
        </p:txBody>
      </p:sp>
      <p:sp>
        <p:nvSpPr>
          <p:cNvPr id="227" name="Ley de seguridad del estado 12927"/>
          <p:cNvSpPr txBox="1">
            <a:spLocks noGrp="1"/>
          </p:cNvSpPr>
          <p:nvPr>
            <p:ph type="title"/>
          </p:nvPr>
        </p:nvSpPr>
        <p:spPr>
          <a:prstGeom prst="rect">
            <a:avLst/>
          </a:prstGeom>
        </p:spPr>
        <p:txBody>
          <a:bodyPr/>
          <a:lstStyle>
            <a:lvl1pPr defTabSz="467359">
              <a:spcBef>
                <a:spcPts val="2200"/>
              </a:spcBef>
              <a:defRPr sz="4800"/>
            </a:lvl1pPr>
          </a:lstStyle>
          <a:p>
            <a:r>
              <a:t>Ley de seguridad del estado 12927</a:t>
            </a:r>
          </a:p>
        </p:txBody>
      </p:sp>
      <p:pic>
        <p:nvPicPr>
          <p:cNvPr id="228" name="Imagen" descr="Imagen"/>
          <p:cNvPicPr>
            <a:picLocks noChangeAspect="1"/>
          </p:cNvPicPr>
          <p:nvPr/>
        </p:nvPicPr>
        <p:blipFill>
          <a:blip r:embed="rId2">
            <a:extLst/>
          </a:blip>
          <a:stretch>
            <a:fillRect/>
          </a:stretch>
        </p:blipFill>
        <p:spPr>
          <a:xfrm>
            <a:off x="4878686" y="8516054"/>
            <a:ext cx="2237803" cy="1161239"/>
          </a:xfrm>
          <a:prstGeom prst="rect">
            <a:avLst/>
          </a:prstGeom>
          <a:ln w="12700">
            <a:miter lim="400000"/>
          </a:ln>
        </p:spPr>
      </p:pic>
      <p:sp>
        <p:nvSpPr>
          <p:cNvPr id="229" name="Delitos contra el Orden Público.…"/>
          <p:cNvSpPr txBox="1">
            <a:spLocks noGrp="1"/>
          </p:cNvSpPr>
          <p:nvPr>
            <p:ph type="body" idx="4294967295"/>
          </p:nvPr>
        </p:nvSpPr>
        <p:spPr>
          <a:xfrm>
            <a:off x="419100" y="2321277"/>
            <a:ext cx="12192000" cy="6108701"/>
          </a:xfrm>
          <a:prstGeom prst="rect">
            <a:avLst/>
          </a:prstGeom>
        </p:spPr>
        <p:txBody>
          <a:bodyPr>
            <a:noAutofit/>
          </a:bodyPr>
          <a:lstStyle/>
          <a:p>
            <a:pPr marL="0" indent="0" defTabSz="443484">
              <a:spcBef>
                <a:spcPts val="0"/>
              </a:spcBef>
              <a:buClrTx/>
              <a:buSzTx/>
              <a:buFontTx/>
              <a:buNone/>
              <a:defRPr sz="1746">
                <a:ln w="0" cap="flat">
                  <a:solidFill>
                    <a:srgbClr val="666666"/>
                  </a:solidFill>
                  <a:prstDash val="solid"/>
                  <a:miter lim="400000"/>
                </a:ln>
                <a:solidFill>
                  <a:srgbClr val="666666"/>
                </a:solidFill>
                <a:latin typeface="Avenir Next"/>
                <a:ea typeface="Avenir Next"/>
                <a:cs typeface="Avenir Next"/>
                <a:sym typeface="Avenir Next"/>
              </a:defRPr>
            </a:pPr>
            <a:r>
              <a:rPr sz="2000" dirty="0"/>
              <a:t>Delitos contra el Orden Público</a:t>
            </a:r>
            <a:r>
              <a:rPr sz="2000" dirty="0" smtClean="0"/>
              <a:t>.</a:t>
            </a:r>
            <a:endParaRPr sz="2000" dirty="0"/>
          </a:p>
          <a:p>
            <a:pPr marL="0" indent="0" defTabSz="443484">
              <a:spcBef>
                <a:spcPts val="0"/>
              </a:spcBef>
              <a:buClrTx/>
              <a:buSzTx/>
              <a:buFontTx/>
              <a:buNone/>
              <a:defRPr sz="1746">
                <a:ln w="0" cap="flat">
                  <a:solidFill>
                    <a:srgbClr val="666666"/>
                  </a:solidFill>
                  <a:prstDash val="solid"/>
                  <a:miter lim="400000"/>
                </a:ln>
                <a:solidFill>
                  <a:srgbClr val="666666"/>
                </a:solidFill>
                <a:latin typeface="Avenir Next"/>
                <a:ea typeface="Avenir Next"/>
                <a:cs typeface="Avenir Next"/>
                <a:sym typeface="Avenir Next"/>
              </a:defRPr>
            </a:pPr>
            <a:r>
              <a:rPr sz="2000" dirty="0"/>
              <a:t>    </a:t>
            </a:r>
            <a:r>
              <a:rPr sz="2000" dirty="0" smtClean="0"/>
              <a:t> </a:t>
            </a:r>
            <a:r>
              <a:rPr sz="2000" dirty="0"/>
              <a:t>a) Los que provocaren desórdenes o cualquier otro acto de violencia destinado a alterar la tranquilidad pública;</a:t>
            </a:r>
          </a:p>
          <a:p>
            <a:pPr marL="0" indent="0" defTabSz="443484">
              <a:spcBef>
                <a:spcPts val="0"/>
              </a:spcBef>
              <a:buClrTx/>
              <a:buSzTx/>
              <a:buFontTx/>
              <a:buNone/>
              <a:defRPr sz="1746">
                <a:ln w="0" cap="flat">
                  <a:solidFill>
                    <a:srgbClr val="666666"/>
                  </a:solidFill>
                  <a:prstDash val="solid"/>
                  <a:miter lim="400000"/>
                </a:ln>
                <a:solidFill>
                  <a:srgbClr val="666666"/>
                </a:solidFill>
                <a:latin typeface="Avenir Next"/>
                <a:ea typeface="Avenir Next"/>
                <a:cs typeface="Avenir Next"/>
                <a:sym typeface="Avenir Next"/>
              </a:defRPr>
            </a:pPr>
            <a:r>
              <a:rPr sz="2000" dirty="0"/>
              <a:t>     b) Los que ultrajaren públicamente la bandera, el escudo o el nombre de la patria y los que difamen, injurien o calumnien al Presidente de la República, Ministros de Estado, Senadores o Diputados, o a los miembros de los Tribunales Superiores de Justicia, sea que la difamación, la injuria o la calumnia se cometa con motivo o no del ejercicio de las funciones del ofendido;</a:t>
            </a:r>
          </a:p>
          <a:p>
            <a:pPr marL="0" indent="0" defTabSz="443484">
              <a:spcBef>
                <a:spcPts val="0"/>
              </a:spcBef>
              <a:buClrTx/>
              <a:buSzTx/>
              <a:buFontTx/>
              <a:buNone/>
              <a:defRPr sz="1746">
                <a:ln w="0" cap="flat">
                  <a:solidFill>
                    <a:srgbClr val="666666"/>
                  </a:solidFill>
                  <a:prstDash val="solid"/>
                  <a:miter lim="400000"/>
                </a:ln>
                <a:solidFill>
                  <a:srgbClr val="666666"/>
                </a:solidFill>
                <a:latin typeface="Avenir Next"/>
                <a:ea typeface="Avenir Next"/>
                <a:cs typeface="Avenir Next"/>
                <a:sym typeface="Avenir Next"/>
              </a:defRPr>
            </a:pPr>
            <a:r>
              <a:rPr sz="2000" dirty="0"/>
              <a:t>     c</a:t>
            </a:r>
            <a:r>
              <a:rPr sz="2000" b="1" i="1" dirty="0"/>
              <a:t>) Los que inciten a destruir, inutilizar, interrumpir o paralizar, o de hecho destruyan, inutilicen, interrumpan o paralicen, instalaciones públicas o privadas de alumbrado, energía eléctrica, de agua potable, gas u otras semejantes; y los que incurran en cualquiera de los actos antedichos con el fin de suspender, interrumpir o destruir los medios o elementos de cualquier servicio público o de utilidad pública;</a:t>
            </a:r>
          </a:p>
          <a:p>
            <a:pPr marL="0" indent="0" defTabSz="443484">
              <a:spcBef>
                <a:spcPts val="0"/>
              </a:spcBef>
              <a:buClrTx/>
              <a:buSzTx/>
              <a:buFontTx/>
              <a:buNone/>
              <a:defRPr sz="1746">
                <a:ln w="0" cap="flat">
                  <a:solidFill>
                    <a:srgbClr val="666666"/>
                  </a:solidFill>
                  <a:prstDash val="solid"/>
                  <a:miter lim="400000"/>
                </a:ln>
                <a:solidFill>
                  <a:srgbClr val="666666"/>
                </a:solidFill>
                <a:latin typeface="Avenir Next"/>
                <a:ea typeface="Avenir Next"/>
                <a:cs typeface="Avenir Next"/>
                <a:sym typeface="Avenir Next"/>
              </a:defRPr>
            </a:pPr>
            <a:r>
              <a:rPr sz="2000" dirty="0"/>
              <a:t>     d) Los que hagan la apología o propaganda de doctrinas, sistemas o métodos que propugnen el crimen o la violencia en cualquiera de sus formas, como medios para lograr cambios o reformas políticas, económicas o sociales.</a:t>
            </a:r>
          </a:p>
          <a:p>
            <a:pPr marL="0" indent="0" defTabSz="443484">
              <a:spcBef>
                <a:spcPts val="0"/>
              </a:spcBef>
              <a:buClrTx/>
              <a:buSzTx/>
              <a:buFontTx/>
              <a:buNone/>
              <a:defRPr sz="1746">
                <a:ln w="0" cap="flat">
                  <a:solidFill>
                    <a:srgbClr val="666666"/>
                  </a:solidFill>
                  <a:prstDash val="solid"/>
                  <a:miter lim="400000"/>
                </a:ln>
                <a:solidFill>
                  <a:srgbClr val="666666"/>
                </a:solidFill>
                <a:latin typeface="Avenir Next"/>
                <a:ea typeface="Avenir Next"/>
                <a:cs typeface="Avenir Next"/>
                <a:sym typeface="Avenir Next"/>
              </a:defRPr>
            </a:pPr>
            <a:r>
              <a:rPr sz="2000" dirty="0"/>
              <a:t>     e) Los que introduzcan al país, fabriquen, almacenen, transporten, distribuyan, vendan, faciliten o entreguen a cualquier título, o sin previa autorización escrita de la autoridad competente, armas, municiones, proyectiles, explosivos, gases asfixiantes, venenosos o lacrimógenos, aparatos o elementos para su proyección y fabricación; o cualquier otro instrumento idóneo para cometer alguno de los delitos penados en esta ley.</a:t>
            </a:r>
          </a:p>
        </p:txBody>
      </p:sp>
    </p:spTree>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Profesor Julio Mundaca Q. @juliomundaca"/>
          <p:cNvSpPr txBox="1">
            <a:spLocks noGrp="1"/>
          </p:cNvSpPr>
          <p:nvPr>
            <p:ph type="body" idx="13"/>
          </p:nvPr>
        </p:nvSpPr>
        <p:spPr>
          <a:xfrm>
            <a:off x="50800" y="439418"/>
            <a:ext cx="12903200" cy="462282"/>
          </a:xfrm>
          <a:prstGeom prst="rect">
            <a:avLst/>
          </a:prstGeom>
          <a:solidFill>
            <a:schemeClr val="accent1"/>
          </a:solidFill>
        </p:spPr>
        <p:txBody>
          <a:bodyPr/>
          <a:lstStyle>
            <a:lvl1pPr algn="r" defTabSz="584200">
              <a:defRPr sz="2800" spc="0">
                <a:solidFill>
                  <a:srgbClr val="FFFFFF"/>
                </a:solidFill>
                <a:latin typeface="+mn-lt"/>
                <a:ea typeface="+mn-ea"/>
                <a:cs typeface="+mn-cs"/>
                <a:sym typeface="DIN Condensed"/>
              </a:defRPr>
            </a:lvl1pPr>
          </a:lstStyle>
          <a:p>
            <a:r>
              <a:t>Profesor Julio Mundaca Q. @juliomundaca</a:t>
            </a:r>
          </a:p>
        </p:txBody>
      </p:sp>
      <p:sp>
        <p:nvSpPr>
          <p:cNvPr id="232" name="Ley de seguridad del estado 12927"/>
          <p:cNvSpPr txBox="1">
            <a:spLocks noGrp="1"/>
          </p:cNvSpPr>
          <p:nvPr>
            <p:ph type="title"/>
          </p:nvPr>
        </p:nvSpPr>
        <p:spPr>
          <a:prstGeom prst="rect">
            <a:avLst/>
          </a:prstGeom>
        </p:spPr>
        <p:txBody>
          <a:bodyPr/>
          <a:lstStyle>
            <a:lvl1pPr defTabSz="467359">
              <a:spcBef>
                <a:spcPts val="2200"/>
              </a:spcBef>
              <a:defRPr sz="4800"/>
            </a:lvl1pPr>
          </a:lstStyle>
          <a:p>
            <a:r>
              <a:t>Ley de seguridad del estado 12927</a:t>
            </a:r>
          </a:p>
        </p:txBody>
      </p:sp>
      <p:pic>
        <p:nvPicPr>
          <p:cNvPr id="233" name="Imagen" descr="Imagen"/>
          <p:cNvPicPr>
            <a:picLocks noChangeAspect="1"/>
          </p:cNvPicPr>
          <p:nvPr/>
        </p:nvPicPr>
        <p:blipFill>
          <a:blip r:embed="rId2">
            <a:extLst/>
          </a:blip>
          <a:stretch>
            <a:fillRect/>
          </a:stretch>
        </p:blipFill>
        <p:spPr>
          <a:xfrm>
            <a:off x="4878686" y="8516054"/>
            <a:ext cx="2237803" cy="1161239"/>
          </a:xfrm>
          <a:prstGeom prst="rect">
            <a:avLst/>
          </a:prstGeom>
          <a:ln w="12700">
            <a:miter lim="400000"/>
          </a:ln>
        </p:spPr>
      </p:pic>
      <p:sp>
        <p:nvSpPr>
          <p:cNvPr id="234" name="Delitos contra la normalidad de las actividades nacionales.…"/>
          <p:cNvSpPr txBox="1">
            <a:spLocks noGrp="1"/>
          </p:cNvSpPr>
          <p:nvPr>
            <p:ph type="body" idx="4294967295"/>
          </p:nvPr>
        </p:nvSpPr>
        <p:spPr>
          <a:xfrm>
            <a:off x="419100" y="2321277"/>
            <a:ext cx="12192000" cy="6108701"/>
          </a:xfrm>
          <a:prstGeom prst="rect">
            <a:avLst/>
          </a:prstGeom>
        </p:spPr>
        <p:txBody>
          <a:bodyPr>
            <a:normAutofit/>
          </a:bodyPr>
          <a:lstStyle/>
          <a:p>
            <a:pPr marL="0" indent="0" defTabSz="457200">
              <a:spcBef>
                <a:spcPts val="0"/>
              </a:spcBef>
              <a:buClrTx/>
              <a:buSzTx/>
              <a:buFontTx/>
              <a:buNone/>
              <a:defRPr sz="2200">
                <a:ln w="0" cap="flat">
                  <a:solidFill>
                    <a:srgbClr val="666666"/>
                  </a:solidFill>
                  <a:prstDash val="solid"/>
                  <a:miter lim="400000"/>
                </a:ln>
                <a:solidFill>
                  <a:srgbClr val="666666"/>
                </a:solidFill>
                <a:latin typeface="Avenir Next"/>
                <a:ea typeface="Avenir Next"/>
                <a:cs typeface="Avenir Next"/>
                <a:sym typeface="Avenir Next"/>
              </a:defRPr>
            </a:pPr>
            <a:endParaRPr sz="2000" dirty="0">
              <a:solidFill>
                <a:schemeClr val="bg2"/>
              </a:solidFill>
            </a:endParaRPr>
          </a:p>
          <a:p>
            <a:pPr marL="0" indent="0" defTabSz="457200">
              <a:spcBef>
                <a:spcPts val="0"/>
              </a:spcBef>
              <a:buClrTx/>
              <a:buSzTx/>
              <a:buFontTx/>
              <a:buNone/>
              <a:defRPr sz="2200" b="1">
                <a:ln w="0" cap="flat">
                  <a:solidFill>
                    <a:srgbClr val="666666"/>
                  </a:solidFill>
                  <a:prstDash val="solid"/>
                  <a:miter lim="400000"/>
                </a:ln>
                <a:solidFill>
                  <a:srgbClr val="666666"/>
                </a:solidFill>
                <a:latin typeface="Avenir Next"/>
                <a:ea typeface="Avenir Next"/>
                <a:cs typeface="Avenir Next"/>
                <a:sym typeface="Avenir Next"/>
              </a:defRPr>
            </a:pPr>
            <a:r>
              <a:rPr sz="2000" dirty="0">
                <a:solidFill>
                  <a:schemeClr val="bg2"/>
                </a:solidFill>
              </a:rPr>
              <a:t>Delitos contra la normalidad de las actividades nacionales</a:t>
            </a:r>
            <a:r>
              <a:rPr sz="2000" dirty="0" smtClean="0">
                <a:solidFill>
                  <a:schemeClr val="bg2"/>
                </a:solidFill>
              </a:rPr>
              <a:t>.</a:t>
            </a:r>
            <a:endParaRPr lang="es-ES" sz="2000" dirty="0" smtClean="0">
              <a:solidFill>
                <a:schemeClr val="bg2"/>
              </a:solidFill>
            </a:endParaRPr>
          </a:p>
          <a:p>
            <a:pPr marL="0" indent="0" defTabSz="457200">
              <a:spcBef>
                <a:spcPts val="0"/>
              </a:spcBef>
              <a:buClrTx/>
              <a:buSzTx/>
              <a:buFontTx/>
              <a:buNone/>
              <a:defRPr sz="2200" b="1">
                <a:ln w="0" cap="flat">
                  <a:solidFill>
                    <a:srgbClr val="666666"/>
                  </a:solidFill>
                  <a:prstDash val="solid"/>
                  <a:miter lim="400000"/>
                </a:ln>
                <a:solidFill>
                  <a:srgbClr val="666666"/>
                </a:solidFill>
                <a:latin typeface="Avenir Next"/>
                <a:ea typeface="Avenir Next"/>
                <a:cs typeface="Avenir Next"/>
                <a:sym typeface="Avenir Next"/>
              </a:defRPr>
            </a:pPr>
            <a:endParaRPr sz="2000" dirty="0">
              <a:solidFill>
                <a:schemeClr val="bg2"/>
              </a:solidFill>
            </a:endParaRPr>
          </a:p>
          <a:p>
            <a:pPr marL="0" indent="0" defTabSz="457200">
              <a:spcBef>
                <a:spcPts val="0"/>
              </a:spcBef>
              <a:buClrTx/>
              <a:buSzTx/>
              <a:buFontTx/>
              <a:buNone/>
              <a:defRPr sz="2200">
                <a:ln w="0" cap="flat">
                  <a:solidFill>
                    <a:srgbClr val="666666"/>
                  </a:solidFill>
                  <a:prstDash val="solid"/>
                  <a:miter lim="400000"/>
                </a:ln>
                <a:solidFill>
                  <a:srgbClr val="666666"/>
                </a:solidFill>
                <a:latin typeface="Avenir Next"/>
                <a:ea typeface="Avenir Next"/>
                <a:cs typeface="Avenir Next"/>
                <a:sym typeface="Avenir Next"/>
              </a:defRPr>
            </a:pPr>
            <a:r>
              <a:rPr sz="2000" dirty="0">
                <a:solidFill>
                  <a:schemeClr val="bg2"/>
                </a:solidFill>
              </a:rPr>
              <a:t>     Artículo 11. Toda interrupción o suspensión colectiva, paro o huelga de los servicios públicos o de utilidad pública; o en las actividades de la producción, del transporte o del comercio producidos sin sujeción a las leyes y que produzcan alteraciones del orden público o perturbaciones en los servicios de utilidad pública o de funcionamiento legal obligatorio o daño a cualquiera de las industrias vitales, constituye delito y será castigado con presidio o relegación menores en sus grados mínimo a medio.</a:t>
            </a:r>
          </a:p>
          <a:p>
            <a:pPr marL="0" indent="0" defTabSz="457200">
              <a:spcBef>
                <a:spcPts val="0"/>
              </a:spcBef>
              <a:buClrTx/>
              <a:buSzTx/>
              <a:buFontTx/>
              <a:buNone/>
              <a:defRPr sz="2200">
                <a:ln w="0" cap="flat">
                  <a:solidFill>
                    <a:srgbClr val="666666"/>
                  </a:solidFill>
                  <a:prstDash val="solid"/>
                  <a:miter lim="400000"/>
                </a:ln>
                <a:solidFill>
                  <a:srgbClr val="666666"/>
                </a:solidFill>
                <a:latin typeface="Avenir Next"/>
                <a:ea typeface="Avenir Next"/>
                <a:cs typeface="Avenir Next"/>
                <a:sym typeface="Avenir Next"/>
              </a:defRPr>
            </a:pPr>
            <a:r>
              <a:rPr sz="2000" dirty="0">
                <a:solidFill>
                  <a:schemeClr val="bg2"/>
                </a:solidFill>
              </a:rPr>
              <a:t>     En la misma pena incurrirán los que induzcan, inciten o fomenten alguno de los actos ilícitos a que se refiere el inciso anterior.</a:t>
            </a:r>
          </a:p>
        </p:txBody>
      </p:sp>
    </p:spTree>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Profesor Julio Mundaca Q. @juliomundaca"/>
          <p:cNvSpPr txBox="1">
            <a:spLocks noGrp="1"/>
          </p:cNvSpPr>
          <p:nvPr>
            <p:ph type="body" idx="13"/>
          </p:nvPr>
        </p:nvSpPr>
        <p:spPr>
          <a:xfrm>
            <a:off x="50800" y="439418"/>
            <a:ext cx="12903200" cy="462282"/>
          </a:xfrm>
          <a:prstGeom prst="rect">
            <a:avLst/>
          </a:prstGeom>
          <a:solidFill>
            <a:schemeClr val="accent1"/>
          </a:solidFill>
        </p:spPr>
        <p:txBody>
          <a:bodyPr/>
          <a:lstStyle>
            <a:lvl1pPr algn="r" defTabSz="584200">
              <a:defRPr sz="2800" spc="0">
                <a:solidFill>
                  <a:srgbClr val="FFFFFF"/>
                </a:solidFill>
                <a:latin typeface="+mn-lt"/>
                <a:ea typeface="+mn-ea"/>
                <a:cs typeface="+mn-cs"/>
                <a:sym typeface="DIN Condensed"/>
              </a:defRPr>
            </a:lvl1pPr>
          </a:lstStyle>
          <a:p>
            <a:r>
              <a:t>Profesor Julio Mundaca Q. @juliomundaca</a:t>
            </a:r>
          </a:p>
        </p:txBody>
      </p:sp>
      <p:pic>
        <p:nvPicPr>
          <p:cNvPr id="233" name="Imagen" descr="Imagen"/>
          <p:cNvPicPr>
            <a:picLocks noChangeAspect="1"/>
          </p:cNvPicPr>
          <p:nvPr/>
        </p:nvPicPr>
        <p:blipFill>
          <a:blip r:embed="rId2">
            <a:extLst/>
          </a:blip>
          <a:stretch>
            <a:fillRect/>
          </a:stretch>
        </p:blipFill>
        <p:spPr>
          <a:xfrm>
            <a:off x="4878686" y="8516054"/>
            <a:ext cx="2237803" cy="1161239"/>
          </a:xfrm>
          <a:prstGeom prst="rect">
            <a:avLst/>
          </a:prstGeom>
          <a:ln w="12700">
            <a:miter lim="400000"/>
          </a:ln>
        </p:spPr>
      </p:pic>
      <p:pic>
        <p:nvPicPr>
          <p:cNvPr id="2" name="Imagen 1"/>
          <p:cNvPicPr>
            <a:picLocks noChangeAspect="1"/>
          </p:cNvPicPr>
          <p:nvPr/>
        </p:nvPicPr>
        <p:blipFill>
          <a:blip r:embed="rId3"/>
          <a:stretch>
            <a:fillRect/>
          </a:stretch>
        </p:blipFill>
        <p:spPr>
          <a:xfrm>
            <a:off x="2398841" y="2739935"/>
            <a:ext cx="8207117" cy="5458948"/>
          </a:xfrm>
          <a:prstGeom prst="rect">
            <a:avLst/>
          </a:prstGeom>
        </p:spPr>
      </p:pic>
      <p:sp>
        <p:nvSpPr>
          <p:cNvPr id="8" name="Uso de la fuerza policial (circular 1832, marzo 2019)"/>
          <p:cNvSpPr txBox="1">
            <a:spLocks/>
          </p:cNvSpPr>
          <p:nvPr/>
        </p:nvSpPr>
        <p:spPr>
          <a:xfrm>
            <a:off x="762000" y="1698865"/>
            <a:ext cx="12192000" cy="723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a:bodyPr>
          <a:lstStyle>
            <a:lvl1pPr marL="0" marR="0" indent="0" algn="l" defTabSz="467359" rtl="0" latinLnBrk="0">
              <a:lnSpc>
                <a:spcPct val="80000"/>
              </a:lnSpc>
              <a:spcBef>
                <a:spcPts val="2200"/>
              </a:spcBef>
              <a:spcAft>
                <a:spcPts val="0"/>
              </a:spcAft>
              <a:buClrTx/>
              <a:buSzTx/>
              <a:buFontTx/>
              <a:buNone/>
              <a:tabLst/>
              <a:defRPr sz="4800" b="0" i="0" u="none" strike="noStrike" cap="all" spc="0" baseline="0">
                <a:solidFill>
                  <a:schemeClr val="accent1"/>
                </a:solidFill>
                <a:uFillTx/>
                <a:latin typeface="+mn-lt"/>
                <a:ea typeface="+mn-ea"/>
                <a:cs typeface="+mn-cs"/>
                <a:sym typeface="DIN Condensed"/>
              </a:defRPr>
            </a:lvl1pPr>
            <a:lvl2pPr marL="0" marR="0" indent="0" algn="l" defTabSz="584200" rtl="0" latinLnBrk="0">
              <a:lnSpc>
                <a:spcPct val="80000"/>
              </a:lnSpc>
              <a:spcBef>
                <a:spcPts val="2800"/>
              </a:spcBef>
              <a:spcAft>
                <a:spcPts val="0"/>
              </a:spcAft>
              <a:buClrTx/>
              <a:buSzTx/>
              <a:buFontTx/>
              <a:buNone/>
              <a:tabLst/>
              <a:defRPr sz="6000" b="0" i="0" u="none" strike="noStrike" cap="all" spc="0" baseline="0">
                <a:solidFill>
                  <a:schemeClr val="accent1"/>
                </a:solidFill>
                <a:uFillTx/>
                <a:latin typeface="+mn-lt"/>
                <a:ea typeface="+mn-ea"/>
                <a:cs typeface="+mn-cs"/>
                <a:sym typeface="DIN Condensed"/>
              </a:defRPr>
            </a:lvl2pPr>
            <a:lvl3pPr marL="0" marR="0" indent="0" algn="l" defTabSz="584200" rtl="0" latinLnBrk="0">
              <a:lnSpc>
                <a:spcPct val="80000"/>
              </a:lnSpc>
              <a:spcBef>
                <a:spcPts val="2800"/>
              </a:spcBef>
              <a:spcAft>
                <a:spcPts val="0"/>
              </a:spcAft>
              <a:buClrTx/>
              <a:buSzTx/>
              <a:buFontTx/>
              <a:buNone/>
              <a:tabLst/>
              <a:defRPr sz="6000" b="0" i="0" u="none" strike="noStrike" cap="all" spc="0" baseline="0">
                <a:solidFill>
                  <a:schemeClr val="accent1"/>
                </a:solidFill>
                <a:uFillTx/>
                <a:latin typeface="+mn-lt"/>
                <a:ea typeface="+mn-ea"/>
                <a:cs typeface="+mn-cs"/>
                <a:sym typeface="DIN Condensed"/>
              </a:defRPr>
            </a:lvl3pPr>
            <a:lvl4pPr marL="0" marR="0" indent="0" algn="l" defTabSz="584200" rtl="0" latinLnBrk="0">
              <a:lnSpc>
                <a:spcPct val="80000"/>
              </a:lnSpc>
              <a:spcBef>
                <a:spcPts val="2800"/>
              </a:spcBef>
              <a:spcAft>
                <a:spcPts val="0"/>
              </a:spcAft>
              <a:buClrTx/>
              <a:buSzTx/>
              <a:buFontTx/>
              <a:buNone/>
              <a:tabLst/>
              <a:defRPr sz="6000" b="0" i="0" u="none" strike="noStrike" cap="all" spc="0" baseline="0">
                <a:solidFill>
                  <a:schemeClr val="accent1"/>
                </a:solidFill>
                <a:uFillTx/>
                <a:latin typeface="+mn-lt"/>
                <a:ea typeface="+mn-ea"/>
                <a:cs typeface="+mn-cs"/>
                <a:sym typeface="DIN Condensed"/>
              </a:defRPr>
            </a:lvl4pPr>
            <a:lvl5pPr marL="0" marR="0" indent="0" algn="l" defTabSz="584200" rtl="0" latinLnBrk="0">
              <a:lnSpc>
                <a:spcPct val="80000"/>
              </a:lnSpc>
              <a:spcBef>
                <a:spcPts val="2800"/>
              </a:spcBef>
              <a:spcAft>
                <a:spcPts val="0"/>
              </a:spcAft>
              <a:buClrTx/>
              <a:buSzTx/>
              <a:buFontTx/>
              <a:buNone/>
              <a:tabLst/>
              <a:defRPr sz="6000" b="0" i="0" u="none" strike="noStrike" cap="all" spc="0" baseline="0">
                <a:solidFill>
                  <a:schemeClr val="accent1"/>
                </a:solidFill>
                <a:uFillTx/>
                <a:latin typeface="+mn-lt"/>
                <a:ea typeface="+mn-ea"/>
                <a:cs typeface="+mn-cs"/>
                <a:sym typeface="DIN Condensed"/>
              </a:defRPr>
            </a:lvl5pPr>
            <a:lvl6pPr marL="0" marR="0" indent="0" algn="l" defTabSz="584200" rtl="0" latinLnBrk="0">
              <a:lnSpc>
                <a:spcPct val="80000"/>
              </a:lnSpc>
              <a:spcBef>
                <a:spcPts val="2800"/>
              </a:spcBef>
              <a:spcAft>
                <a:spcPts val="0"/>
              </a:spcAft>
              <a:buClrTx/>
              <a:buSzTx/>
              <a:buFontTx/>
              <a:buNone/>
              <a:tabLst/>
              <a:defRPr sz="6000" b="0" i="0" u="none" strike="noStrike" cap="all" spc="0" baseline="0">
                <a:solidFill>
                  <a:schemeClr val="accent1"/>
                </a:solidFill>
                <a:uFillTx/>
                <a:latin typeface="+mn-lt"/>
                <a:ea typeface="+mn-ea"/>
                <a:cs typeface="+mn-cs"/>
                <a:sym typeface="DIN Condensed"/>
              </a:defRPr>
            </a:lvl6pPr>
            <a:lvl7pPr marL="0" marR="0" indent="0" algn="l" defTabSz="584200" rtl="0" latinLnBrk="0">
              <a:lnSpc>
                <a:spcPct val="80000"/>
              </a:lnSpc>
              <a:spcBef>
                <a:spcPts val="2800"/>
              </a:spcBef>
              <a:spcAft>
                <a:spcPts val="0"/>
              </a:spcAft>
              <a:buClrTx/>
              <a:buSzTx/>
              <a:buFontTx/>
              <a:buNone/>
              <a:tabLst/>
              <a:defRPr sz="6000" b="0" i="0" u="none" strike="noStrike" cap="all" spc="0" baseline="0">
                <a:solidFill>
                  <a:schemeClr val="accent1"/>
                </a:solidFill>
                <a:uFillTx/>
                <a:latin typeface="+mn-lt"/>
                <a:ea typeface="+mn-ea"/>
                <a:cs typeface="+mn-cs"/>
                <a:sym typeface="DIN Condensed"/>
              </a:defRPr>
            </a:lvl7pPr>
            <a:lvl8pPr marL="0" marR="0" indent="0" algn="l" defTabSz="584200" rtl="0" latinLnBrk="0">
              <a:lnSpc>
                <a:spcPct val="80000"/>
              </a:lnSpc>
              <a:spcBef>
                <a:spcPts val="2800"/>
              </a:spcBef>
              <a:spcAft>
                <a:spcPts val="0"/>
              </a:spcAft>
              <a:buClrTx/>
              <a:buSzTx/>
              <a:buFontTx/>
              <a:buNone/>
              <a:tabLst/>
              <a:defRPr sz="6000" b="0" i="0" u="none" strike="noStrike" cap="all" spc="0" baseline="0">
                <a:solidFill>
                  <a:schemeClr val="accent1"/>
                </a:solidFill>
                <a:uFillTx/>
                <a:latin typeface="+mn-lt"/>
                <a:ea typeface="+mn-ea"/>
                <a:cs typeface="+mn-cs"/>
                <a:sym typeface="DIN Condensed"/>
              </a:defRPr>
            </a:lvl8pPr>
            <a:lvl9pPr marL="0" marR="0" indent="0" algn="l" defTabSz="584200" rtl="0" latinLnBrk="0">
              <a:lnSpc>
                <a:spcPct val="80000"/>
              </a:lnSpc>
              <a:spcBef>
                <a:spcPts val="2800"/>
              </a:spcBef>
              <a:spcAft>
                <a:spcPts val="0"/>
              </a:spcAft>
              <a:buClrTx/>
              <a:buSzTx/>
              <a:buFontTx/>
              <a:buNone/>
              <a:tabLst/>
              <a:defRPr sz="6000" b="0" i="0" u="none" strike="noStrike" cap="all" spc="0" baseline="0">
                <a:solidFill>
                  <a:schemeClr val="accent1"/>
                </a:solidFill>
                <a:uFillTx/>
                <a:latin typeface="+mn-lt"/>
                <a:ea typeface="+mn-ea"/>
                <a:cs typeface="+mn-cs"/>
                <a:sym typeface="DIN Condensed"/>
              </a:defRPr>
            </a:lvl9pPr>
          </a:lstStyle>
          <a:p>
            <a:pPr hangingPunct="1"/>
            <a:r>
              <a:rPr lang="es-ES_tradnl" dirty="0" smtClean="0"/>
              <a:t>Uso de la fuerza policial </a:t>
            </a:r>
            <a:endParaRPr lang="es-ES_tradnl" dirty="0"/>
          </a:p>
        </p:txBody>
      </p:sp>
    </p:spTree>
    <p:extLst>
      <p:ext uri="{BB962C8B-B14F-4D97-AF65-F5344CB8AC3E}">
        <p14:creationId xmlns:p14="http://schemas.microsoft.com/office/powerpoint/2010/main" val="202984585"/>
      </p:ext>
    </p:extLst>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 name="Profesor Julio Mundaca Q. @juliomundaca"/>
          <p:cNvSpPr txBox="1">
            <a:spLocks noGrp="1"/>
          </p:cNvSpPr>
          <p:nvPr>
            <p:ph type="body" idx="13"/>
          </p:nvPr>
        </p:nvSpPr>
        <p:spPr>
          <a:xfrm>
            <a:off x="50800" y="439418"/>
            <a:ext cx="12903200" cy="462282"/>
          </a:xfrm>
          <a:prstGeom prst="rect">
            <a:avLst/>
          </a:prstGeom>
          <a:solidFill>
            <a:schemeClr val="accent1"/>
          </a:solidFill>
        </p:spPr>
        <p:txBody>
          <a:bodyPr/>
          <a:lstStyle>
            <a:lvl1pPr algn="r" defTabSz="584200">
              <a:defRPr sz="2800" spc="0">
                <a:solidFill>
                  <a:srgbClr val="FFFFFF"/>
                </a:solidFill>
                <a:latin typeface="+mn-lt"/>
                <a:ea typeface="+mn-ea"/>
                <a:cs typeface="+mn-cs"/>
                <a:sym typeface="DIN Condensed"/>
              </a:defRPr>
            </a:lvl1pPr>
          </a:lstStyle>
          <a:p>
            <a:r>
              <a:t>Profesor Julio Mundaca Q. @juliomundaca</a:t>
            </a:r>
          </a:p>
        </p:txBody>
      </p:sp>
      <p:sp>
        <p:nvSpPr>
          <p:cNvPr id="237" name="Uso de la fuerza policial (circular 1832, marzo 2019)"/>
          <p:cNvSpPr txBox="1">
            <a:spLocks noGrp="1"/>
          </p:cNvSpPr>
          <p:nvPr>
            <p:ph type="title"/>
          </p:nvPr>
        </p:nvSpPr>
        <p:spPr>
          <a:prstGeom prst="rect">
            <a:avLst/>
          </a:prstGeom>
        </p:spPr>
        <p:txBody>
          <a:bodyPr/>
          <a:lstStyle>
            <a:lvl1pPr defTabSz="467359">
              <a:spcBef>
                <a:spcPts val="2200"/>
              </a:spcBef>
              <a:defRPr sz="4800"/>
            </a:lvl1pPr>
          </a:lstStyle>
          <a:p>
            <a:r>
              <a:t>Uso de la fuerza policial (circular 1832, marzo 2019)</a:t>
            </a:r>
          </a:p>
        </p:txBody>
      </p:sp>
      <p:pic>
        <p:nvPicPr>
          <p:cNvPr id="238" name="Imagen" descr="Imagen"/>
          <p:cNvPicPr>
            <a:picLocks noChangeAspect="1"/>
          </p:cNvPicPr>
          <p:nvPr/>
        </p:nvPicPr>
        <p:blipFill>
          <a:blip r:embed="rId2">
            <a:extLst/>
          </a:blip>
          <a:stretch>
            <a:fillRect/>
          </a:stretch>
        </p:blipFill>
        <p:spPr>
          <a:xfrm>
            <a:off x="4878686" y="8516054"/>
            <a:ext cx="2237803" cy="1161239"/>
          </a:xfrm>
          <a:prstGeom prst="rect">
            <a:avLst/>
          </a:prstGeom>
          <a:ln w="12700">
            <a:miter lim="400000"/>
          </a:ln>
        </p:spPr>
      </p:pic>
      <p:sp>
        <p:nvSpPr>
          <p:cNvPr id="239" name="“La fuerza sólo debe aplicarse cuando sea estrictamente necesaria y en la medida requerida Carabineros en el cumplimiento de sus tareas profesionales deben aplicar, en la medida de lo posible, medios no violentos antes de recurrir al uso de la fuerza, tales como la utilización de tácticas de persuasión, negociación y mediación, y…"/>
          <p:cNvSpPr txBox="1">
            <a:spLocks noGrp="1"/>
          </p:cNvSpPr>
          <p:nvPr>
            <p:ph type="body" idx="4294967295"/>
          </p:nvPr>
        </p:nvSpPr>
        <p:spPr>
          <a:xfrm>
            <a:off x="406400" y="2333977"/>
            <a:ext cx="12192000" cy="6108701"/>
          </a:xfrm>
          <a:prstGeom prst="rect">
            <a:avLst/>
          </a:prstGeom>
        </p:spPr>
        <p:txBody>
          <a:bodyPr>
            <a:normAutofit/>
          </a:bodyPr>
          <a:lstStyle/>
          <a:p>
            <a:pPr marL="0" marR="324840" indent="0" defTabSz="448055">
              <a:spcBef>
                <a:spcPts val="0"/>
              </a:spcBef>
              <a:buClrTx/>
              <a:buSzTx/>
              <a:buFontTx/>
              <a:buNone/>
              <a:defRPr sz="3430">
                <a:solidFill>
                  <a:srgbClr val="000000"/>
                </a:solidFill>
                <a:latin typeface="Avenir Next"/>
                <a:ea typeface="Avenir Next"/>
                <a:cs typeface="Avenir Next"/>
                <a:sym typeface="Avenir Next"/>
              </a:defRPr>
            </a:pPr>
            <a:r>
              <a:rPr dirty="0">
                <a:solidFill>
                  <a:schemeClr val="bg2"/>
                </a:solidFill>
              </a:rPr>
              <a:t>“La fuerza sólo debe aplicarse cuando sea estrictamente necesaria y en la medida requerida Carabineros en el cumplimiento de sus tareas profesionales deben aplicar, en la medida de lo posible, medios no violentos antes de recurrir al uso de la fuerza, tales como la utilización de tácticas de persuasión, negociación y mediación, y</a:t>
            </a:r>
          </a:p>
          <a:p>
            <a:pPr marL="0" marR="324840" indent="0" defTabSz="448055">
              <a:spcBef>
                <a:spcPts val="0"/>
              </a:spcBef>
              <a:buClrTx/>
              <a:buSzTx/>
              <a:buFontTx/>
              <a:buNone/>
              <a:defRPr sz="3430">
                <a:solidFill>
                  <a:srgbClr val="000000"/>
                </a:solidFill>
                <a:latin typeface="Avenir Next"/>
                <a:ea typeface="Avenir Next"/>
                <a:cs typeface="Avenir Next"/>
                <a:sym typeface="Avenir Next"/>
              </a:defRPr>
            </a:pPr>
            <a:r>
              <a:rPr dirty="0"/>
              <a:t>sólo cuando fuera necesario, emplear la fuerza mediante la utilización de los elementos o la adopción de las acciones de manera gradual y proporcional para el logro de sus objetivos”.</a:t>
            </a:r>
          </a:p>
        </p:txBody>
      </p:sp>
    </p:spTree>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Profesor Julio Mundaca Q. @juliomundaca"/>
          <p:cNvSpPr txBox="1">
            <a:spLocks noGrp="1"/>
          </p:cNvSpPr>
          <p:nvPr>
            <p:ph type="body" idx="13"/>
          </p:nvPr>
        </p:nvSpPr>
        <p:spPr>
          <a:xfrm>
            <a:off x="50800" y="439418"/>
            <a:ext cx="12903200" cy="462282"/>
          </a:xfrm>
          <a:prstGeom prst="rect">
            <a:avLst/>
          </a:prstGeom>
          <a:solidFill>
            <a:schemeClr val="accent1"/>
          </a:solidFill>
        </p:spPr>
        <p:txBody>
          <a:bodyPr/>
          <a:lstStyle>
            <a:lvl1pPr algn="r" defTabSz="584200">
              <a:defRPr sz="2800" spc="0">
                <a:solidFill>
                  <a:srgbClr val="FFFFFF"/>
                </a:solidFill>
                <a:latin typeface="+mn-lt"/>
                <a:ea typeface="+mn-ea"/>
                <a:cs typeface="+mn-cs"/>
                <a:sym typeface="DIN Condensed"/>
              </a:defRPr>
            </a:lvl1pPr>
          </a:lstStyle>
          <a:p>
            <a:r>
              <a:t>Profesor Julio Mundaca Q. @juliomundaca</a:t>
            </a:r>
          </a:p>
        </p:txBody>
      </p:sp>
      <p:sp>
        <p:nvSpPr>
          <p:cNvPr id="242" name="Uso de la fuerza policial (circular 1832, marzo 2019)"/>
          <p:cNvSpPr txBox="1">
            <a:spLocks noGrp="1"/>
          </p:cNvSpPr>
          <p:nvPr>
            <p:ph type="title"/>
          </p:nvPr>
        </p:nvSpPr>
        <p:spPr>
          <a:prstGeom prst="rect">
            <a:avLst/>
          </a:prstGeom>
        </p:spPr>
        <p:txBody>
          <a:bodyPr/>
          <a:lstStyle>
            <a:lvl1pPr defTabSz="467359">
              <a:spcBef>
                <a:spcPts val="2200"/>
              </a:spcBef>
              <a:defRPr sz="4800"/>
            </a:lvl1pPr>
          </a:lstStyle>
          <a:p>
            <a:r>
              <a:t>Uso de la fuerza policial (circular 1832, marzo 2019)</a:t>
            </a:r>
          </a:p>
        </p:txBody>
      </p:sp>
      <p:pic>
        <p:nvPicPr>
          <p:cNvPr id="243" name="Imagen" descr="Imagen"/>
          <p:cNvPicPr>
            <a:picLocks noChangeAspect="1"/>
          </p:cNvPicPr>
          <p:nvPr/>
        </p:nvPicPr>
        <p:blipFill>
          <a:blip r:embed="rId2">
            <a:extLst/>
          </a:blip>
          <a:stretch>
            <a:fillRect/>
          </a:stretch>
        </p:blipFill>
        <p:spPr>
          <a:xfrm>
            <a:off x="4878686" y="8516054"/>
            <a:ext cx="2237803" cy="1161239"/>
          </a:xfrm>
          <a:prstGeom prst="rect">
            <a:avLst/>
          </a:prstGeom>
          <a:ln w="12700">
            <a:miter lim="400000"/>
          </a:ln>
        </p:spPr>
      </p:pic>
      <p:sp>
        <p:nvSpPr>
          <p:cNvPr id="244" name="“El empleo de armas letales es una medida extrema, aceptable sólo en circunstancias excepcionales que supongan un peligro inminente de muerte o lesiones…"/>
          <p:cNvSpPr txBox="1">
            <a:spLocks noGrp="1"/>
          </p:cNvSpPr>
          <p:nvPr>
            <p:ph type="body" idx="4294967295"/>
          </p:nvPr>
        </p:nvSpPr>
        <p:spPr>
          <a:xfrm>
            <a:off x="406400" y="2333977"/>
            <a:ext cx="12192000" cy="6108701"/>
          </a:xfrm>
          <a:prstGeom prst="rect">
            <a:avLst/>
          </a:prstGeom>
        </p:spPr>
        <p:txBody>
          <a:bodyPr/>
          <a:lstStyle/>
          <a:p>
            <a:pPr marL="0" marR="331470" indent="0" defTabSz="457200">
              <a:spcBef>
                <a:spcPts val="0"/>
              </a:spcBef>
              <a:buClrTx/>
              <a:buSzTx/>
              <a:buFontTx/>
              <a:buNone/>
              <a:defRPr sz="3600">
                <a:solidFill>
                  <a:srgbClr val="000000"/>
                </a:solidFill>
                <a:latin typeface="Avenir Next"/>
                <a:ea typeface="Avenir Next"/>
                <a:cs typeface="Avenir Next"/>
                <a:sym typeface="Avenir Next"/>
              </a:defRPr>
            </a:pPr>
            <a:r>
              <a:rPr dirty="0"/>
              <a:t>“El empleo de armas letales es una medida extrema, aceptable sólo en circunstancias excepcionales que supongan un peligro inminente de muerte o lesiones</a:t>
            </a:r>
          </a:p>
          <a:p>
            <a:pPr marL="0" marR="331470" indent="0" defTabSz="457200">
              <a:spcBef>
                <a:spcPts val="0"/>
              </a:spcBef>
              <a:buClrTx/>
              <a:buSzTx/>
              <a:buFontTx/>
              <a:buNone/>
              <a:defRPr sz="3600">
                <a:solidFill>
                  <a:srgbClr val="000000"/>
                </a:solidFill>
                <a:latin typeface="Avenir Next"/>
                <a:ea typeface="Avenir Next"/>
                <a:cs typeface="Avenir Next"/>
                <a:sym typeface="Avenir Next"/>
              </a:defRPr>
            </a:pPr>
            <a:r>
              <a:rPr dirty="0"/>
              <a:t>graves para el Carabinero o para cualquier otra persona”.</a:t>
            </a:r>
          </a:p>
        </p:txBody>
      </p:sp>
    </p:spTree>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Profesor Julio Mundaca Q. @juliomundaca"/>
          <p:cNvSpPr txBox="1">
            <a:spLocks noGrp="1"/>
          </p:cNvSpPr>
          <p:nvPr>
            <p:ph type="body" idx="13"/>
          </p:nvPr>
        </p:nvSpPr>
        <p:spPr>
          <a:xfrm>
            <a:off x="50800" y="439418"/>
            <a:ext cx="12903200" cy="462282"/>
          </a:xfrm>
          <a:prstGeom prst="rect">
            <a:avLst/>
          </a:prstGeom>
          <a:solidFill>
            <a:schemeClr val="accent1"/>
          </a:solidFill>
        </p:spPr>
        <p:txBody>
          <a:bodyPr/>
          <a:lstStyle>
            <a:lvl1pPr algn="r" defTabSz="584200">
              <a:defRPr sz="2800" spc="0">
                <a:solidFill>
                  <a:srgbClr val="FFFFFF"/>
                </a:solidFill>
                <a:latin typeface="+mn-lt"/>
                <a:ea typeface="+mn-ea"/>
                <a:cs typeface="+mn-cs"/>
                <a:sym typeface="DIN Condensed"/>
              </a:defRPr>
            </a:lvl1pPr>
          </a:lstStyle>
          <a:p>
            <a:r>
              <a:t>Profesor Julio Mundaca Q. @juliomundaca</a:t>
            </a:r>
          </a:p>
        </p:txBody>
      </p:sp>
      <p:sp>
        <p:nvSpPr>
          <p:cNvPr id="247" name="Uso de la fuerza policial (circular 1832, marzo 2019)"/>
          <p:cNvSpPr txBox="1">
            <a:spLocks noGrp="1"/>
          </p:cNvSpPr>
          <p:nvPr>
            <p:ph type="title"/>
          </p:nvPr>
        </p:nvSpPr>
        <p:spPr>
          <a:prstGeom prst="rect">
            <a:avLst/>
          </a:prstGeom>
        </p:spPr>
        <p:txBody>
          <a:bodyPr/>
          <a:lstStyle>
            <a:lvl1pPr defTabSz="467359">
              <a:spcBef>
                <a:spcPts val="2200"/>
              </a:spcBef>
              <a:defRPr sz="4800"/>
            </a:lvl1pPr>
          </a:lstStyle>
          <a:p>
            <a:r>
              <a:t>Uso de la fuerza policial (circular 1832, marzo 2019)</a:t>
            </a:r>
          </a:p>
        </p:txBody>
      </p:sp>
      <p:pic>
        <p:nvPicPr>
          <p:cNvPr id="248" name="Imagen" descr="Imagen"/>
          <p:cNvPicPr>
            <a:picLocks noChangeAspect="1"/>
          </p:cNvPicPr>
          <p:nvPr/>
        </p:nvPicPr>
        <p:blipFill>
          <a:blip r:embed="rId2">
            <a:extLst/>
          </a:blip>
          <a:stretch>
            <a:fillRect/>
          </a:stretch>
        </p:blipFill>
        <p:spPr>
          <a:xfrm>
            <a:off x="4878686" y="8516054"/>
            <a:ext cx="2237803" cy="1161239"/>
          </a:xfrm>
          <a:prstGeom prst="rect">
            <a:avLst/>
          </a:prstGeom>
          <a:ln w="12700">
            <a:miter lim="400000"/>
          </a:ln>
        </p:spPr>
      </p:pic>
      <p:sp>
        <p:nvSpPr>
          <p:cNvPr id="249" name="Nivel 1 de fuerza: Presencia policial. Empleo de medios preventivos como la presencia física del Carabinero, el uso de dispositivos institucionales, o la exhibición de identificación de parte del personal de civil. Se prioriza el diálogo.…"/>
          <p:cNvSpPr txBox="1">
            <a:spLocks noGrp="1"/>
          </p:cNvSpPr>
          <p:nvPr>
            <p:ph type="body" idx="4294967295"/>
          </p:nvPr>
        </p:nvSpPr>
        <p:spPr>
          <a:xfrm>
            <a:off x="220133" y="2333977"/>
            <a:ext cx="12564534" cy="6547843"/>
          </a:xfrm>
          <a:prstGeom prst="rect">
            <a:avLst/>
          </a:prstGeom>
        </p:spPr>
        <p:txBody>
          <a:bodyPr>
            <a:normAutofit lnSpcReduction="10000"/>
          </a:bodyPr>
          <a:lstStyle/>
          <a:p>
            <a:pPr marL="0" marR="212140" indent="0" defTabSz="292607">
              <a:spcBef>
                <a:spcPts val="0"/>
              </a:spcBef>
              <a:buClrTx/>
              <a:buSzTx/>
              <a:buFontTx/>
              <a:buNone/>
              <a:defRPr sz="1919">
                <a:solidFill>
                  <a:srgbClr val="000000"/>
                </a:solidFill>
                <a:latin typeface="Avenir Next"/>
                <a:ea typeface="Avenir Next"/>
                <a:cs typeface="Avenir Next"/>
                <a:sym typeface="Avenir Next"/>
              </a:defRPr>
            </a:pPr>
            <a:r>
              <a:rPr sz="2400" b="1" dirty="0"/>
              <a:t>Nivel 1 de fuerza</a:t>
            </a:r>
            <a:r>
              <a:rPr sz="2400" dirty="0"/>
              <a:t>: Presencia policial. Empleo de medios preventivos como la presencia física del Carabinero, el uso de dispositivos institucionales, o la exhibición de identificación de parte del personal de civil. Se prioriza el diálogo.</a:t>
            </a:r>
          </a:p>
          <a:p>
            <a:pPr marL="0" marR="212140" indent="0" defTabSz="292607">
              <a:spcBef>
                <a:spcPts val="0"/>
              </a:spcBef>
              <a:buClrTx/>
              <a:buSzTx/>
              <a:buFontTx/>
              <a:buNone/>
              <a:defRPr sz="1919">
                <a:solidFill>
                  <a:srgbClr val="000000"/>
                </a:solidFill>
                <a:latin typeface="Avenir Next"/>
                <a:ea typeface="Avenir Next"/>
                <a:cs typeface="Avenir Next"/>
                <a:sym typeface="Avenir Next"/>
              </a:defRPr>
            </a:pPr>
            <a:endParaRPr sz="2400" dirty="0"/>
          </a:p>
          <a:p>
            <a:pPr marL="0" marR="212140" indent="0" defTabSz="292607">
              <a:spcBef>
                <a:spcPts val="0"/>
              </a:spcBef>
              <a:buClrTx/>
              <a:buSzTx/>
              <a:buFontTx/>
              <a:buNone/>
              <a:defRPr sz="1919">
                <a:solidFill>
                  <a:srgbClr val="000000"/>
                </a:solidFill>
                <a:latin typeface="Avenir Next"/>
                <a:ea typeface="Avenir Next"/>
                <a:cs typeface="Avenir Next"/>
                <a:sym typeface="Avenir Next"/>
              </a:defRPr>
            </a:pPr>
            <a:r>
              <a:rPr sz="2400" b="1" dirty="0"/>
              <a:t>Nivel 2 de fuerza</a:t>
            </a:r>
            <a:r>
              <a:rPr sz="2400" dirty="0"/>
              <a:t>: Verbalización. Utilización de medios preventivos, como un mandato perentorio, y la persuasión.</a:t>
            </a:r>
          </a:p>
          <a:p>
            <a:pPr marL="0" marR="212140" indent="0" defTabSz="292607">
              <a:spcBef>
                <a:spcPts val="0"/>
              </a:spcBef>
              <a:buClrTx/>
              <a:buSzTx/>
              <a:buFontTx/>
              <a:buNone/>
              <a:defRPr sz="1919">
                <a:solidFill>
                  <a:srgbClr val="000000"/>
                </a:solidFill>
                <a:latin typeface="Avenir Next"/>
                <a:ea typeface="Avenir Next"/>
                <a:cs typeface="Avenir Next"/>
                <a:sym typeface="Avenir Next"/>
              </a:defRPr>
            </a:pPr>
            <a:endParaRPr sz="2400" dirty="0"/>
          </a:p>
          <a:p>
            <a:pPr marL="0" marR="212140" indent="0" defTabSz="292607">
              <a:spcBef>
                <a:spcPts val="0"/>
              </a:spcBef>
              <a:buClrTx/>
              <a:buSzTx/>
              <a:buFontTx/>
              <a:buNone/>
              <a:defRPr sz="1919">
                <a:solidFill>
                  <a:srgbClr val="000000"/>
                </a:solidFill>
                <a:latin typeface="Avenir Next"/>
                <a:ea typeface="Avenir Next"/>
                <a:cs typeface="Avenir Next"/>
                <a:sym typeface="Avenir Next"/>
              </a:defRPr>
            </a:pPr>
            <a:r>
              <a:rPr sz="2400" b="1" dirty="0"/>
              <a:t>Nivel 3 de fuerza</a:t>
            </a:r>
            <a:r>
              <a:rPr sz="2400" dirty="0"/>
              <a:t>: Control físico. Aplicación de medios reactivos. Reducción del fiscalizado para doblegar su resistencia e inmovilizarlo.</a:t>
            </a:r>
          </a:p>
          <a:p>
            <a:pPr marL="0" marR="212140" indent="0" defTabSz="292607">
              <a:spcBef>
                <a:spcPts val="0"/>
              </a:spcBef>
              <a:buClrTx/>
              <a:buSzTx/>
              <a:buFontTx/>
              <a:buNone/>
              <a:defRPr sz="1919">
                <a:solidFill>
                  <a:srgbClr val="000000"/>
                </a:solidFill>
                <a:latin typeface="Avenir Next"/>
                <a:ea typeface="Avenir Next"/>
                <a:cs typeface="Avenir Next"/>
                <a:sym typeface="Avenir Next"/>
              </a:defRPr>
            </a:pPr>
            <a:endParaRPr sz="2400" dirty="0"/>
          </a:p>
          <a:p>
            <a:pPr marL="0" marR="212140" indent="0" defTabSz="292607">
              <a:spcBef>
                <a:spcPts val="0"/>
              </a:spcBef>
              <a:buClrTx/>
              <a:buSzTx/>
              <a:buFontTx/>
              <a:buNone/>
              <a:defRPr sz="1919">
                <a:solidFill>
                  <a:srgbClr val="000000"/>
                </a:solidFill>
                <a:latin typeface="Avenir Next"/>
                <a:ea typeface="Avenir Next"/>
                <a:cs typeface="Avenir Next"/>
                <a:sym typeface="Avenir Next"/>
              </a:defRPr>
            </a:pPr>
            <a:r>
              <a:rPr sz="2400" b="1" dirty="0"/>
              <a:t>Nivel 4 de fuerza</a:t>
            </a:r>
            <a:r>
              <a:rPr sz="2400" dirty="0"/>
              <a:t>: Uso de armas no letales. Empleo de medios reactivos como armas no letales, tales como disuasivos químicos, bastón de servicio, esposas, carro lanza aguas o tácticas defensivas para inhibir la agresión.</a:t>
            </a:r>
          </a:p>
          <a:p>
            <a:pPr marL="0" marR="212140" indent="0" defTabSz="292607">
              <a:spcBef>
                <a:spcPts val="0"/>
              </a:spcBef>
              <a:buClrTx/>
              <a:buSzTx/>
              <a:buFontTx/>
              <a:buNone/>
              <a:defRPr sz="1919">
                <a:solidFill>
                  <a:srgbClr val="000000"/>
                </a:solidFill>
                <a:latin typeface="Avenir Next"/>
                <a:ea typeface="Avenir Next"/>
                <a:cs typeface="Avenir Next"/>
                <a:sym typeface="Avenir Next"/>
              </a:defRPr>
            </a:pPr>
            <a:endParaRPr sz="2400" dirty="0"/>
          </a:p>
          <a:p>
            <a:pPr marL="0" marR="212140" indent="0" defTabSz="292607">
              <a:spcBef>
                <a:spcPts val="0"/>
              </a:spcBef>
              <a:buClrTx/>
              <a:buSzTx/>
              <a:buFontTx/>
              <a:buNone/>
              <a:defRPr sz="1919">
                <a:solidFill>
                  <a:srgbClr val="000000"/>
                </a:solidFill>
                <a:latin typeface="Avenir Next"/>
                <a:ea typeface="Avenir Next"/>
                <a:cs typeface="Avenir Next"/>
                <a:sym typeface="Avenir Next"/>
              </a:defRPr>
            </a:pPr>
            <a:r>
              <a:rPr sz="2400" b="1" dirty="0"/>
              <a:t>Nivel 5 de fuerza</a:t>
            </a:r>
            <a:r>
              <a:rPr sz="2400" dirty="0"/>
              <a:t>: Uso de armas potencialmente letales. Empleo de medios reactivos y de fuerza potencialmente letal para repeler la agresión y proteger la vida del Carabinero o de un tercero. Se deben considerar en esta etapa los requisitos de legalidad, necesidad, proporcionalidad y responsabilidad.</a:t>
            </a:r>
          </a:p>
          <a:p>
            <a:pPr marL="0" marR="212140" indent="0" defTabSz="292607">
              <a:lnSpc>
                <a:spcPts val="3100"/>
              </a:lnSpc>
              <a:spcBef>
                <a:spcPts val="0"/>
              </a:spcBef>
              <a:buClrTx/>
              <a:buSzTx/>
              <a:buFontTx/>
              <a:buNone/>
              <a:defRPr sz="1792">
                <a:solidFill>
                  <a:srgbClr val="000000"/>
                </a:solidFill>
                <a:latin typeface="Avenir Next"/>
                <a:ea typeface="Avenir Next"/>
                <a:cs typeface="Avenir Next"/>
                <a:sym typeface="Avenir Next"/>
              </a:defRPr>
            </a:pPr>
            <a:endParaRPr dirty="0"/>
          </a:p>
        </p:txBody>
      </p:sp>
    </p:spTree>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Profesor Julio Mundaca Q. @juliomundaca"/>
          <p:cNvSpPr txBox="1">
            <a:spLocks noGrp="1"/>
          </p:cNvSpPr>
          <p:nvPr>
            <p:ph type="body" idx="13"/>
          </p:nvPr>
        </p:nvSpPr>
        <p:spPr>
          <a:xfrm>
            <a:off x="50800" y="439418"/>
            <a:ext cx="12903200" cy="462282"/>
          </a:xfrm>
          <a:prstGeom prst="rect">
            <a:avLst/>
          </a:prstGeom>
          <a:solidFill>
            <a:schemeClr val="accent1"/>
          </a:solidFill>
        </p:spPr>
        <p:txBody>
          <a:bodyPr/>
          <a:lstStyle>
            <a:lvl1pPr algn="r" defTabSz="584200">
              <a:defRPr sz="2800" spc="0">
                <a:solidFill>
                  <a:srgbClr val="FFFFFF"/>
                </a:solidFill>
                <a:latin typeface="+mn-lt"/>
                <a:ea typeface="+mn-ea"/>
                <a:cs typeface="+mn-cs"/>
                <a:sym typeface="DIN Condensed"/>
              </a:defRPr>
            </a:lvl1pPr>
          </a:lstStyle>
          <a:p>
            <a:r>
              <a:t>Profesor Julio Mundaca Q. @juliomundaca</a:t>
            </a:r>
          </a:p>
        </p:txBody>
      </p:sp>
      <p:sp>
        <p:nvSpPr>
          <p:cNvPr id="252" name="Uso armas letales (circular 1832, marzo 2019)"/>
          <p:cNvSpPr txBox="1">
            <a:spLocks noGrp="1"/>
          </p:cNvSpPr>
          <p:nvPr>
            <p:ph type="title"/>
          </p:nvPr>
        </p:nvSpPr>
        <p:spPr>
          <a:prstGeom prst="rect">
            <a:avLst/>
          </a:prstGeom>
        </p:spPr>
        <p:txBody>
          <a:bodyPr/>
          <a:lstStyle>
            <a:lvl1pPr defTabSz="467359">
              <a:spcBef>
                <a:spcPts val="2200"/>
              </a:spcBef>
              <a:defRPr sz="4800"/>
            </a:lvl1pPr>
          </a:lstStyle>
          <a:p>
            <a:r>
              <a:t>Uso armas letales (circular 1832, marzo 2019)</a:t>
            </a:r>
          </a:p>
        </p:txBody>
      </p:sp>
      <p:pic>
        <p:nvPicPr>
          <p:cNvPr id="253" name="Imagen" descr="Imagen"/>
          <p:cNvPicPr>
            <a:picLocks noChangeAspect="1"/>
          </p:cNvPicPr>
          <p:nvPr/>
        </p:nvPicPr>
        <p:blipFill>
          <a:blip r:embed="rId2">
            <a:extLst/>
          </a:blip>
          <a:stretch>
            <a:fillRect/>
          </a:stretch>
        </p:blipFill>
        <p:spPr>
          <a:xfrm>
            <a:off x="4878686" y="8516054"/>
            <a:ext cx="2237803" cy="1161239"/>
          </a:xfrm>
          <a:prstGeom prst="rect">
            <a:avLst/>
          </a:prstGeom>
          <a:ln w="12700">
            <a:miter lim="400000"/>
          </a:ln>
        </p:spPr>
      </p:pic>
      <p:sp>
        <p:nvSpPr>
          <p:cNvPr id="254" name="Cuerpo"/>
          <p:cNvSpPr txBox="1">
            <a:spLocks noGrp="1"/>
          </p:cNvSpPr>
          <p:nvPr>
            <p:ph type="body" idx="4294967295"/>
          </p:nvPr>
        </p:nvSpPr>
        <p:spPr>
          <a:xfrm>
            <a:off x="406400" y="2333977"/>
            <a:ext cx="12192000" cy="6108701"/>
          </a:xfrm>
          <a:prstGeom prst="rect">
            <a:avLst/>
          </a:prstGeom>
        </p:spPr>
        <p:txBody>
          <a:bodyPr/>
          <a:lstStyle/>
          <a:p>
            <a:endParaRPr/>
          </a:p>
        </p:txBody>
      </p:sp>
      <p:pic>
        <p:nvPicPr>
          <p:cNvPr id="255" name="Imagen" descr="Imagen"/>
          <p:cNvPicPr>
            <a:picLocks noChangeAspect="1"/>
          </p:cNvPicPr>
          <p:nvPr/>
        </p:nvPicPr>
        <p:blipFill>
          <a:blip r:embed="rId3">
            <a:extLst/>
          </a:blip>
          <a:srcRect l="1164" t="3224" r="1406" b="422"/>
          <a:stretch>
            <a:fillRect/>
          </a:stretch>
        </p:blipFill>
        <p:spPr>
          <a:xfrm>
            <a:off x="722259" y="2202784"/>
            <a:ext cx="11190603" cy="6234679"/>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Profesor Julio Mundaca Q. @juliomundaca"/>
          <p:cNvSpPr txBox="1">
            <a:spLocks noGrp="1"/>
          </p:cNvSpPr>
          <p:nvPr>
            <p:ph type="body" idx="13"/>
          </p:nvPr>
        </p:nvSpPr>
        <p:spPr>
          <a:xfrm>
            <a:off x="50800" y="439418"/>
            <a:ext cx="12903200" cy="462282"/>
          </a:xfrm>
          <a:prstGeom prst="rect">
            <a:avLst/>
          </a:prstGeom>
          <a:solidFill>
            <a:schemeClr val="accent1"/>
          </a:solidFill>
        </p:spPr>
        <p:txBody>
          <a:bodyPr/>
          <a:lstStyle>
            <a:lvl1pPr algn="r" defTabSz="584200">
              <a:defRPr sz="2800" spc="0">
                <a:solidFill>
                  <a:srgbClr val="FFFFFF"/>
                </a:solidFill>
                <a:latin typeface="+mn-lt"/>
                <a:ea typeface="+mn-ea"/>
                <a:cs typeface="+mn-cs"/>
                <a:sym typeface="DIN Condensed"/>
              </a:defRPr>
            </a:lvl1pPr>
          </a:lstStyle>
          <a:p>
            <a:r>
              <a:t>Profesor Julio Mundaca Q. @juliomundaca</a:t>
            </a:r>
          </a:p>
        </p:txBody>
      </p:sp>
      <p:sp>
        <p:nvSpPr>
          <p:cNvPr id="252" name="Uso armas letales (circular 1832, marzo 2019)"/>
          <p:cNvSpPr txBox="1">
            <a:spLocks noGrp="1"/>
          </p:cNvSpPr>
          <p:nvPr>
            <p:ph type="title"/>
          </p:nvPr>
        </p:nvSpPr>
        <p:spPr>
          <a:prstGeom prst="rect">
            <a:avLst/>
          </a:prstGeom>
        </p:spPr>
        <p:txBody>
          <a:bodyPr/>
          <a:lstStyle>
            <a:lvl1pPr defTabSz="467359">
              <a:spcBef>
                <a:spcPts val="2200"/>
              </a:spcBef>
              <a:defRPr sz="4800"/>
            </a:lvl1pPr>
          </a:lstStyle>
          <a:p>
            <a:r>
              <a:t>Uso armas letales (circular 1832, marzo 2019)</a:t>
            </a:r>
          </a:p>
        </p:txBody>
      </p:sp>
      <p:pic>
        <p:nvPicPr>
          <p:cNvPr id="253" name="Imagen" descr="Imagen"/>
          <p:cNvPicPr>
            <a:picLocks noChangeAspect="1"/>
          </p:cNvPicPr>
          <p:nvPr/>
        </p:nvPicPr>
        <p:blipFill>
          <a:blip r:embed="rId4">
            <a:extLst/>
          </a:blip>
          <a:stretch>
            <a:fillRect/>
          </a:stretch>
        </p:blipFill>
        <p:spPr>
          <a:xfrm>
            <a:off x="4878686" y="8516054"/>
            <a:ext cx="2237803" cy="1161239"/>
          </a:xfrm>
          <a:prstGeom prst="rect">
            <a:avLst/>
          </a:prstGeom>
          <a:ln w="12700">
            <a:miter lim="400000"/>
          </a:ln>
        </p:spPr>
      </p:pic>
      <p:sp>
        <p:nvSpPr>
          <p:cNvPr id="254" name="Cuerpo"/>
          <p:cNvSpPr txBox="1">
            <a:spLocks noGrp="1"/>
          </p:cNvSpPr>
          <p:nvPr>
            <p:ph type="body" idx="4294967295"/>
          </p:nvPr>
        </p:nvSpPr>
        <p:spPr>
          <a:xfrm>
            <a:off x="406400" y="2333977"/>
            <a:ext cx="12192000" cy="6108701"/>
          </a:xfrm>
          <a:prstGeom prst="rect">
            <a:avLst/>
          </a:prstGeom>
        </p:spPr>
        <p:txBody>
          <a:bodyPr/>
          <a:lstStyle/>
          <a:p>
            <a:endParaRPr/>
          </a:p>
        </p:txBody>
      </p:sp>
      <p:pic>
        <p:nvPicPr>
          <p:cNvPr id="2" name="vivanco.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78943" y="2333976"/>
            <a:ext cx="10397706" cy="5848710"/>
          </a:xfrm>
          <a:prstGeom prst="rect">
            <a:avLst/>
          </a:prstGeom>
        </p:spPr>
      </p:pic>
    </p:spTree>
    <p:extLst>
      <p:ext uri="{BB962C8B-B14F-4D97-AF65-F5344CB8AC3E}">
        <p14:creationId xmlns:p14="http://schemas.microsoft.com/office/powerpoint/2010/main" val="171521005"/>
      </p:ext>
    </p:extLst>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Profesor Julio Mundaca Q. @juliomundaca"/>
          <p:cNvSpPr txBox="1">
            <a:spLocks noGrp="1"/>
          </p:cNvSpPr>
          <p:nvPr>
            <p:ph type="body" idx="13"/>
          </p:nvPr>
        </p:nvSpPr>
        <p:spPr>
          <a:xfrm>
            <a:off x="50800" y="439418"/>
            <a:ext cx="12903200" cy="462282"/>
          </a:xfrm>
          <a:prstGeom prst="rect">
            <a:avLst/>
          </a:prstGeom>
          <a:solidFill>
            <a:schemeClr val="accent1"/>
          </a:solidFill>
        </p:spPr>
        <p:txBody>
          <a:bodyPr/>
          <a:lstStyle>
            <a:lvl1pPr algn="r" defTabSz="584200">
              <a:defRPr sz="2800" spc="0">
                <a:solidFill>
                  <a:srgbClr val="FFFFFF"/>
                </a:solidFill>
                <a:latin typeface="+mn-lt"/>
                <a:ea typeface="+mn-ea"/>
                <a:cs typeface="+mn-cs"/>
                <a:sym typeface="DIN Condensed"/>
              </a:defRPr>
            </a:lvl1pPr>
          </a:lstStyle>
          <a:p>
            <a:r>
              <a:t>Profesor Julio Mundaca Q. @juliomundaca</a:t>
            </a:r>
          </a:p>
        </p:txBody>
      </p:sp>
      <p:sp>
        <p:nvSpPr>
          <p:cNvPr id="192" name="Delitos denunciados"/>
          <p:cNvSpPr txBox="1">
            <a:spLocks noGrp="1"/>
          </p:cNvSpPr>
          <p:nvPr>
            <p:ph type="title"/>
          </p:nvPr>
        </p:nvSpPr>
        <p:spPr>
          <a:xfrm>
            <a:off x="406400" y="1174750"/>
            <a:ext cx="12192000" cy="723900"/>
          </a:xfrm>
          <a:prstGeom prst="rect">
            <a:avLst/>
          </a:prstGeom>
        </p:spPr>
        <p:txBody>
          <a:bodyPr/>
          <a:lstStyle>
            <a:lvl1pPr defTabSz="467359">
              <a:spcBef>
                <a:spcPts val="2200"/>
              </a:spcBef>
              <a:defRPr sz="4800"/>
            </a:lvl1pPr>
          </a:lstStyle>
          <a:p>
            <a:r>
              <a:t>Delitos denunciados</a:t>
            </a:r>
          </a:p>
        </p:txBody>
      </p:sp>
      <p:pic>
        <p:nvPicPr>
          <p:cNvPr id="193" name="Imagen" descr="Imagen"/>
          <p:cNvPicPr>
            <a:picLocks noChangeAspect="1"/>
          </p:cNvPicPr>
          <p:nvPr/>
        </p:nvPicPr>
        <p:blipFill>
          <a:blip r:embed="rId2">
            <a:extLst/>
          </a:blip>
          <a:stretch>
            <a:fillRect/>
          </a:stretch>
        </p:blipFill>
        <p:spPr>
          <a:xfrm>
            <a:off x="4920249" y="8741191"/>
            <a:ext cx="2237803" cy="1161239"/>
          </a:xfrm>
          <a:prstGeom prst="rect">
            <a:avLst/>
          </a:prstGeom>
          <a:ln w="12700">
            <a:miter lim="400000"/>
          </a:ln>
        </p:spPr>
      </p:pic>
      <p:sp>
        <p:nvSpPr>
          <p:cNvPr id="194" name="Homicidios / consumados y frustrados…"/>
          <p:cNvSpPr txBox="1">
            <a:spLocks noGrp="1"/>
          </p:cNvSpPr>
          <p:nvPr>
            <p:ph type="body" idx="4294967295"/>
          </p:nvPr>
        </p:nvSpPr>
        <p:spPr>
          <a:xfrm>
            <a:off x="406400" y="1898650"/>
            <a:ext cx="12192000" cy="6108701"/>
          </a:xfrm>
          <a:prstGeom prst="rect">
            <a:avLst/>
          </a:prstGeom>
        </p:spPr>
        <p:txBody>
          <a:bodyPr>
            <a:noAutofit/>
          </a:bodyPr>
          <a:lstStyle/>
          <a:p>
            <a:pPr marL="347472" indent="-241300" defTabSz="347472">
              <a:lnSpc>
                <a:spcPts val="4400"/>
              </a:lnSpc>
              <a:spcBef>
                <a:spcPts val="1200"/>
              </a:spcBef>
              <a:buClr>
                <a:srgbClr val="000000"/>
              </a:buClr>
              <a:buSzPct val="100000"/>
              <a:buFont typeface="Times New Roman"/>
              <a:buAutoNum type="arabicPeriod"/>
              <a:defRPr sz="2584">
                <a:solidFill>
                  <a:srgbClr val="000000"/>
                </a:solidFill>
                <a:latin typeface="Avenir Next"/>
                <a:ea typeface="Avenir Next"/>
                <a:cs typeface="Avenir Next"/>
                <a:sym typeface="Avenir Next"/>
              </a:defRPr>
            </a:pPr>
            <a:r>
              <a:rPr sz="2800" dirty="0"/>
              <a:t>Homicidios / consumados y frustrados</a:t>
            </a:r>
          </a:p>
          <a:p>
            <a:pPr marL="347472" indent="-241300" defTabSz="347472">
              <a:lnSpc>
                <a:spcPts val="4400"/>
              </a:lnSpc>
              <a:spcBef>
                <a:spcPts val="1200"/>
              </a:spcBef>
              <a:buClr>
                <a:srgbClr val="000000"/>
              </a:buClr>
              <a:buSzPct val="100000"/>
              <a:buFont typeface="Times New Roman"/>
              <a:buAutoNum type="arabicPeriod"/>
              <a:defRPr sz="2584">
                <a:solidFill>
                  <a:srgbClr val="000000"/>
                </a:solidFill>
                <a:latin typeface="Avenir Next"/>
                <a:ea typeface="Avenir Next"/>
                <a:cs typeface="Avenir Next"/>
                <a:sym typeface="Avenir Next"/>
              </a:defRPr>
            </a:pPr>
            <a:r>
              <a:rPr sz="2800" dirty="0"/>
              <a:t>Torturas y apremios ilegítimos, físicos, mentales y sexuales </a:t>
            </a:r>
          </a:p>
          <a:p>
            <a:pPr marL="347472" indent="-241300" defTabSz="347472">
              <a:lnSpc>
                <a:spcPts val="4400"/>
              </a:lnSpc>
              <a:spcBef>
                <a:spcPts val="1200"/>
              </a:spcBef>
              <a:buClr>
                <a:srgbClr val="000000"/>
              </a:buClr>
              <a:buSzPct val="100000"/>
              <a:buFont typeface="Times New Roman"/>
              <a:buAutoNum type="arabicPeriod"/>
              <a:defRPr sz="2584">
                <a:solidFill>
                  <a:srgbClr val="000000"/>
                </a:solidFill>
                <a:latin typeface="Avenir Next"/>
                <a:ea typeface="Avenir Next"/>
                <a:cs typeface="Avenir Next"/>
                <a:sym typeface="Avenir Next"/>
              </a:defRPr>
            </a:pPr>
            <a:r>
              <a:rPr sz="2800" dirty="0"/>
              <a:t>Abusos sexuales </a:t>
            </a:r>
          </a:p>
          <a:p>
            <a:pPr marL="347472" indent="-241300" defTabSz="347472">
              <a:lnSpc>
                <a:spcPts val="4400"/>
              </a:lnSpc>
              <a:spcBef>
                <a:spcPts val="1200"/>
              </a:spcBef>
              <a:buClr>
                <a:srgbClr val="000000"/>
              </a:buClr>
              <a:buSzPct val="100000"/>
              <a:buFont typeface="Times New Roman"/>
              <a:buAutoNum type="arabicPeriod"/>
              <a:defRPr sz="2584">
                <a:solidFill>
                  <a:srgbClr val="000000"/>
                </a:solidFill>
                <a:latin typeface="Avenir Next"/>
                <a:ea typeface="Avenir Next"/>
                <a:cs typeface="Avenir Next"/>
                <a:sym typeface="Avenir Next"/>
              </a:defRPr>
            </a:pPr>
            <a:r>
              <a:rPr sz="2800" dirty="0"/>
              <a:t>Violaciones </a:t>
            </a:r>
          </a:p>
          <a:p>
            <a:pPr marL="347472" indent="-241300" defTabSz="347472">
              <a:lnSpc>
                <a:spcPts val="4400"/>
              </a:lnSpc>
              <a:spcBef>
                <a:spcPts val="1200"/>
              </a:spcBef>
              <a:buClr>
                <a:srgbClr val="000000"/>
              </a:buClr>
              <a:buSzPct val="100000"/>
              <a:buFont typeface="Times New Roman"/>
              <a:buAutoNum type="arabicPeriod"/>
              <a:defRPr sz="2584">
                <a:solidFill>
                  <a:srgbClr val="000000"/>
                </a:solidFill>
                <a:latin typeface="Avenir Next"/>
                <a:ea typeface="Avenir Next"/>
                <a:cs typeface="Avenir Next"/>
                <a:sym typeface="Avenir Next"/>
              </a:defRPr>
            </a:pPr>
            <a:r>
              <a:rPr sz="2800" dirty="0"/>
              <a:t>Privación de libertad arbitraria, en lugares no habilitados para el efecto </a:t>
            </a:r>
          </a:p>
          <a:p>
            <a:pPr marL="347472" indent="-241300" defTabSz="347472">
              <a:lnSpc>
                <a:spcPts val="4400"/>
              </a:lnSpc>
              <a:spcBef>
                <a:spcPts val="1200"/>
              </a:spcBef>
              <a:buClr>
                <a:srgbClr val="000000"/>
              </a:buClr>
              <a:buSzPct val="100000"/>
              <a:buFont typeface="Times New Roman"/>
              <a:buAutoNum type="arabicPeriod"/>
              <a:defRPr sz="2584">
                <a:solidFill>
                  <a:srgbClr val="000000"/>
                </a:solidFill>
                <a:latin typeface="Avenir Next"/>
                <a:ea typeface="Avenir Next"/>
                <a:cs typeface="Avenir Next"/>
                <a:sym typeface="Avenir Next"/>
              </a:defRPr>
            </a:pPr>
            <a:r>
              <a:rPr sz="2800" dirty="0"/>
              <a:t>Detenciones selectivas de personas</a:t>
            </a:r>
          </a:p>
          <a:p>
            <a:pPr marL="347472" indent="-241300" defTabSz="347472">
              <a:lnSpc>
                <a:spcPts val="4400"/>
              </a:lnSpc>
              <a:spcBef>
                <a:spcPts val="1200"/>
              </a:spcBef>
              <a:buClr>
                <a:srgbClr val="000000"/>
              </a:buClr>
              <a:buSzPct val="100000"/>
              <a:buFont typeface="Times New Roman"/>
              <a:buAutoNum type="arabicPeriod"/>
              <a:defRPr sz="2584">
                <a:solidFill>
                  <a:srgbClr val="000000"/>
                </a:solidFill>
                <a:latin typeface="Avenir Next"/>
                <a:ea typeface="Avenir Next"/>
                <a:cs typeface="Avenir Next"/>
                <a:sym typeface="Avenir Next"/>
              </a:defRPr>
            </a:pPr>
            <a:r>
              <a:rPr sz="2800" dirty="0"/>
              <a:t>Detenciones desde el domicilio de personas</a:t>
            </a:r>
          </a:p>
          <a:p>
            <a:pPr marL="347472" indent="-241300" defTabSz="347472">
              <a:lnSpc>
                <a:spcPts val="4400"/>
              </a:lnSpc>
              <a:spcBef>
                <a:spcPts val="1200"/>
              </a:spcBef>
              <a:buClr>
                <a:srgbClr val="000000"/>
              </a:buClr>
              <a:buSzPct val="100000"/>
              <a:buFont typeface="Times New Roman"/>
              <a:buAutoNum type="arabicPeriod"/>
              <a:defRPr sz="2584">
                <a:solidFill>
                  <a:srgbClr val="000000"/>
                </a:solidFill>
                <a:latin typeface="Avenir Next"/>
                <a:ea typeface="Avenir Next"/>
                <a:cs typeface="Avenir Next"/>
                <a:sym typeface="Avenir Next"/>
              </a:defRPr>
            </a:pPr>
            <a:r>
              <a:rPr sz="2800" dirty="0"/>
              <a:t>Privación de libertad física, sin atender a la entrega de información referente a la  suerte o paradero del detenido</a:t>
            </a:r>
          </a:p>
          <a:p>
            <a:pPr marL="347472" indent="-241300" defTabSz="347472">
              <a:lnSpc>
                <a:spcPts val="4400"/>
              </a:lnSpc>
              <a:spcBef>
                <a:spcPts val="1200"/>
              </a:spcBef>
              <a:buClr>
                <a:srgbClr val="000000"/>
              </a:buClr>
              <a:buSzPct val="100000"/>
              <a:buFont typeface="Times New Roman"/>
              <a:buAutoNum type="arabicPeriod"/>
              <a:defRPr sz="2584">
                <a:solidFill>
                  <a:srgbClr val="000000"/>
                </a:solidFill>
                <a:latin typeface="Avenir Next"/>
                <a:ea typeface="Avenir Next"/>
                <a:cs typeface="Avenir Next"/>
                <a:sym typeface="Avenir Next"/>
              </a:defRPr>
            </a:pPr>
            <a:r>
              <a:rPr sz="2800" dirty="0"/>
              <a:t> Mutilación de miembros importantes, destrucción de globo ocular </a:t>
            </a:r>
            <a:endParaRPr sz="1600" dirty="0">
              <a:latin typeface="Times"/>
              <a:ea typeface="Times"/>
              <a:cs typeface="Times"/>
              <a:sym typeface="Times"/>
            </a:endParaRPr>
          </a:p>
        </p:txBody>
      </p:sp>
      <p:sp>
        <p:nvSpPr>
          <p:cNvPr id="2" name="CuadroTexto 1"/>
          <p:cNvSpPr txBox="1"/>
          <p:nvPr/>
        </p:nvSpPr>
        <p:spPr>
          <a:xfrm>
            <a:off x="8654211" y="8587908"/>
            <a:ext cx="4299789"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2400"/>
              </a:spcBef>
              <a:spcAft>
                <a:spcPts val="0"/>
              </a:spcAft>
              <a:buClrTx/>
              <a:buSzTx/>
              <a:buFontTx/>
              <a:buNone/>
              <a:tabLst/>
            </a:pPr>
            <a:r>
              <a:rPr lang="es-ES_tradnl" smtClean="0"/>
              <a:t>*Tipos  de delitos denunciados en medios de comunicación </a:t>
            </a:r>
            <a:endParaRPr kumimoji="0" lang="es-ES_tradnl" sz="2000" b="0" i="0" u="none" strike="noStrike" cap="none" spc="0" normalizeH="0" baseline="0">
              <a:ln>
                <a:noFill/>
              </a:ln>
              <a:solidFill>
                <a:srgbClr val="838787"/>
              </a:solidFill>
              <a:effectLst/>
              <a:uFillTx/>
              <a:latin typeface="Avenir Next Medium"/>
              <a:ea typeface="Avenir Next Medium"/>
              <a:cs typeface="Avenir Next Medium"/>
              <a:sym typeface="Avenir Next Medium"/>
            </a:endParaRPr>
          </a:p>
        </p:txBody>
      </p:sp>
    </p:spTree>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Profesor Julio Mundaca Q. @juliomundaca"/>
          <p:cNvSpPr txBox="1">
            <a:spLocks noGrp="1"/>
          </p:cNvSpPr>
          <p:nvPr>
            <p:ph type="body" idx="13"/>
          </p:nvPr>
        </p:nvSpPr>
        <p:spPr>
          <a:xfrm>
            <a:off x="50800" y="439418"/>
            <a:ext cx="12903200" cy="462282"/>
          </a:xfrm>
          <a:prstGeom prst="rect">
            <a:avLst/>
          </a:prstGeom>
          <a:solidFill>
            <a:schemeClr val="accent1"/>
          </a:solidFill>
        </p:spPr>
        <p:txBody>
          <a:bodyPr/>
          <a:lstStyle>
            <a:lvl1pPr algn="r" defTabSz="584200">
              <a:defRPr sz="2800" spc="0">
                <a:solidFill>
                  <a:srgbClr val="FFFFFF"/>
                </a:solidFill>
                <a:latin typeface="+mn-lt"/>
                <a:ea typeface="+mn-ea"/>
                <a:cs typeface="+mn-cs"/>
                <a:sym typeface="DIN Condensed"/>
              </a:defRPr>
            </a:lvl1pPr>
          </a:lstStyle>
          <a:p>
            <a:r>
              <a:t>Profesor Julio Mundaca Q. @juliomundaca</a:t>
            </a:r>
          </a:p>
        </p:txBody>
      </p:sp>
      <p:sp>
        <p:nvSpPr>
          <p:cNvPr id="293" name="Control de identidad"/>
          <p:cNvSpPr txBox="1">
            <a:spLocks noGrp="1"/>
          </p:cNvSpPr>
          <p:nvPr>
            <p:ph type="title"/>
          </p:nvPr>
        </p:nvSpPr>
        <p:spPr>
          <a:prstGeom prst="rect">
            <a:avLst/>
          </a:prstGeom>
        </p:spPr>
        <p:txBody>
          <a:bodyPr/>
          <a:lstStyle>
            <a:lvl1pPr defTabSz="467359">
              <a:spcBef>
                <a:spcPts val="2200"/>
              </a:spcBef>
              <a:defRPr sz="4800"/>
            </a:lvl1pPr>
          </a:lstStyle>
          <a:p>
            <a:r>
              <a:t>Control de identidad</a:t>
            </a:r>
          </a:p>
        </p:txBody>
      </p:sp>
      <p:pic>
        <p:nvPicPr>
          <p:cNvPr id="294" name="Imagen" descr="Imagen"/>
          <p:cNvPicPr>
            <a:picLocks noChangeAspect="1"/>
          </p:cNvPicPr>
          <p:nvPr/>
        </p:nvPicPr>
        <p:blipFill>
          <a:blip r:embed="rId2">
            <a:extLst/>
          </a:blip>
          <a:stretch>
            <a:fillRect/>
          </a:stretch>
        </p:blipFill>
        <p:spPr>
          <a:xfrm>
            <a:off x="4878686" y="8516054"/>
            <a:ext cx="2237803" cy="1161239"/>
          </a:xfrm>
          <a:prstGeom prst="rect">
            <a:avLst/>
          </a:prstGeom>
          <a:ln w="12700">
            <a:miter lim="400000"/>
          </a:ln>
        </p:spPr>
      </p:pic>
      <p:pic>
        <p:nvPicPr>
          <p:cNvPr id="2" name="Imagen 1"/>
          <p:cNvPicPr>
            <a:picLocks noChangeAspect="1"/>
          </p:cNvPicPr>
          <p:nvPr/>
        </p:nvPicPr>
        <p:blipFill>
          <a:blip r:embed="rId3"/>
          <a:stretch>
            <a:fillRect/>
          </a:stretch>
        </p:blipFill>
        <p:spPr>
          <a:xfrm>
            <a:off x="787400" y="2432754"/>
            <a:ext cx="11430000" cy="6083300"/>
          </a:xfrm>
          <a:prstGeom prst="rect">
            <a:avLst/>
          </a:prstGeom>
        </p:spPr>
      </p:pic>
    </p:spTree>
  </p:cSld>
  <p:clrMapOvr>
    <a:masterClrMapping/>
  </p:clrMapOvr>
  <p:transition spd="med"/>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Profesor Julio Mundaca Q. @juliomundaca"/>
          <p:cNvSpPr txBox="1">
            <a:spLocks noGrp="1"/>
          </p:cNvSpPr>
          <p:nvPr>
            <p:ph type="body" idx="13"/>
          </p:nvPr>
        </p:nvSpPr>
        <p:spPr>
          <a:xfrm>
            <a:off x="50800" y="439418"/>
            <a:ext cx="12903200" cy="462282"/>
          </a:xfrm>
          <a:prstGeom prst="rect">
            <a:avLst/>
          </a:prstGeom>
          <a:solidFill>
            <a:schemeClr val="accent1"/>
          </a:solidFill>
        </p:spPr>
        <p:txBody>
          <a:bodyPr/>
          <a:lstStyle>
            <a:lvl1pPr algn="r" defTabSz="584200">
              <a:defRPr sz="2800" spc="0">
                <a:solidFill>
                  <a:srgbClr val="FFFFFF"/>
                </a:solidFill>
                <a:latin typeface="+mn-lt"/>
                <a:ea typeface="+mn-ea"/>
                <a:cs typeface="+mn-cs"/>
                <a:sym typeface="DIN Condensed"/>
              </a:defRPr>
            </a:lvl1pPr>
          </a:lstStyle>
          <a:p>
            <a:r>
              <a:t>Profesor Julio Mundaca Q. @juliomundaca</a:t>
            </a:r>
          </a:p>
        </p:txBody>
      </p:sp>
      <p:sp>
        <p:nvSpPr>
          <p:cNvPr id="293" name="Control de identidad"/>
          <p:cNvSpPr txBox="1">
            <a:spLocks noGrp="1"/>
          </p:cNvSpPr>
          <p:nvPr>
            <p:ph type="title"/>
          </p:nvPr>
        </p:nvSpPr>
        <p:spPr>
          <a:prstGeom prst="rect">
            <a:avLst/>
          </a:prstGeom>
        </p:spPr>
        <p:txBody>
          <a:bodyPr/>
          <a:lstStyle>
            <a:lvl1pPr defTabSz="467359">
              <a:spcBef>
                <a:spcPts val="2200"/>
              </a:spcBef>
              <a:defRPr sz="4800"/>
            </a:lvl1pPr>
          </a:lstStyle>
          <a:p>
            <a:r>
              <a:t>Control de identidad</a:t>
            </a:r>
          </a:p>
        </p:txBody>
      </p:sp>
      <p:pic>
        <p:nvPicPr>
          <p:cNvPr id="294" name="Imagen" descr="Imagen"/>
          <p:cNvPicPr>
            <a:picLocks noChangeAspect="1"/>
          </p:cNvPicPr>
          <p:nvPr/>
        </p:nvPicPr>
        <p:blipFill>
          <a:blip r:embed="rId2">
            <a:extLst/>
          </a:blip>
          <a:stretch>
            <a:fillRect/>
          </a:stretch>
        </p:blipFill>
        <p:spPr>
          <a:xfrm>
            <a:off x="4878686" y="8516054"/>
            <a:ext cx="2237803" cy="1161239"/>
          </a:xfrm>
          <a:prstGeom prst="rect">
            <a:avLst/>
          </a:prstGeom>
          <a:ln w="12700">
            <a:miter lim="400000"/>
          </a:ln>
        </p:spPr>
      </p:pic>
      <p:sp>
        <p:nvSpPr>
          <p:cNvPr id="295" name="Artículo 85.- Control de identidad. Los funcionarios policiales señalados en el artículo 83 deberán, además, sin orden previa de los fiscales, solicitar la identificación de cualquier persona en los casos fundados, en que, según las circunstancias, estimaren que exista algún indicio de que ella hubiere cometido o intentado cometer un crimen, simple delito o falta; de que se dispusiere a cometerlo; de que pudiere suministrar informaciones útiles para la indagación de un crimen, simple delito o falta; o en el caso de la persona que se encapuche o emboce para ocultar, dificultar o disimular su identidad. El funcionario policial deberá otorgar a la persona facilidades para encontrar y exhibir estos instrumentos.…"/>
          <p:cNvSpPr txBox="1">
            <a:spLocks noGrp="1"/>
          </p:cNvSpPr>
          <p:nvPr>
            <p:ph type="body" idx="4294967295"/>
          </p:nvPr>
        </p:nvSpPr>
        <p:spPr>
          <a:xfrm>
            <a:off x="406400" y="2206977"/>
            <a:ext cx="12192000" cy="6108701"/>
          </a:xfrm>
          <a:prstGeom prst="rect">
            <a:avLst/>
          </a:prstGeom>
        </p:spPr>
        <p:txBody>
          <a:bodyPr>
            <a:normAutofit/>
          </a:bodyPr>
          <a:lstStyle/>
          <a:p>
            <a:pPr marL="0" indent="0" defTabSz="457200">
              <a:lnSpc>
                <a:spcPct val="120000"/>
              </a:lnSpc>
              <a:spcBef>
                <a:spcPts val="0"/>
              </a:spcBef>
              <a:buClrTx/>
              <a:buSzTx/>
              <a:buFontTx/>
              <a:buNone/>
              <a:defRPr sz="2100">
                <a:ln w="0" cap="flat">
                  <a:solidFill>
                    <a:srgbClr val="000000"/>
                  </a:solidFill>
                  <a:prstDash val="solid"/>
                  <a:miter lim="400000"/>
                </a:ln>
                <a:solidFill>
                  <a:srgbClr val="000000"/>
                </a:solidFill>
                <a:latin typeface="Avenir Next"/>
                <a:ea typeface="Avenir Next"/>
                <a:cs typeface="Avenir Next"/>
                <a:sym typeface="Avenir Next"/>
              </a:defRPr>
            </a:pPr>
            <a:r>
              <a:rPr sz="2000" dirty="0">
                <a:solidFill>
                  <a:schemeClr val="bg2"/>
                </a:solidFill>
                <a:latin typeface="Avenir Next" charset="0"/>
                <a:ea typeface="Avenir Next" charset="0"/>
                <a:cs typeface="Avenir Next" charset="0"/>
              </a:rPr>
              <a:t>Artículo 85.- Control de identidad. Los funcionarios policiales señalados en el artículo 83 deberán, además, sin orden previa de los fiscales, solicitar la identificación de cualquier persona en los casos fundados, en que, según las circunstancias, estimaren que </a:t>
            </a:r>
            <a:r>
              <a:rPr sz="2000" b="1" dirty="0">
                <a:solidFill>
                  <a:schemeClr val="bg2"/>
                </a:solidFill>
                <a:latin typeface="Avenir Next" charset="0"/>
                <a:ea typeface="Avenir Next" charset="0"/>
                <a:cs typeface="Avenir Next" charset="0"/>
              </a:rPr>
              <a:t>exista algún indicio de que ella hubiere cometido o intentado cometer un crimen, simple delito o falta; de que se dispusiere a cometerlo; de que pudiere suministrar informaciones útiles para la indagación de un crimen, simple delito o falta; o en el caso de la persona que se encapuche o emboce para ocultar, dificultar o disimular su identidad</a:t>
            </a:r>
            <a:r>
              <a:rPr sz="2000" dirty="0">
                <a:solidFill>
                  <a:schemeClr val="bg2"/>
                </a:solidFill>
                <a:latin typeface="Avenir Next" charset="0"/>
                <a:ea typeface="Avenir Next" charset="0"/>
                <a:cs typeface="Avenir Next" charset="0"/>
              </a:rPr>
              <a:t>. El funcionario policial deberá otorgar a la persona facilidades para encontrar y exhibir estos instrumentos</a:t>
            </a:r>
            <a:r>
              <a:rPr sz="2000" dirty="0" smtClean="0">
                <a:solidFill>
                  <a:schemeClr val="bg2"/>
                </a:solidFill>
                <a:latin typeface="Avenir Next" charset="0"/>
                <a:ea typeface="Avenir Next" charset="0"/>
                <a:cs typeface="Avenir Next" charset="0"/>
              </a:rPr>
              <a:t>.</a:t>
            </a:r>
            <a:endParaRPr lang="es-ES" sz="2000" dirty="0" smtClean="0">
              <a:solidFill>
                <a:schemeClr val="bg2"/>
              </a:solidFill>
              <a:latin typeface="Avenir Next" charset="0"/>
              <a:ea typeface="Avenir Next" charset="0"/>
              <a:cs typeface="Avenir Next" charset="0"/>
            </a:endParaRPr>
          </a:p>
          <a:p>
            <a:pPr marL="0" indent="0" defTabSz="457200">
              <a:lnSpc>
                <a:spcPct val="120000"/>
              </a:lnSpc>
              <a:spcBef>
                <a:spcPts val="0"/>
              </a:spcBef>
              <a:buClrTx/>
              <a:buSzTx/>
              <a:buFontTx/>
              <a:buNone/>
              <a:defRPr sz="2100">
                <a:ln w="0" cap="flat">
                  <a:solidFill>
                    <a:srgbClr val="000000"/>
                  </a:solidFill>
                  <a:prstDash val="solid"/>
                  <a:miter lim="400000"/>
                </a:ln>
                <a:solidFill>
                  <a:srgbClr val="000000"/>
                </a:solidFill>
                <a:latin typeface="Avenir Next"/>
                <a:ea typeface="Avenir Next"/>
                <a:cs typeface="Avenir Next"/>
                <a:sym typeface="Avenir Next"/>
              </a:defRPr>
            </a:pPr>
            <a:endParaRPr sz="2000" dirty="0">
              <a:solidFill>
                <a:schemeClr val="bg2"/>
              </a:solidFill>
              <a:latin typeface="Avenir Next" charset="0"/>
              <a:ea typeface="Avenir Next" charset="0"/>
              <a:cs typeface="Avenir Next" charset="0"/>
            </a:endParaRPr>
          </a:p>
          <a:p>
            <a:pPr marL="0" indent="0" defTabSz="457200">
              <a:lnSpc>
                <a:spcPct val="120000"/>
              </a:lnSpc>
              <a:spcBef>
                <a:spcPts val="0"/>
              </a:spcBef>
              <a:buClrTx/>
              <a:buSzTx/>
              <a:buFontTx/>
              <a:buNone/>
              <a:defRPr sz="2100">
                <a:ln w="0" cap="flat">
                  <a:solidFill>
                    <a:srgbClr val="000000"/>
                  </a:solidFill>
                  <a:prstDash val="solid"/>
                  <a:miter lim="400000"/>
                </a:ln>
                <a:solidFill>
                  <a:srgbClr val="000000"/>
                </a:solidFill>
                <a:latin typeface="Avenir Next"/>
                <a:ea typeface="Avenir Next"/>
                <a:cs typeface="Avenir Next"/>
                <a:sym typeface="Avenir Next"/>
              </a:defRPr>
            </a:pPr>
            <a:r>
              <a:rPr sz="2000" dirty="0">
                <a:solidFill>
                  <a:schemeClr val="bg2"/>
                </a:solidFill>
                <a:latin typeface="Avenir Next" charset="0"/>
                <a:ea typeface="Avenir Next" charset="0"/>
                <a:cs typeface="Avenir Next" charset="0"/>
              </a:rPr>
              <a:t> Procederá también tal solicitud cuando los funcionarios policiales tengan algún antecedente que les permita inferir que una determinada persona tiene alguna orden de detención pendiente</a:t>
            </a:r>
            <a:r>
              <a:rPr sz="2000" dirty="0" smtClean="0">
                <a:solidFill>
                  <a:schemeClr val="bg2"/>
                </a:solidFill>
                <a:latin typeface="Avenir Next" charset="0"/>
                <a:ea typeface="Avenir Next" charset="0"/>
                <a:cs typeface="Avenir Next" charset="0"/>
              </a:rPr>
              <a:t>.</a:t>
            </a:r>
            <a:endParaRPr sz="2000" dirty="0">
              <a:solidFill>
                <a:schemeClr val="bg2"/>
              </a:solidFill>
              <a:latin typeface="Avenir Next" charset="0"/>
              <a:ea typeface="Avenir Next" charset="0"/>
              <a:cs typeface="Avenir Next" charset="0"/>
            </a:endParaRPr>
          </a:p>
          <a:p>
            <a:pPr marL="0" indent="0" defTabSz="457200">
              <a:lnSpc>
                <a:spcPct val="120000"/>
              </a:lnSpc>
              <a:spcBef>
                <a:spcPts val="0"/>
              </a:spcBef>
              <a:buClrTx/>
              <a:buSzTx/>
              <a:buFontTx/>
              <a:buNone/>
              <a:defRPr sz="2100">
                <a:ln w="0" cap="flat">
                  <a:solidFill>
                    <a:srgbClr val="000000"/>
                  </a:solidFill>
                  <a:prstDash val="solid"/>
                  <a:miter lim="400000"/>
                </a:ln>
                <a:solidFill>
                  <a:srgbClr val="000000"/>
                </a:solidFill>
                <a:latin typeface="Avenir Next"/>
                <a:ea typeface="Avenir Next"/>
                <a:cs typeface="Avenir Next"/>
                <a:sym typeface="Avenir Next"/>
              </a:defRPr>
            </a:pPr>
            <a:r>
              <a:rPr sz="2000" dirty="0">
                <a:solidFill>
                  <a:schemeClr val="bg2"/>
                </a:solidFill>
                <a:latin typeface="Avenir Next" charset="0"/>
                <a:ea typeface="Avenir Next" charset="0"/>
                <a:cs typeface="Avenir Next" charset="0"/>
              </a:rPr>
              <a:t> La identificación se realizará en el lugar en que la persona se encontrare, por medio de documentos de identificación expedidos por la autoridad pública, como cédula de identidad, licencia de conducir o pasaporte. El funcionario policial deberá otorgar a la persona facilidades para encontrar y exhibir estos instrumentos.</a:t>
            </a:r>
          </a:p>
        </p:txBody>
      </p:sp>
    </p:spTree>
    <p:extLst>
      <p:ext uri="{BB962C8B-B14F-4D97-AF65-F5344CB8AC3E}">
        <p14:creationId xmlns:p14="http://schemas.microsoft.com/office/powerpoint/2010/main" val="2035625926"/>
      </p:ext>
    </p:extLst>
  </p:cSld>
  <p:clrMapOvr>
    <a:masterClrMapping/>
  </p:clrMapOvr>
  <p:transition spd="med"/>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 name="Profesor Julio Mundaca Q. @juliomundaca"/>
          <p:cNvSpPr txBox="1">
            <a:spLocks noGrp="1"/>
          </p:cNvSpPr>
          <p:nvPr>
            <p:ph type="body" idx="13"/>
          </p:nvPr>
        </p:nvSpPr>
        <p:spPr>
          <a:xfrm>
            <a:off x="50800" y="439418"/>
            <a:ext cx="12903200" cy="462282"/>
          </a:xfrm>
          <a:prstGeom prst="rect">
            <a:avLst/>
          </a:prstGeom>
          <a:solidFill>
            <a:schemeClr val="accent1"/>
          </a:solidFill>
        </p:spPr>
        <p:txBody>
          <a:bodyPr/>
          <a:lstStyle>
            <a:lvl1pPr algn="r" defTabSz="584200">
              <a:defRPr sz="2800" spc="0">
                <a:solidFill>
                  <a:srgbClr val="FFFFFF"/>
                </a:solidFill>
                <a:latin typeface="+mn-lt"/>
                <a:ea typeface="+mn-ea"/>
                <a:cs typeface="+mn-cs"/>
                <a:sym typeface="DIN Condensed"/>
              </a:defRPr>
            </a:lvl1pPr>
          </a:lstStyle>
          <a:p>
            <a:r>
              <a:t>Profesor Julio Mundaca Q. @juliomundaca</a:t>
            </a:r>
          </a:p>
        </p:txBody>
      </p:sp>
      <p:sp>
        <p:nvSpPr>
          <p:cNvPr id="298" name="Control de identidad"/>
          <p:cNvSpPr txBox="1">
            <a:spLocks noGrp="1"/>
          </p:cNvSpPr>
          <p:nvPr>
            <p:ph type="title"/>
          </p:nvPr>
        </p:nvSpPr>
        <p:spPr>
          <a:prstGeom prst="rect">
            <a:avLst/>
          </a:prstGeom>
        </p:spPr>
        <p:txBody>
          <a:bodyPr/>
          <a:lstStyle>
            <a:lvl1pPr defTabSz="467359">
              <a:spcBef>
                <a:spcPts val="2200"/>
              </a:spcBef>
              <a:defRPr sz="4800"/>
            </a:lvl1pPr>
          </a:lstStyle>
          <a:p>
            <a:r>
              <a:t>Control de identidad</a:t>
            </a:r>
          </a:p>
        </p:txBody>
      </p:sp>
      <p:pic>
        <p:nvPicPr>
          <p:cNvPr id="299" name="Imagen" descr="Imagen"/>
          <p:cNvPicPr>
            <a:picLocks noChangeAspect="1"/>
          </p:cNvPicPr>
          <p:nvPr/>
        </p:nvPicPr>
        <p:blipFill>
          <a:blip r:embed="rId2">
            <a:extLst/>
          </a:blip>
          <a:stretch>
            <a:fillRect/>
          </a:stretch>
        </p:blipFill>
        <p:spPr>
          <a:xfrm>
            <a:off x="4878686" y="8516054"/>
            <a:ext cx="2237803" cy="1161239"/>
          </a:xfrm>
          <a:prstGeom prst="rect">
            <a:avLst/>
          </a:prstGeom>
          <a:ln w="12700">
            <a:miter lim="400000"/>
          </a:ln>
        </p:spPr>
      </p:pic>
      <p:sp>
        <p:nvSpPr>
          <p:cNvPr id="300" name="Durante este procedimiento, sin necesidad de nuevo indicio, la policía podrá proceder al registro de las vestimentas, equipaje o vehículo de la persona cuya identidad se controla, y cotejar la existencia de las órdenes de detención que pudieren afectarle. La policía procederá a la detención, sin necesidad de orden judicial y en conformidad a lo dispuesto en el artículo 129, de quienes se sorprenda, a propósito del registro, en alguna de las hipótesis del artículo 130, así como de quienes al momento del cotejo registren orden de detención pendiente.…"/>
          <p:cNvSpPr txBox="1">
            <a:spLocks noGrp="1"/>
          </p:cNvSpPr>
          <p:nvPr>
            <p:ph type="body" idx="4294967295"/>
          </p:nvPr>
        </p:nvSpPr>
        <p:spPr>
          <a:xfrm>
            <a:off x="406400" y="2206977"/>
            <a:ext cx="12192000" cy="6108701"/>
          </a:xfrm>
          <a:prstGeom prst="rect">
            <a:avLst/>
          </a:prstGeom>
        </p:spPr>
        <p:txBody>
          <a:bodyPr>
            <a:normAutofit/>
          </a:bodyPr>
          <a:lstStyle/>
          <a:p>
            <a:pPr marL="0" indent="0" defTabSz="443484">
              <a:lnSpc>
                <a:spcPct val="120000"/>
              </a:lnSpc>
              <a:spcBef>
                <a:spcPts val="0"/>
              </a:spcBef>
              <a:buClrTx/>
              <a:buSzTx/>
              <a:buFontTx/>
              <a:buNone/>
              <a:defRPr sz="2231">
                <a:ln w="0" cap="flat">
                  <a:solidFill>
                    <a:srgbClr val="000000"/>
                  </a:solidFill>
                  <a:prstDash val="solid"/>
                  <a:miter lim="400000"/>
                </a:ln>
                <a:solidFill>
                  <a:srgbClr val="000000"/>
                </a:solidFill>
                <a:latin typeface="Avenir Next"/>
                <a:ea typeface="Avenir Next"/>
                <a:cs typeface="Avenir Next"/>
                <a:sym typeface="Avenir Next"/>
              </a:defRPr>
            </a:pPr>
            <a:r>
              <a:rPr dirty="0"/>
              <a:t> </a:t>
            </a:r>
            <a:r>
              <a:rPr sz="2000" dirty="0"/>
              <a:t>Durante este procedimiento, sin necesidad de nuevo indicio, la policía podrá proceder al registro de las vestimentas, equipaje o vehículo de la persona cuya identidad se controla, y cotejar la existencia de las órdenes de detención que pudieren afectarle. La policía procederá a la detención, sin necesidad de orden judicial y en conformidad a lo dispuesto en el artículo 129, de quienes se sorprenda, a propósito del registro, en alguna de las hipótesis del artículo 130, así como de quienes al momento del cotejo registren orden de detención </a:t>
            </a:r>
            <a:r>
              <a:rPr sz="2000" dirty="0" smtClean="0"/>
              <a:t>pendient</a:t>
            </a:r>
            <a:r>
              <a:rPr lang="es-ES" sz="2000" dirty="0" smtClean="0"/>
              <a:t>e.</a:t>
            </a:r>
          </a:p>
          <a:p>
            <a:pPr marL="0" indent="0" defTabSz="443484">
              <a:lnSpc>
                <a:spcPct val="120000"/>
              </a:lnSpc>
              <a:spcBef>
                <a:spcPts val="0"/>
              </a:spcBef>
              <a:buClrTx/>
              <a:buSzTx/>
              <a:buFontTx/>
              <a:buNone/>
              <a:defRPr sz="2231">
                <a:ln w="0" cap="flat">
                  <a:solidFill>
                    <a:srgbClr val="000000"/>
                  </a:solidFill>
                  <a:prstDash val="solid"/>
                  <a:miter lim="400000"/>
                </a:ln>
                <a:solidFill>
                  <a:srgbClr val="000000"/>
                </a:solidFill>
                <a:latin typeface="Avenir Next"/>
                <a:ea typeface="Avenir Next"/>
                <a:cs typeface="Avenir Next"/>
                <a:sym typeface="Avenir Next"/>
              </a:defRPr>
            </a:pPr>
            <a:endParaRPr lang="es-ES" sz="2000" dirty="0" smtClean="0"/>
          </a:p>
          <a:p>
            <a:pPr marL="0" indent="0" defTabSz="443484">
              <a:lnSpc>
                <a:spcPct val="120000"/>
              </a:lnSpc>
              <a:spcBef>
                <a:spcPts val="0"/>
              </a:spcBef>
              <a:buClrTx/>
              <a:buSzTx/>
              <a:buFontTx/>
              <a:buNone/>
              <a:defRPr sz="2231">
                <a:ln w="0" cap="flat">
                  <a:solidFill>
                    <a:srgbClr val="000000"/>
                  </a:solidFill>
                  <a:prstDash val="solid"/>
                  <a:miter lim="400000"/>
                </a:ln>
                <a:solidFill>
                  <a:srgbClr val="000000"/>
                </a:solidFill>
                <a:latin typeface="Avenir Next"/>
                <a:ea typeface="Avenir Next"/>
                <a:cs typeface="Avenir Next"/>
                <a:sym typeface="Avenir Next"/>
              </a:defRPr>
            </a:pPr>
            <a:r>
              <a:rPr sz="2000" dirty="0" smtClean="0"/>
              <a:t> </a:t>
            </a:r>
            <a:r>
              <a:rPr sz="2000" dirty="0"/>
              <a:t>En caso de negativa de una persona a acreditar su identidad, o si habiendo recibido las facilidades del caso no le fuere posible hacerlo, la policía la conducirá a la unidad policial más cercana para fines de identificación. En dicha unidad se le darán facilidades para procurar una identificación satisfactoria por otros medios distintos de los ya mencionados, dejándola en libertad en caso de obtenerse dicho resultado, previo cotejo de la existencia de órdenes de detención que pudieren afectarle. Si no resultare posible acreditar su identidad, se le tomarán huellas digitales, las que sólo podrán ser usadas para fines de identificación y, cumplido dicho propósito, serán destruidas.</a:t>
            </a:r>
          </a:p>
          <a:p>
            <a:pPr marL="0" indent="0" defTabSz="443484">
              <a:lnSpc>
                <a:spcPct val="120000"/>
              </a:lnSpc>
              <a:spcBef>
                <a:spcPts val="0"/>
              </a:spcBef>
              <a:buClrTx/>
              <a:buSzTx/>
              <a:buFontTx/>
              <a:buNone/>
              <a:defRPr sz="1552">
                <a:ln w="0" cap="flat">
                  <a:solidFill>
                    <a:srgbClr val="000000"/>
                  </a:solidFill>
                  <a:prstDash val="solid"/>
                  <a:miter lim="400000"/>
                </a:ln>
                <a:solidFill>
                  <a:srgbClr val="000000"/>
                </a:solidFill>
                <a:latin typeface="Avenir Next"/>
                <a:ea typeface="Avenir Next"/>
                <a:cs typeface="Avenir Next"/>
                <a:sym typeface="Avenir Next"/>
              </a:defRPr>
            </a:pPr>
            <a:r>
              <a:rPr sz="2000" dirty="0"/>
              <a:t>    </a:t>
            </a:r>
          </a:p>
        </p:txBody>
      </p:sp>
    </p:spTree>
  </p:cSld>
  <p:clrMapOvr>
    <a:masterClrMapping/>
  </p:clrMapOvr>
  <p:transition spd="med"/>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rofesor Julio Mundaca Q. @juliomundaca"/>
          <p:cNvSpPr txBox="1">
            <a:spLocks noGrp="1"/>
          </p:cNvSpPr>
          <p:nvPr>
            <p:ph type="body" idx="13"/>
          </p:nvPr>
        </p:nvSpPr>
        <p:spPr>
          <a:xfrm>
            <a:off x="50800" y="439418"/>
            <a:ext cx="12903200" cy="462282"/>
          </a:xfrm>
          <a:prstGeom prst="rect">
            <a:avLst/>
          </a:prstGeom>
          <a:solidFill>
            <a:schemeClr val="accent1"/>
          </a:solidFill>
        </p:spPr>
        <p:txBody>
          <a:bodyPr/>
          <a:lstStyle>
            <a:lvl1pPr algn="r" defTabSz="584200">
              <a:defRPr sz="2800" spc="0">
                <a:solidFill>
                  <a:srgbClr val="FFFFFF"/>
                </a:solidFill>
                <a:latin typeface="+mn-lt"/>
                <a:ea typeface="+mn-ea"/>
                <a:cs typeface="+mn-cs"/>
                <a:sym typeface="DIN Condensed"/>
              </a:defRPr>
            </a:lvl1pPr>
          </a:lstStyle>
          <a:p>
            <a:r>
              <a:t>Profesor Julio Mundaca Q. @juliomundaca</a:t>
            </a:r>
          </a:p>
        </p:txBody>
      </p:sp>
      <p:sp>
        <p:nvSpPr>
          <p:cNvPr id="303" name="Control de identidad"/>
          <p:cNvSpPr txBox="1">
            <a:spLocks noGrp="1"/>
          </p:cNvSpPr>
          <p:nvPr>
            <p:ph type="title"/>
          </p:nvPr>
        </p:nvSpPr>
        <p:spPr>
          <a:prstGeom prst="rect">
            <a:avLst/>
          </a:prstGeom>
        </p:spPr>
        <p:txBody>
          <a:bodyPr/>
          <a:lstStyle>
            <a:lvl1pPr defTabSz="467359">
              <a:spcBef>
                <a:spcPts val="2200"/>
              </a:spcBef>
              <a:defRPr sz="4800"/>
            </a:lvl1pPr>
          </a:lstStyle>
          <a:p>
            <a:r>
              <a:t>Control de identidad</a:t>
            </a:r>
          </a:p>
        </p:txBody>
      </p:sp>
      <p:pic>
        <p:nvPicPr>
          <p:cNvPr id="304" name="Imagen" descr="Imagen"/>
          <p:cNvPicPr>
            <a:picLocks noChangeAspect="1"/>
          </p:cNvPicPr>
          <p:nvPr/>
        </p:nvPicPr>
        <p:blipFill>
          <a:blip r:embed="rId2">
            <a:extLst/>
          </a:blip>
          <a:stretch>
            <a:fillRect/>
          </a:stretch>
        </p:blipFill>
        <p:spPr>
          <a:xfrm>
            <a:off x="4878686" y="8516054"/>
            <a:ext cx="2237803" cy="1161239"/>
          </a:xfrm>
          <a:prstGeom prst="rect">
            <a:avLst/>
          </a:prstGeom>
          <a:ln w="12700">
            <a:miter lim="400000"/>
          </a:ln>
        </p:spPr>
      </p:pic>
      <p:sp>
        <p:nvSpPr>
          <p:cNvPr id="305" name="El conjunto de procedimientos detallados en los incisos precedentes no deberá extenderse por un plazo superior a ocho horas, transcurridas las cuales la persona que ha estado sujeta a ellos deberá ser puesta en libertad, salvo que existan indicios de que ha ocultado su verdadera identidad o ha proporcionado una falsa, caso en el cual se estará a lo dispuesto en el inciso siguiente.…"/>
          <p:cNvSpPr txBox="1">
            <a:spLocks noGrp="1"/>
          </p:cNvSpPr>
          <p:nvPr>
            <p:ph type="body" idx="4294967295"/>
          </p:nvPr>
        </p:nvSpPr>
        <p:spPr>
          <a:xfrm>
            <a:off x="406399" y="2151943"/>
            <a:ext cx="12192001" cy="6108701"/>
          </a:xfrm>
          <a:prstGeom prst="rect">
            <a:avLst/>
          </a:prstGeom>
        </p:spPr>
        <p:txBody>
          <a:bodyPr>
            <a:normAutofit lnSpcReduction="10000"/>
          </a:bodyPr>
          <a:lstStyle/>
          <a:p>
            <a:pPr marL="0" indent="0" defTabSz="406908">
              <a:lnSpc>
                <a:spcPct val="120000"/>
              </a:lnSpc>
              <a:spcBef>
                <a:spcPts val="0"/>
              </a:spcBef>
              <a:buClrTx/>
              <a:buSzTx/>
              <a:buFontTx/>
              <a:buNone/>
              <a:defRPr sz="2136">
                <a:ln w="0" cap="flat">
                  <a:solidFill>
                    <a:srgbClr val="000000"/>
                  </a:solidFill>
                  <a:prstDash val="solid"/>
                  <a:miter lim="400000"/>
                </a:ln>
                <a:solidFill>
                  <a:srgbClr val="000000"/>
                </a:solidFill>
                <a:latin typeface="Avenir Next"/>
                <a:ea typeface="Avenir Next"/>
                <a:cs typeface="Avenir Next"/>
                <a:sym typeface="Avenir Next"/>
              </a:defRPr>
            </a:pPr>
            <a:r>
              <a:rPr dirty="0"/>
              <a:t>El conjunto de procedimientos detallados en los incisos precedentes no deberá extenderse por un plazo superior a ocho horas, transcurridas las cuales la persona que ha estado sujeta a ellos deberá ser puesta en libertad, salvo que existan indicios de que ha ocultado su verdadera identidad o ha proporcionado una falsa, caso en el cual se estará a lo dispuesto en el inciso siguiente.</a:t>
            </a:r>
          </a:p>
          <a:p>
            <a:pPr marL="0" indent="0" defTabSz="406908">
              <a:lnSpc>
                <a:spcPct val="120000"/>
              </a:lnSpc>
              <a:spcBef>
                <a:spcPts val="0"/>
              </a:spcBef>
              <a:buClrTx/>
              <a:buSzTx/>
              <a:buFontTx/>
              <a:buNone/>
              <a:defRPr sz="2136">
                <a:ln w="0" cap="flat">
                  <a:solidFill>
                    <a:srgbClr val="000000"/>
                  </a:solidFill>
                  <a:prstDash val="solid"/>
                  <a:miter lim="400000"/>
                </a:ln>
                <a:solidFill>
                  <a:srgbClr val="000000"/>
                </a:solidFill>
                <a:latin typeface="Avenir Next"/>
                <a:ea typeface="Avenir Next"/>
                <a:cs typeface="Avenir Next"/>
                <a:sym typeface="Avenir Next"/>
              </a:defRPr>
            </a:pPr>
            <a:endParaRPr dirty="0"/>
          </a:p>
          <a:p>
            <a:pPr marL="0" indent="0" defTabSz="406908">
              <a:lnSpc>
                <a:spcPct val="120000"/>
              </a:lnSpc>
              <a:spcBef>
                <a:spcPts val="0"/>
              </a:spcBef>
              <a:buClrTx/>
              <a:buSzTx/>
              <a:buFontTx/>
              <a:buNone/>
              <a:defRPr sz="2136">
                <a:ln w="0" cap="flat">
                  <a:solidFill>
                    <a:srgbClr val="000000"/>
                  </a:solidFill>
                  <a:prstDash val="solid"/>
                  <a:miter lim="400000"/>
                </a:ln>
                <a:solidFill>
                  <a:srgbClr val="000000"/>
                </a:solidFill>
                <a:latin typeface="Avenir Next"/>
                <a:ea typeface="Avenir Next"/>
                <a:cs typeface="Avenir Next"/>
                <a:sym typeface="Avenir Next"/>
              </a:defRPr>
            </a:pPr>
            <a:r>
              <a:rPr dirty="0"/>
              <a:t>Si la persona se niega a acreditar su identidad o se encuentra en la situación indicada en el inciso anterior, se procederá a su detención como autora de la falta prevista y sancionada en el Nº 5 del artículo 496 del Código Penal. El agente policial deberá informar, de inmediato, de la detención al fiscal, quien podrá dejarla sin efecto u ordenar que el detenido sea conducido ante el juez dentro de un plazo máximo de veinticuatro horas, contado desde que la detención se hubiere practicado. Si el fiscal nada manifestare, la policía deberá presentar al detenido ante la autoridad judicial en el plazo indicado.</a:t>
            </a:r>
          </a:p>
          <a:p>
            <a:pPr marL="0" indent="0" defTabSz="406908">
              <a:lnSpc>
                <a:spcPts val="4100"/>
              </a:lnSpc>
              <a:spcBef>
                <a:spcPts val="0"/>
              </a:spcBef>
              <a:buClrTx/>
              <a:buSzTx/>
              <a:buFontTx/>
              <a:buNone/>
              <a:defRPr sz="2136">
                <a:ln w="0" cap="flat">
                  <a:solidFill>
                    <a:srgbClr val="000000"/>
                  </a:solidFill>
                  <a:prstDash val="solid"/>
                  <a:miter lim="400000"/>
                </a:ln>
                <a:solidFill>
                  <a:srgbClr val="000000"/>
                </a:solidFill>
                <a:latin typeface="Avenir Next"/>
                <a:ea typeface="Avenir Next"/>
                <a:cs typeface="Avenir Next"/>
                <a:sym typeface="Avenir Next"/>
              </a:defRPr>
            </a:pPr>
            <a:endParaRPr dirty="0"/>
          </a:p>
          <a:p>
            <a:pPr marL="0" indent="0" defTabSz="406908">
              <a:lnSpc>
                <a:spcPts val="3800"/>
              </a:lnSpc>
              <a:spcBef>
                <a:spcPts val="0"/>
              </a:spcBef>
              <a:buClrTx/>
              <a:buSzTx/>
              <a:buFontTx/>
              <a:buNone/>
              <a:defRPr sz="1869">
                <a:ln w="0" cap="flat">
                  <a:solidFill>
                    <a:srgbClr val="000000"/>
                  </a:solidFill>
                  <a:prstDash val="solid"/>
                  <a:miter lim="400000"/>
                </a:ln>
                <a:solidFill>
                  <a:srgbClr val="000000"/>
                </a:solidFill>
                <a:latin typeface="Avenir Next"/>
                <a:ea typeface="Avenir Next"/>
                <a:cs typeface="Avenir Next"/>
                <a:sym typeface="Avenir Next"/>
              </a:defRPr>
            </a:pPr>
            <a:r>
              <a:rPr dirty="0"/>
              <a:t> </a:t>
            </a:r>
          </a:p>
          <a:p>
            <a:pPr marL="0" indent="0" defTabSz="406908">
              <a:lnSpc>
                <a:spcPts val="3300"/>
              </a:lnSpc>
              <a:spcBef>
                <a:spcPts val="0"/>
              </a:spcBef>
              <a:buClrTx/>
              <a:buSzTx/>
              <a:buFontTx/>
              <a:buNone/>
              <a:defRPr sz="1424">
                <a:ln w="0" cap="flat">
                  <a:solidFill>
                    <a:srgbClr val="000000"/>
                  </a:solidFill>
                  <a:prstDash val="solid"/>
                  <a:miter lim="400000"/>
                </a:ln>
                <a:solidFill>
                  <a:srgbClr val="000000"/>
                </a:solidFill>
                <a:latin typeface="Arial"/>
                <a:ea typeface="Arial"/>
                <a:cs typeface="Arial"/>
                <a:sym typeface="Arial"/>
              </a:defRPr>
            </a:pPr>
            <a:endParaRPr dirty="0"/>
          </a:p>
        </p:txBody>
      </p:sp>
    </p:spTree>
  </p:cSld>
  <p:clrMapOvr>
    <a:masterClrMapping/>
  </p:clrMapOvr>
  <p:transition spd="med"/>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 name="Profesor Julio Mundaca Q. @juliomundaca"/>
          <p:cNvSpPr txBox="1">
            <a:spLocks noGrp="1"/>
          </p:cNvSpPr>
          <p:nvPr>
            <p:ph type="body" idx="13"/>
          </p:nvPr>
        </p:nvSpPr>
        <p:spPr>
          <a:xfrm>
            <a:off x="50800" y="439418"/>
            <a:ext cx="12903200" cy="462282"/>
          </a:xfrm>
          <a:prstGeom prst="rect">
            <a:avLst/>
          </a:prstGeom>
          <a:solidFill>
            <a:schemeClr val="accent1"/>
          </a:solidFill>
        </p:spPr>
        <p:txBody>
          <a:bodyPr/>
          <a:lstStyle>
            <a:lvl1pPr algn="r" defTabSz="584200">
              <a:defRPr sz="2800" spc="0">
                <a:solidFill>
                  <a:srgbClr val="FFFFFF"/>
                </a:solidFill>
                <a:latin typeface="+mn-lt"/>
                <a:ea typeface="+mn-ea"/>
                <a:cs typeface="+mn-cs"/>
                <a:sym typeface="DIN Condensed"/>
              </a:defRPr>
            </a:lvl1pPr>
          </a:lstStyle>
          <a:p>
            <a:r>
              <a:t>Profesor Julio Mundaca Q. @juliomundaca</a:t>
            </a:r>
          </a:p>
        </p:txBody>
      </p:sp>
      <p:sp>
        <p:nvSpPr>
          <p:cNvPr id="308" name="Control de identidad"/>
          <p:cNvSpPr txBox="1">
            <a:spLocks noGrp="1"/>
          </p:cNvSpPr>
          <p:nvPr>
            <p:ph type="title"/>
          </p:nvPr>
        </p:nvSpPr>
        <p:spPr>
          <a:prstGeom prst="rect">
            <a:avLst/>
          </a:prstGeom>
        </p:spPr>
        <p:txBody>
          <a:bodyPr/>
          <a:lstStyle>
            <a:lvl1pPr defTabSz="467359">
              <a:spcBef>
                <a:spcPts val="2200"/>
              </a:spcBef>
              <a:defRPr sz="4800"/>
            </a:lvl1pPr>
          </a:lstStyle>
          <a:p>
            <a:r>
              <a:t>Control de identidad</a:t>
            </a:r>
          </a:p>
        </p:txBody>
      </p:sp>
      <p:pic>
        <p:nvPicPr>
          <p:cNvPr id="309" name="Imagen" descr="Imagen"/>
          <p:cNvPicPr>
            <a:picLocks noChangeAspect="1"/>
          </p:cNvPicPr>
          <p:nvPr/>
        </p:nvPicPr>
        <p:blipFill>
          <a:blip r:embed="rId2">
            <a:extLst/>
          </a:blip>
          <a:stretch>
            <a:fillRect/>
          </a:stretch>
        </p:blipFill>
        <p:spPr>
          <a:xfrm>
            <a:off x="4878686" y="8516054"/>
            <a:ext cx="2237803" cy="1161239"/>
          </a:xfrm>
          <a:prstGeom prst="rect">
            <a:avLst/>
          </a:prstGeom>
          <a:ln w="12700">
            <a:miter lim="400000"/>
          </a:ln>
        </p:spPr>
      </p:pic>
      <p:sp>
        <p:nvSpPr>
          <p:cNvPr id="310" name="Artículo 86.- Derechos de la persona sujeta a control de identidad. En cualquier caso que hubiere sido necesario conducir a la unidad policial a la persona cuya identidad se tratare de averiguar en virtud del artículo precedente, el funcionario que practicare el traslado deberá informarle verbalmente de su derecho a que se comunique a su familia o a la persona que indicare, de su permanencia en el cuartel policial. El afectado no podrá ser ingresado a celdas o calabozos, ni mantenido en contacto con personas detenidas.…"/>
          <p:cNvSpPr txBox="1">
            <a:spLocks noGrp="1"/>
          </p:cNvSpPr>
          <p:nvPr>
            <p:ph type="body" idx="4294967295"/>
          </p:nvPr>
        </p:nvSpPr>
        <p:spPr>
          <a:xfrm>
            <a:off x="533152" y="2333977"/>
            <a:ext cx="12192001" cy="6108701"/>
          </a:xfrm>
          <a:prstGeom prst="rect">
            <a:avLst/>
          </a:prstGeom>
        </p:spPr>
        <p:txBody>
          <a:bodyPr>
            <a:normAutofit/>
          </a:bodyPr>
          <a:lstStyle/>
          <a:p>
            <a:pPr marL="0" indent="0" defTabSz="457200">
              <a:lnSpc>
                <a:spcPct val="120000"/>
              </a:lnSpc>
              <a:spcBef>
                <a:spcPts val="0"/>
              </a:spcBef>
              <a:buClrTx/>
              <a:buSzTx/>
              <a:buFontTx/>
              <a:buNone/>
              <a:defRPr sz="2100">
                <a:ln w="0" cap="flat">
                  <a:solidFill>
                    <a:srgbClr val="000000"/>
                  </a:solidFill>
                  <a:prstDash val="solid"/>
                  <a:miter lim="400000"/>
                </a:ln>
                <a:solidFill>
                  <a:srgbClr val="000000"/>
                </a:solidFill>
                <a:latin typeface="Avenir Next"/>
                <a:ea typeface="Avenir Next"/>
                <a:cs typeface="Avenir Next"/>
                <a:sym typeface="Avenir Next"/>
              </a:defRPr>
            </a:pPr>
            <a:r>
              <a:rPr dirty="0"/>
              <a:t> Artículo 86.- Derechos de la persona sujeta a control de identidad. En cualquier caso que hubiere sido necesario conducir a la unidad policial a la persona cuya identidad se tratare de averiguar en virtud del artículo precedente, el funcionario que practicare el traslado deberá informarle verbalmente de su derecho a que se comunique a su familia o a la persona que indicare, de su permanencia en el cuartel policial. El afectado no podrá ser ingresado a celdas o calabozos, ni mantenido en contacto con personas detenidas.</a:t>
            </a:r>
          </a:p>
          <a:p>
            <a:pPr marL="0" indent="0" defTabSz="457200">
              <a:lnSpc>
                <a:spcPct val="120000"/>
              </a:lnSpc>
              <a:spcBef>
                <a:spcPts val="0"/>
              </a:spcBef>
              <a:buClrTx/>
              <a:buSzTx/>
              <a:buFontTx/>
              <a:buNone/>
              <a:defRPr sz="2100">
                <a:ln w="0" cap="flat">
                  <a:solidFill>
                    <a:srgbClr val="000000"/>
                  </a:solidFill>
                  <a:prstDash val="solid"/>
                  <a:miter lim="400000"/>
                </a:ln>
                <a:solidFill>
                  <a:srgbClr val="000000"/>
                </a:solidFill>
                <a:latin typeface="Avenir Next"/>
                <a:ea typeface="Avenir Next"/>
                <a:cs typeface="Avenir Next"/>
                <a:sym typeface="Avenir Next"/>
              </a:defRPr>
            </a:pPr>
            <a:endParaRPr dirty="0"/>
          </a:p>
          <a:p>
            <a:pPr marL="0" indent="0" defTabSz="457200">
              <a:lnSpc>
                <a:spcPct val="120000"/>
              </a:lnSpc>
              <a:spcBef>
                <a:spcPts val="0"/>
              </a:spcBef>
              <a:buClrTx/>
              <a:buSzTx/>
              <a:buFontTx/>
              <a:buNone/>
              <a:defRPr sz="2100">
                <a:ln w="0" cap="flat">
                  <a:solidFill>
                    <a:srgbClr val="000000"/>
                  </a:solidFill>
                  <a:prstDash val="solid"/>
                  <a:miter lim="400000"/>
                </a:ln>
                <a:solidFill>
                  <a:srgbClr val="000000"/>
                </a:solidFill>
                <a:latin typeface="Avenir Next"/>
                <a:ea typeface="Avenir Next"/>
                <a:cs typeface="Avenir Next"/>
                <a:sym typeface="Avenir Next"/>
              </a:defRPr>
            </a:pPr>
            <a:r>
              <a:rPr dirty="0"/>
              <a:t> Artículo 87.- Instrucciones generales. Sin perjuicio de las instrucciones particulares que el fiscal impartiere en cada caso, el ministerio público regulará mediante instrucciones generales la forma en que la policía cumplirá las funciones previstas en los artículos 83 y 85, así como la forma de proceder frente a hechos de los que tomare conocimiento y respecto de los cuales los datos obtenidos fueren insuficientes para estimar si son constitutivos de delito. Asimismo, podrá impartir instrucciones generales relativas a la realización de diligencias inmediatas para la investigación de determinados delitos.</a:t>
            </a:r>
          </a:p>
        </p:txBody>
      </p:sp>
    </p:spTree>
  </p:cSld>
  <p:clrMapOvr>
    <a:masterClrMapping/>
  </p:clrMapOvr>
  <p:transition spd="med"/>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 name="Profesor Julio Mundaca Q. @juliomundaca"/>
          <p:cNvSpPr txBox="1">
            <a:spLocks noGrp="1"/>
          </p:cNvSpPr>
          <p:nvPr>
            <p:ph type="body" idx="13"/>
          </p:nvPr>
        </p:nvSpPr>
        <p:spPr>
          <a:xfrm>
            <a:off x="50800" y="439418"/>
            <a:ext cx="12903200" cy="462282"/>
          </a:xfrm>
          <a:prstGeom prst="rect">
            <a:avLst/>
          </a:prstGeom>
          <a:solidFill>
            <a:schemeClr val="accent1"/>
          </a:solidFill>
        </p:spPr>
        <p:txBody>
          <a:bodyPr/>
          <a:lstStyle>
            <a:lvl1pPr algn="r" defTabSz="584200">
              <a:defRPr sz="2800" spc="0">
                <a:solidFill>
                  <a:srgbClr val="FFFFFF"/>
                </a:solidFill>
                <a:latin typeface="+mn-lt"/>
                <a:ea typeface="+mn-ea"/>
                <a:cs typeface="+mn-cs"/>
                <a:sym typeface="DIN Condensed"/>
              </a:defRPr>
            </a:lvl1pPr>
          </a:lstStyle>
          <a:p>
            <a:r>
              <a:t>Profesor Julio Mundaca Q. @juliomundaca</a:t>
            </a:r>
          </a:p>
        </p:txBody>
      </p:sp>
      <p:sp>
        <p:nvSpPr>
          <p:cNvPr id="313" name="Control de identidad"/>
          <p:cNvSpPr txBox="1">
            <a:spLocks noGrp="1"/>
          </p:cNvSpPr>
          <p:nvPr>
            <p:ph type="title"/>
          </p:nvPr>
        </p:nvSpPr>
        <p:spPr>
          <a:prstGeom prst="rect">
            <a:avLst/>
          </a:prstGeom>
        </p:spPr>
        <p:txBody>
          <a:bodyPr/>
          <a:lstStyle>
            <a:lvl1pPr defTabSz="467359">
              <a:spcBef>
                <a:spcPts val="2200"/>
              </a:spcBef>
              <a:defRPr sz="4800"/>
            </a:lvl1pPr>
          </a:lstStyle>
          <a:p>
            <a:r>
              <a:t>Control de identidad</a:t>
            </a:r>
          </a:p>
        </p:txBody>
      </p:sp>
      <p:pic>
        <p:nvPicPr>
          <p:cNvPr id="314" name="Imagen" descr="Imagen"/>
          <p:cNvPicPr>
            <a:picLocks noChangeAspect="1"/>
          </p:cNvPicPr>
          <p:nvPr/>
        </p:nvPicPr>
        <p:blipFill>
          <a:blip r:embed="rId2">
            <a:extLst/>
          </a:blip>
          <a:stretch>
            <a:fillRect/>
          </a:stretch>
        </p:blipFill>
        <p:spPr>
          <a:xfrm>
            <a:off x="4878686" y="8516054"/>
            <a:ext cx="2237803" cy="1161239"/>
          </a:xfrm>
          <a:prstGeom prst="rect">
            <a:avLst/>
          </a:prstGeom>
          <a:ln w="12700">
            <a:miter lim="400000"/>
          </a:ln>
        </p:spPr>
      </p:pic>
      <p:sp>
        <p:nvSpPr>
          <p:cNvPr id="315" name="Artículo 87 bis.- Se considerará falta contra el buen servicio de los funcionarios policiales el incumplimiento de las instrucciones impartidas por los fiscales a las policías, dando lugar a las responsabilidades administrativas que correspondan, conforme lo establecen los respectivos reglamentos.…"/>
          <p:cNvSpPr txBox="1">
            <a:spLocks noGrp="1"/>
          </p:cNvSpPr>
          <p:nvPr>
            <p:ph type="body" idx="4294967295"/>
          </p:nvPr>
        </p:nvSpPr>
        <p:spPr>
          <a:xfrm>
            <a:off x="533152" y="2333977"/>
            <a:ext cx="12192001" cy="6108701"/>
          </a:xfrm>
          <a:prstGeom prst="rect">
            <a:avLst/>
          </a:prstGeom>
        </p:spPr>
        <p:txBody>
          <a:bodyPr>
            <a:normAutofit/>
          </a:bodyPr>
          <a:lstStyle/>
          <a:p>
            <a:pPr marL="0" indent="0" defTabSz="457200">
              <a:lnSpc>
                <a:spcPct val="110000"/>
              </a:lnSpc>
              <a:spcBef>
                <a:spcPts val="0"/>
              </a:spcBef>
              <a:buClrTx/>
              <a:buSzTx/>
              <a:buFontTx/>
              <a:buNone/>
              <a:defRPr sz="2200">
                <a:ln w="0" cap="flat">
                  <a:solidFill>
                    <a:srgbClr val="000000"/>
                  </a:solidFill>
                  <a:prstDash val="solid"/>
                  <a:miter lim="400000"/>
                </a:ln>
                <a:solidFill>
                  <a:srgbClr val="000000"/>
                </a:solidFill>
                <a:latin typeface="Avenir Next"/>
                <a:ea typeface="Avenir Next"/>
                <a:cs typeface="Avenir Next"/>
                <a:sym typeface="Avenir Next"/>
              </a:defRPr>
            </a:pPr>
            <a:r>
              <a:rPr dirty="0"/>
              <a:t> Artículo 87 bis.- Se considerará falta contra el buen servicio de los funcionarios policiales el incumplimiento de las instrucciones impartidas por los fiscales a las policías, dando lugar a las responsabilidades administrativas que correspondan, conforme lo establecen los respectivos reglamentos.</a:t>
            </a:r>
          </a:p>
          <a:p>
            <a:pPr marL="0" indent="0" defTabSz="457200">
              <a:lnSpc>
                <a:spcPct val="110000"/>
              </a:lnSpc>
              <a:spcBef>
                <a:spcPts val="0"/>
              </a:spcBef>
              <a:buClrTx/>
              <a:buSzTx/>
              <a:buFontTx/>
              <a:buNone/>
              <a:defRPr sz="2200">
                <a:ln w="0" cap="flat">
                  <a:solidFill>
                    <a:srgbClr val="000000"/>
                  </a:solidFill>
                  <a:prstDash val="solid"/>
                  <a:miter lim="400000"/>
                </a:ln>
                <a:solidFill>
                  <a:srgbClr val="000000"/>
                </a:solidFill>
                <a:latin typeface="Avenir Next"/>
                <a:ea typeface="Avenir Next"/>
                <a:cs typeface="Avenir Next"/>
                <a:sym typeface="Avenir Next"/>
              </a:defRPr>
            </a:pPr>
            <a:r>
              <a:rPr dirty="0" smtClean="0"/>
              <a:t>Artículo </a:t>
            </a:r>
            <a:r>
              <a:rPr dirty="0"/>
              <a:t>88.- Solicitud de registros de actuaciones. El ministerio público podrá requerir en cualquier momento los registros de las actuaciones de la policía.</a:t>
            </a:r>
          </a:p>
          <a:p>
            <a:pPr marL="0" indent="0" defTabSz="457200">
              <a:lnSpc>
                <a:spcPct val="110000"/>
              </a:lnSpc>
              <a:spcBef>
                <a:spcPts val="0"/>
              </a:spcBef>
              <a:buClrTx/>
              <a:buSzTx/>
              <a:buFontTx/>
              <a:buNone/>
              <a:defRPr sz="2200">
                <a:ln w="0" cap="flat">
                  <a:solidFill>
                    <a:srgbClr val="000000"/>
                  </a:solidFill>
                  <a:prstDash val="solid"/>
                  <a:miter lim="400000"/>
                </a:ln>
                <a:solidFill>
                  <a:srgbClr val="000000"/>
                </a:solidFill>
                <a:latin typeface="Avenir Next"/>
                <a:ea typeface="Avenir Next"/>
                <a:cs typeface="Avenir Next"/>
                <a:sym typeface="Avenir Next"/>
              </a:defRPr>
            </a:pPr>
            <a:r>
              <a:rPr dirty="0"/>
              <a:t> </a:t>
            </a:r>
            <a:r>
              <a:rPr dirty="0" smtClean="0"/>
              <a:t>Artículo </a:t>
            </a:r>
            <a:r>
              <a:rPr dirty="0"/>
              <a:t>89.- Examen de vestimentas, equipaje o vehículos. Se podrá practicar el examen de las vestimentas que llevare el detenido, del equipaje que portare o del vehículo que condujere.</a:t>
            </a:r>
          </a:p>
          <a:p>
            <a:pPr marL="0" indent="0" defTabSz="457200">
              <a:lnSpc>
                <a:spcPct val="110000"/>
              </a:lnSpc>
              <a:spcBef>
                <a:spcPts val="0"/>
              </a:spcBef>
              <a:buClrTx/>
              <a:buSzTx/>
              <a:buFontTx/>
              <a:buNone/>
              <a:defRPr sz="2200">
                <a:ln w="0" cap="flat">
                  <a:solidFill>
                    <a:srgbClr val="000000"/>
                  </a:solidFill>
                  <a:prstDash val="solid"/>
                  <a:miter lim="400000"/>
                </a:ln>
                <a:solidFill>
                  <a:srgbClr val="000000"/>
                </a:solidFill>
                <a:latin typeface="Avenir Next"/>
                <a:ea typeface="Avenir Next"/>
                <a:cs typeface="Avenir Next"/>
                <a:sym typeface="Avenir Next"/>
              </a:defRPr>
            </a:pPr>
            <a:endParaRPr dirty="0"/>
          </a:p>
          <a:p>
            <a:pPr marL="0" indent="0" defTabSz="457200">
              <a:lnSpc>
                <a:spcPct val="110000"/>
              </a:lnSpc>
              <a:spcBef>
                <a:spcPts val="0"/>
              </a:spcBef>
              <a:buClrTx/>
              <a:buSzTx/>
              <a:buFontTx/>
              <a:buNone/>
              <a:defRPr sz="2200">
                <a:ln w="0" cap="flat">
                  <a:solidFill>
                    <a:srgbClr val="000000"/>
                  </a:solidFill>
                  <a:prstDash val="solid"/>
                  <a:miter lim="400000"/>
                </a:ln>
                <a:solidFill>
                  <a:srgbClr val="000000"/>
                </a:solidFill>
                <a:latin typeface="Avenir Next"/>
                <a:ea typeface="Avenir Next"/>
                <a:cs typeface="Avenir Next"/>
                <a:sym typeface="Avenir Next"/>
              </a:defRPr>
            </a:pPr>
            <a:r>
              <a:rPr dirty="0"/>
              <a:t>Para practicar el examen de vestimentas, se comisionará a personas del mismo sexo del imputado y se guardarán todas las consideraciones compatibles con la correcta ejecución de la diligencia.</a:t>
            </a:r>
          </a:p>
        </p:txBody>
      </p:sp>
    </p:spTree>
  </p:cSld>
  <p:clrMapOvr>
    <a:masterClrMapping/>
  </p:clrMapOvr>
  <p:transition spd="med"/>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Profesor Julio Mundaca Q. @juliomundaca"/>
          <p:cNvSpPr txBox="1">
            <a:spLocks noGrp="1"/>
          </p:cNvSpPr>
          <p:nvPr>
            <p:ph type="body" idx="13"/>
          </p:nvPr>
        </p:nvSpPr>
        <p:spPr>
          <a:xfrm>
            <a:off x="50800" y="439418"/>
            <a:ext cx="12903200" cy="462282"/>
          </a:xfrm>
          <a:prstGeom prst="rect">
            <a:avLst/>
          </a:prstGeom>
          <a:solidFill>
            <a:schemeClr val="accent1"/>
          </a:solidFill>
        </p:spPr>
        <p:txBody>
          <a:bodyPr/>
          <a:lstStyle>
            <a:lvl1pPr algn="r" defTabSz="584200">
              <a:defRPr sz="2800" spc="0">
                <a:solidFill>
                  <a:srgbClr val="FFFFFF"/>
                </a:solidFill>
                <a:latin typeface="+mn-lt"/>
                <a:ea typeface="+mn-ea"/>
                <a:cs typeface="+mn-cs"/>
                <a:sym typeface="DIN Condensed"/>
              </a:defRPr>
            </a:lvl1pPr>
          </a:lstStyle>
          <a:p>
            <a:r>
              <a:t>Profesor Julio Mundaca Q. @juliomundaca</a:t>
            </a:r>
          </a:p>
        </p:txBody>
      </p:sp>
      <p:sp>
        <p:nvSpPr>
          <p:cNvPr id="318" name="Flagrancia"/>
          <p:cNvSpPr txBox="1">
            <a:spLocks noGrp="1"/>
          </p:cNvSpPr>
          <p:nvPr>
            <p:ph type="title"/>
          </p:nvPr>
        </p:nvSpPr>
        <p:spPr>
          <a:prstGeom prst="rect">
            <a:avLst/>
          </a:prstGeom>
        </p:spPr>
        <p:txBody>
          <a:bodyPr/>
          <a:lstStyle>
            <a:lvl1pPr defTabSz="467359">
              <a:spcBef>
                <a:spcPts val="2200"/>
              </a:spcBef>
              <a:defRPr sz="4800"/>
            </a:lvl1pPr>
          </a:lstStyle>
          <a:p>
            <a:r>
              <a:t>Flagrancia</a:t>
            </a:r>
          </a:p>
        </p:txBody>
      </p:sp>
      <p:pic>
        <p:nvPicPr>
          <p:cNvPr id="319" name="Imagen" descr="Imagen"/>
          <p:cNvPicPr>
            <a:picLocks noChangeAspect="1"/>
          </p:cNvPicPr>
          <p:nvPr/>
        </p:nvPicPr>
        <p:blipFill>
          <a:blip r:embed="rId2">
            <a:extLst/>
          </a:blip>
          <a:stretch>
            <a:fillRect/>
          </a:stretch>
        </p:blipFill>
        <p:spPr>
          <a:xfrm>
            <a:off x="4878686" y="8516054"/>
            <a:ext cx="2237803" cy="1161239"/>
          </a:xfrm>
          <a:prstGeom prst="rect">
            <a:avLst/>
          </a:prstGeom>
          <a:ln w="12700">
            <a:miter lim="400000"/>
          </a:ln>
        </p:spPr>
      </p:pic>
      <p:sp>
        <p:nvSpPr>
          <p:cNvPr id="320" name="Artículo 130.- Situación de flagrancia. Se entenderá que se encuentra en situación de flagrancia:…"/>
          <p:cNvSpPr txBox="1">
            <a:spLocks noGrp="1"/>
          </p:cNvSpPr>
          <p:nvPr>
            <p:ph type="body" idx="4294967295"/>
          </p:nvPr>
        </p:nvSpPr>
        <p:spPr>
          <a:xfrm>
            <a:off x="533152" y="2333977"/>
            <a:ext cx="12192001" cy="6108701"/>
          </a:xfrm>
          <a:prstGeom prst="rect">
            <a:avLst/>
          </a:prstGeom>
        </p:spPr>
        <p:txBody>
          <a:bodyPr>
            <a:noAutofit/>
          </a:bodyPr>
          <a:lstStyle/>
          <a:p>
            <a:pPr marL="0" indent="0" defTabSz="457200">
              <a:spcBef>
                <a:spcPts val="0"/>
              </a:spcBef>
              <a:buClrTx/>
              <a:buSzTx/>
              <a:buFontTx/>
              <a:buNone/>
              <a:defRPr sz="2100">
                <a:ln w="0" cap="flat">
                  <a:solidFill>
                    <a:srgbClr val="000000"/>
                  </a:solidFill>
                  <a:prstDash val="solid"/>
                  <a:miter lim="400000"/>
                </a:ln>
                <a:solidFill>
                  <a:srgbClr val="000000"/>
                </a:solidFill>
                <a:latin typeface="Avenir Next"/>
                <a:ea typeface="Avenir Next"/>
                <a:cs typeface="Avenir Next"/>
                <a:sym typeface="Avenir Next"/>
              </a:defRPr>
            </a:pPr>
            <a:r>
              <a:rPr sz="2000" dirty="0"/>
              <a:t>Artículo 130.- Situación de flagrancia. Se entenderá que se encuentra en situación de flagrancia</a:t>
            </a:r>
            <a:r>
              <a:rPr sz="2000" dirty="0" smtClean="0"/>
              <a:t>:</a:t>
            </a:r>
            <a:endParaRPr lang="es-ES" sz="2000" dirty="0" smtClean="0"/>
          </a:p>
          <a:p>
            <a:pPr marL="0" indent="0" defTabSz="457200">
              <a:spcBef>
                <a:spcPts val="0"/>
              </a:spcBef>
              <a:buClrTx/>
              <a:buSzTx/>
              <a:buFontTx/>
              <a:buNone/>
              <a:defRPr sz="2100">
                <a:ln w="0" cap="flat">
                  <a:solidFill>
                    <a:srgbClr val="000000"/>
                  </a:solidFill>
                  <a:prstDash val="solid"/>
                  <a:miter lim="400000"/>
                </a:ln>
                <a:solidFill>
                  <a:srgbClr val="000000"/>
                </a:solidFill>
                <a:latin typeface="Avenir Next"/>
                <a:ea typeface="Avenir Next"/>
                <a:cs typeface="Avenir Next"/>
                <a:sym typeface="Avenir Next"/>
              </a:defRPr>
            </a:pPr>
            <a:endParaRPr sz="2000" dirty="0"/>
          </a:p>
          <a:p>
            <a:pPr marL="0" indent="0" defTabSz="457200">
              <a:spcBef>
                <a:spcPts val="0"/>
              </a:spcBef>
              <a:buClrTx/>
              <a:buSzTx/>
              <a:buFontTx/>
              <a:buNone/>
              <a:defRPr sz="2100">
                <a:ln w="0" cap="flat">
                  <a:solidFill>
                    <a:srgbClr val="000000"/>
                  </a:solidFill>
                  <a:prstDash val="solid"/>
                  <a:miter lim="400000"/>
                </a:ln>
                <a:solidFill>
                  <a:srgbClr val="000000"/>
                </a:solidFill>
                <a:latin typeface="Avenir Next"/>
                <a:ea typeface="Avenir Next"/>
                <a:cs typeface="Avenir Next"/>
                <a:sym typeface="Avenir Next"/>
              </a:defRPr>
            </a:pPr>
            <a:r>
              <a:rPr sz="2000" dirty="0"/>
              <a:t>     a) El que actualmente se encontrare cometiendo el delito;</a:t>
            </a:r>
          </a:p>
          <a:p>
            <a:pPr marL="0" indent="0" defTabSz="457200">
              <a:spcBef>
                <a:spcPts val="0"/>
              </a:spcBef>
              <a:buClrTx/>
              <a:buSzTx/>
              <a:buFontTx/>
              <a:buNone/>
              <a:defRPr sz="2100">
                <a:ln w="0" cap="flat">
                  <a:solidFill>
                    <a:srgbClr val="000000"/>
                  </a:solidFill>
                  <a:prstDash val="solid"/>
                  <a:miter lim="400000"/>
                </a:ln>
                <a:solidFill>
                  <a:srgbClr val="000000"/>
                </a:solidFill>
                <a:latin typeface="Avenir Next"/>
                <a:ea typeface="Avenir Next"/>
                <a:cs typeface="Avenir Next"/>
                <a:sym typeface="Avenir Next"/>
              </a:defRPr>
            </a:pPr>
            <a:r>
              <a:rPr sz="2000" dirty="0"/>
              <a:t>     b) El que acabare de cometerlo;</a:t>
            </a:r>
          </a:p>
          <a:p>
            <a:pPr marL="0" indent="0" defTabSz="457200">
              <a:spcBef>
                <a:spcPts val="0"/>
              </a:spcBef>
              <a:buClrTx/>
              <a:buSzTx/>
              <a:buFontTx/>
              <a:buNone/>
              <a:defRPr sz="2100">
                <a:ln w="0" cap="flat">
                  <a:solidFill>
                    <a:srgbClr val="000000"/>
                  </a:solidFill>
                  <a:prstDash val="solid"/>
                  <a:miter lim="400000"/>
                </a:ln>
                <a:solidFill>
                  <a:srgbClr val="000000"/>
                </a:solidFill>
                <a:latin typeface="Avenir Next"/>
                <a:ea typeface="Avenir Next"/>
                <a:cs typeface="Avenir Next"/>
                <a:sym typeface="Avenir Next"/>
              </a:defRPr>
            </a:pPr>
            <a:r>
              <a:rPr sz="2000" dirty="0"/>
              <a:t>     c) El que huyere del lugar de comisión del delito y fuere designado por el ofendido u otra persona como autor o cómplice;</a:t>
            </a:r>
          </a:p>
          <a:p>
            <a:pPr marL="0" indent="0" defTabSz="457200">
              <a:spcBef>
                <a:spcPts val="0"/>
              </a:spcBef>
              <a:buClrTx/>
              <a:buSzTx/>
              <a:buFontTx/>
              <a:buNone/>
              <a:defRPr sz="2100">
                <a:ln w="0" cap="flat">
                  <a:solidFill>
                    <a:srgbClr val="000000"/>
                  </a:solidFill>
                  <a:prstDash val="solid"/>
                  <a:miter lim="400000"/>
                </a:ln>
                <a:solidFill>
                  <a:srgbClr val="000000"/>
                </a:solidFill>
                <a:latin typeface="Avenir Next"/>
                <a:ea typeface="Avenir Next"/>
                <a:cs typeface="Avenir Next"/>
                <a:sym typeface="Avenir Next"/>
              </a:defRPr>
            </a:pPr>
            <a:r>
              <a:rPr sz="2000" dirty="0"/>
              <a:t>     d) El que, en un tiempo inmediato a la perpetración de un delito, fuere encontrado con objetos procedentes de aquél o con señales, en sí mismo o en sus vestidos, que permitieren sospechar su participación en él, o con las armas o instrumentos que hubieren sido empleados para cometerlo, y</a:t>
            </a:r>
          </a:p>
          <a:p>
            <a:pPr marL="0" indent="0" defTabSz="457200">
              <a:spcBef>
                <a:spcPts val="0"/>
              </a:spcBef>
              <a:buClrTx/>
              <a:buSzTx/>
              <a:buFontTx/>
              <a:buNone/>
              <a:defRPr sz="2100">
                <a:ln w="0" cap="flat">
                  <a:solidFill>
                    <a:srgbClr val="000000"/>
                  </a:solidFill>
                  <a:prstDash val="solid"/>
                  <a:miter lim="400000"/>
                </a:ln>
                <a:solidFill>
                  <a:srgbClr val="000000"/>
                </a:solidFill>
                <a:latin typeface="Avenir Next"/>
                <a:ea typeface="Avenir Next"/>
                <a:cs typeface="Avenir Next"/>
                <a:sym typeface="Avenir Next"/>
              </a:defRPr>
            </a:pPr>
            <a:r>
              <a:rPr sz="2000" dirty="0"/>
              <a:t>     e) El que las víctimas de un delito que reclamen auxilio, o testigos presenciales, señalaren como autor o cómplice de un delito que se hubiere cometido en un tiempo inmediato.</a:t>
            </a:r>
          </a:p>
          <a:p>
            <a:pPr marL="0" indent="0" defTabSz="457200">
              <a:spcBef>
                <a:spcPts val="0"/>
              </a:spcBef>
              <a:buClrTx/>
              <a:buSzTx/>
              <a:buFontTx/>
              <a:buNone/>
              <a:defRPr sz="2100">
                <a:ln w="0" cap="flat">
                  <a:solidFill>
                    <a:srgbClr val="000000"/>
                  </a:solidFill>
                  <a:prstDash val="solid"/>
                  <a:miter lim="400000"/>
                </a:ln>
                <a:solidFill>
                  <a:srgbClr val="000000"/>
                </a:solidFill>
                <a:latin typeface="Avenir Next"/>
                <a:ea typeface="Avenir Next"/>
                <a:cs typeface="Avenir Next"/>
                <a:sym typeface="Avenir Next"/>
              </a:defRPr>
            </a:pPr>
            <a:r>
              <a:rPr sz="2000" dirty="0"/>
              <a:t>     f) El que aparezca en un registro audiovisual cometiendo un crimen o simple delito al cual la policía tenga acceso en un tiempo inmediato</a:t>
            </a:r>
            <a:r>
              <a:rPr sz="2000" dirty="0" smtClean="0"/>
              <a:t>.</a:t>
            </a:r>
            <a:endParaRPr lang="es-ES" sz="2000" dirty="0" smtClean="0"/>
          </a:p>
          <a:p>
            <a:pPr marL="0" indent="0" defTabSz="457200">
              <a:spcBef>
                <a:spcPts val="0"/>
              </a:spcBef>
              <a:buClrTx/>
              <a:buSzTx/>
              <a:buFontTx/>
              <a:buNone/>
              <a:defRPr sz="2100">
                <a:ln w="0" cap="flat">
                  <a:solidFill>
                    <a:srgbClr val="000000"/>
                  </a:solidFill>
                  <a:prstDash val="solid"/>
                  <a:miter lim="400000"/>
                </a:ln>
                <a:solidFill>
                  <a:srgbClr val="000000"/>
                </a:solidFill>
                <a:latin typeface="Avenir Next"/>
                <a:ea typeface="Avenir Next"/>
                <a:cs typeface="Avenir Next"/>
                <a:sym typeface="Avenir Next"/>
              </a:defRPr>
            </a:pPr>
            <a:endParaRPr sz="2000" dirty="0"/>
          </a:p>
          <a:p>
            <a:pPr marL="0" indent="0" defTabSz="457200">
              <a:spcBef>
                <a:spcPts val="0"/>
              </a:spcBef>
              <a:buClrTx/>
              <a:buSzTx/>
              <a:buFontTx/>
              <a:buNone/>
              <a:defRPr sz="2100">
                <a:ln w="0" cap="flat">
                  <a:solidFill>
                    <a:srgbClr val="000000"/>
                  </a:solidFill>
                  <a:prstDash val="solid"/>
                  <a:miter lim="400000"/>
                </a:ln>
                <a:solidFill>
                  <a:srgbClr val="000000"/>
                </a:solidFill>
                <a:latin typeface="Avenir Next"/>
                <a:ea typeface="Avenir Next"/>
                <a:cs typeface="Avenir Next"/>
                <a:sym typeface="Avenir Next"/>
              </a:defRPr>
            </a:pPr>
            <a:r>
              <a:rPr sz="2000" dirty="0"/>
              <a:t>     Para los efectos de lo establecido en las letras d), e) y f) se entenderá por tiempo inmediato todo aquel que transcurra entre la comisión del hecho y la captura del imputado, siempre que no hubieren transcurrido más de doce horas.</a:t>
            </a:r>
          </a:p>
        </p:txBody>
      </p:sp>
    </p:spTree>
  </p:cSld>
  <p:clrMapOvr>
    <a:masterClrMapping/>
  </p:clrMapOvr>
  <p:transition spd="med"/>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 name="Profesor Julio Mundaca Q. @juliomundaca"/>
          <p:cNvSpPr txBox="1">
            <a:spLocks noGrp="1"/>
          </p:cNvSpPr>
          <p:nvPr>
            <p:ph type="body" idx="13"/>
          </p:nvPr>
        </p:nvSpPr>
        <p:spPr>
          <a:xfrm>
            <a:off x="50800" y="439418"/>
            <a:ext cx="12903200" cy="462282"/>
          </a:xfrm>
          <a:prstGeom prst="rect">
            <a:avLst/>
          </a:prstGeom>
          <a:solidFill>
            <a:schemeClr val="accent1"/>
          </a:solidFill>
        </p:spPr>
        <p:txBody>
          <a:bodyPr/>
          <a:lstStyle>
            <a:lvl1pPr algn="r" defTabSz="584200">
              <a:defRPr sz="2800" spc="0">
                <a:solidFill>
                  <a:srgbClr val="FFFFFF"/>
                </a:solidFill>
                <a:latin typeface="+mn-lt"/>
                <a:ea typeface="+mn-ea"/>
                <a:cs typeface="+mn-cs"/>
                <a:sym typeface="DIN Condensed"/>
              </a:defRPr>
            </a:lvl1pPr>
          </a:lstStyle>
          <a:p>
            <a:r>
              <a:t>Profesor Julio Mundaca Q. @juliomundaca</a:t>
            </a:r>
          </a:p>
        </p:txBody>
      </p:sp>
      <p:sp>
        <p:nvSpPr>
          <p:cNvPr id="323" name="Detención toque  de queda"/>
          <p:cNvSpPr txBox="1">
            <a:spLocks noGrp="1"/>
          </p:cNvSpPr>
          <p:nvPr>
            <p:ph type="title"/>
          </p:nvPr>
        </p:nvSpPr>
        <p:spPr>
          <a:prstGeom prst="rect">
            <a:avLst/>
          </a:prstGeom>
        </p:spPr>
        <p:txBody>
          <a:bodyPr/>
          <a:lstStyle>
            <a:lvl1pPr defTabSz="467359">
              <a:spcBef>
                <a:spcPts val="2200"/>
              </a:spcBef>
              <a:defRPr sz="4800"/>
            </a:lvl1pPr>
          </a:lstStyle>
          <a:p>
            <a:r>
              <a:t>Detención toque  de queda</a:t>
            </a:r>
          </a:p>
        </p:txBody>
      </p:sp>
      <p:pic>
        <p:nvPicPr>
          <p:cNvPr id="324" name="Imagen" descr="Imagen"/>
          <p:cNvPicPr>
            <a:picLocks noChangeAspect="1"/>
          </p:cNvPicPr>
          <p:nvPr/>
        </p:nvPicPr>
        <p:blipFill>
          <a:blip r:embed="rId2">
            <a:extLst/>
          </a:blip>
          <a:stretch>
            <a:fillRect/>
          </a:stretch>
        </p:blipFill>
        <p:spPr>
          <a:xfrm>
            <a:off x="4878686" y="8516054"/>
            <a:ext cx="2237803" cy="1161239"/>
          </a:xfrm>
          <a:prstGeom prst="rect">
            <a:avLst/>
          </a:prstGeom>
          <a:ln w="12700">
            <a:miter lim="400000"/>
          </a:ln>
        </p:spPr>
      </p:pic>
      <p:sp>
        <p:nvSpPr>
          <p:cNvPr id="325" name="Código Penal Artículo 495.…"/>
          <p:cNvSpPr txBox="1">
            <a:spLocks noGrp="1"/>
          </p:cNvSpPr>
          <p:nvPr>
            <p:ph type="body" idx="4294967295"/>
          </p:nvPr>
        </p:nvSpPr>
        <p:spPr>
          <a:xfrm>
            <a:off x="545852" y="2321277"/>
            <a:ext cx="12192001" cy="6108701"/>
          </a:xfrm>
          <a:prstGeom prst="rect">
            <a:avLst/>
          </a:prstGeom>
        </p:spPr>
        <p:txBody>
          <a:bodyPr/>
          <a:lstStyle/>
          <a:p>
            <a:pPr marL="127000" marR="6070600" indent="0" defTabSz="457200">
              <a:lnSpc>
                <a:spcPts val="4400"/>
              </a:lnSpc>
              <a:spcBef>
                <a:spcPts val="1000"/>
              </a:spcBef>
              <a:buClrTx/>
              <a:buSzTx/>
              <a:buFontTx/>
              <a:buNone/>
              <a:defRPr sz="1866" b="1">
                <a:ln w="0" cap="flat">
                  <a:solidFill>
                    <a:srgbClr val="333333"/>
                  </a:solidFill>
                  <a:prstDash val="solid"/>
                  <a:miter lim="400000"/>
                </a:ln>
                <a:solidFill>
                  <a:srgbClr val="333333"/>
                </a:solidFill>
                <a:latin typeface="Arial"/>
                <a:ea typeface="Arial"/>
                <a:cs typeface="Arial"/>
                <a:sym typeface="Arial"/>
              </a:defRPr>
            </a:pPr>
            <a:r>
              <a:rPr sz="2000" dirty="0">
                <a:latin typeface="Avenir Next" charset="0"/>
                <a:ea typeface="Avenir Next" charset="0"/>
                <a:cs typeface="Avenir Next" charset="0"/>
              </a:rPr>
              <a:t>Código Penal Artículo 495.</a:t>
            </a:r>
          </a:p>
          <a:p>
            <a:pPr marL="0" indent="0" defTabSz="457200">
              <a:lnSpc>
                <a:spcPts val="4000"/>
              </a:lnSpc>
              <a:spcBef>
                <a:spcPts val="0"/>
              </a:spcBef>
              <a:buClrTx/>
              <a:buSzTx/>
              <a:buFontTx/>
              <a:buNone/>
              <a:defRPr sz="1733">
                <a:ln w="0" cap="flat">
                  <a:solidFill>
                    <a:srgbClr val="333333"/>
                  </a:solidFill>
                  <a:prstDash val="solid"/>
                  <a:miter lim="400000"/>
                </a:ln>
                <a:solidFill>
                  <a:srgbClr val="333333"/>
                </a:solidFill>
                <a:latin typeface="Arial"/>
                <a:ea typeface="Arial"/>
                <a:cs typeface="Arial"/>
                <a:sym typeface="Arial"/>
              </a:defRPr>
            </a:pPr>
            <a:r>
              <a:rPr sz="2000" dirty="0">
                <a:latin typeface="Avenir Next" charset="0"/>
                <a:ea typeface="Avenir Next" charset="0"/>
                <a:cs typeface="Avenir Next" charset="0"/>
              </a:rPr>
              <a:t>Serán castigados con multa de una unidad tributaria mensual ($49.299)</a:t>
            </a:r>
          </a:p>
          <a:p>
            <a:pPr marL="0" indent="0" defTabSz="457200">
              <a:lnSpc>
                <a:spcPts val="4000"/>
              </a:lnSpc>
              <a:spcBef>
                <a:spcPts val="0"/>
              </a:spcBef>
              <a:buClrTx/>
              <a:buSzTx/>
              <a:buFontTx/>
              <a:buNone/>
              <a:defRPr sz="1733">
                <a:ln w="0" cap="flat">
                  <a:solidFill>
                    <a:srgbClr val="333333"/>
                  </a:solidFill>
                  <a:prstDash val="solid"/>
                  <a:miter lim="400000"/>
                </a:ln>
                <a:solidFill>
                  <a:srgbClr val="333333"/>
                </a:solidFill>
                <a:latin typeface="Arial"/>
                <a:ea typeface="Arial"/>
                <a:cs typeface="Arial"/>
                <a:sym typeface="Arial"/>
              </a:defRPr>
            </a:pPr>
            <a:r>
              <a:rPr sz="2000" dirty="0">
                <a:latin typeface="Avenir Next" charset="0"/>
                <a:ea typeface="Avenir Next" charset="0"/>
                <a:cs typeface="Avenir Next" charset="0"/>
              </a:rPr>
              <a:t>1.° El que contraviniere a las reglas que la autoridad dictare para conservar el orden público o evitar que se altere, salvo que el hecho constituya crimen o simple delito.</a:t>
            </a:r>
          </a:p>
          <a:p>
            <a:pPr marL="0" indent="0" defTabSz="457200">
              <a:lnSpc>
                <a:spcPts val="4000"/>
              </a:lnSpc>
              <a:spcBef>
                <a:spcPts val="0"/>
              </a:spcBef>
              <a:buClrTx/>
              <a:buSzTx/>
              <a:buFontTx/>
              <a:buNone/>
              <a:defRPr sz="1733">
                <a:ln w="0" cap="flat">
                  <a:solidFill>
                    <a:srgbClr val="333333"/>
                  </a:solidFill>
                  <a:prstDash val="solid"/>
                  <a:miter lim="400000"/>
                </a:ln>
                <a:solidFill>
                  <a:srgbClr val="333333"/>
                </a:solidFill>
                <a:latin typeface="Arial"/>
                <a:ea typeface="Arial"/>
                <a:cs typeface="Arial"/>
                <a:sym typeface="Arial"/>
              </a:defRPr>
            </a:pPr>
            <a:endParaRPr dirty="0"/>
          </a:p>
          <a:p>
            <a:pPr marL="0" indent="0" defTabSz="457200">
              <a:lnSpc>
                <a:spcPts val="4000"/>
              </a:lnSpc>
              <a:spcBef>
                <a:spcPts val="0"/>
              </a:spcBef>
              <a:buClrTx/>
              <a:buSzTx/>
              <a:buFontTx/>
              <a:buNone/>
              <a:defRPr sz="1733" u="sng">
                <a:ln w="0" cap="flat">
                  <a:solidFill>
                    <a:srgbClr val="2266CC"/>
                  </a:solidFill>
                  <a:prstDash val="solid"/>
                  <a:miter lim="400000"/>
                </a:ln>
                <a:noFill/>
                <a:latin typeface="Arial"/>
                <a:ea typeface="Arial"/>
                <a:cs typeface="Arial"/>
                <a:sym typeface="Arial"/>
              </a:defRPr>
            </a:pPr>
            <a:endParaRPr u="none" dirty="0">
              <a:ln w="0" cap="flat">
                <a:solidFill>
                  <a:srgbClr val="000000"/>
                </a:solidFill>
                <a:prstDash val="solid"/>
                <a:miter lim="400000"/>
              </a:ln>
              <a:solidFill>
                <a:srgbClr val="000000"/>
              </a:solidFill>
            </a:endParaRPr>
          </a:p>
        </p:txBody>
      </p:sp>
    </p:spTree>
  </p:cSld>
  <p:clrMapOvr>
    <a:masterClrMapping/>
  </p:clrMapOvr>
  <p:transition spd="med"/>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 name="Profesor Julio Mundaca Q. @juliomundaca"/>
          <p:cNvSpPr txBox="1">
            <a:spLocks noGrp="1"/>
          </p:cNvSpPr>
          <p:nvPr>
            <p:ph type="body" idx="13"/>
          </p:nvPr>
        </p:nvSpPr>
        <p:spPr>
          <a:xfrm>
            <a:off x="50800" y="439418"/>
            <a:ext cx="12903200" cy="462282"/>
          </a:xfrm>
          <a:prstGeom prst="rect">
            <a:avLst/>
          </a:prstGeom>
          <a:solidFill>
            <a:schemeClr val="accent1"/>
          </a:solidFill>
        </p:spPr>
        <p:txBody>
          <a:bodyPr/>
          <a:lstStyle>
            <a:lvl1pPr algn="r" defTabSz="584200">
              <a:defRPr sz="2800" spc="0">
                <a:solidFill>
                  <a:srgbClr val="FFFFFF"/>
                </a:solidFill>
                <a:latin typeface="+mn-lt"/>
                <a:ea typeface="+mn-ea"/>
                <a:cs typeface="+mn-cs"/>
                <a:sym typeface="DIN Condensed"/>
              </a:defRPr>
            </a:lvl1pPr>
          </a:lstStyle>
          <a:p>
            <a:r>
              <a:t>Profesor Julio Mundaca Q. @juliomundaca</a:t>
            </a:r>
          </a:p>
        </p:txBody>
      </p:sp>
      <p:sp>
        <p:nvSpPr>
          <p:cNvPr id="328" name="Limitaciones al derecho a la protesta pacífica"/>
          <p:cNvSpPr txBox="1">
            <a:spLocks noGrp="1"/>
          </p:cNvSpPr>
          <p:nvPr>
            <p:ph type="title"/>
          </p:nvPr>
        </p:nvSpPr>
        <p:spPr>
          <a:xfrm>
            <a:off x="406400" y="1249538"/>
            <a:ext cx="12192000" cy="723901"/>
          </a:xfrm>
          <a:prstGeom prst="rect">
            <a:avLst/>
          </a:prstGeom>
        </p:spPr>
        <p:txBody>
          <a:bodyPr/>
          <a:lstStyle>
            <a:lvl1pPr defTabSz="467359">
              <a:spcBef>
                <a:spcPts val="2200"/>
              </a:spcBef>
              <a:defRPr sz="4800"/>
            </a:lvl1pPr>
          </a:lstStyle>
          <a:p>
            <a:r>
              <a:t>Limitaciones al derecho a la protesta pacífica</a:t>
            </a:r>
          </a:p>
        </p:txBody>
      </p:sp>
      <p:pic>
        <p:nvPicPr>
          <p:cNvPr id="329" name="Imagen" descr="Imagen"/>
          <p:cNvPicPr>
            <a:picLocks noChangeAspect="1"/>
          </p:cNvPicPr>
          <p:nvPr/>
        </p:nvPicPr>
        <p:blipFill>
          <a:blip r:embed="rId3">
            <a:extLst/>
          </a:blip>
          <a:stretch>
            <a:fillRect/>
          </a:stretch>
        </p:blipFill>
        <p:spPr>
          <a:xfrm>
            <a:off x="4878686" y="8516054"/>
            <a:ext cx="2237803" cy="1161239"/>
          </a:xfrm>
          <a:prstGeom prst="rect">
            <a:avLst/>
          </a:prstGeom>
          <a:ln w="12700">
            <a:miter lim="400000"/>
          </a:ln>
        </p:spPr>
      </p:pic>
      <p:sp>
        <p:nvSpPr>
          <p:cNvPr id="330" name="Las restricciones a estos derechos —asociación y expresión— solo pueden hacerse por ley (pár. 6). En Chile nos seguimos rigiendo por un decreto de 1983 cuyo fin no era otro que limitar severamente estos derechos.…"/>
          <p:cNvSpPr txBox="1">
            <a:spLocks noGrp="1"/>
          </p:cNvSpPr>
          <p:nvPr>
            <p:ph type="body" idx="4294967295"/>
          </p:nvPr>
        </p:nvSpPr>
        <p:spPr>
          <a:xfrm>
            <a:off x="533152" y="2216854"/>
            <a:ext cx="12192001" cy="6679507"/>
          </a:xfrm>
          <a:prstGeom prst="rect">
            <a:avLst/>
          </a:prstGeom>
        </p:spPr>
        <p:txBody>
          <a:bodyPr>
            <a:normAutofit/>
          </a:bodyPr>
          <a:lstStyle/>
          <a:p>
            <a:pPr marL="370331" indent="-257175" defTabSz="370331">
              <a:lnSpc>
                <a:spcPct val="120000"/>
              </a:lnSpc>
              <a:spcBef>
                <a:spcPts val="600"/>
              </a:spcBef>
              <a:buClr>
                <a:srgbClr val="092334"/>
              </a:buClr>
              <a:buFont typeface="Times"/>
              <a:buChar char="•"/>
              <a:defRPr sz="1539">
                <a:ln w="0" cap="flat">
                  <a:solidFill>
                    <a:srgbClr val="092334"/>
                  </a:solidFill>
                  <a:prstDash val="solid"/>
                  <a:miter lim="400000"/>
                </a:ln>
                <a:solidFill>
                  <a:srgbClr val="092334"/>
                </a:solidFill>
                <a:latin typeface="Avenir Next"/>
                <a:ea typeface="Avenir Next"/>
                <a:cs typeface="Avenir Next"/>
                <a:sym typeface="Avenir Next"/>
              </a:defRPr>
            </a:pPr>
            <a:r>
              <a:rPr dirty="0"/>
              <a:t>Las restricciones a estos derechos —asociación y expresión— solo pueden hacerse por ley (pár. 6). En Chile nos seguimos rigiendo por un decreto de 1983 cuyo fin no era otro que limitar severamente estos derechos.</a:t>
            </a:r>
          </a:p>
          <a:p>
            <a:pPr marL="370331" indent="-257175" defTabSz="370331">
              <a:lnSpc>
                <a:spcPct val="120000"/>
              </a:lnSpc>
              <a:spcBef>
                <a:spcPts val="600"/>
              </a:spcBef>
              <a:buClr>
                <a:srgbClr val="092334"/>
              </a:buClr>
              <a:buFont typeface="Times"/>
              <a:buChar char="•"/>
              <a:defRPr sz="1539">
                <a:ln w="0" cap="flat">
                  <a:solidFill>
                    <a:srgbClr val="092334"/>
                  </a:solidFill>
                  <a:prstDash val="solid"/>
                  <a:miter lim="400000"/>
                </a:ln>
                <a:solidFill>
                  <a:srgbClr val="092334"/>
                </a:solidFill>
                <a:latin typeface="Avenir Next"/>
                <a:ea typeface="Avenir Next"/>
                <a:cs typeface="Avenir Next"/>
                <a:sym typeface="Avenir Next"/>
              </a:defRPr>
            </a:pPr>
            <a:r>
              <a:rPr dirty="0"/>
              <a:t>Los organizadores de una marcha pacífica no pueden ser responsabilizados por la violencia cometida por otros, quienes deben ser removidos por la policía de modo de permitir el ejercicio de la protesta (pár. 10). Hemos escuchado antes de la autoridad política los intentos por responsabilizar a los organizadores de las marchas y para qué decir la franca incapacidad de Carabineros para remover a personas que incitan y cometen actos de violencia.</a:t>
            </a:r>
          </a:p>
          <a:p>
            <a:pPr marL="370331" indent="-257175" defTabSz="370331">
              <a:lnSpc>
                <a:spcPct val="120000"/>
              </a:lnSpc>
              <a:spcBef>
                <a:spcPts val="600"/>
              </a:spcBef>
              <a:buClr>
                <a:srgbClr val="092334"/>
              </a:buClr>
              <a:buFont typeface="Times"/>
              <a:buChar char="•"/>
              <a:defRPr sz="1539">
                <a:ln w="0" cap="flat">
                  <a:solidFill>
                    <a:srgbClr val="092334"/>
                  </a:solidFill>
                  <a:prstDash val="solid"/>
                  <a:miter lim="400000"/>
                </a:ln>
                <a:solidFill>
                  <a:srgbClr val="092334"/>
                </a:solidFill>
                <a:latin typeface="Avenir Next"/>
                <a:ea typeface="Avenir Next"/>
                <a:cs typeface="Avenir Next"/>
                <a:sym typeface="Avenir Next"/>
              </a:defRPr>
            </a:pPr>
            <a:r>
              <a:rPr dirty="0"/>
              <a:t>La organización de una protesta no debiera estar sujeta a autorización previa, sino, a lo más, a un procedimiento previo de notificación (pár. 11).  En Chile, nos hemos habituado a hablar de “marchas autorizadas” y “no autorizadas”.</a:t>
            </a:r>
          </a:p>
          <a:p>
            <a:pPr marL="370331" indent="-257175" defTabSz="370331">
              <a:lnSpc>
                <a:spcPct val="120000"/>
              </a:lnSpc>
              <a:spcBef>
                <a:spcPts val="600"/>
              </a:spcBef>
              <a:buClr>
                <a:srgbClr val="092334"/>
              </a:buClr>
              <a:buFont typeface="Times"/>
              <a:buChar char="•"/>
              <a:defRPr sz="1539">
                <a:ln w="0" cap="flat">
                  <a:solidFill>
                    <a:srgbClr val="092334"/>
                  </a:solidFill>
                  <a:prstDash val="solid"/>
                  <a:miter lim="400000"/>
                </a:ln>
                <a:solidFill>
                  <a:srgbClr val="092334"/>
                </a:solidFill>
                <a:latin typeface="Avenir Next"/>
                <a:ea typeface="Avenir Next"/>
                <a:cs typeface="Avenir Next"/>
                <a:sym typeface="Avenir Next"/>
              </a:defRPr>
            </a:pPr>
            <a:r>
              <a:rPr dirty="0"/>
              <a:t>La dispersión de una marcha debe ser una medida de último recurso y la policía no debe recurrir al uso de la fuerza durante marchas pacíficas, así como debe asegurarse que la fuerza es utilizada únicamente de modo excepcional (pár. 13). Se ha documentado que en Chile la fuerza no es usada como mecanismo de último recurso sino como un patrón más o menos constante en Carabineros.</a:t>
            </a:r>
          </a:p>
          <a:p>
            <a:pPr marL="370331" indent="-257175" defTabSz="370331">
              <a:lnSpc>
                <a:spcPct val="120000"/>
              </a:lnSpc>
              <a:spcBef>
                <a:spcPts val="600"/>
              </a:spcBef>
              <a:buClr>
                <a:srgbClr val="092334"/>
              </a:buClr>
              <a:buFont typeface="Times"/>
              <a:buChar char="•"/>
              <a:defRPr sz="1539">
                <a:ln w="0" cap="flat">
                  <a:solidFill>
                    <a:srgbClr val="092334"/>
                  </a:solidFill>
                  <a:prstDash val="solid"/>
                  <a:miter lim="400000"/>
                </a:ln>
                <a:solidFill>
                  <a:srgbClr val="092334"/>
                </a:solidFill>
                <a:latin typeface="Avenir Next"/>
                <a:ea typeface="Avenir Next"/>
                <a:cs typeface="Avenir Next"/>
                <a:sym typeface="Avenir Next"/>
              </a:defRPr>
            </a:pPr>
            <a:r>
              <a:rPr dirty="0"/>
              <a:t>Los incidentes de violencia de género ocurridos durante una protesta deben ser investigados y sancionados de manera prioritaria (pár. 15).  No es claro que las autoridades respondan enérgicamente a graves casos de violencia sexual que han ocurrido en Chile.</a:t>
            </a:r>
          </a:p>
          <a:p>
            <a:pPr marL="370331" indent="-257175" defTabSz="370331">
              <a:lnSpc>
                <a:spcPct val="120000"/>
              </a:lnSpc>
              <a:spcBef>
                <a:spcPts val="600"/>
              </a:spcBef>
              <a:buClr>
                <a:srgbClr val="092334"/>
              </a:buClr>
              <a:buFont typeface="Times"/>
              <a:buChar char="•"/>
              <a:defRPr sz="1539">
                <a:ln w="0" cap="flat">
                  <a:solidFill>
                    <a:srgbClr val="092334"/>
                  </a:solidFill>
                  <a:prstDash val="solid"/>
                  <a:miter lim="400000"/>
                </a:ln>
                <a:solidFill>
                  <a:srgbClr val="092334"/>
                </a:solidFill>
                <a:latin typeface="Avenir Next"/>
                <a:ea typeface="Avenir Next"/>
                <a:cs typeface="Avenir Next"/>
                <a:sym typeface="Avenir Next"/>
              </a:defRPr>
            </a:pPr>
            <a:r>
              <a:rPr dirty="0"/>
              <a:t>El Estado tiene el deber de asegurar que la prensa y otras personas reporteando en marchas lo hagan sin miedo a ser intimidadas, legal o físicamente (pár. 16).  También se conocen muchos casos de profesionales de la prensa que han sido incluso detenidos en el contexto de marchas y movilizaciones.</a:t>
            </a:r>
          </a:p>
          <a:p>
            <a:pPr marL="370331" indent="-257175" defTabSz="370331">
              <a:lnSpc>
                <a:spcPts val="3400"/>
              </a:lnSpc>
              <a:spcBef>
                <a:spcPts val="600"/>
              </a:spcBef>
              <a:buClr>
                <a:srgbClr val="092334"/>
              </a:buClr>
              <a:buFont typeface="Times"/>
              <a:buChar char="•"/>
              <a:defRPr sz="1539">
                <a:ln w="0" cap="flat">
                  <a:solidFill>
                    <a:srgbClr val="092334"/>
                  </a:solidFill>
                  <a:prstDash val="solid"/>
                  <a:miter lim="400000"/>
                </a:ln>
                <a:solidFill>
                  <a:srgbClr val="092334"/>
                </a:solidFill>
                <a:latin typeface="Avenir Next"/>
                <a:ea typeface="Avenir Next"/>
                <a:cs typeface="Avenir Next"/>
                <a:sym typeface="Avenir Next"/>
              </a:defRPr>
            </a:pPr>
            <a:r>
              <a:rPr dirty="0"/>
              <a:t>El Estado tiene la obligación de asegurarse que las policías están suficientemente entrenadas y equipadas, en particular para el control de aglomeraciones y el uso de la fuerza (pár. 17).</a:t>
            </a:r>
          </a:p>
          <a:p>
            <a:pPr marL="370331" indent="-370331" defTabSz="370331">
              <a:lnSpc>
                <a:spcPts val="3100"/>
              </a:lnSpc>
              <a:spcBef>
                <a:spcPts val="600"/>
              </a:spcBef>
              <a:buClrTx/>
              <a:buSzTx/>
              <a:buFontTx/>
              <a:buNone/>
              <a:tabLst>
                <a:tab pos="101600" algn="l"/>
                <a:tab pos="368300" algn="l"/>
              </a:tabLst>
              <a:defRPr sz="1296" i="1">
                <a:ln w="0" cap="flat">
                  <a:solidFill>
                    <a:srgbClr val="092334"/>
                  </a:solidFill>
                  <a:prstDash val="solid"/>
                  <a:miter lim="400000"/>
                </a:ln>
                <a:solidFill>
                  <a:srgbClr val="092334"/>
                </a:solidFill>
                <a:latin typeface="Times"/>
                <a:ea typeface="Times"/>
                <a:cs typeface="Times"/>
                <a:sym typeface="Times"/>
              </a:defRPr>
            </a:pPr>
            <a:endParaRPr dirty="0">
              <a:ln w="0" cap="flat">
                <a:solidFill>
                  <a:srgbClr val="000000"/>
                </a:solidFill>
                <a:prstDash val="solid"/>
                <a:miter lim="400000"/>
              </a:ln>
              <a:solidFill>
                <a:srgbClr val="000000"/>
              </a:solidFill>
            </a:endParaRPr>
          </a:p>
        </p:txBody>
      </p:sp>
      <p:sp>
        <p:nvSpPr>
          <p:cNvPr id="2" name="CuadroTexto 1"/>
          <p:cNvSpPr txBox="1"/>
          <p:nvPr/>
        </p:nvSpPr>
        <p:spPr>
          <a:xfrm>
            <a:off x="7700557" y="8319498"/>
            <a:ext cx="5219285" cy="13336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kumimoji="0" lang="es-ES_tradnl" sz="2000" b="0" i="0" u="none" strike="noStrike" cap="none" spc="0" normalizeH="0" baseline="0" dirty="0" smtClean="0">
                <a:ln>
                  <a:noFill/>
                </a:ln>
                <a:solidFill>
                  <a:srgbClr val="838787"/>
                </a:solidFill>
                <a:effectLst/>
                <a:uFillTx/>
                <a:latin typeface="Avenir Next Medium"/>
                <a:ea typeface="Avenir Next Medium"/>
                <a:cs typeface="Avenir Next Medium"/>
                <a:sym typeface="Avenir Next Medium"/>
              </a:rPr>
              <a:t>Columna de opinión Jorge </a:t>
            </a:r>
            <a:r>
              <a:rPr kumimoji="0" lang="es-ES_tradnl" sz="2000" b="0" i="0" u="none" strike="noStrike" cap="none" spc="0" normalizeH="0" baseline="0" dirty="0" err="1" smtClean="0">
                <a:ln>
                  <a:noFill/>
                </a:ln>
                <a:solidFill>
                  <a:srgbClr val="838787"/>
                </a:solidFill>
                <a:effectLst/>
                <a:uFillTx/>
                <a:latin typeface="Avenir Next Medium"/>
                <a:ea typeface="Avenir Next Medium"/>
                <a:cs typeface="Avenir Next Medium"/>
                <a:sym typeface="Avenir Next Medium"/>
              </a:rPr>
              <a:t>Contesse</a:t>
            </a:r>
            <a:r>
              <a:rPr lang="es-ES_tradnl" dirty="0" smtClean="0"/>
              <a:t>, </a:t>
            </a:r>
            <a:r>
              <a:rPr lang="es-ES_tradnl" dirty="0" err="1" smtClean="0"/>
              <a:t>Ciper</a:t>
            </a:r>
            <a:r>
              <a:rPr lang="es-ES_tradnl" dirty="0" smtClean="0"/>
              <a:t> Chile </a:t>
            </a:r>
            <a:r>
              <a:rPr lang="es-ES_tradnl" dirty="0">
                <a:hlinkClick r:id="rId4"/>
              </a:rPr>
              <a:t>https://ciperchile.cl/2013/04/11/el-derecho-a-protestar-en-siete-puntos/</a:t>
            </a:r>
            <a:endParaRPr kumimoji="0" lang="es-ES_tradnl" sz="2000" b="0" i="0" u="none" strike="noStrike" cap="none" spc="0" normalizeH="0" baseline="0" dirty="0">
              <a:ln>
                <a:noFill/>
              </a:ln>
              <a:solidFill>
                <a:srgbClr val="838787"/>
              </a:solidFill>
              <a:effectLst/>
              <a:uFillTx/>
              <a:latin typeface="Avenir Next Medium"/>
              <a:ea typeface="Avenir Next Medium"/>
              <a:cs typeface="Avenir Next Medium"/>
              <a:sym typeface="Avenir Next Medium"/>
            </a:endParaRPr>
          </a:p>
        </p:txBody>
      </p:sp>
    </p:spTree>
  </p:cSld>
  <p:clrMapOvr>
    <a:masterClrMapping/>
  </p:clrMapOvr>
  <p:transition spd="med"/>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Profesor Julio Mundaca Q. @juliomundaca"/>
          <p:cNvSpPr txBox="1">
            <a:spLocks noGrp="1"/>
          </p:cNvSpPr>
          <p:nvPr>
            <p:ph type="body" idx="13"/>
          </p:nvPr>
        </p:nvSpPr>
        <p:spPr>
          <a:xfrm>
            <a:off x="50800" y="439418"/>
            <a:ext cx="12903200" cy="462282"/>
          </a:xfrm>
          <a:prstGeom prst="rect">
            <a:avLst/>
          </a:prstGeom>
          <a:solidFill>
            <a:schemeClr val="accent1"/>
          </a:solidFill>
        </p:spPr>
        <p:txBody>
          <a:bodyPr/>
          <a:lstStyle>
            <a:lvl1pPr algn="r" defTabSz="584200">
              <a:defRPr sz="2800" spc="0">
                <a:solidFill>
                  <a:srgbClr val="FFFFFF"/>
                </a:solidFill>
                <a:latin typeface="+mn-lt"/>
                <a:ea typeface="+mn-ea"/>
                <a:cs typeface="+mn-cs"/>
                <a:sym typeface="DIN Condensed"/>
              </a:defRPr>
            </a:lvl1pPr>
          </a:lstStyle>
          <a:p>
            <a:r>
              <a:t>Profesor Julio Mundaca Q. @juliomundaca</a:t>
            </a:r>
          </a:p>
        </p:txBody>
      </p:sp>
      <p:sp>
        <p:nvSpPr>
          <p:cNvPr id="258" name="Ley 20.357 lesa humanidad, genocidio y delitos de guerra"/>
          <p:cNvSpPr txBox="1">
            <a:spLocks noGrp="1"/>
          </p:cNvSpPr>
          <p:nvPr>
            <p:ph type="title"/>
          </p:nvPr>
        </p:nvSpPr>
        <p:spPr>
          <a:prstGeom prst="rect">
            <a:avLst/>
          </a:prstGeom>
        </p:spPr>
        <p:txBody>
          <a:bodyPr/>
          <a:lstStyle>
            <a:lvl1pPr defTabSz="467359">
              <a:spcBef>
                <a:spcPts val="2200"/>
              </a:spcBef>
              <a:defRPr sz="4800"/>
            </a:lvl1pPr>
          </a:lstStyle>
          <a:p>
            <a:r>
              <a:t>Ley 20.357 lesa humanidad, genocidio y delitos de guerra</a:t>
            </a:r>
          </a:p>
        </p:txBody>
      </p:sp>
      <p:pic>
        <p:nvPicPr>
          <p:cNvPr id="259" name="Imagen" descr="Imagen"/>
          <p:cNvPicPr>
            <a:picLocks noChangeAspect="1"/>
          </p:cNvPicPr>
          <p:nvPr/>
        </p:nvPicPr>
        <p:blipFill>
          <a:blip r:embed="rId2">
            <a:extLst/>
          </a:blip>
          <a:stretch>
            <a:fillRect/>
          </a:stretch>
        </p:blipFill>
        <p:spPr>
          <a:xfrm>
            <a:off x="4878686" y="8516054"/>
            <a:ext cx="2237803" cy="1161239"/>
          </a:xfrm>
          <a:prstGeom prst="rect">
            <a:avLst/>
          </a:prstGeom>
          <a:ln w="12700">
            <a:miter lim="400000"/>
          </a:ln>
        </p:spPr>
      </p:pic>
      <p:sp>
        <p:nvSpPr>
          <p:cNvPr id="260" name="Artículo 1º.- Constituyen crímenes de lesa humanidad los actos señalados en el presente párrafo, cuando en su comisión concurran las siguientes circunstancias:  1º. Que el acto sea cometido como parte de un ataque generalizado o sistemático contra una población civil.  2º. Que el ataque a que se refiere el numerando precedente responda a una política del Estado o de sus agentes; de grupos armados organizados que, bajo la dirección de un mando responsable, ejerzan sobre algún territorio un control tal que les permita realizar operaciones militares, o de grupos organizados que detenten un poder de hecho tal que favorezca la impunidad de sus actos.…"/>
          <p:cNvSpPr txBox="1">
            <a:spLocks noGrp="1"/>
          </p:cNvSpPr>
          <p:nvPr>
            <p:ph type="body" idx="4294967295"/>
          </p:nvPr>
        </p:nvSpPr>
        <p:spPr>
          <a:xfrm>
            <a:off x="406400" y="2194012"/>
            <a:ext cx="12192000" cy="6415882"/>
          </a:xfrm>
          <a:prstGeom prst="rect">
            <a:avLst/>
          </a:prstGeom>
        </p:spPr>
        <p:txBody>
          <a:bodyPr/>
          <a:lstStyle/>
          <a:p>
            <a:pPr marL="0" marR="205511" indent="0" defTabSz="283463">
              <a:spcBef>
                <a:spcPts val="0"/>
              </a:spcBef>
              <a:buClrTx/>
              <a:buSzTx/>
              <a:buFontTx/>
              <a:buNone/>
              <a:tabLst>
                <a:tab pos="355600" algn="l"/>
                <a:tab pos="711200" algn="l"/>
                <a:tab pos="1079500" algn="l"/>
                <a:tab pos="1435100" algn="l"/>
                <a:tab pos="1790700" algn="l"/>
                <a:tab pos="2159000" algn="l"/>
                <a:tab pos="2514600" algn="l"/>
                <a:tab pos="2882900" algn="l"/>
                <a:tab pos="3238500" algn="l"/>
                <a:tab pos="3594100" algn="l"/>
                <a:tab pos="3962400" algn="l"/>
                <a:tab pos="4318000" algn="l"/>
                <a:tab pos="4686300" algn="l"/>
                <a:tab pos="5041900" algn="l"/>
                <a:tab pos="5397500" algn="l"/>
                <a:tab pos="5765800" algn="l"/>
              </a:tabLst>
              <a:defRPr sz="1860">
                <a:solidFill>
                  <a:srgbClr val="797979"/>
                </a:solidFill>
                <a:latin typeface="Courier New"/>
                <a:ea typeface="Courier New"/>
                <a:cs typeface="Courier New"/>
                <a:sym typeface="Courier New"/>
              </a:defRPr>
            </a:pPr>
            <a:r>
              <a:rPr dirty="0"/>
              <a:t/>
            </a:r>
            <a:br>
              <a:rPr dirty="0"/>
            </a:br>
            <a:r>
              <a:rPr dirty="0">
                <a:latin typeface="Avenir Next"/>
                <a:ea typeface="Avenir Next"/>
                <a:cs typeface="Avenir Next"/>
                <a:sym typeface="Avenir Next"/>
              </a:rPr>
              <a:t> Artículo 1º.- Constituyen crímenes de lesa humanidad los actos señalados en el presente párrafo, cuando en su comisión concurran las siguientes circunstancias:</a:t>
            </a:r>
            <a:br>
              <a:rPr dirty="0">
                <a:latin typeface="Avenir Next"/>
                <a:ea typeface="Avenir Next"/>
                <a:cs typeface="Avenir Next"/>
                <a:sym typeface="Avenir Next"/>
              </a:rPr>
            </a:br>
            <a:r>
              <a:rPr dirty="0">
                <a:latin typeface="Avenir Next"/>
                <a:ea typeface="Avenir Next"/>
                <a:cs typeface="Avenir Next"/>
                <a:sym typeface="Avenir Next"/>
              </a:rPr>
              <a:t/>
            </a:r>
            <a:br>
              <a:rPr dirty="0">
                <a:latin typeface="Avenir Next"/>
                <a:ea typeface="Avenir Next"/>
                <a:cs typeface="Avenir Next"/>
                <a:sym typeface="Avenir Next"/>
              </a:rPr>
            </a:br>
            <a:r>
              <a:rPr dirty="0">
                <a:latin typeface="Avenir Next"/>
                <a:ea typeface="Avenir Next"/>
                <a:cs typeface="Avenir Next"/>
                <a:sym typeface="Avenir Next"/>
              </a:rPr>
              <a:t>1º. Que el acto sea cometido como parte de un ataque generalizado o sistemático contra una población civil.</a:t>
            </a:r>
            <a:br>
              <a:rPr dirty="0">
                <a:latin typeface="Avenir Next"/>
                <a:ea typeface="Avenir Next"/>
                <a:cs typeface="Avenir Next"/>
                <a:sym typeface="Avenir Next"/>
              </a:rPr>
            </a:br>
            <a:r>
              <a:rPr dirty="0">
                <a:latin typeface="Avenir Next"/>
                <a:ea typeface="Avenir Next"/>
                <a:cs typeface="Avenir Next"/>
                <a:sym typeface="Avenir Next"/>
              </a:rPr>
              <a:t/>
            </a:r>
            <a:br>
              <a:rPr dirty="0">
                <a:latin typeface="Avenir Next"/>
                <a:ea typeface="Avenir Next"/>
                <a:cs typeface="Avenir Next"/>
                <a:sym typeface="Avenir Next"/>
              </a:rPr>
            </a:br>
            <a:r>
              <a:rPr dirty="0">
                <a:latin typeface="Avenir Next"/>
                <a:ea typeface="Avenir Next"/>
                <a:cs typeface="Avenir Next"/>
                <a:sym typeface="Avenir Next"/>
              </a:rPr>
              <a:t>2º. Que el ataque a que se refiere el numerando precedente responda a una política del Estado o de sus agentes; de grupos armados organizados que, bajo la dirección de un mando responsable, ejerzan sobre algún territorio un control tal que les permita realizar operaciones militares, o de grupos organizados que detenten un poder de hecho tal que favorezca la impunidad de sus actos.</a:t>
            </a:r>
          </a:p>
          <a:p>
            <a:pPr marL="0" marR="205511" indent="0" defTabSz="283463">
              <a:spcBef>
                <a:spcPts val="0"/>
              </a:spcBef>
              <a:buClrTx/>
              <a:buSzTx/>
              <a:buFontTx/>
              <a:buNone/>
              <a:tabLst>
                <a:tab pos="355600" algn="l"/>
                <a:tab pos="711200" algn="l"/>
                <a:tab pos="1079500" algn="l"/>
                <a:tab pos="1435100" algn="l"/>
                <a:tab pos="1790700" algn="l"/>
                <a:tab pos="2159000" algn="l"/>
                <a:tab pos="2514600" algn="l"/>
                <a:tab pos="2882900" algn="l"/>
                <a:tab pos="3238500" algn="l"/>
                <a:tab pos="3594100" algn="l"/>
                <a:tab pos="3962400" algn="l"/>
                <a:tab pos="4318000" algn="l"/>
                <a:tab pos="4686300" algn="l"/>
                <a:tab pos="5041900" algn="l"/>
                <a:tab pos="5397500" algn="l"/>
                <a:tab pos="5765800" algn="l"/>
              </a:tabLst>
              <a:defRPr sz="1860">
                <a:solidFill>
                  <a:srgbClr val="797979"/>
                </a:solidFill>
                <a:latin typeface="Avenir Next"/>
                <a:ea typeface="Avenir Next"/>
                <a:cs typeface="Avenir Next"/>
                <a:sym typeface="Avenir Next"/>
              </a:defRPr>
            </a:pPr>
            <a:r>
              <a:rPr dirty="0"/>
              <a:t/>
            </a:r>
            <a:br>
              <a:rPr dirty="0"/>
            </a:br>
            <a:r>
              <a:rPr dirty="0"/>
              <a:t>Artículo 2º.- Para efectos de lo dispuesto en el artículo precedente, se entenderá:</a:t>
            </a:r>
            <a:br>
              <a:rPr dirty="0"/>
            </a:br>
            <a:r>
              <a:rPr dirty="0"/>
              <a:t/>
            </a:r>
            <a:br>
              <a:rPr dirty="0"/>
            </a:br>
            <a:r>
              <a:rPr dirty="0"/>
              <a:t>1º. Por "ataque generalizado", un mismo acto o varios actos simultáneos o inmediatamente sucesivos, que afectan o son dirigidos a un número considerable de personas, y</a:t>
            </a:r>
            <a:br>
              <a:rPr dirty="0"/>
            </a:br>
            <a:r>
              <a:rPr dirty="0"/>
              <a:t/>
            </a:r>
            <a:br>
              <a:rPr dirty="0"/>
            </a:br>
            <a:r>
              <a:rPr dirty="0"/>
              <a:t>2º. Por "ataque sistemático", una serie de actos sucesivos que se extienden por un cierto período de tiempo y que afectan o son dirigidos a un número considerable de personas.</a:t>
            </a:r>
          </a:p>
        </p:txBody>
      </p:sp>
    </p:spTree>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Profesor Julio Mundaca Q. @juliomundaca"/>
          <p:cNvSpPr txBox="1">
            <a:spLocks noGrp="1"/>
          </p:cNvSpPr>
          <p:nvPr>
            <p:ph type="body" idx="13"/>
          </p:nvPr>
        </p:nvSpPr>
        <p:spPr>
          <a:xfrm>
            <a:off x="50800" y="439418"/>
            <a:ext cx="12903200" cy="462282"/>
          </a:xfrm>
          <a:prstGeom prst="rect">
            <a:avLst/>
          </a:prstGeom>
          <a:solidFill>
            <a:schemeClr val="accent1"/>
          </a:solidFill>
        </p:spPr>
        <p:txBody>
          <a:bodyPr/>
          <a:lstStyle>
            <a:lvl1pPr algn="r" defTabSz="584200">
              <a:defRPr sz="2800" spc="0">
                <a:solidFill>
                  <a:srgbClr val="FFFFFF"/>
                </a:solidFill>
                <a:latin typeface="+mn-lt"/>
                <a:ea typeface="+mn-ea"/>
                <a:cs typeface="+mn-cs"/>
                <a:sym typeface="DIN Condensed"/>
              </a:defRPr>
            </a:lvl1pPr>
          </a:lstStyle>
          <a:p>
            <a:r>
              <a:t>Profesor Julio Mundaca Q. @juliomundaca</a:t>
            </a:r>
          </a:p>
        </p:txBody>
      </p:sp>
      <p:sp>
        <p:nvSpPr>
          <p:cNvPr id="172" name="Escenario"/>
          <p:cNvSpPr txBox="1">
            <a:spLocks noGrp="1"/>
          </p:cNvSpPr>
          <p:nvPr>
            <p:ph type="title"/>
          </p:nvPr>
        </p:nvSpPr>
        <p:spPr>
          <a:prstGeom prst="rect">
            <a:avLst/>
          </a:prstGeom>
        </p:spPr>
        <p:txBody>
          <a:bodyPr/>
          <a:lstStyle>
            <a:lvl1pPr defTabSz="467359">
              <a:spcBef>
                <a:spcPts val="2200"/>
              </a:spcBef>
              <a:defRPr sz="4800"/>
            </a:lvl1pPr>
          </a:lstStyle>
          <a:p>
            <a:r>
              <a:t>Escenario</a:t>
            </a:r>
          </a:p>
        </p:txBody>
      </p:sp>
      <p:pic>
        <p:nvPicPr>
          <p:cNvPr id="173" name="Imagen" descr="Imagen"/>
          <p:cNvPicPr>
            <a:picLocks noChangeAspect="1"/>
          </p:cNvPicPr>
          <p:nvPr/>
        </p:nvPicPr>
        <p:blipFill>
          <a:blip r:embed="rId2">
            <a:extLst/>
          </a:blip>
          <a:stretch>
            <a:fillRect/>
          </a:stretch>
        </p:blipFill>
        <p:spPr>
          <a:xfrm>
            <a:off x="4878686" y="8516054"/>
            <a:ext cx="2237803" cy="1161239"/>
          </a:xfrm>
          <a:prstGeom prst="rect">
            <a:avLst/>
          </a:prstGeom>
          <a:ln w="12700">
            <a:miter lim="400000"/>
          </a:ln>
        </p:spPr>
      </p:pic>
      <p:sp>
        <p:nvSpPr>
          <p:cNvPr id="174" name="A nivel nacional, desde el 18 de octubre al 21 de noviembre, se realizaron un total de 22.892   Audiencias de control de detención (ACD)…"/>
          <p:cNvSpPr txBox="1">
            <a:spLocks noGrp="1"/>
          </p:cNvSpPr>
          <p:nvPr>
            <p:ph type="body" idx="4294967295"/>
          </p:nvPr>
        </p:nvSpPr>
        <p:spPr>
          <a:xfrm>
            <a:off x="406400" y="2133600"/>
            <a:ext cx="12192000" cy="6108700"/>
          </a:xfrm>
          <a:prstGeom prst="rect">
            <a:avLst/>
          </a:prstGeom>
        </p:spPr>
        <p:txBody>
          <a:bodyPr/>
          <a:lstStyle/>
          <a:p>
            <a:pPr marL="0" marR="331470" indent="0" defTabSz="449580">
              <a:spcBef>
                <a:spcPts val="0"/>
              </a:spcBef>
              <a:buClrTx/>
              <a:buSzTx/>
              <a:buFontTx/>
              <a:buNone/>
              <a:tabLst>
                <a:tab pos="292100" algn="l"/>
              </a:tabLst>
              <a:defRPr sz="2500">
                <a:solidFill>
                  <a:srgbClr val="616161"/>
                </a:solidFill>
                <a:latin typeface="Helvetica"/>
                <a:ea typeface="Helvetica"/>
                <a:cs typeface="Helvetica"/>
                <a:sym typeface="Helvetica"/>
              </a:defRPr>
            </a:pPr>
            <a:endParaRPr dirty="0"/>
          </a:p>
          <a:p>
            <a:pPr marL="0" marR="331470" lvl="4" indent="0" defTabSz="449580">
              <a:spcBef>
                <a:spcPts val="0"/>
              </a:spcBef>
              <a:buClrTx/>
              <a:buSzTx/>
              <a:buFontTx/>
              <a:buNone/>
              <a:tabLst>
                <a:tab pos="292100" algn="l"/>
              </a:tabLst>
              <a:defRPr sz="2500">
                <a:solidFill>
                  <a:srgbClr val="616161"/>
                </a:solidFill>
                <a:latin typeface="Helvetica"/>
                <a:ea typeface="Helvetica"/>
                <a:cs typeface="Helvetica"/>
                <a:sym typeface="Helvetica"/>
              </a:defRPr>
            </a:pPr>
            <a:endParaRPr dirty="0"/>
          </a:p>
          <a:p>
            <a:pPr marL="0" marR="331470" indent="0" algn="just" defTabSz="449580">
              <a:spcBef>
                <a:spcPts val="0"/>
              </a:spcBef>
              <a:buClrTx/>
              <a:buSzTx/>
              <a:buFontTx/>
              <a:buNone/>
              <a:defRPr sz="2500">
                <a:solidFill>
                  <a:srgbClr val="616161"/>
                </a:solidFill>
                <a:latin typeface="Helvetica"/>
                <a:ea typeface="Helvetica"/>
                <a:cs typeface="Helvetica"/>
                <a:sym typeface="Helvetica"/>
              </a:defRPr>
            </a:pPr>
            <a:endParaRPr b="1" dirty="0"/>
          </a:p>
          <a:p>
            <a:pPr marL="0" marR="331470" indent="0" algn="just" defTabSz="449580">
              <a:spcBef>
                <a:spcPts val="0"/>
              </a:spcBef>
              <a:buClrTx/>
              <a:buSzTx/>
              <a:buFontTx/>
              <a:buNone/>
              <a:defRPr sz="1400">
                <a:solidFill>
                  <a:srgbClr val="616161"/>
                </a:solidFill>
                <a:latin typeface="Helvetica"/>
                <a:ea typeface="Helvetica"/>
                <a:cs typeface="Helvetica"/>
                <a:sym typeface="Helvetica"/>
              </a:defRPr>
            </a:pPr>
            <a:endParaRPr b="1" dirty="0"/>
          </a:p>
        </p:txBody>
      </p:sp>
      <p:pic>
        <p:nvPicPr>
          <p:cNvPr id="2" name="Imagen 1"/>
          <p:cNvPicPr>
            <a:picLocks noChangeAspect="1"/>
          </p:cNvPicPr>
          <p:nvPr/>
        </p:nvPicPr>
        <p:blipFill>
          <a:blip r:embed="rId3"/>
          <a:stretch>
            <a:fillRect/>
          </a:stretch>
        </p:blipFill>
        <p:spPr>
          <a:xfrm>
            <a:off x="3725209" y="1175454"/>
            <a:ext cx="5554381" cy="7597371"/>
          </a:xfrm>
          <a:prstGeom prst="rect">
            <a:avLst/>
          </a:prstGeom>
        </p:spPr>
      </p:pic>
    </p:spTree>
  </p:cSld>
  <p:clrMapOvr>
    <a:masterClrMapping/>
  </p:clrMapOvr>
  <p:transition spd="med"/>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Profesor Julio Mundaca Q. @juliomundaca"/>
          <p:cNvSpPr txBox="1">
            <a:spLocks noGrp="1"/>
          </p:cNvSpPr>
          <p:nvPr>
            <p:ph type="body" idx="13"/>
          </p:nvPr>
        </p:nvSpPr>
        <p:spPr>
          <a:xfrm>
            <a:off x="50800" y="439418"/>
            <a:ext cx="12903200" cy="462282"/>
          </a:xfrm>
          <a:prstGeom prst="rect">
            <a:avLst/>
          </a:prstGeom>
          <a:solidFill>
            <a:schemeClr val="accent1"/>
          </a:solidFill>
        </p:spPr>
        <p:txBody>
          <a:bodyPr/>
          <a:lstStyle>
            <a:lvl1pPr algn="r" defTabSz="584200">
              <a:defRPr sz="2800" spc="0">
                <a:solidFill>
                  <a:srgbClr val="FFFFFF"/>
                </a:solidFill>
                <a:latin typeface="+mn-lt"/>
                <a:ea typeface="+mn-ea"/>
                <a:cs typeface="+mn-cs"/>
                <a:sym typeface="DIN Condensed"/>
              </a:defRPr>
            </a:lvl1pPr>
          </a:lstStyle>
          <a:p>
            <a:r>
              <a:t>Profesor Julio Mundaca Q. @juliomundaca</a:t>
            </a:r>
          </a:p>
        </p:txBody>
      </p:sp>
      <p:pic>
        <p:nvPicPr>
          <p:cNvPr id="263" name="Imagen" descr="Imagen"/>
          <p:cNvPicPr>
            <a:picLocks noChangeAspect="1"/>
          </p:cNvPicPr>
          <p:nvPr/>
        </p:nvPicPr>
        <p:blipFill>
          <a:blip r:embed="rId2">
            <a:extLst/>
          </a:blip>
          <a:stretch>
            <a:fillRect/>
          </a:stretch>
        </p:blipFill>
        <p:spPr>
          <a:xfrm>
            <a:off x="4878686" y="8516054"/>
            <a:ext cx="2237803" cy="1161239"/>
          </a:xfrm>
          <a:prstGeom prst="rect">
            <a:avLst/>
          </a:prstGeom>
          <a:ln w="12700">
            <a:miter lim="400000"/>
          </a:ln>
        </p:spPr>
      </p:pic>
      <p:sp>
        <p:nvSpPr>
          <p:cNvPr id="264" name="PENAS…"/>
          <p:cNvSpPr txBox="1">
            <a:spLocks noGrp="1"/>
          </p:cNvSpPr>
          <p:nvPr>
            <p:ph type="body" idx="4294967295"/>
          </p:nvPr>
        </p:nvSpPr>
        <p:spPr>
          <a:xfrm>
            <a:off x="406400" y="2330802"/>
            <a:ext cx="12192000" cy="6108701"/>
          </a:xfrm>
          <a:prstGeom prst="rect">
            <a:avLst/>
          </a:prstGeom>
        </p:spPr>
        <p:txBody>
          <a:bodyPr>
            <a:normAutofit fontScale="77500" lnSpcReduction="20000"/>
          </a:bodyPr>
          <a:lstStyle/>
          <a:p>
            <a:endParaRPr lang="es-ES" sz="2300" dirty="0" smtClean="0">
              <a:solidFill>
                <a:schemeClr val="bg2"/>
              </a:solidFill>
            </a:endParaRPr>
          </a:p>
          <a:p>
            <a:pPr>
              <a:lnSpc>
                <a:spcPct val="120000"/>
              </a:lnSpc>
            </a:pPr>
            <a:r>
              <a:rPr lang="es-ES" sz="2300" dirty="0"/>
              <a:t>Por crimen contra la humanidad, o </a:t>
            </a:r>
            <a:r>
              <a:rPr lang="es-ES" sz="2300" i="1" dirty="0"/>
              <a:t>crimen de lesa humanidad,</a:t>
            </a:r>
            <a:r>
              <a:rPr lang="es-ES" sz="2300" dirty="0"/>
              <a:t> se entienden, a los efectos del Estatuto de la </a:t>
            </a:r>
            <a:r>
              <a:rPr lang="es-ES" sz="2300" cap="small" dirty="0"/>
              <a:t>corte penal internaciona</a:t>
            </a:r>
            <a:r>
              <a:rPr lang="es-ES" sz="2300" cap="small" dirty="0">
                <a:hlinkClick r:id="rId3"/>
              </a:rPr>
              <a:t>l</a:t>
            </a:r>
            <a:r>
              <a:rPr lang="es-ES" sz="2300" dirty="0"/>
              <a:t> aprobado en julio de 1998, diferentes tipos de actos inhumanos graves cuando reúnan dos requisitos: “la comisión como parte de un ataque generalizado o sistemático contra una población civil, y con conocimiento de dicho ataque”.</a:t>
            </a:r>
            <a:endParaRPr lang="es-ES" sz="2300" dirty="0">
              <a:solidFill>
                <a:schemeClr val="bg2"/>
              </a:solidFill>
            </a:endParaRPr>
          </a:p>
          <a:p>
            <a:r>
              <a:rPr sz="2000" dirty="0" smtClean="0">
                <a:solidFill>
                  <a:schemeClr val="bg2"/>
                </a:solidFill>
              </a:rPr>
              <a:t>PENAS</a:t>
            </a:r>
            <a:r>
              <a:rPr lang="es-ES" sz="2000" dirty="0" smtClean="0">
                <a:solidFill>
                  <a:schemeClr val="bg2"/>
                </a:solidFill>
              </a:rPr>
              <a:t> LEY 20.357</a:t>
            </a:r>
            <a:endParaRPr sz="2000" dirty="0">
              <a:solidFill>
                <a:schemeClr val="bg2"/>
              </a:solidFill>
            </a:endParaRPr>
          </a:p>
          <a:p>
            <a:pPr marL="0" lvl="2" indent="0" defTabSz="457200">
              <a:lnSpc>
                <a:spcPts val="4200"/>
              </a:lnSpc>
              <a:spcBef>
                <a:spcPts val="0"/>
              </a:spcBef>
              <a:buClrTx/>
              <a:buSzTx/>
              <a:buFontTx/>
              <a:buNone/>
              <a:defRPr sz="2300">
                <a:ln w="0" cap="flat">
                  <a:solidFill>
                    <a:srgbClr val="666666"/>
                  </a:solidFill>
                  <a:prstDash val="solid"/>
                  <a:miter lim="400000"/>
                </a:ln>
                <a:solidFill>
                  <a:srgbClr val="666666"/>
                </a:solidFill>
                <a:latin typeface="Avenir Next"/>
                <a:ea typeface="Avenir Next"/>
                <a:cs typeface="Avenir Next"/>
                <a:sym typeface="Avenir Next"/>
              </a:defRPr>
            </a:pPr>
            <a:r>
              <a:rPr sz="2000" dirty="0">
                <a:solidFill>
                  <a:schemeClr val="bg2"/>
                </a:solidFill>
              </a:rPr>
              <a:t>Art. 4 El que causare la muerte de una o más de ellas será castigado con la pena de presidio mayor en su grado medio a presidio perpetuo calificado. </a:t>
            </a:r>
            <a:r>
              <a:rPr sz="2000" b="1" dirty="0">
                <a:solidFill>
                  <a:schemeClr val="bg2"/>
                </a:solidFill>
              </a:rPr>
              <a:t>10 años y un día a presidio </a:t>
            </a:r>
            <a:r>
              <a:rPr sz="2000" b="1" dirty="0" smtClean="0">
                <a:solidFill>
                  <a:schemeClr val="bg2"/>
                </a:solidFill>
              </a:rPr>
              <a:t>perpetuo</a:t>
            </a:r>
            <a:endParaRPr lang="es-ES" sz="2000" b="1" dirty="0" smtClean="0">
              <a:solidFill>
                <a:schemeClr val="bg2"/>
              </a:solidFill>
            </a:endParaRPr>
          </a:p>
          <a:p>
            <a:pPr marL="0" lvl="2" indent="0" defTabSz="457200">
              <a:lnSpc>
                <a:spcPts val="4200"/>
              </a:lnSpc>
              <a:spcBef>
                <a:spcPts val="0"/>
              </a:spcBef>
              <a:buClrTx/>
              <a:buSzTx/>
              <a:buFontTx/>
              <a:buNone/>
              <a:defRPr sz="2300">
                <a:ln w="0" cap="flat">
                  <a:solidFill>
                    <a:srgbClr val="666666"/>
                  </a:solidFill>
                  <a:prstDash val="solid"/>
                  <a:miter lim="400000"/>
                </a:ln>
                <a:solidFill>
                  <a:srgbClr val="666666"/>
                </a:solidFill>
                <a:latin typeface="Avenir Next"/>
                <a:ea typeface="Avenir Next"/>
                <a:cs typeface="Avenir Next"/>
                <a:sym typeface="Avenir Next"/>
              </a:defRPr>
            </a:pPr>
            <a:r>
              <a:rPr sz="2000" dirty="0" smtClean="0">
                <a:solidFill>
                  <a:schemeClr val="bg2"/>
                </a:solidFill>
              </a:rPr>
              <a:t>Artículo </a:t>
            </a:r>
            <a:r>
              <a:rPr sz="2000" dirty="0">
                <a:solidFill>
                  <a:schemeClr val="bg2"/>
                </a:solidFill>
              </a:rPr>
              <a:t>5º</a:t>
            </a:r>
          </a:p>
          <a:p>
            <a:pPr marL="0" indent="0" defTabSz="457200">
              <a:lnSpc>
                <a:spcPts val="4200"/>
              </a:lnSpc>
              <a:spcBef>
                <a:spcPts val="0"/>
              </a:spcBef>
              <a:buClrTx/>
              <a:buSzTx/>
              <a:buFontTx/>
              <a:buNone/>
              <a:defRPr sz="2300">
                <a:ln w="0" cap="flat">
                  <a:solidFill>
                    <a:srgbClr val="666666"/>
                  </a:solidFill>
                  <a:prstDash val="solid"/>
                  <a:miter lim="400000"/>
                </a:ln>
                <a:solidFill>
                  <a:srgbClr val="666666"/>
                </a:solidFill>
                <a:latin typeface="Avenir Next"/>
                <a:ea typeface="Avenir Next"/>
                <a:cs typeface="Avenir Next"/>
                <a:sym typeface="Avenir Next"/>
              </a:defRPr>
            </a:pPr>
            <a:r>
              <a:rPr sz="2000" dirty="0">
                <a:solidFill>
                  <a:schemeClr val="bg2"/>
                </a:solidFill>
              </a:rPr>
              <a:t>1º. Castrare a otro o le mutilare un miembro importante;</a:t>
            </a:r>
          </a:p>
          <a:p>
            <a:pPr marL="0" indent="0" defTabSz="457200">
              <a:lnSpc>
                <a:spcPts val="4200"/>
              </a:lnSpc>
              <a:spcBef>
                <a:spcPts val="0"/>
              </a:spcBef>
              <a:buClrTx/>
              <a:buSzTx/>
              <a:buFontTx/>
              <a:buNone/>
              <a:defRPr sz="2300">
                <a:ln w="0" cap="flat">
                  <a:solidFill>
                    <a:srgbClr val="666666"/>
                  </a:solidFill>
                  <a:prstDash val="solid"/>
                  <a:miter lim="400000"/>
                </a:ln>
                <a:solidFill>
                  <a:srgbClr val="666666"/>
                </a:solidFill>
                <a:latin typeface="Avenir Next"/>
                <a:ea typeface="Avenir Next"/>
                <a:cs typeface="Avenir Next"/>
                <a:sym typeface="Avenir Next"/>
              </a:defRPr>
            </a:pPr>
            <a:r>
              <a:rPr sz="2000" dirty="0">
                <a:solidFill>
                  <a:schemeClr val="bg2"/>
                </a:solidFill>
              </a:rPr>
              <a:t>2º. Lesionare a otro, dejándolo demente, inútil para el trabajo, impotente, impedido de un miembro importante, o notablemente deforme</a:t>
            </a:r>
            <a:r>
              <a:rPr sz="2000" dirty="0" smtClean="0">
                <a:solidFill>
                  <a:schemeClr val="bg2"/>
                </a:solidFill>
              </a:rPr>
              <a:t>;</a:t>
            </a:r>
            <a:endParaRPr sz="2000" dirty="0">
              <a:solidFill>
                <a:schemeClr val="bg2"/>
              </a:solidFill>
            </a:endParaRPr>
          </a:p>
          <a:p>
            <a:pPr marL="0" indent="0" defTabSz="457200">
              <a:lnSpc>
                <a:spcPts val="4200"/>
              </a:lnSpc>
              <a:spcBef>
                <a:spcPts val="0"/>
              </a:spcBef>
              <a:buClrTx/>
              <a:buSzTx/>
              <a:buFontTx/>
              <a:buNone/>
              <a:defRPr sz="2300">
                <a:ln w="0" cap="flat">
                  <a:solidFill>
                    <a:srgbClr val="666666"/>
                  </a:solidFill>
                  <a:prstDash val="solid"/>
                  <a:miter lim="400000"/>
                </a:ln>
                <a:solidFill>
                  <a:srgbClr val="666666"/>
                </a:solidFill>
                <a:latin typeface="Avenir Next"/>
                <a:ea typeface="Avenir Next"/>
                <a:cs typeface="Avenir Next"/>
                <a:sym typeface="Avenir Next"/>
              </a:defRPr>
            </a:pPr>
            <a:r>
              <a:rPr sz="2000" dirty="0">
                <a:solidFill>
                  <a:schemeClr val="bg2"/>
                </a:solidFill>
              </a:rPr>
              <a:t>Presidio mayor en cualquiera de sus grados </a:t>
            </a:r>
            <a:r>
              <a:rPr sz="2000" b="1" dirty="0">
                <a:solidFill>
                  <a:schemeClr val="bg2"/>
                </a:solidFill>
              </a:rPr>
              <a:t>5 años y un día a 20 años </a:t>
            </a:r>
          </a:p>
        </p:txBody>
      </p:sp>
      <p:sp>
        <p:nvSpPr>
          <p:cNvPr id="265" name="Ley 20.357 lesa humanidad, genocidio y delitos de guerra"/>
          <p:cNvSpPr txBox="1"/>
          <p:nvPr/>
        </p:nvSpPr>
        <p:spPr>
          <a:xfrm>
            <a:off x="406400" y="1530350"/>
            <a:ext cx="12192000" cy="723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a:bodyPr>
          <a:lstStyle>
            <a:lvl1pPr defTabSz="467359">
              <a:lnSpc>
                <a:spcPct val="80000"/>
              </a:lnSpc>
              <a:spcBef>
                <a:spcPts val="2200"/>
              </a:spcBef>
              <a:defRPr sz="4800" cap="all">
                <a:solidFill>
                  <a:schemeClr val="accent1"/>
                </a:solidFill>
                <a:latin typeface="+mn-lt"/>
                <a:ea typeface="+mn-ea"/>
                <a:cs typeface="+mn-cs"/>
                <a:sym typeface="DIN Condensed"/>
              </a:defRPr>
            </a:lvl1pPr>
          </a:lstStyle>
          <a:p>
            <a:r>
              <a:t>Ley 20.357 lesa humanidad, genocidio y delitos de guerra</a:t>
            </a:r>
          </a:p>
        </p:txBody>
      </p:sp>
    </p:spTree>
  </p:cSld>
  <p:clrMapOvr>
    <a:masterClrMapping/>
  </p:clrMapOvr>
  <p:transition spd="med"/>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Profesor Julio Mundaca Q. @juliomundaca"/>
          <p:cNvSpPr txBox="1">
            <a:spLocks noGrp="1"/>
          </p:cNvSpPr>
          <p:nvPr>
            <p:ph type="body" idx="13"/>
          </p:nvPr>
        </p:nvSpPr>
        <p:spPr>
          <a:xfrm>
            <a:off x="50800" y="439418"/>
            <a:ext cx="12903200" cy="462282"/>
          </a:xfrm>
          <a:prstGeom prst="rect">
            <a:avLst/>
          </a:prstGeom>
          <a:solidFill>
            <a:schemeClr val="accent1"/>
          </a:solidFill>
        </p:spPr>
        <p:txBody>
          <a:bodyPr/>
          <a:lstStyle>
            <a:lvl1pPr algn="r" defTabSz="584200">
              <a:defRPr sz="2800" spc="0">
                <a:solidFill>
                  <a:srgbClr val="FFFFFF"/>
                </a:solidFill>
                <a:latin typeface="+mn-lt"/>
                <a:ea typeface="+mn-ea"/>
                <a:cs typeface="+mn-cs"/>
                <a:sym typeface="DIN Condensed"/>
              </a:defRPr>
            </a:lvl1pPr>
          </a:lstStyle>
          <a:p>
            <a:r>
              <a:t>Profesor Julio Mundaca Q. @juliomundaca</a:t>
            </a:r>
          </a:p>
        </p:txBody>
      </p:sp>
      <p:sp>
        <p:nvSpPr>
          <p:cNvPr id="268" name="Delitos cometidos por agentes del estado"/>
          <p:cNvSpPr txBox="1">
            <a:spLocks noGrp="1"/>
          </p:cNvSpPr>
          <p:nvPr>
            <p:ph type="title"/>
          </p:nvPr>
        </p:nvSpPr>
        <p:spPr>
          <a:prstGeom prst="rect">
            <a:avLst/>
          </a:prstGeom>
        </p:spPr>
        <p:txBody>
          <a:bodyPr/>
          <a:lstStyle>
            <a:lvl1pPr defTabSz="467359">
              <a:spcBef>
                <a:spcPts val="2200"/>
              </a:spcBef>
              <a:defRPr sz="4800"/>
            </a:lvl1pPr>
          </a:lstStyle>
          <a:p>
            <a:r>
              <a:t>Delitos cometidos por agentes del estado</a:t>
            </a:r>
          </a:p>
        </p:txBody>
      </p:sp>
      <p:pic>
        <p:nvPicPr>
          <p:cNvPr id="269" name="Imagen" descr="Imagen"/>
          <p:cNvPicPr>
            <a:picLocks noChangeAspect="1"/>
          </p:cNvPicPr>
          <p:nvPr/>
        </p:nvPicPr>
        <p:blipFill>
          <a:blip r:embed="rId2">
            <a:extLst/>
          </a:blip>
          <a:stretch>
            <a:fillRect/>
          </a:stretch>
        </p:blipFill>
        <p:spPr>
          <a:xfrm>
            <a:off x="4878686" y="8516054"/>
            <a:ext cx="2237803" cy="1161239"/>
          </a:xfrm>
          <a:prstGeom prst="rect">
            <a:avLst/>
          </a:prstGeom>
          <a:ln w="12700">
            <a:miter lim="400000"/>
          </a:ln>
        </p:spPr>
      </p:pic>
      <p:sp>
        <p:nvSpPr>
          <p:cNvPr id="270" name="Delito de Detención arbitraria o ilegítima…"/>
          <p:cNvSpPr txBox="1">
            <a:spLocks noGrp="1"/>
          </p:cNvSpPr>
          <p:nvPr>
            <p:ph type="body" idx="4294967295"/>
          </p:nvPr>
        </p:nvSpPr>
        <p:spPr>
          <a:xfrm>
            <a:off x="406400" y="2333977"/>
            <a:ext cx="12192000" cy="6108701"/>
          </a:xfrm>
          <a:prstGeom prst="rect">
            <a:avLst/>
          </a:prstGeom>
        </p:spPr>
        <p:txBody>
          <a:bodyPr/>
          <a:lstStyle/>
          <a:p>
            <a:pPr marL="0" marR="331470" indent="0" algn="just" defTabSz="457200">
              <a:spcBef>
                <a:spcPts val="0"/>
              </a:spcBef>
              <a:buClrTx/>
              <a:buSzPct val="100000"/>
              <a:buFont typeface="Verdana"/>
              <a:buAutoNum type="arabicPeriod"/>
              <a:defRPr sz="2200" b="1">
                <a:solidFill>
                  <a:srgbClr val="000000"/>
                </a:solidFill>
                <a:latin typeface="Avenir Next"/>
                <a:ea typeface="Avenir Next"/>
                <a:cs typeface="Avenir Next"/>
                <a:sym typeface="Avenir Next"/>
              </a:defRPr>
            </a:pPr>
            <a:r>
              <a:rPr dirty="0"/>
              <a:t>Delito de Detención arbitraria o ilegítima </a:t>
            </a:r>
          </a:p>
          <a:p>
            <a:pPr marL="0" marR="331470" indent="0" algn="just" defTabSz="457200">
              <a:spcBef>
                <a:spcPts val="0"/>
              </a:spcBef>
              <a:buClrTx/>
              <a:buSzTx/>
              <a:buFontTx/>
              <a:buNone/>
              <a:defRPr sz="2200">
                <a:solidFill>
                  <a:srgbClr val="000000"/>
                </a:solidFill>
                <a:latin typeface="Avenir Next"/>
                <a:ea typeface="Avenir Next"/>
                <a:cs typeface="Avenir Next"/>
                <a:sym typeface="Avenir Next"/>
              </a:defRPr>
            </a:pPr>
            <a:endParaRPr dirty="0"/>
          </a:p>
          <a:p>
            <a:pPr marL="0" marR="331470" indent="0" algn="just" defTabSz="457200">
              <a:spcBef>
                <a:spcPts val="0"/>
              </a:spcBef>
              <a:buClrTx/>
              <a:buSzTx/>
              <a:buFontTx/>
              <a:buNone/>
              <a:defRPr sz="2200">
                <a:solidFill>
                  <a:srgbClr val="000000"/>
                </a:solidFill>
                <a:latin typeface="Avenir Next"/>
                <a:ea typeface="Avenir Next"/>
                <a:cs typeface="Avenir Next"/>
                <a:sym typeface="Avenir Next"/>
              </a:defRPr>
            </a:pPr>
            <a:r>
              <a:rPr dirty="0"/>
              <a:t>El artículo 148 del Código Penal establece la pena de reclusión menor y suspensión del empleo en sus grados mínimos a medios para un empleado público que ilegal y arbitrariamente desterrare, arrestare o detuviere a una persona</a:t>
            </a:r>
            <a:r>
              <a:rPr dirty="0" smtClean="0"/>
              <a:t>.</a:t>
            </a:r>
            <a:r>
              <a:rPr lang="es-ES" b="1" dirty="0" smtClean="0"/>
              <a:t> ( 61 a 540 días )</a:t>
            </a:r>
            <a:endParaRPr b="1" dirty="0"/>
          </a:p>
          <a:p>
            <a:pPr marL="0" marR="331470" indent="0" algn="just" defTabSz="457200">
              <a:spcBef>
                <a:spcPts val="0"/>
              </a:spcBef>
              <a:buClrTx/>
              <a:buSzTx/>
              <a:buFontTx/>
              <a:buNone/>
              <a:defRPr sz="2200">
                <a:solidFill>
                  <a:srgbClr val="000000"/>
                </a:solidFill>
                <a:latin typeface="Avenir Next"/>
                <a:ea typeface="Avenir Next"/>
                <a:cs typeface="Avenir Next"/>
                <a:sym typeface="Avenir Next"/>
              </a:defRPr>
            </a:pPr>
            <a:endParaRPr dirty="0"/>
          </a:p>
          <a:p>
            <a:pPr marL="0" marR="331470" indent="0" algn="just" defTabSz="457200">
              <a:spcBef>
                <a:spcPts val="0"/>
              </a:spcBef>
              <a:buClrTx/>
              <a:buSzTx/>
              <a:buFontTx/>
              <a:buNone/>
              <a:defRPr sz="2200">
                <a:solidFill>
                  <a:srgbClr val="000000"/>
                </a:solidFill>
                <a:latin typeface="Avenir Next"/>
                <a:ea typeface="Avenir Next"/>
                <a:cs typeface="Avenir Next"/>
                <a:sym typeface="Avenir Next"/>
              </a:defRPr>
            </a:pPr>
            <a:r>
              <a:rPr dirty="0"/>
              <a:t>Continúa diciendo que si el arresto o detención excediere de treinta días, las penas serán reclusión menor y suspensión en sus grados máximos.</a:t>
            </a:r>
          </a:p>
          <a:p>
            <a:pPr marL="0" marR="331470" indent="0" algn="just" defTabSz="457200">
              <a:spcBef>
                <a:spcPts val="0"/>
              </a:spcBef>
              <a:buClrTx/>
              <a:buSzTx/>
              <a:buFontTx/>
              <a:buNone/>
              <a:defRPr sz="2200">
                <a:solidFill>
                  <a:srgbClr val="000000"/>
                </a:solidFill>
                <a:latin typeface="Avenir Next"/>
                <a:ea typeface="Avenir Next"/>
                <a:cs typeface="Avenir Next"/>
                <a:sym typeface="Avenir Next"/>
              </a:defRPr>
            </a:pPr>
            <a:endParaRPr dirty="0"/>
          </a:p>
          <a:p>
            <a:pPr marL="0" marR="331470" indent="0" algn="just" defTabSz="457200">
              <a:spcBef>
                <a:spcPts val="0"/>
              </a:spcBef>
              <a:buClrTx/>
              <a:buSzTx/>
              <a:buFontTx/>
              <a:buNone/>
              <a:defRPr sz="2200">
                <a:solidFill>
                  <a:srgbClr val="000000"/>
                </a:solidFill>
                <a:latin typeface="Avenir Next"/>
                <a:ea typeface="Avenir Next"/>
                <a:cs typeface="Avenir Next"/>
                <a:sym typeface="Avenir Next"/>
              </a:defRPr>
            </a:pPr>
            <a:r>
              <a:rPr dirty="0"/>
              <a:t>El artículo 149 dispone, por su parte, penas de reclusión menor y suspensión en sus grados mínimos a medios, para los jefes policiales que, a sabiendas de una detención arbitraria, “no hicieren nada por cesarla, teniendo facultad para ello; o, en caso contrario, dejaren de dar parte a la autoridad superior competente”</a:t>
            </a:r>
            <a:r>
              <a:rPr baseline="31999" dirty="0"/>
              <a:t> </a:t>
            </a:r>
            <a:r>
              <a:rPr dirty="0"/>
              <a:t>.</a:t>
            </a:r>
          </a:p>
        </p:txBody>
      </p:sp>
    </p:spTree>
  </p:cSld>
  <p:clrMapOvr>
    <a:masterClrMapping/>
  </p:clrMapOvr>
  <p:transition spd="med"/>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Profesor Julio Mundaca Q. @juliomundaca"/>
          <p:cNvSpPr txBox="1">
            <a:spLocks noGrp="1"/>
          </p:cNvSpPr>
          <p:nvPr>
            <p:ph type="body" idx="13"/>
          </p:nvPr>
        </p:nvSpPr>
        <p:spPr>
          <a:xfrm>
            <a:off x="50800" y="439418"/>
            <a:ext cx="12903200" cy="462282"/>
          </a:xfrm>
          <a:prstGeom prst="rect">
            <a:avLst/>
          </a:prstGeom>
          <a:solidFill>
            <a:schemeClr val="accent1"/>
          </a:solidFill>
        </p:spPr>
        <p:txBody>
          <a:bodyPr/>
          <a:lstStyle>
            <a:lvl1pPr algn="r" defTabSz="584200">
              <a:defRPr sz="2800" spc="0">
                <a:solidFill>
                  <a:srgbClr val="FFFFFF"/>
                </a:solidFill>
                <a:latin typeface="+mn-lt"/>
                <a:ea typeface="+mn-ea"/>
                <a:cs typeface="+mn-cs"/>
                <a:sym typeface="DIN Condensed"/>
              </a:defRPr>
            </a:lvl1pPr>
          </a:lstStyle>
          <a:p>
            <a:r>
              <a:t>Profesor Julio Mundaca Q. @juliomundaca</a:t>
            </a:r>
          </a:p>
        </p:txBody>
      </p:sp>
      <p:sp>
        <p:nvSpPr>
          <p:cNvPr id="273" name="Delitos cometidos por agentes del estado"/>
          <p:cNvSpPr txBox="1">
            <a:spLocks noGrp="1"/>
          </p:cNvSpPr>
          <p:nvPr>
            <p:ph type="title"/>
          </p:nvPr>
        </p:nvSpPr>
        <p:spPr>
          <a:prstGeom prst="rect">
            <a:avLst/>
          </a:prstGeom>
        </p:spPr>
        <p:txBody>
          <a:bodyPr/>
          <a:lstStyle>
            <a:lvl1pPr defTabSz="467359">
              <a:spcBef>
                <a:spcPts val="2200"/>
              </a:spcBef>
              <a:defRPr sz="4800"/>
            </a:lvl1pPr>
          </a:lstStyle>
          <a:p>
            <a:r>
              <a:t>Delitos cometidos por agentes del estado</a:t>
            </a:r>
          </a:p>
        </p:txBody>
      </p:sp>
      <p:pic>
        <p:nvPicPr>
          <p:cNvPr id="274" name="Imagen" descr="Imagen"/>
          <p:cNvPicPr>
            <a:picLocks noChangeAspect="1"/>
          </p:cNvPicPr>
          <p:nvPr/>
        </p:nvPicPr>
        <p:blipFill>
          <a:blip r:embed="rId2">
            <a:extLst/>
          </a:blip>
          <a:stretch>
            <a:fillRect/>
          </a:stretch>
        </p:blipFill>
        <p:spPr>
          <a:xfrm>
            <a:off x="4878686" y="8516054"/>
            <a:ext cx="2237803" cy="1161239"/>
          </a:xfrm>
          <a:prstGeom prst="rect">
            <a:avLst/>
          </a:prstGeom>
          <a:ln w="12700">
            <a:miter lim="400000"/>
          </a:ln>
        </p:spPr>
      </p:pic>
      <p:sp>
        <p:nvSpPr>
          <p:cNvPr id="275" name="A su vez, el artículo 330 del Código de Justicia Militar fija castigos para los militares que, al momento de ejecutar una orden superior o en el ejercicio de sus funciones, emplearen sin motivo racional, violencias innecesarias para la ejecución de tales actos.…"/>
          <p:cNvSpPr txBox="1">
            <a:spLocks noGrp="1"/>
          </p:cNvSpPr>
          <p:nvPr>
            <p:ph type="body" idx="4294967295"/>
          </p:nvPr>
        </p:nvSpPr>
        <p:spPr>
          <a:xfrm>
            <a:off x="406400" y="2333977"/>
            <a:ext cx="12192000" cy="6108701"/>
          </a:xfrm>
          <a:prstGeom prst="rect">
            <a:avLst/>
          </a:prstGeom>
        </p:spPr>
        <p:txBody>
          <a:bodyPr/>
          <a:lstStyle/>
          <a:p>
            <a:pPr marL="0" marR="331470" indent="0" algn="just" defTabSz="457200">
              <a:spcBef>
                <a:spcPts val="0"/>
              </a:spcBef>
              <a:buClrTx/>
              <a:buSzTx/>
              <a:buFontTx/>
              <a:buNone/>
              <a:defRPr sz="2100">
                <a:solidFill>
                  <a:srgbClr val="000000"/>
                </a:solidFill>
                <a:latin typeface="Avenir Next"/>
                <a:ea typeface="Avenir Next"/>
                <a:cs typeface="Avenir Next"/>
                <a:sym typeface="Avenir Next"/>
              </a:defRPr>
            </a:pPr>
            <a:r>
              <a:rPr dirty="0"/>
              <a:t>A su vez, el artículo 330 del Código de Justicia Militar fija castigos para los militares que, al momento de ejecutar una orden superior o en el ejercicio de sus funciones, emplearen sin motivo racional, </a:t>
            </a:r>
            <a:r>
              <a:rPr b="1" dirty="0"/>
              <a:t>violencias innecesarias</a:t>
            </a:r>
            <a:r>
              <a:rPr dirty="0"/>
              <a:t> para la ejecución de tales actos. </a:t>
            </a:r>
          </a:p>
          <a:p>
            <a:pPr marL="0" marR="331470" indent="0" algn="just" defTabSz="457200">
              <a:spcBef>
                <a:spcPts val="0"/>
              </a:spcBef>
              <a:buClrTx/>
              <a:buSzTx/>
              <a:buFontTx/>
              <a:buNone/>
              <a:defRPr sz="2100">
                <a:solidFill>
                  <a:srgbClr val="000000"/>
                </a:solidFill>
                <a:latin typeface="Avenir Next"/>
                <a:ea typeface="Avenir Next"/>
                <a:cs typeface="Avenir Next"/>
                <a:sym typeface="Avenir Next"/>
              </a:defRPr>
            </a:pPr>
            <a:endParaRPr dirty="0"/>
          </a:p>
          <a:p>
            <a:pPr marL="0" marR="331470" indent="0" algn="just" defTabSz="457200">
              <a:spcBef>
                <a:spcPts val="0"/>
              </a:spcBef>
              <a:buClrTx/>
              <a:buSzTx/>
              <a:buFontTx/>
              <a:buNone/>
              <a:defRPr sz="2100">
                <a:solidFill>
                  <a:srgbClr val="000000"/>
                </a:solidFill>
                <a:latin typeface="Avenir Next"/>
                <a:ea typeface="Avenir Next"/>
                <a:cs typeface="Avenir Next"/>
                <a:sym typeface="Avenir Next"/>
              </a:defRPr>
            </a:pPr>
            <a:r>
              <a:rPr dirty="0"/>
              <a:t>Las penas establecidas en esta norma son las siguientes:</a:t>
            </a:r>
          </a:p>
          <a:p>
            <a:pPr marL="0" marR="331470" indent="0" algn="just" defTabSz="457200">
              <a:spcBef>
                <a:spcPts val="0"/>
              </a:spcBef>
              <a:buClrTx/>
              <a:buSzTx/>
              <a:buFontTx/>
              <a:buNone/>
              <a:defRPr sz="2100">
                <a:solidFill>
                  <a:srgbClr val="000000"/>
                </a:solidFill>
                <a:latin typeface="Avenir Next"/>
                <a:ea typeface="Avenir Next"/>
                <a:cs typeface="Avenir Next"/>
                <a:sym typeface="Avenir Next"/>
              </a:defRPr>
            </a:pPr>
            <a:endParaRPr dirty="0"/>
          </a:p>
          <a:p>
            <a:pPr marL="457200" marR="331470" indent="-228600" algn="just" defTabSz="457200">
              <a:spcBef>
                <a:spcPts val="0"/>
              </a:spcBef>
              <a:buClr>
                <a:schemeClr val="accent1"/>
              </a:buClr>
              <a:buFont typeface="Symbol"/>
              <a:buChar char="·"/>
              <a:tabLst>
                <a:tab pos="457200" algn="l"/>
              </a:tabLst>
              <a:defRPr sz="2100">
                <a:solidFill>
                  <a:srgbClr val="000000"/>
                </a:solidFill>
                <a:latin typeface="Avenir Next"/>
                <a:ea typeface="Avenir Next"/>
                <a:cs typeface="Avenir Next"/>
                <a:sym typeface="Avenir Next"/>
              </a:defRPr>
            </a:pPr>
            <a:r>
              <a:rPr dirty="0"/>
              <a:t>Presidio mayor en sus grados mínimo a </a:t>
            </a:r>
            <a:r>
              <a:rPr dirty="0" smtClean="0"/>
              <a:t>medio</a:t>
            </a:r>
            <a:r>
              <a:rPr lang="es-ES" dirty="0" smtClean="0"/>
              <a:t> </a:t>
            </a:r>
            <a:r>
              <a:rPr lang="es-ES" b="1" dirty="0" smtClean="0"/>
              <a:t>( 5 a 10 años) </a:t>
            </a:r>
            <a:r>
              <a:rPr dirty="0" smtClean="0"/>
              <a:t>, </a:t>
            </a:r>
            <a:r>
              <a:rPr dirty="0"/>
              <a:t>en caso de que se produjere la muerte del ofendido;</a:t>
            </a:r>
          </a:p>
          <a:p>
            <a:pPr marL="457200" marR="331470" indent="-228600" algn="just" defTabSz="457200">
              <a:spcBef>
                <a:spcPts val="0"/>
              </a:spcBef>
              <a:buClr>
                <a:schemeClr val="accent1"/>
              </a:buClr>
              <a:buFont typeface="Symbol"/>
              <a:buChar char="·"/>
              <a:tabLst>
                <a:tab pos="457200" algn="l"/>
              </a:tabLst>
              <a:defRPr sz="2100">
                <a:solidFill>
                  <a:srgbClr val="000000"/>
                </a:solidFill>
                <a:latin typeface="Avenir Next"/>
                <a:ea typeface="Avenir Next"/>
                <a:cs typeface="Avenir Next"/>
                <a:sym typeface="Avenir Next"/>
              </a:defRPr>
            </a:pPr>
            <a:r>
              <a:rPr dirty="0"/>
              <a:t>Presidio menor en su grado medio </a:t>
            </a:r>
            <a:r>
              <a:rPr lang="es-ES" b="1" dirty="0" smtClean="0"/>
              <a:t>(</a:t>
            </a:r>
            <a:r>
              <a:rPr lang="es-ES_tradnl" sz="2100" b="1" dirty="0" smtClean="0">
                <a:sym typeface="Avenir Next"/>
              </a:rPr>
              <a:t>61 días a 5 años) </a:t>
            </a:r>
            <a:r>
              <a:rPr lang="es-ES_tradnl" sz="2100" dirty="0">
                <a:sym typeface="Avenir Next"/>
              </a:rPr>
              <a:t> </a:t>
            </a:r>
            <a:r>
              <a:rPr dirty="0" smtClean="0"/>
              <a:t>a </a:t>
            </a:r>
            <a:r>
              <a:rPr dirty="0"/>
              <a:t>presidio mayor en su grado mínimo, en caso de lesiones graves;</a:t>
            </a:r>
          </a:p>
          <a:p>
            <a:pPr marL="457200" marR="331470" indent="-228600" algn="just" defTabSz="457200">
              <a:spcBef>
                <a:spcPts val="0"/>
              </a:spcBef>
              <a:buClr>
                <a:schemeClr val="accent1"/>
              </a:buClr>
              <a:buFont typeface="Symbol"/>
              <a:buChar char="·"/>
              <a:tabLst>
                <a:tab pos="457200" algn="l"/>
              </a:tabLst>
              <a:defRPr sz="2100">
                <a:solidFill>
                  <a:srgbClr val="000000"/>
                </a:solidFill>
                <a:latin typeface="Avenir Next"/>
                <a:ea typeface="Avenir Next"/>
                <a:cs typeface="Avenir Next"/>
                <a:sym typeface="Avenir Next"/>
              </a:defRPr>
            </a:pPr>
            <a:r>
              <a:rPr dirty="0"/>
              <a:t>Presidio menor en sus grados mínimo a medio, en caso de lesiones menos graves; y</a:t>
            </a:r>
          </a:p>
          <a:p>
            <a:pPr marL="457200" marR="331470" indent="-228600" algn="just" defTabSz="457200">
              <a:spcBef>
                <a:spcPts val="0"/>
              </a:spcBef>
              <a:buClr>
                <a:schemeClr val="accent1"/>
              </a:buClr>
              <a:buFont typeface="Symbol"/>
              <a:buChar char="·"/>
              <a:tabLst>
                <a:tab pos="457200" algn="l"/>
              </a:tabLst>
              <a:defRPr sz="2100">
                <a:solidFill>
                  <a:srgbClr val="000000"/>
                </a:solidFill>
                <a:latin typeface="Avenir Next"/>
                <a:ea typeface="Avenir Next"/>
                <a:cs typeface="Avenir Next"/>
                <a:sym typeface="Avenir Next"/>
              </a:defRPr>
            </a:pPr>
            <a:r>
              <a:rPr dirty="0"/>
              <a:t>Prisión en su grado máximo a presidio menor en su grado mínimo, en caso de lesiones leves.</a:t>
            </a:r>
          </a:p>
          <a:p>
            <a:pPr marL="0" marR="331470" indent="0" algn="just" defTabSz="457200">
              <a:spcBef>
                <a:spcPts val="0"/>
              </a:spcBef>
              <a:buClrTx/>
              <a:buSzTx/>
              <a:buFontTx/>
              <a:buNone/>
              <a:defRPr sz="2100">
                <a:solidFill>
                  <a:srgbClr val="000000"/>
                </a:solidFill>
                <a:latin typeface="Avenir Next"/>
                <a:ea typeface="Avenir Next"/>
                <a:cs typeface="Avenir Next"/>
                <a:sym typeface="Avenir Next"/>
              </a:defRPr>
            </a:pPr>
            <a:r>
              <a:rPr dirty="0"/>
              <a:t>    </a:t>
            </a:r>
          </a:p>
          <a:p>
            <a:pPr marL="0" marR="331470" indent="0" algn="just" defTabSz="457200">
              <a:spcBef>
                <a:spcPts val="0"/>
              </a:spcBef>
              <a:buClrTx/>
              <a:buSzTx/>
              <a:buFontTx/>
              <a:buNone/>
              <a:defRPr sz="2100">
                <a:solidFill>
                  <a:srgbClr val="000000"/>
                </a:solidFill>
                <a:latin typeface="Avenir Next"/>
                <a:ea typeface="Avenir Next"/>
                <a:cs typeface="Avenir Next"/>
                <a:sym typeface="Avenir Next"/>
              </a:defRPr>
            </a:pPr>
            <a:r>
              <a:rPr dirty="0"/>
              <a:t>Cuando la violencia se ejerciere contra detenidos, a fin de obtener datos o informes relativos a la investigación de un delito, las penas se aumentarán en un grado. </a:t>
            </a:r>
          </a:p>
        </p:txBody>
      </p:sp>
    </p:spTree>
  </p:cSld>
  <p:clrMapOvr>
    <a:masterClrMapping/>
  </p:clrMapOvr>
  <p:transition spd="med"/>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 name="Profesor Julio Mundaca Q. @juliomundaca"/>
          <p:cNvSpPr txBox="1">
            <a:spLocks noGrp="1"/>
          </p:cNvSpPr>
          <p:nvPr>
            <p:ph type="body" idx="13"/>
          </p:nvPr>
        </p:nvSpPr>
        <p:spPr>
          <a:xfrm>
            <a:off x="50800" y="439418"/>
            <a:ext cx="12903200" cy="462282"/>
          </a:xfrm>
          <a:prstGeom prst="rect">
            <a:avLst/>
          </a:prstGeom>
          <a:solidFill>
            <a:schemeClr val="accent1"/>
          </a:solidFill>
        </p:spPr>
        <p:txBody>
          <a:bodyPr/>
          <a:lstStyle>
            <a:lvl1pPr algn="r" defTabSz="584200">
              <a:defRPr sz="2800" spc="0">
                <a:solidFill>
                  <a:srgbClr val="FFFFFF"/>
                </a:solidFill>
                <a:latin typeface="+mn-lt"/>
                <a:ea typeface="+mn-ea"/>
                <a:cs typeface="+mn-cs"/>
                <a:sym typeface="DIN Condensed"/>
              </a:defRPr>
            </a:lvl1pPr>
          </a:lstStyle>
          <a:p>
            <a:r>
              <a:t>Profesor Julio Mundaca Q. @juliomundaca</a:t>
            </a:r>
          </a:p>
        </p:txBody>
      </p:sp>
      <p:sp>
        <p:nvSpPr>
          <p:cNvPr id="338" name="Delitos denunciados: Tortura"/>
          <p:cNvSpPr txBox="1">
            <a:spLocks noGrp="1"/>
          </p:cNvSpPr>
          <p:nvPr>
            <p:ph type="title"/>
          </p:nvPr>
        </p:nvSpPr>
        <p:spPr>
          <a:prstGeom prst="rect">
            <a:avLst/>
          </a:prstGeom>
        </p:spPr>
        <p:txBody>
          <a:bodyPr/>
          <a:lstStyle>
            <a:lvl1pPr defTabSz="467359">
              <a:spcBef>
                <a:spcPts val="2200"/>
              </a:spcBef>
              <a:defRPr sz="4800"/>
            </a:lvl1pPr>
          </a:lstStyle>
          <a:p>
            <a:r>
              <a:t>Delitos denunciados: Tortura</a:t>
            </a:r>
          </a:p>
        </p:txBody>
      </p:sp>
      <p:pic>
        <p:nvPicPr>
          <p:cNvPr id="339" name="Imagen" descr="Imagen"/>
          <p:cNvPicPr>
            <a:picLocks noChangeAspect="1"/>
          </p:cNvPicPr>
          <p:nvPr/>
        </p:nvPicPr>
        <p:blipFill>
          <a:blip r:embed="rId2">
            <a:extLst/>
          </a:blip>
          <a:stretch>
            <a:fillRect/>
          </a:stretch>
        </p:blipFill>
        <p:spPr>
          <a:xfrm>
            <a:off x="4878686" y="8516054"/>
            <a:ext cx="2237803" cy="1161239"/>
          </a:xfrm>
          <a:prstGeom prst="rect">
            <a:avLst/>
          </a:prstGeom>
          <a:ln w="12700">
            <a:miter lim="400000"/>
          </a:ln>
        </p:spPr>
      </p:pic>
      <p:sp>
        <p:nvSpPr>
          <p:cNvPr id="340" name="El empleado público que, abusando de su cargo o sus funciones, aplicare, ordenare o consintiere en que se aplique tortura, será penado con presidio mayor en su grado mínimo 5 años y un día a 10 años . Igual sanción se impondrá al empleado público que, conociendo de la ocurrencia de estas conductas, no impidiere o no hiciere cesar la aplicación de tortura, teniendo la facultad o autoridad necesaria para ello o estando en posición para hacerlo.…"/>
          <p:cNvSpPr txBox="1">
            <a:spLocks noGrp="1"/>
          </p:cNvSpPr>
          <p:nvPr>
            <p:ph type="body" idx="4294967295"/>
          </p:nvPr>
        </p:nvSpPr>
        <p:spPr>
          <a:xfrm>
            <a:off x="406400" y="2333977"/>
            <a:ext cx="12192000" cy="6108701"/>
          </a:xfrm>
          <a:prstGeom prst="rect">
            <a:avLst/>
          </a:prstGeom>
        </p:spPr>
        <p:txBody>
          <a:bodyPr/>
          <a:lstStyle/>
          <a:p>
            <a:pPr marL="0" indent="0" defTabSz="457200">
              <a:lnSpc>
                <a:spcPts val="4300"/>
              </a:lnSpc>
              <a:spcBef>
                <a:spcPts val="0"/>
              </a:spcBef>
              <a:buClrTx/>
              <a:buSzTx/>
              <a:buFontTx/>
              <a:buNone/>
              <a:defRPr sz="2400">
                <a:ln w="0" cap="flat">
                  <a:solidFill>
                    <a:srgbClr val="666666"/>
                  </a:solidFill>
                  <a:prstDash val="solid"/>
                  <a:miter lim="400000"/>
                </a:ln>
                <a:solidFill>
                  <a:srgbClr val="666666"/>
                </a:solidFill>
                <a:latin typeface="Avenir Next"/>
                <a:ea typeface="Avenir Next"/>
                <a:cs typeface="Avenir Next"/>
                <a:sym typeface="Avenir Next"/>
              </a:defRPr>
            </a:pPr>
            <a:r>
              <a:rPr dirty="0"/>
              <a:t>El empleado público que, abusando de su cargo o sus funciones, aplicare, ordenare o consintiere en que se aplique tortura, será penado con presidio mayor en su grado mínimo </a:t>
            </a:r>
            <a:r>
              <a:rPr b="1" dirty="0"/>
              <a:t>5 años y un día a 10 años </a:t>
            </a:r>
            <a:r>
              <a:rPr dirty="0"/>
              <a:t>. Igual sanción se impondrá al empleado público que, conociendo de la ocurrencia de estas conductas, no impidiere o no hiciere cesar la aplicación de tortura, teniendo la facultad o autoridad necesaria para ello o estando en posición para hacerlo.</a:t>
            </a:r>
          </a:p>
          <a:p>
            <a:pPr marL="0" indent="0" defTabSz="457200">
              <a:lnSpc>
                <a:spcPts val="4300"/>
              </a:lnSpc>
              <a:spcBef>
                <a:spcPts val="0"/>
              </a:spcBef>
              <a:buClrTx/>
              <a:buSzTx/>
              <a:buFontTx/>
              <a:buNone/>
              <a:defRPr sz="2400">
                <a:ln w="0" cap="flat">
                  <a:solidFill>
                    <a:srgbClr val="666666"/>
                  </a:solidFill>
                  <a:prstDash val="solid"/>
                  <a:miter lim="400000"/>
                </a:ln>
                <a:solidFill>
                  <a:srgbClr val="666666"/>
                </a:solidFill>
                <a:latin typeface="Avenir Next"/>
                <a:ea typeface="Avenir Next"/>
                <a:cs typeface="Avenir Next"/>
                <a:sym typeface="Avenir Next"/>
              </a:defRPr>
            </a:pPr>
            <a:endParaRPr dirty="0"/>
          </a:p>
          <a:p>
            <a:pPr marL="0" indent="0" defTabSz="457200">
              <a:lnSpc>
                <a:spcPts val="4300"/>
              </a:lnSpc>
              <a:spcBef>
                <a:spcPts val="0"/>
              </a:spcBef>
              <a:buClrTx/>
              <a:buSzTx/>
              <a:buFontTx/>
              <a:buNone/>
              <a:defRPr sz="2400">
                <a:ln w="0" cap="flat">
                  <a:solidFill>
                    <a:srgbClr val="666666"/>
                  </a:solidFill>
                  <a:prstDash val="solid"/>
                  <a:miter lim="400000"/>
                </a:ln>
                <a:solidFill>
                  <a:srgbClr val="666666"/>
                </a:solidFill>
                <a:latin typeface="Avenir Next"/>
                <a:ea typeface="Avenir Next"/>
                <a:cs typeface="Avenir Next"/>
                <a:sym typeface="Avenir Next"/>
              </a:defRPr>
            </a:pPr>
            <a:r>
              <a:rPr dirty="0"/>
              <a:t>La misma pena se aplicará al particular que, en el ejercicio de funciones públicas, o a instigación de un empleado público, o con el </a:t>
            </a:r>
            <a:r>
              <a:rPr dirty="0" smtClean="0"/>
              <a:t>consentimiento, </a:t>
            </a:r>
            <a:r>
              <a:rPr dirty="0"/>
              <a:t>ejecutare los actos a que se refiere este artículo.</a:t>
            </a:r>
          </a:p>
        </p:txBody>
      </p:sp>
    </p:spTree>
  </p:cSld>
  <p:clrMapOvr>
    <a:masterClrMapping/>
  </p:clrMapOvr>
  <p:transition spd="med"/>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Profesor Julio Mundaca Q. @juliomundaca"/>
          <p:cNvSpPr txBox="1">
            <a:spLocks noGrp="1"/>
          </p:cNvSpPr>
          <p:nvPr>
            <p:ph type="body" idx="13"/>
          </p:nvPr>
        </p:nvSpPr>
        <p:spPr>
          <a:xfrm>
            <a:off x="50800" y="439418"/>
            <a:ext cx="12903200" cy="462282"/>
          </a:xfrm>
          <a:prstGeom prst="rect">
            <a:avLst/>
          </a:prstGeom>
          <a:solidFill>
            <a:schemeClr val="accent1"/>
          </a:solidFill>
        </p:spPr>
        <p:txBody>
          <a:bodyPr/>
          <a:lstStyle>
            <a:lvl1pPr algn="r" defTabSz="584200">
              <a:defRPr sz="2800" spc="0">
                <a:solidFill>
                  <a:srgbClr val="FFFFFF"/>
                </a:solidFill>
                <a:latin typeface="+mn-lt"/>
                <a:ea typeface="+mn-ea"/>
                <a:cs typeface="+mn-cs"/>
                <a:sym typeface="DIN Condensed"/>
              </a:defRPr>
            </a:lvl1pPr>
          </a:lstStyle>
          <a:p>
            <a:r>
              <a:t>Profesor Julio Mundaca Q. @juliomundaca</a:t>
            </a:r>
          </a:p>
        </p:txBody>
      </p:sp>
      <p:sp>
        <p:nvSpPr>
          <p:cNvPr id="343" name="Delitos denunciados: Tortura"/>
          <p:cNvSpPr txBox="1">
            <a:spLocks noGrp="1"/>
          </p:cNvSpPr>
          <p:nvPr>
            <p:ph type="title"/>
          </p:nvPr>
        </p:nvSpPr>
        <p:spPr>
          <a:prstGeom prst="rect">
            <a:avLst/>
          </a:prstGeom>
        </p:spPr>
        <p:txBody>
          <a:bodyPr/>
          <a:lstStyle>
            <a:lvl1pPr defTabSz="467359">
              <a:spcBef>
                <a:spcPts val="2200"/>
              </a:spcBef>
              <a:defRPr sz="4800"/>
            </a:lvl1pPr>
          </a:lstStyle>
          <a:p>
            <a:r>
              <a:t>Delitos denunciados: Tortura</a:t>
            </a:r>
          </a:p>
        </p:txBody>
      </p:sp>
      <p:pic>
        <p:nvPicPr>
          <p:cNvPr id="344" name="Imagen" descr="Imagen"/>
          <p:cNvPicPr>
            <a:picLocks noChangeAspect="1"/>
          </p:cNvPicPr>
          <p:nvPr/>
        </p:nvPicPr>
        <p:blipFill>
          <a:blip r:embed="rId2">
            <a:extLst/>
          </a:blip>
          <a:stretch>
            <a:fillRect/>
          </a:stretch>
        </p:blipFill>
        <p:spPr>
          <a:xfrm>
            <a:off x="4878686" y="8516054"/>
            <a:ext cx="2237803" cy="1161239"/>
          </a:xfrm>
          <a:prstGeom prst="rect">
            <a:avLst/>
          </a:prstGeom>
          <a:ln w="12700">
            <a:miter lim="400000"/>
          </a:ln>
        </p:spPr>
      </p:pic>
      <p:sp>
        <p:nvSpPr>
          <p:cNvPr id="345" name="Se entenderá por tortura todo acto por el cual se inflija intencionalmente a una persona dolores o sufrimientos graves, ya sean físicos, sexuales o psíquicos, con el fin de obtener de ella o de un tercero información, declaración o una confesión, de castigarla por un acto que haya cometido, o se le impute haber cometido, o de intimidar o coaccionar a esa persona, o en razón de una discriminación fundada en motivos tales como la ideología, la opinión política, la religión o creencias de la víctima; la nación, la raza, la etnia o el grupo social al que pertenezca; el sexo, la orientación sexual, la identidad de género, la edad, la filiación, la apariencia personal, el estado de salud o la situación de discapacidad.…"/>
          <p:cNvSpPr txBox="1">
            <a:spLocks noGrp="1"/>
          </p:cNvSpPr>
          <p:nvPr>
            <p:ph type="body" idx="4294967295"/>
          </p:nvPr>
        </p:nvSpPr>
        <p:spPr>
          <a:xfrm>
            <a:off x="406400" y="2333977"/>
            <a:ext cx="12192000" cy="6108701"/>
          </a:xfrm>
          <a:prstGeom prst="rect">
            <a:avLst/>
          </a:prstGeom>
        </p:spPr>
        <p:txBody>
          <a:bodyPr>
            <a:normAutofit/>
          </a:bodyPr>
          <a:lstStyle/>
          <a:p>
            <a:pPr marL="0" indent="0" defTabSz="388620">
              <a:lnSpc>
                <a:spcPct val="120000"/>
              </a:lnSpc>
              <a:spcBef>
                <a:spcPts val="0"/>
              </a:spcBef>
              <a:buClrTx/>
              <a:buSzTx/>
              <a:buFontTx/>
              <a:buNone/>
              <a:defRPr sz="2040">
                <a:ln w="0" cap="flat">
                  <a:solidFill>
                    <a:srgbClr val="666666"/>
                  </a:solidFill>
                  <a:prstDash val="solid"/>
                  <a:miter lim="400000"/>
                </a:ln>
                <a:solidFill>
                  <a:srgbClr val="666666"/>
                </a:solidFill>
                <a:latin typeface="Avenir Next"/>
                <a:ea typeface="Avenir Next"/>
                <a:cs typeface="Avenir Next"/>
                <a:sym typeface="Avenir Next"/>
              </a:defRPr>
            </a:pPr>
            <a:r>
              <a:rPr dirty="0"/>
              <a:t>Se entenderá por tortura todo acto por el cual se inflija intencionalmente a una persona dolores o sufrimientos graves, ya sean físicos, sexuales o psíquicos, con el fin de obtener de ella o de un tercero información, declaración o una confesión, de castigarla por un acto que haya cometido, o se le impute haber cometido, o de intimidar o coaccionar a esa persona, o en razón de una discriminación fundada en motivos tales como la ideología, la opinión política, la religión o creencias de la víctima; la nación, la raza, la etnia o el grupo social al que pertenezca; el sexo, la orientación sexual, la identidad de género, la edad, la filiación, la apariencia personal, el estado de salud o la situación de discapacidad.</a:t>
            </a:r>
          </a:p>
          <a:p>
            <a:pPr marL="0" indent="0" defTabSz="388620">
              <a:lnSpc>
                <a:spcPct val="120000"/>
              </a:lnSpc>
              <a:spcBef>
                <a:spcPts val="0"/>
              </a:spcBef>
              <a:buClrTx/>
              <a:buSzTx/>
              <a:buFontTx/>
              <a:buNone/>
              <a:defRPr sz="2040">
                <a:ln w="0" cap="flat">
                  <a:solidFill>
                    <a:srgbClr val="666666"/>
                  </a:solidFill>
                  <a:prstDash val="solid"/>
                  <a:miter lim="400000"/>
                </a:ln>
                <a:solidFill>
                  <a:srgbClr val="666666"/>
                </a:solidFill>
                <a:latin typeface="Avenir Next"/>
                <a:ea typeface="Avenir Next"/>
                <a:cs typeface="Avenir Next"/>
                <a:sym typeface="Avenir Next"/>
              </a:defRPr>
            </a:pPr>
            <a:endParaRPr dirty="0"/>
          </a:p>
          <a:p>
            <a:pPr marL="0" indent="0" defTabSz="388620">
              <a:lnSpc>
                <a:spcPct val="120000"/>
              </a:lnSpc>
              <a:spcBef>
                <a:spcPts val="0"/>
              </a:spcBef>
              <a:buClrTx/>
              <a:buSzTx/>
              <a:buFontTx/>
              <a:buNone/>
              <a:defRPr sz="2040">
                <a:ln w="0" cap="flat">
                  <a:solidFill>
                    <a:srgbClr val="666666"/>
                  </a:solidFill>
                  <a:prstDash val="solid"/>
                  <a:miter lim="400000"/>
                </a:ln>
                <a:solidFill>
                  <a:srgbClr val="666666"/>
                </a:solidFill>
                <a:latin typeface="Avenir Next"/>
                <a:ea typeface="Avenir Next"/>
                <a:cs typeface="Avenir Next"/>
                <a:sym typeface="Avenir Next"/>
              </a:defRPr>
            </a:pPr>
            <a:r>
              <a:rPr dirty="0"/>
              <a:t>Se entenderá también por tortura la aplicación intencional de métodos tendientes a anular la personalidad de la víctima, o a disminuir su voluntad o su capacidad de discernimiento o decisión, con alguno de los fines referidos en el inciso precedente. Esta conducta se sancionará con la pena de presidio menor en su grado máximo.</a:t>
            </a:r>
          </a:p>
          <a:p>
            <a:pPr marL="0" indent="0" defTabSz="388620">
              <a:lnSpc>
                <a:spcPct val="120000"/>
              </a:lnSpc>
              <a:spcBef>
                <a:spcPts val="0"/>
              </a:spcBef>
              <a:buClrTx/>
              <a:buSzTx/>
              <a:buFontTx/>
              <a:buNone/>
              <a:defRPr sz="2040">
                <a:ln w="0" cap="flat">
                  <a:solidFill>
                    <a:srgbClr val="666666"/>
                  </a:solidFill>
                  <a:prstDash val="solid"/>
                  <a:miter lim="400000"/>
                </a:ln>
                <a:solidFill>
                  <a:srgbClr val="666666"/>
                </a:solidFill>
                <a:latin typeface="Avenir Next"/>
                <a:ea typeface="Avenir Next"/>
                <a:cs typeface="Avenir Next"/>
                <a:sym typeface="Avenir Next"/>
              </a:defRPr>
            </a:pPr>
            <a:endParaRPr dirty="0"/>
          </a:p>
          <a:p>
            <a:pPr marL="0" indent="0" defTabSz="388620">
              <a:lnSpc>
                <a:spcPct val="120000"/>
              </a:lnSpc>
              <a:spcBef>
                <a:spcPts val="0"/>
              </a:spcBef>
              <a:buClrTx/>
              <a:buSzTx/>
              <a:buFontTx/>
              <a:buNone/>
              <a:defRPr sz="2040">
                <a:ln w="0" cap="flat">
                  <a:solidFill>
                    <a:srgbClr val="666666"/>
                  </a:solidFill>
                  <a:prstDash val="solid"/>
                  <a:miter lim="400000"/>
                </a:ln>
                <a:solidFill>
                  <a:srgbClr val="666666"/>
                </a:solidFill>
                <a:latin typeface="Avenir Next"/>
                <a:ea typeface="Avenir Next"/>
                <a:cs typeface="Avenir Next"/>
                <a:sym typeface="Avenir Next"/>
              </a:defRPr>
            </a:pPr>
            <a:r>
              <a:rPr dirty="0"/>
              <a:t>No se considerarán como tortura las molestias o penalidades que sean consecuencia únicamente de sanciones legales, o que sean inherentes o incidentales a éstas, ni las derivadas de un acto legítimo de autoridad.</a:t>
            </a:r>
          </a:p>
        </p:txBody>
      </p:sp>
    </p:spTree>
  </p:cSld>
  <p:clrMapOvr>
    <a:masterClrMapping/>
  </p:clrMapOvr>
  <p:transition spd="med"/>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 name="Profesor Julio Mundaca Q. @juliomundaca"/>
          <p:cNvSpPr txBox="1">
            <a:spLocks noGrp="1"/>
          </p:cNvSpPr>
          <p:nvPr>
            <p:ph type="body" idx="13"/>
          </p:nvPr>
        </p:nvSpPr>
        <p:spPr>
          <a:xfrm>
            <a:off x="50800" y="439418"/>
            <a:ext cx="12903200" cy="462282"/>
          </a:xfrm>
          <a:prstGeom prst="rect">
            <a:avLst/>
          </a:prstGeom>
          <a:solidFill>
            <a:schemeClr val="accent1"/>
          </a:solidFill>
        </p:spPr>
        <p:txBody>
          <a:bodyPr/>
          <a:lstStyle>
            <a:lvl1pPr algn="r" defTabSz="584200">
              <a:defRPr sz="2800" spc="0">
                <a:solidFill>
                  <a:srgbClr val="FFFFFF"/>
                </a:solidFill>
                <a:latin typeface="+mn-lt"/>
                <a:ea typeface="+mn-ea"/>
                <a:cs typeface="+mn-cs"/>
                <a:sym typeface="DIN Condensed"/>
              </a:defRPr>
            </a:lvl1pPr>
          </a:lstStyle>
          <a:p>
            <a:r>
              <a:t>Profesor Julio Mundaca Q. @juliomundaca</a:t>
            </a:r>
          </a:p>
        </p:txBody>
      </p:sp>
      <p:sp>
        <p:nvSpPr>
          <p:cNvPr id="348" name="Delitos denunciados: desórdenes públicos"/>
          <p:cNvSpPr txBox="1">
            <a:spLocks noGrp="1"/>
          </p:cNvSpPr>
          <p:nvPr>
            <p:ph type="title"/>
          </p:nvPr>
        </p:nvSpPr>
        <p:spPr>
          <a:prstGeom prst="rect">
            <a:avLst/>
          </a:prstGeom>
        </p:spPr>
        <p:txBody>
          <a:bodyPr/>
          <a:lstStyle>
            <a:lvl1pPr defTabSz="467359">
              <a:spcBef>
                <a:spcPts val="2200"/>
              </a:spcBef>
              <a:defRPr sz="4800"/>
            </a:lvl1pPr>
          </a:lstStyle>
          <a:p>
            <a:r>
              <a:t>Delitos denunciados: desórdenes públicos</a:t>
            </a:r>
          </a:p>
        </p:txBody>
      </p:sp>
      <p:pic>
        <p:nvPicPr>
          <p:cNvPr id="349" name="Imagen" descr="Imagen"/>
          <p:cNvPicPr>
            <a:picLocks noChangeAspect="1"/>
          </p:cNvPicPr>
          <p:nvPr/>
        </p:nvPicPr>
        <p:blipFill>
          <a:blip r:embed="rId2">
            <a:extLst/>
          </a:blip>
          <a:stretch>
            <a:fillRect/>
          </a:stretch>
        </p:blipFill>
        <p:spPr>
          <a:xfrm>
            <a:off x="4878686" y="8516054"/>
            <a:ext cx="2237803" cy="1161239"/>
          </a:xfrm>
          <a:prstGeom prst="rect">
            <a:avLst/>
          </a:prstGeom>
          <a:ln w="12700">
            <a:miter lim="400000"/>
          </a:ln>
        </p:spPr>
      </p:pic>
      <p:sp>
        <p:nvSpPr>
          <p:cNvPr id="350" name="ART. 269.…"/>
          <p:cNvSpPr txBox="1">
            <a:spLocks noGrp="1"/>
          </p:cNvSpPr>
          <p:nvPr>
            <p:ph type="body" idx="4294967295"/>
          </p:nvPr>
        </p:nvSpPr>
        <p:spPr>
          <a:xfrm>
            <a:off x="406400" y="2333977"/>
            <a:ext cx="12192000" cy="6108701"/>
          </a:xfrm>
          <a:prstGeom prst="rect">
            <a:avLst/>
          </a:prstGeom>
        </p:spPr>
        <p:txBody>
          <a:bodyPr>
            <a:normAutofit fontScale="92500"/>
          </a:bodyPr>
          <a:lstStyle/>
          <a:p>
            <a:pPr marL="0" indent="0" defTabSz="457200">
              <a:lnSpc>
                <a:spcPts val="4500"/>
              </a:lnSpc>
              <a:spcBef>
                <a:spcPts val="0"/>
              </a:spcBef>
              <a:buClrTx/>
              <a:buSzTx/>
              <a:buFontTx/>
              <a:buNone/>
              <a:defRPr sz="2500">
                <a:ln w="0" cap="flat">
                  <a:solidFill>
                    <a:srgbClr val="666666"/>
                  </a:solidFill>
                  <a:prstDash val="solid"/>
                  <a:miter lim="400000"/>
                </a:ln>
                <a:solidFill>
                  <a:srgbClr val="666666"/>
                </a:solidFill>
                <a:latin typeface="Avenir Next"/>
                <a:ea typeface="Avenir Next"/>
                <a:cs typeface="Avenir Next"/>
                <a:sym typeface="Avenir Next"/>
              </a:defRPr>
            </a:pPr>
            <a:r>
              <a:rPr dirty="0"/>
              <a:t>ART. 269.</a:t>
            </a:r>
          </a:p>
          <a:p>
            <a:pPr marL="0" indent="0" defTabSz="457200">
              <a:lnSpc>
                <a:spcPts val="4500"/>
              </a:lnSpc>
              <a:spcBef>
                <a:spcPts val="0"/>
              </a:spcBef>
              <a:buClrTx/>
              <a:buSzTx/>
              <a:buFontTx/>
              <a:buNone/>
              <a:defRPr sz="2500">
                <a:ln w="0" cap="flat">
                  <a:solidFill>
                    <a:srgbClr val="666666"/>
                  </a:solidFill>
                  <a:prstDash val="solid"/>
                  <a:miter lim="400000"/>
                </a:ln>
                <a:solidFill>
                  <a:srgbClr val="666666"/>
                </a:solidFill>
                <a:latin typeface="Avenir Next"/>
                <a:ea typeface="Avenir Next"/>
                <a:cs typeface="Avenir Next"/>
                <a:sym typeface="Avenir Next"/>
              </a:defRPr>
            </a:pPr>
            <a:endParaRPr dirty="0"/>
          </a:p>
          <a:p>
            <a:pPr marL="0" indent="0" defTabSz="457200">
              <a:lnSpc>
                <a:spcPts val="4500"/>
              </a:lnSpc>
              <a:spcBef>
                <a:spcPts val="0"/>
              </a:spcBef>
              <a:buClrTx/>
              <a:buSzTx/>
              <a:buFontTx/>
              <a:buNone/>
              <a:defRPr sz="2500">
                <a:ln w="0" cap="flat">
                  <a:solidFill>
                    <a:srgbClr val="666666"/>
                  </a:solidFill>
                  <a:prstDash val="solid"/>
                  <a:miter lim="400000"/>
                </a:ln>
                <a:solidFill>
                  <a:srgbClr val="666666"/>
                </a:solidFill>
                <a:latin typeface="Avenir Next"/>
                <a:ea typeface="Avenir Next"/>
                <a:cs typeface="Avenir Next"/>
                <a:sym typeface="Avenir Next"/>
              </a:defRPr>
            </a:pPr>
            <a:r>
              <a:rPr dirty="0"/>
              <a:t> Los que turbaren gravemente la tranquilidad pública para causar injuria u otro mal a alguna persona particular o con cualquier otro fin reprobado, incurrirán en la pena de reclusión menor en su grado mínimo, sin perjuicio de las que les correspondan por el daño u ofensa causados</a:t>
            </a:r>
            <a:r>
              <a:rPr dirty="0" smtClean="0"/>
              <a:t>.</a:t>
            </a:r>
            <a:endParaRPr lang="es-ES" dirty="0" smtClean="0"/>
          </a:p>
          <a:p>
            <a:pPr marL="0" indent="0" defTabSz="457200">
              <a:lnSpc>
                <a:spcPts val="4500"/>
              </a:lnSpc>
              <a:spcBef>
                <a:spcPts val="0"/>
              </a:spcBef>
              <a:buClrTx/>
              <a:buSzTx/>
              <a:buFontTx/>
              <a:buNone/>
              <a:defRPr sz="2500">
                <a:ln w="0" cap="flat">
                  <a:solidFill>
                    <a:srgbClr val="666666"/>
                  </a:solidFill>
                  <a:prstDash val="solid"/>
                  <a:miter lim="400000"/>
                </a:ln>
                <a:solidFill>
                  <a:srgbClr val="666666"/>
                </a:solidFill>
                <a:latin typeface="Avenir Next"/>
                <a:ea typeface="Avenir Next"/>
                <a:cs typeface="Avenir Next"/>
                <a:sym typeface="Avenir Next"/>
              </a:defRPr>
            </a:pPr>
            <a:r>
              <a:rPr dirty="0" smtClean="0"/>
              <a:t> </a:t>
            </a:r>
            <a:r>
              <a:rPr dirty="0"/>
              <a:t>Incurrirá en la pena de presidio menor, en su grado mínimo a medio </a:t>
            </a:r>
            <a:r>
              <a:rPr b="1" dirty="0"/>
              <a:t>(541 días a 818 días)</a:t>
            </a:r>
            <a:r>
              <a:rPr dirty="0"/>
              <a:t>, el que impidiere o dificultare la actuación del personal de los Cuerpos de Bomberos u otros servicios de utilidad pública, destinada a combatir un siniestro u otra calamidad o desgracia que constituya peligro para la seguridad de las personas.</a:t>
            </a:r>
          </a:p>
        </p:txBody>
      </p:sp>
    </p:spTree>
  </p:cSld>
  <p:clrMapOvr>
    <a:masterClrMapping/>
  </p:clrMapOvr>
  <p:transition spd="med"/>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 name="Profesor Julio Mundaca Q. @juliomundaca"/>
          <p:cNvSpPr txBox="1">
            <a:spLocks noGrp="1"/>
          </p:cNvSpPr>
          <p:nvPr>
            <p:ph type="body" idx="13"/>
          </p:nvPr>
        </p:nvSpPr>
        <p:spPr>
          <a:xfrm>
            <a:off x="50800" y="439418"/>
            <a:ext cx="12903200" cy="462282"/>
          </a:xfrm>
          <a:prstGeom prst="rect">
            <a:avLst/>
          </a:prstGeom>
          <a:solidFill>
            <a:schemeClr val="accent1"/>
          </a:solidFill>
        </p:spPr>
        <p:txBody>
          <a:bodyPr/>
          <a:lstStyle>
            <a:lvl1pPr algn="r" defTabSz="584200">
              <a:defRPr sz="2800" spc="0">
                <a:solidFill>
                  <a:srgbClr val="FFFFFF"/>
                </a:solidFill>
                <a:latin typeface="+mn-lt"/>
                <a:ea typeface="+mn-ea"/>
                <a:cs typeface="+mn-cs"/>
                <a:sym typeface="DIN Condensed"/>
              </a:defRPr>
            </a:lvl1pPr>
          </a:lstStyle>
          <a:p>
            <a:r>
              <a:t>Profesor Julio Mundaca Q. @juliomundaca</a:t>
            </a:r>
          </a:p>
        </p:txBody>
      </p:sp>
      <p:sp>
        <p:nvSpPr>
          <p:cNvPr id="353" name="Delitos denunciados: receptación"/>
          <p:cNvSpPr txBox="1">
            <a:spLocks noGrp="1"/>
          </p:cNvSpPr>
          <p:nvPr>
            <p:ph type="title"/>
          </p:nvPr>
        </p:nvSpPr>
        <p:spPr>
          <a:prstGeom prst="rect">
            <a:avLst/>
          </a:prstGeom>
        </p:spPr>
        <p:txBody>
          <a:bodyPr/>
          <a:lstStyle>
            <a:lvl1pPr defTabSz="467359">
              <a:spcBef>
                <a:spcPts val="2200"/>
              </a:spcBef>
              <a:defRPr sz="4800"/>
            </a:lvl1pPr>
          </a:lstStyle>
          <a:p>
            <a:r>
              <a:t>Delitos denunciados: receptación</a:t>
            </a:r>
          </a:p>
        </p:txBody>
      </p:sp>
      <p:pic>
        <p:nvPicPr>
          <p:cNvPr id="354" name="Imagen" descr="Imagen"/>
          <p:cNvPicPr>
            <a:picLocks noChangeAspect="1"/>
          </p:cNvPicPr>
          <p:nvPr/>
        </p:nvPicPr>
        <p:blipFill>
          <a:blip r:embed="rId2">
            <a:extLst/>
          </a:blip>
          <a:stretch>
            <a:fillRect/>
          </a:stretch>
        </p:blipFill>
        <p:spPr>
          <a:xfrm>
            <a:off x="4878686" y="8516054"/>
            <a:ext cx="2237803" cy="1161239"/>
          </a:xfrm>
          <a:prstGeom prst="rect">
            <a:avLst/>
          </a:prstGeom>
          <a:ln w="12700">
            <a:miter lim="400000"/>
          </a:ln>
        </p:spPr>
      </p:pic>
      <p:sp>
        <p:nvSpPr>
          <p:cNvPr id="355" name="ART. 456 bis A.…"/>
          <p:cNvSpPr txBox="1">
            <a:spLocks noGrp="1"/>
          </p:cNvSpPr>
          <p:nvPr>
            <p:ph type="body" idx="4294967295"/>
          </p:nvPr>
        </p:nvSpPr>
        <p:spPr>
          <a:xfrm>
            <a:off x="406400" y="2333977"/>
            <a:ext cx="12192000" cy="6108701"/>
          </a:xfrm>
          <a:prstGeom prst="rect">
            <a:avLst/>
          </a:prstGeom>
        </p:spPr>
        <p:txBody>
          <a:bodyPr/>
          <a:lstStyle/>
          <a:p>
            <a:pPr marL="0" indent="0" defTabSz="457200">
              <a:spcBef>
                <a:spcPts val="0"/>
              </a:spcBef>
              <a:buClrTx/>
              <a:buSzTx/>
              <a:buFontTx/>
              <a:buNone/>
              <a:defRPr sz="2400">
                <a:ln w="0" cap="flat">
                  <a:solidFill>
                    <a:srgbClr val="666666"/>
                  </a:solidFill>
                  <a:prstDash val="solid"/>
                  <a:miter lim="400000"/>
                </a:ln>
                <a:solidFill>
                  <a:srgbClr val="666666"/>
                </a:solidFill>
                <a:latin typeface="Avenir Next"/>
                <a:ea typeface="Avenir Next"/>
                <a:cs typeface="Avenir Next"/>
                <a:sym typeface="Avenir Next"/>
              </a:defRPr>
            </a:pPr>
            <a:r>
              <a:rPr dirty="0"/>
              <a:t>ART. 456 bis A.</a:t>
            </a:r>
          </a:p>
          <a:p>
            <a:pPr marL="0" indent="0" defTabSz="457200">
              <a:spcBef>
                <a:spcPts val="0"/>
              </a:spcBef>
              <a:buClrTx/>
              <a:buSzTx/>
              <a:buFontTx/>
              <a:buNone/>
              <a:defRPr sz="2400">
                <a:ln w="0" cap="flat">
                  <a:solidFill>
                    <a:srgbClr val="666666"/>
                  </a:solidFill>
                  <a:prstDash val="solid"/>
                  <a:miter lim="400000"/>
                </a:ln>
                <a:solidFill>
                  <a:srgbClr val="666666"/>
                </a:solidFill>
                <a:latin typeface="Avenir Next"/>
                <a:ea typeface="Avenir Next"/>
                <a:cs typeface="Avenir Next"/>
                <a:sym typeface="Avenir Next"/>
              </a:defRPr>
            </a:pPr>
            <a:endParaRPr dirty="0"/>
          </a:p>
          <a:p>
            <a:pPr marL="0" indent="0" defTabSz="457200">
              <a:spcBef>
                <a:spcPts val="0"/>
              </a:spcBef>
              <a:buClrTx/>
              <a:buSzTx/>
              <a:buFontTx/>
              <a:buNone/>
              <a:defRPr sz="2400">
                <a:ln w="0" cap="flat">
                  <a:solidFill>
                    <a:srgbClr val="666666"/>
                  </a:solidFill>
                  <a:prstDash val="solid"/>
                  <a:miter lim="400000"/>
                </a:ln>
                <a:solidFill>
                  <a:srgbClr val="666666"/>
                </a:solidFill>
                <a:latin typeface="Avenir Next"/>
                <a:ea typeface="Avenir Next"/>
                <a:cs typeface="Avenir Next"/>
                <a:sym typeface="Avenir Next"/>
              </a:defRPr>
            </a:pPr>
            <a:r>
              <a:rPr dirty="0"/>
              <a:t>    El que conociendo su origen o no pudiendo menos que conocerlo, tenga en su poder, a cualquier título, especies hurtadas, robadas u objeto de abigeato, de receptación o de apropiación indebida del artículo 470, número 1°, las transporte, compre, venda, transforme o comercialice en cualquier forma, aun cuando ya hubiese dispuesto de ellas, sufrirá la pena de presidio menor en cualquiera de sus grados </a:t>
            </a:r>
            <a:r>
              <a:rPr b="1" dirty="0"/>
              <a:t>( 61 días a 540 días) </a:t>
            </a:r>
            <a:r>
              <a:rPr dirty="0"/>
              <a:t> y multa de cinco a cien unidades tributarias mensuales.</a:t>
            </a:r>
          </a:p>
          <a:p>
            <a:pPr marL="0" indent="0" defTabSz="457200">
              <a:spcBef>
                <a:spcPts val="0"/>
              </a:spcBef>
              <a:buClrTx/>
              <a:buSzTx/>
              <a:buFontTx/>
              <a:buNone/>
              <a:defRPr sz="2400">
                <a:ln w="0" cap="flat">
                  <a:solidFill>
                    <a:srgbClr val="666666"/>
                  </a:solidFill>
                  <a:prstDash val="solid"/>
                  <a:miter lim="400000"/>
                </a:ln>
                <a:solidFill>
                  <a:srgbClr val="666666"/>
                </a:solidFill>
                <a:latin typeface="Avenir Next"/>
                <a:ea typeface="Avenir Next"/>
                <a:cs typeface="Avenir Next"/>
                <a:sym typeface="Avenir Next"/>
              </a:defRPr>
            </a:pPr>
            <a:r>
              <a:rPr dirty="0"/>
              <a:t>    </a:t>
            </a:r>
          </a:p>
          <a:p>
            <a:pPr marL="0" indent="0" defTabSz="457200">
              <a:spcBef>
                <a:spcPts val="0"/>
              </a:spcBef>
              <a:buClrTx/>
              <a:buSzTx/>
              <a:buFontTx/>
              <a:buNone/>
              <a:defRPr sz="2400">
                <a:ln w="0" cap="flat">
                  <a:solidFill>
                    <a:srgbClr val="666666"/>
                  </a:solidFill>
                  <a:prstDash val="solid"/>
                  <a:miter lim="400000"/>
                </a:ln>
                <a:solidFill>
                  <a:srgbClr val="666666"/>
                </a:solidFill>
                <a:latin typeface="Avenir Next"/>
                <a:ea typeface="Avenir Next"/>
                <a:cs typeface="Avenir Next"/>
                <a:sym typeface="Avenir Next"/>
              </a:defRPr>
            </a:pPr>
            <a:r>
              <a:rPr dirty="0"/>
              <a:t>Para la determinación de la pena aplicable el tribunal tendrá especialmente en cuenta el valor de las especies, así como la gravedad del delito en que se obtuvieron, si éste era conocido por el autor.</a:t>
            </a:r>
          </a:p>
          <a:p>
            <a:pPr marL="0" indent="0" defTabSz="457200">
              <a:spcBef>
                <a:spcPts val="0"/>
              </a:spcBef>
              <a:buClrTx/>
              <a:buSzTx/>
              <a:buFontTx/>
              <a:buNone/>
              <a:defRPr sz="2400">
                <a:ln w="0" cap="flat">
                  <a:solidFill>
                    <a:srgbClr val="666666"/>
                  </a:solidFill>
                  <a:prstDash val="solid"/>
                  <a:miter lim="400000"/>
                </a:ln>
                <a:solidFill>
                  <a:srgbClr val="666666"/>
                </a:solidFill>
                <a:latin typeface="Avenir Next"/>
                <a:ea typeface="Avenir Next"/>
                <a:cs typeface="Avenir Next"/>
                <a:sym typeface="Avenir Next"/>
              </a:defRPr>
            </a:pPr>
            <a:endParaRPr dirty="0"/>
          </a:p>
        </p:txBody>
      </p:sp>
    </p:spTree>
  </p:cSld>
  <p:clrMapOvr>
    <a:masterClrMapping/>
  </p:clrMapOvr>
  <p:transition spd="med"/>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 name="Profesor Julio Mundaca Q. @juliomundaca"/>
          <p:cNvSpPr txBox="1">
            <a:spLocks noGrp="1"/>
          </p:cNvSpPr>
          <p:nvPr>
            <p:ph type="body" idx="13"/>
          </p:nvPr>
        </p:nvSpPr>
        <p:spPr>
          <a:xfrm>
            <a:off x="50800" y="439418"/>
            <a:ext cx="12903200" cy="462282"/>
          </a:xfrm>
          <a:prstGeom prst="rect">
            <a:avLst/>
          </a:prstGeom>
          <a:solidFill>
            <a:schemeClr val="accent1"/>
          </a:solidFill>
        </p:spPr>
        <p:txBody>
          <a:bodyPr/>
          <a:lstStyle>
            <a:lvl1pPr algn="r" defTabSz="584200">
              <a:defRPr sz="2800" spc="0">
                <a:solidFill>
                  <a:srgbClr val="FFFFFF"/>
                </a:solidFill>
                <a:latin typeface="+mn-lt"/>
                <a:ea typeface="+mn-ea"/>
                <a:cs typeface="+mn-cs"/>
                <a:sym typeface="DIN Condensed"/>
              </a:defRPr>
            </a:lvl1pPr>
          </a:lstStyle>
          <a:p>
            <a:r>
              <a:t>Profesor Julio Mundaca Q. @juliomundaca</a:t>
            </a:r>
          </a:p>
        </p:txBody>
      </p:sp>
      <p:pic>
        <p:nvPicPr>
          <p:cNvPr id="358" name="Imagen" descr="Imagen"/>
          <p:cNvPicPr>
            <a:picLocks noChangeAspect="1"/>
          </p:cNvPicPr>
          <p:nvPr/>
        </p:nvPicPr>
        <p:blipFill>
          <a:blip r:embed="rId2">
            <a:extLst/>
          </a:blip>
          <a:stretch>
            <a:fillRect/>
          </a:stretch>
        </p:blipFill>
        <p:spPr>
          <a:xfrm>
            <a:off x="4878686" y="8516054"/>
            <a:ext cx="2237803" cy="1161239"/>
          </a:xfrm>
          <a:prstGeom prst="rect">
            <a:avLst/>
          </a:prstGeom>
          <a:ln w="12700">
            <a:miter lim="400000"/>
          </a:ln>
        </p:spPr>
      </p:pic>
      <p:sp>
        <p:nvSpPr>
          <p:cNvPr id="359" name="ART. 484. Incurren en el delito de daños y están sujetos a las penas de este párrafo, los que en la propiedad ajena.…"/>
          <p:cNvSpPr txBox="1">
            <a:spLocks noGrp="1"/>
          </p:cNvSpPr>
          <p:nvPr>
            <p:ph type="body" idx="4294967295"/>
          </p:nvPr>
        </p:nvSpPr>
        <p:spPr>
          <a:xfrm>
            <a:off x="571178" y="2600157"/>
            <a:ext cx="12192001" cy="6108701"/>
          </a:xfrm>
          <a:prstGeom prst="rect">
            <a:avLst/>
          </a:prstGeom>
        </p:spPr>
        <p:txBody>
          <a:bodyPr>
            <a:normAutofit/>
          </a:bodyPr>
          <a:lstStyle/>
          <a:p>
            <a:pPr marL="0" indent="0" defTabSz="402336">
              <a:spcBef>
                <a:spcPts val="0"/>
              </a:spcBef>
              <a:buClrTx/>
              <a:buSzTx/>
              <a:buFontTx/>
              <a:buNone/>
              <a:defRPr sz="1760">
                <a:ln w="0" cap="flat">
                  <a:solidFill>
                    <a:srgbClr val="666666"/>
                  </a:solidFill>
                  <a:prstDash val="solid"/>
                  <a:miter lim="400000"/>
                </a:ln>
                <a:solidFill>
                  <a:srgbClr val="666666"/>
                </a:solidFill>
                <a:latin typeface="Avenir Next"/>
                <a:ea typeface="Avenir Next"/>
                <a:cs typeface="Avenir Next"/>
                <a:sym typeface="Avenir Next"/>
              </a:defRPr>
            </a:pPr>
            <a:r>
              <a:rPr sz="2000" dirty="0"/>
              <a:t>ART. 484. Incurren en el delito de daños y están sujetos a las penas de este párrafo, los que en la propiedad ajena.</a:t>
            </a:r>
          </a:p>
          <a:p>
            <a:pPr marL="0" indent="0" defTabSz="402336">
              <a:spcBef>
                <a:spcPts val="0"/>
              </a:spcBef>
              <a:buClrTx/>
              <a:buSzTx/>
              <a:buFontTx/>
              <a:buNone/>
              <a:defRPr sz="1760">
                <a:ln w="0" cap="flat">
                  <a:solidFill>
                    <a:srgbClr val="666666"/>
                  </a:solidFill>
                  <a:prstDash val="solid"/>
                  <a:miter lim="400000"/>
                </a:ln>
                <a:solidFill>
                  <a:srgbClr val="666666"/>
                </a:solidFill>
                <a:latin typeface="Avenir Next"/>
                <a:ea typeface="Avenir Next"/>
                <a:cs typeface="Avenir Next"/>
                <a:sym typeface="Avenir Next"/>
              </a:defRPr>
            </a:pPr>
            <a:endParaRPr sz="2000" dirty="0"/>
          </a:p>
          <a:p>
            <a:pPr marL="0" indent="0" defTabSz="402336">
              <a:spcBef>
                <a:spcPts val="0"/>
              </a:spcBef>
              <a:buClrTx/>
              <a:buSzTx/>
              <a:buFontTx/>
              <a:buNone/>
              <a:defRPr sz="1760">
                <a:ln w="0" cap="flat">
                  <a:solidFill>
                    <a:srgbClr val="666666"/>
                  </a:solidFill>
                  <a:prstDash val="solid"/>
                  <a:miter lim="400000"/>
                </a:ln>
                <a:solidFill>
                  <a:srgbClr val="666666"/>
                </a:solidFill>
                <a:latin typeface="Avenir Next"/>
                <a:ea typeface="Avenir Next"/>
                <a:cs typeface="Avenir Next"/>
                <a:sym typeface="Avenir Next"/>
              </a:defRPr>
            </a:pPr>
            <a:r>
              <a:rPr sz="2000" dirty="0"/>
              <a:t>ART 485. </a:t>
            </a:r>
          </a:p>
          <a:p>
            <a:pPr marL="0" indent="0" defTabSz="402336">
              <a:spcBef>
                <a:spcPts val="0"/>
              </a:spcBef>
              <a:buClrTx/>
              <a:buSzTx/>
              <a:buFontTx/>
              <a:buNone/>
              <a:defRPr sz="1760">
                <a:ln w="0" cap="flat">
                  <a:solidFill>
                    <a:srgbClr val="666666"/>
                  </a:solidFill>
                  <a:prstDash val="solid"/>
                  <a:miter lim="400000"/>
                </a:ln>
                <a:solidFill>
                  <a:srgbClr val="666666"/>
                </a:solidFill>
                <a:latin typeface="Avenir Next"/>
                <a:ea typeface="Avenir Next"/>
                <a:cs typeface="Avenir Next"/>
                <a:sym typeface="Avenir Next"/>
              </a:defRPr>
            </a:pPr>
            <a:r>
              <a:rPr sz="2000" dirty="0"/>
              <a:t>Serán castigados con la pena de reclusión menor en sus grados medio a máximo </a:t>
            </a:r>
            <a:r>
              <a:rPr sz="2000" b="1" dirty="0"/>
              <a:t>(541 días a 3 años)</a:t>
            </a:r>
            <a:r>
              <a:rPr sz="2000" dirty="0"/>
              <a:t> y multa de once a veinte unidades tributarias mensuales, los que causaren daño cuyo importe exceda de cuarenta unidades tributarias mensuales:</a:t>
            </a:r>
          </a:p>
          <a:p>
            <a:pPr marL="0" indent="0" defTabSz="402336">
              <a:spcBef>
                <a:spcPts val="0"/>
              </a:spcBef>
              <a:buClrTx/>
              <a:buSzTx/>
              <a:buFontTx/>
              <a:buNone/>
              <a:defRPr sz="1760">
                <a:ln w="0" cap="flat">
                  <a:solidFill>
                    <a:srgbClr val="666666"/>
                  </a:solidFill>
                  <a:prstDash val="solid"/>
                  <a:miter lim="400000"/>
                </a:ln>
                <a:solidFill>
                  <a:srgbClr val="666666"/>
                </a:solidFill>
                <a:latin typeface="Avenir Next"/>
                <a:ea typeface="Avenir Next"/>
                <a:cs typeface="Avenir Next"/>
                <a:sym typeface="Avenir Next"/>
              </a:defRPr>
            </a:pPr>
            <a:endParaRPr sz="2000" dirty="0"/>
          </a:p>
          <a:p>
            <a:pPr marL="0" indent="0" defTabSz="402336">
              <a:spcBef>
                <a:spcPts val="0"/>
              </a:spcBef>
              <a:buClrTx/>
              <a:buSzTx/>
              <a:buFontTx/>
              <a:buNone/>
              <a:defRPr sz="1760">
                <a:ln w="0" cap="flat">
                  <a:solidFill>
                    <a:srgbClr val="666666"/>
                  </a:solidFill>
                  <a:prstDash val="solid"/>
                  <a:miter lim="400000"/>
                </a:ln>
                <a:solidFill>
                  <a:srgbClr val="666666"/>
                </a:solidFill>
                <a:latin typeface="Avenir Next"/>
                <a:ea typeface="Avenir Next"/>
                <a:cs typeface="Avenir Next"/>
                <a:sym typeface="Avenir Next"/>
              </a:defRPr>
            </a:pPr>
            <a:r>
              <a:rPr sz="2000" dirty="0"/>
              <a:t> 1.° Con la mira de impedir el libre ejercicio de la autoridad o en venganza de sus determinaciones, bien se cometiere el delito contra empleados públicos, bien contra particulares que, como testigos o de cualquiera otra manera, hayan contribuido o puedan contribuir a la ejecución o aplicación de las leyes;</a:t>
            </a:r>
          </a:p>
          <a:p>
            <a:pPr marL="0" indent="0" defTabSz="402336">
              <a:spcBef>
                <a:spcPts val="0"/>
              </a:spcBef>
              <a:buClrTx/>
              <a:buSzTx/>
              <a:buFontTx/>
              <a:buNone/>
              <a:defRPr sz="1760">
                <a:ln w="0" cap="flat">
                  <a:solidFill>
                    <a:srgbClr val="666666"/>
                  </a:solidFill>
                  <a:prstDash val="solid"/>
                  <a:miter lim="400000"/>
                </a:ln>
                <a:solidFill>
                  <a:srgbClr val="666666"/>
                </a:solidFill>
                <a:latin typeface="Avenir Next"/>
                <a:ea typeface="Avenir Next"/>
                <a:cs typeface="Avenir Next"/>
                <a:sym typeface="Avenir Next"/>
              </a:defRPr>
            </a:pPr>
            <a:r>
              <a:rPr sz="2000" dirty="0"/>
              <a:t>     2.° Produciendo, por cualquier medio, infección o contagio en animales o aves domésticas;</a:t>
            </a:r>
          </a:p>
          <a:p>
            <a:pPr marL="0" indent="0" defTabSz="402336">
              <a:spcBef>
                <a:spcPts val="0"/>
              </a:spcBef>
              <a:buClrTx/>
              <a:buSzTx/>
              <a:buFontTx/>
              <a:buNone/>
              <a:defRPr sz="1760">
                <a:ln w="0" cap="flat">
                  <a:solidFill>
                    <a:srgbClr val="666666"/>
                  </a:solidFill>
                  <a:prstDash val="solid"/>
                  <a:miter lim="400000"/>
                </a:ln>
                <a:solidFill>
                  <a:srgbClr val="666666"/>
                </a:solidFill>
                <a:latin typeface="Avenir Next"/>
                <a:ea typeface="Avenir Next"/>
                <a:cs typeface="Avenir Next"/>
                <a:sym typeface="Avenir Next"/>
              </a:defRPr>
            </a:pPr>
            <a:r>
              <a:rPr sz="2000" dirty="0"/>
              <a:t>     3.° Empleando sustancias venenosas o corrosivas;</a:t>
            </a:r>
          </a:p>
          <a:p>
            <a:pPr marL="0" indent="0" defTabSz="402336">
              <a:spcBef>
                <a:spcPts val="0"/>
              </a:spcBef>
              <a:buClrTx/>
              <a:buSzTx/>
              <a:buFontTx/>
              <a:buNone/>
              <a:defRPr sz="1760">
                <a:ln w="0" cap="flat">
                  <a:solidFill>
                    <a:srgbClr val="666666"/>
                  </a:solidFill>
                  <a:prstDash val="solid"/>
                  <a:miter lim="400000"/>
                </a:ln>
                <a:solidFill>
                  <a:srgbClr val="666666"/>
                </a:solidFill>
                <a:latin typeface="Avenir Next"/>
                <a:ea typeface="Avenir Next"/>
                <a:cs typeface="Avenir Next"/>
                <a:sym typeface="Avenir Next"/>
              </a:defRPr>
            </a:pPr>
            <a:r>
              <a:rPr sz="2000" dirty="0"/>
              <a:t>     4.° En cuadrilla y en despoblado;</a:t>
            </a:r>
          </a:p>
          <a:p>
            <a:pPr marL="0" indent="0" defTabSz="402336">
              <a:spcBef>
                <a:spcPts val="0"/>
              </a:spcBef>
              <a:buClrTx/>
              <a:buSzTx/>
              <a:buFontTx/>
              <a:buNone/>
              <a:defRPr sz="1760">
                <a:ln w="0" cap="flat">
                  <a:solidFill>
                    <a:srgbClr val="666666"/>
                  </a:solidFill>
                  <a:prstDash val="solid"/>
                  <a:miter lim="400000"/>
                </a:ln>
                <a:solidFill>
                  <a:srgbClr val="666666"/>
                </a:solidFill>
                <a:latin typeface="Avenir Next"/>
                <a:ea typeface="Avenir Next"/>
                <a:cs typeface="Avenir Next"/>
                <a:sym typeface="Avenir Next"/>
              </a:defRPr>
            </a:pPr>
            <a:r>
              <a:rPr sz="2000" dirty="0"/>
              <a:t>     5.° En archivos, registros, bibliotecas o museos públicos;</a:t>
            </a:r>
          </a:p>
          <a:p>
            <a:pPr marL="0" indent="0" defTabSz="402336">
              <a:spcBef>
                <a:spcPts val="0"/>
              </a:spcBef>
              <a:buClrTx/>
              <a:buSzTx/>
              <a:buFontTx/>
              <a:buNone/>
              <a:defRPr sz="1760">
                <a:ln w="0" cap="flat">
                  <a:solidFill>
                    <a:srgbClr val="666666"/>
                  </a:solidFill>
                  <a:prstDash val="solid"/>
                  <a:miter lim="400000"/>
                </a:ln>
                <a:solidFill>
                  <a:srgbClr val="666666"/>
                </a:solidFill>
                <a:latin typeface="Avenir Next"/>
                <a:ea typeface="Avenir Next"/>
                <a:cs typeface="Avenir Next"/>
                <a:sym typeface="Avenir Next"/>
              </a:defRPr>
            </a:pPr>
            <a:r>
              <a:rPr sz="2000" dirty="0"/>
              <a:t>     6.° En puentes, caminos, paseos u otros bienes de uso público;</a:t>
            </a:r>
          </a:p>
          <a:p>
            <a:pPr marL="0" indent="0" defTabSz="402336">
              <a:spcBef>
                <a:spcPts val="0"/>
              </a:spcBef>
              <a:buClrTx/>
              <a:buSzTx/>
              <a:buFontTx/>
              <a:buNone/>
              <a:defRPr sz="1760">
                <a:ln w="0" cap="flat">
                  <a:solidFill>
                    <a:srgbClr val="666666"/>
                  </a:solidFill>
                  <a:prstDash val="solid"/>
                  <a:miter lim="400000"/>
                </a:ln>
                <a:solidFill>
                  <a:srgbClr val="666666"/>
                </a:solidFill>
                <a:latin typeface="Avenir Next"/>
                <a:ea typeface="Avenir Next"/>
                <a:cs typeface="Avenir Next"/>
                <a:sym typeface="Avenir Next"/>
              </a:defRPr>
            </a:pPr>
            <a:r>
              <a:rPr sz="2000" dirty="0"/>
              <a:t>     7.° En tumbas, signos conmemorativos, monumentos, estatuas, cuadros u otros objetos de arte colocados en edificios o lugares públicos;</a:t>
            </a:r>
          </a:p>
          <a:p>
            <a:pPr marL="0" indent="0" defTabSz="402336">
              <a:spcBef>
                <a:spcPts val="0"/>
              </a:spcBef>
              <a:buClrTx/>
              <a:buSzTx/>
              <a:buFontTx/>
              <a:buNone/>
              <a:defRPr sz="1760">
                <a:ln w="0" cap="flat">
                  <a:solidFill>
                    <a:srgbClr val="666666"/>
                  </a:solidFill>
                  <a:prstDash val="solid"/>
                  <a:miter lim="400000"/>
                </a:ln>
                <a:solidFill>
                  <a:srgbClr val="666666"/>
                </a:solidFill>
                <a:latin typeface="Avenir Next"/>
                <a:ea typeface="Avenir Next"/>
                <a:cs typeface="Avenir Next"/>
                <a:sym typeface="Avenir Next"/>
              </a:defRPr>
            </a:pPr>
            <a:r>
              <a:rPr sz="2000" dirty="0"/>
              <a:t>     8.° Arruinando al perjudicado.</a:t>
            </a:r>
          </a:p>
        </p:txBody>
      </p:sp>
      <p:sp>
        <p:nvSpPr>
          <p:cNvPr id="360" name="Texto"/>
          <p:cNvSpPr txBox="1"/>
          <p:nvPr/>
        </p:nvSpPr>
        <p:spPr>
          <a:xfrm>
            <a:off x="185663" y="5280377"/>
            <a:ext cx="127001"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lnSpc>
                <a:spcPts val="2900"/>
              </a:lnSpc>
              <a:spcBef>
                <a:spcPts val="0"/>
              </a:spcBef>
              <a:defRPr sz="1200" u="sng">
                <a:ln w="0" cap="flat">
                  <a:solidFill>
                    <a:srgbClr val="336699"/>
                  </a:solidFill>
                  <a:prstDash val="solid"/>
                  <a:miter lim="400000"/>
                </a:ln>
                <a:solidFill>
                  <a:srgbClr val="336699"/>
                </a:solidFill>
                <a:latin typeface="Courier"/>
                <a:ea typeface="Courier"/>
                <a:cs typeface="Courier"/>
                <a:sym typeface="Courier"/>
              </a:defRPr>
            </a:pPr>
            <a:endParaRPr u="none">
              <a:ln w="0" cap="flat">
                <a:solidFill>
                  <a:srgbClr val="666666"/>
                </a:solidFill>
                <a:prstDash val="solid"/>
                <a:miter lim="400000"/>
              </a:ln>
              <a:solidFill>
                <a:srgbClr val="666666"/>
              </a:solidFill>
            </a:endParaRPr>
          </a:p>
        </p:txBody>
      </p:sp>
      <p:sp>
        <p:nvSpPr>
          <p:cNvPr id="361" name="Delitos denunciados: daños"/>
          <p:cNvSpPr txBox="1">
            <a:spLocks noGrp="1"/>
          </p:cNvSpPr>
          <p:nvPr>
            <p:ph type="title"/>
          </p:nvPr>
        </p:nvSpPr>
        <p:spPr>
          <a:prstGeom prst="rect">
            <a:avLst/>
          </a:prstGeom>
        </p:spPr>
        <p:txBody>
          <a:bodyPr/>
          <a:lstStyle>
            <a:lvl1pPr defTabSz="467359">
              <a:spcBef>
                <a:spcPts val="2200"/>
              </a:spcBef>
              <a:defRPr sz="4800"/>
            </a:lvl1pPr>
          </a:lstStyle>
          <a:p>
            <a:r>
              <a:t>Delitos denunciados: daños</a:t>
            </a:r>
          </a:p>
        </p:txBody>
      </p:sp>
    </p:spTree>
  </p:cSld>
  <p:clrMapOvr>
    <a:masterClrMapping/>
  </p:clrMapOvr>
  <p:transition spd="med"/>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 name="Profesor Julio Mundaca Q. @juliomundaca"/>
          <p:cNvSpPr txBox="1">
            <a:spLocks noGrp="1"/>
          </p:cNvSpPr>
          <p:nvPr>
            <p:ph type="body" idx="13"/>
          </p:nvPr>
        </p:nvSpPr>
        <p:spPr>
          <a:xfrm>
            <a:off x="50800" y="439418"/>
            <a:ext cx="12903200" cy="462282"/>
          </a:xfrm>
          <a:prstGeom prst="rect">
            <a:avLst/>
          </a:prstGeom>
          <a:solidFill>
            <a:schemeClr val="accent1"/>
          </a:solidFill>
        </p:spPr>
        <p:txBody>
          <a:bodyPr/>
          <a:lstStyle>
            <a:lvl1pPr algn="r" defTabSz="584200">
              <a:defRPr sz="2800" spc="0">
                <a:solidFill>
                  <a:srgbClr val="FFFFFF"/>
                </a:solidFill>
                <a:latin typeface="+mn-lt"/>
                <a:ea typeface="+mn-ea"/>
                <a:cs typeface="+mn-cs"/>
                <a:sym typeface="DIN Condensed"/>
              </a:defRPr>
            </a:lvl1pPr>
          </a:lstStyle>
          <a:p>
            <a:r>
              <a:t>Profesor Julio Mundaca Q. @juliomundaca</a:t>
            </a:r>
          </a:p>
        </p:txBody>
      </p:sp>
      <p:pic>
        <p:nvPicPr>
          <p:cNvPr id="364" name="Imagen" descr="Imagen"/>
          <p:cNvPicPr>
            <a:picLocks noChangeAspect="1"/>
          </p:cNvPicPr>
          <p:nvPr/>
        </p:nvPicPr>
        <p:blipFill>
          <a:blip r:embed="rId2">
            <a:extLst/>
          </a:blip>
          <a:stretch>
            <a:fillRect/>
          </a:stretch>
        </p:blipFill>
        <p:spPr>
          <a:xfrm>
            <a:off x="4878686" y="8516054"/>
            <a:ext cx="2237803" cy="1161239"/>
          </a:xfrm>
          <a:prstGeom prst="rect">
            <a:avLst/>
          </a:prstGeom>
          <a:ln w="12700">
            <a:miter lim="400000"/>
          </a:ln>
        </p:spPr>
      </p:pic>
      <p:sp>
        <p:nvSpPr>
          <p:cNvPr id="365" name="ART. 442.…"/>
          <p:cNvSpPr txBox="1">
            <a:spLocks noGrp="1"/>
          </p:cNvSpPr>
          <p:nvPr>
            <p:ph type="body" idx="4294967295"/>
          </p:nvPr>
        </p:nvSpPr>
        <p:spPr>
          <a:xfrm>
            <a:off x="406400" y="2333977"/>
            <a:ext cx="12192000" cy="6108701"/>
          </a:xfrm>
          <a:prstGeom prst="rect">
            <a:avLst/>
          </a:prstGeom>
        </p:spPr>
        <p:txBody>
          <a:bodyPr>
            <a:normAutofit/>
          </a:bodyPr>
          <a:lstStyle/>
          <a:p>
            <a:pPr marL="0" indent="0" defTabSz="457200">
              <a:lnSpc>
                <a:spcPts val="4300"/>
              </a:lnSpc>
              <a:spcBef>
                <a:spcPts val="0"/>
              </a:spcBef>
              <a:buClrTx/>
              <a:buSzTx/>
              <a:buFontTx/>
              <a:buNone/>
              <a:defRPr sz="2400">
                <a:ln w="0" cap="flat">
                  <a:solidFill>
                    <a:srgbClr val="666666"/>
                  </a:solidFill>
                  <a:prstDash val="solid"/>
                  <a:miter lim="400000"/>
                </a:ln>
                <a:solidFill>
                  <a:srgbClr val="666666"/>
                </a:solidFill>
                <a:latin typeface="Avenir Next"/>
                <a:ea typeface="Avenir Next"/>
                <a:cs typeface="Avenir Next"/>
                <a:sym typeface="Avenir Next"/>
              </a:defRPr>
            </a:pPr>
            <a:r>
              <a:rPr sz="2000" dirty="0"/>
              <a:t>ART. 442.</a:t>
            </a:r>
          </a:p>
          <a:p>
            <a:pPr marL="0" indent="0" defTabSz="457200">
              <a:lnSpc>
                <a:spcPts val="4300"/>
              </a:lnSpc>
              <a:spcBef>
                <a:spcPts val="0"/>
              </a:spcBef>
              <a:buClrTx/>
              <a:buSzTx/>
              <a:buFontTx/>
              <a:buNone/>
              <a:defRPr sz="2400">
                <a:ln w="0" cap="flat">
                  <a:solidFill>
                    <a:srgbClr val="666666"/>
                  </a:solidFill>
                  <a:prstDash val="solid"/>
                  <a:miter lim="400000"/>
                </a:ln>
                <a:solidFill>
                  <a:srgbClr val="666666"/>
                </a:solidFill>
                <a:latin typeface="Avenir Next"/>
                <a:ea typeface="Avenir Next"/>
                <a:cs typeface="Avenir Next"/>
                <a:sym typeface="Avenir Next"/>
              </a:defRPr>
            </a:pPr>
            <a:endParaRPr sz="2000" dirty="0"/>
          </a:p>
          <a:p>
            <a:pPr marL="0" indent="0" defTabSz="457200">
              <a:lnSpc>
                <a:spcPts val="4300"/>
              </a:lnSpc>
              <a:spcBef>
                <a:spcPts val="0"/>
              </a:spcBef>
              <a:buClrTx/>
              <a:buSzTx/>
              <a:buFontTx/>
              <a:buNone/>
              <a:defRPr sz="2400">
                <a:ln w="0" cap="flat">
                  <a:solidFill>
                    <a:srgbClr val="666666"/>
                  </a:solidFill>
                  <a:prstDash val="solid"/>
                  <a:miter lim="400000"/>
                </a:ln>
                <a:solidFill>
                  <a:srgbClr val="666666"/>
                </a:solidFill>
                <a:latin typeface="Avenir Next"/>
                <a:ea typeface="Avenir Next"/>
                <a:cs typeface="Avenir Next"/>
                <a:sym typeface="Avenir Next"/>
              </a:defRPr>
            </a:pPr>
            <a:r>
              <a:rPr sz="2000" dirty="0"/>
              <a:t>     El robo en lugar no habitado, se castigará con presidio menor en sus grados medio a máximo </a:t>
            </a:r>
            <a:r>
              <a:rPr sz="2000" b="1" dirty="0"/>
              <a:t>(541 días a 3 años) </a:t>
            </a:r>
            <a:r>
              <a:rPr sz="2000" dirty="0"/>
              <a:t>, siempre que concurra alguna de las circunstancias siguientes:</a:t>
            </a:r>
          </a:p>
          <a:p>
            <a:pPr marL="0" indent="0" defTabSz="457200">
              <a:lnSpc>
                <a:spcPts val="4300"/>
              </a:lnSpc>
              <a:spcBef>
                <a:spcPts val="0"/>
              </a:spcBef>
              <a:buClrTx/>
              <a:buSzTx/>
              <a:buFontTx/>
              <a:buNone/>
              <a:defRPr sz="2400">
                <a:ln w="0" cap="flat">
                  <a:solidFill>
                    <a:srgbClr val="666666"/>
                  </a:solidFill>
                  <a:prstDash val="solid"/>
                  <a:miter lim="400000"/>
                </a:ln>
                <a:solidFill>
                  <a:srgbClr val="666666"/>
                </a:solidFill>
                <a:latin typeface="Avenir Next"/>
                <a:ea typeface="Avenir Next"/>
                <a:cs typeface="Avenir Next"/>
                <a:sym typeface="Avenir Next"/>
              </a:defRPr>
            </a:pPr>
            <a:r>
              <a:rPr sz="2000" dirty="0"/>
              <a:t>     1.º A Escalamiento.</a:t>
            </a:r>
          </a:p>
          <a:p>
            <a:pPr marL="0" indent="0" defTabSz="457200">
              <a:lnSpc>
                <a:spcPts val="4300"/>
              </a:lnSpc>
              <a:spcBef>
                <a:spcPts val="0"/>
              </a:spcBef>
              <a:buClrTx/>
              <a:buSzTx/>
              <a:buFontTx/>
              <a:buNone/>
              <a:defRPr sz="2400">
                <a:ln w="0" cap="flat">
                  <a:solidFill>
                    <a:srgbClr val="666666"/>
                  </a:solidFill>
                  <a:prstDash val="solid"/>
                  <a:miter lim="400000"/>
                </a:ln>
                <a:solidFill>
                  <a:srgbClr val="666666"/>
                </a:solidFill>
                <a:latin typeface="Avenir Next"/>
                <a:ea typeface="Avenir Next"/>
                <a:cs typeface="Avenir Next"/>
                <a:sym typeface="Avenir Next"/>
              </a:defRPr>
            </a:pPr>
            <a:r>
              <a:rPr sz="2000" dirty="0"/>
              <a:t>     2.º Fractura de puertas interiores, armarios, arcas u otra clase de muebles u objetos cerrados o sellados.</a:t>
            </a:r>
          </a:p>
          <a:p>
            <a:pPr marL="0" indent="0" defTabSz="457200">
              <a:lnSpc>
                <a:spcPts val="4300"/>
              </a:lnSpc>
              <a:spcBef>
                <a:spcPts val="0"/>
              </a:spcBef>
              <a:buClrTx/>
              <a:buSzTx/>
              <a:buFontTx/>
              <a:buNone/>
              <a:defRPr sz="2400">
                <a:ln w="0" cap="flat">
                  <a:solidFill>
                    <a:srgbClr val="666666"/>
                  </a:solidFill>
                  <a:prstDash val="solid"/>
                  <a:miter lim="400000"/>
                </a:ln>
                <a:solidFill>
                  <a:srgbClr val="666666"/>
                </a:solidFill>
                <a:latin typeface="Avenir Next"/>
                <a:ea typeface="Avenir Next"/>
                <a:cs typeface="Avenir Next"/>
                <a:sym typeface="Avenir Next"/>
              </a:defRPr>
            </a:pPr>
            <a:r>
              <a:rPr sz="2000" dirty="0"/>
              <a:t>     3.º Haber hecho uso de llaves falsas, o verdadera que se hubiere sustraído, de ganzúas u otros instrumentos semejantes para entrar en el lugar del robo o abrir los muebles cerrados.</a:t>
            </a:r>
          </a:p>
        </p:txBody>
      </p:sp>
      <p:sp>
        <p:nvSpPr>
          <p:cNvPr id="366" name="Delitos denunciados:robo en lugar no habitado"/>
          <p:cNvSpPr txBox="1">
            <a:spLocks noGrp="1"/>
          </p:cNvSpPr>
          <p:nvPr>
            <p:ph type="title"/>
          </p:nvPr>
        </p:nvSpPr>
        <p:spPr>
          <a:prstGeom prst="rect">
            <a:avLst/>
          </a:prstGeom>
        </p:spPr>
        <p:txBody>
          <a:bodyPr/>
          <a:lstStyle>
            <a:lvl1pPr defTabSz="467359">
              <a:spcBef>
                <a:spcPts val="2200"/>
              </a:spcBef>
              <a:defRPr sz="4800"/>
            </a:lvl1pPr>
          </a:lstStyle>
          <a:p>
            <a:r>
              <a:t>Delitos denunciados:robo en lugar no habitado</a:t>
            </a:r>
          </a:p>
        </p:txBody>
      </p:sp>
    </p:spTree>
  </p:cSld>
  <p:clrMapOvr>
    <a:masterClrMapping/>
  </p:clrMapOvr>
  <p:transition spd="med"/>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 name="Profesor Julio Mundaca Q. @juliomundaca"/>
          <p:cNvSpPr txBox="1">
            <a:spLocks noGrp="1"/>
          </p:cNvSpPr>
          <p:nvPr>
            <p:ph type="body" idx="13"/>
          </p:nvPr>
        </p:nvSpPr>
        <p:spPr>
          <a:xfrm>
            <a:off x="50800" y="439418"/>
            <a:ext cx="12903200" cy="462282"/>
          </a:xfrm>
          <a:prstGeom prst="rect">
            <a:avLst/>
          </a:prstGeom>
          <a:solidFill>
            <a:schemeClr val="accent1"/>
          </a:solidFill>
        </p:spPr>
        <p:txBody>
          <a:bodyPr/>
          <a:lstStyle>
            <a:lvl1pPr algn="r" defTabSz="584200">
              <a:defRPr sz="2800" spc="0">
                <a:solidFill>
                  <a:srgbClr val="FFFFFF"/>
                </a:solidFill>
                <a:latin typeface="+mn-lt"/>
                <a:ea typeface="+mn-ea"/>
                <a:cs typeface="+mn-cs"/>
                <a:sym typeface="DIN Condensed"/>
              </a:defRPr>
            </a:lvl1pPr>
          </a:lstStyle>
          <a:p>
            <a:r>
              <a:t>Profesor Julio Mundaca Q. @juliomundaca</a:t>
            </a:r>
          </a:p>
        </p:txBody>
      </p:sp>
      <p:pic>
        <p:nvPicPr>
          <p:cNvPr id="369" name="Imagen" descr="Imagen"/>
          <p:cNvPicPr>
            <a:picLocks noChangeAspect="1"/>
          </p:cNvPicPr>
          <p:nvPr/>
        </p:nvPicPr>
        <p:blipFill>
          <a:blip r:embed="rId2">
            <a:extLst/>
          </a:blip>
          <a:stretch>
            <a:fillRect/>
          </a:stretch>
        </p:blipFill>
        <p:spPr>
          <a:xfrm>
            <a:off x="4878686" y="8516054"/>
            <a:ext cx="2237803" cy="1161239"/>
          </a:xfrm>
          <a:prstGeom prst="rect">
            <a:avLst/>
          </a:prstGeom>
          <a:ln w="12700">
            <a:miter lim="400000"/>
          </a:ln>
        </p:spPr>
      </p:pic>
      <p:sp>
        <p:nvSpPr>
          <p:cNvPr id="370" name="ART. 150 D.-…"/>
          <p:cNvSpPr txBox="1">
            <a:spLocks noGrp="1"/>
          </p:cNvSpPr>
          <p:nvPr>
            <p:ph type="body" idx="4294967295"/>
          </p:nvPr>
        </p:nvSpPr>
        <p:spPr>
          <a:xfrm>
            <a:off x="406400" y="2333977"/>
            <a:ext cx="12192000" cy="6108701"/>
          </a:xfrm>
          <a:prstGeom prst="rect">
            <a:avLst/>
          </a:prstGeom>
        </p:spPr>
        <p:txBody>
          <a:bodyPr>
            <a:normAutofit fontScale="85000" lnSpcReduction="10000"/>
          </a:bodyPr>
          <a:lstStyle/>
          <a:p>
            <a:pPr marL="0" indent="0" defTabSz="425195">
              <a:lnSpc>
                <a:spcPts val="3900"/>
              </a:lnSpc>
              <a:spcBef>
                <a:spcPts val="0"/>
              </a:spcBef>
              <a:buClrTx/>
              <a:buSzTx/>
              <a:buFontTx/>
              <a:buNone/>
              <a:defRPr sz="1767">
                <a:ln w="0" cap="flat">
                  <a:solidFill>
                    <a:srgbClr val="666666"/>
                  </a:solidFill>
                  <a:prstDash val="solid"/>
                  <a:miter lim="400000"/>
                </a:ln>
                <a:solidFill>
                  <a:srgbClr val="666666"/>
                </a:solidFill>
                <a:latin typeface="Avenir Next"/>
                <a:ea typeface="Avenir Next"/>
                <a:cs typeface="Avenir Next"/>
                <a:sym typeface="Avenir Next"/>
              </a:defRPr>
            </a:pPr>
            <a:r>
              <a:rPr dirty="0"/>
              <a:t>A</a:t>
            </a:r>
            <a:r>
              <a:rPr sz="2139" dirty="0"/>
              <a:t>RT. 150 D.-</a:t>
            </a:r>
          </a:p>
          <a:p>
            <a:pPr marL="0" indent="0" defTabSz="425195">
              <a:lnSpc>
                <a:spcPts val="3900"/>
              </a:lnSpc>
              <a:spcBef>
                <a:spcPts val="0"/>
              </a:spcBef>
              <a:buClrTx/>
              <a:buSzTx/>
              <a:buFontTx/>
              <a:buNone/>
              <a:defRPr sz="2139">
                <a:ln w="0" cap="flat">
                  <a:solidFill>
                    <a:srgbClr val="666666"/>
                  </a:solidFill>
                  <a:prstDash val="solid"/>
                  <a:miter lim="400000"/>
                </a:ln>
                <a:solidFill>
                  <a:srgbClr val="666666"/>
                </a:solidFill>
                <a:latin typeface="Avenir Next"/>
                <a:ea typeface="Avenir Next"/>
                <a:cs typeface="Avenir Next"/>
                <a:sym typeface="Avenir Next"/>
              </a:defRPr>
            </a:pPr>
            <a:endParaRPr sz="2139" dirty="0"/>
          </a:p>
          <a:p>
            <a:pPr marL="0" indent="0" defTabSz="425195">
              <a:lnSpc>
                <a:spcPts val="3900"/>
              </a:lnSpc>
              <a:spcBef>
                <a:spcPts val="0"/>
              </a:spcBef>
              <a:buClrTx/>
              <a:buSzTx/>
              <a:buFontTx/>
              <a:buNone/>
              <a:defRPr sz="2139">
                <a:ln w="0" cap="flat">
                  <a:solidFill>
                    <a:srgbClr val="666666"/>
                  </a:solidFill>
                  <a:prstDash val="solid"/>
                  <a:miter lim="400000"/>
                </a:ln>
                <a:solidFill>
                  <a:srgbClr val="666666"/>
                </a:solidFill>
                <a:latin typeface="Avenir Next"/>
                <a:ea typeface="Avenir Next"/>
                <a:cs typeface="Avenir Next"/>
                <a:sym typeface="Avenir Next"/>
              </a:defRPr>
            </a:pPr>
            <a:r>
              <a:rPr dirty="0"/>
              <a:t>     El empleado público que, abusando de su cargo o sus funciones, aplicare, ordenare o consintiere en que se apliquen apremios ilegítimos u otros tratos crueles, inhumanos o degradantes, que no alcancen a constituir tortura, será castigado con las penas de presidio menor en sus grados medio a máximo </a:t>
            </a:r>
            <a:r>
              <a:rPr b="1" dirty="0"/>
              <a:t>(3 años y 1 día a 540 días) </a:t>
            </a:r>
            <a:r>
              <a:rPr dirty="0"/>
              <a:t> y la accesoria correspondiente. Igual sanción se impondrá al empleado público que, conociendo de la ocurrencia de estas conductas, no impidiere o no hiciere cesar la aplicación de los apremios o de los otros tratos, teniendo la facultad o autoridad necesaria para ello o estando en posición para hacerlo.</a:t>
            </a:r>
          </a:p>
          <a:p>
            <a:pPr marL="0" indent="0" defTabSz="425195">
              <a:lnSpc>
                <a:spcPts val="3900"/>
              </a:lnSpc>
              <a:spcBef>
                <a:spcPts val="0"/>
              </a:spcBef>
              <a:buClrTx/>
              <a:buSzTx/>
              <a:buFontTx/>
              <a:buNone/>
              <a:defRPr sz="2139">
                <a:ln w="0" cap="flat">
                  <a:solidFill>
                    <a:srgbClr val="666666"/>
                  </a:solidFill>
                  <a:prstDash val="solid"/>
                  <a:miter lim="400000"/>
                </a:ln>
                <a:solidFill>
                  <a:srgbClr val="666666"/>
                </a:solidFill>
                <a:latin typeface="Avenir Next"/>
                <a:ea typeface="Avenir Next"/>
                <a:cs typeface="Avenir Next"/>
                <a:sym typeface="Avenir Next"/>
              </a:defRPr>
            </a:pPr>
            <a:endParaRPr dirty="0"/>
          </a:p>
          <a:p>
            <a:pPr marL="0" indent="0" defTabSz="425195">
              <a:lnSpc>
                <a:spcPts val="3900"/>
              </a:lnSpc>
              <a:spcBef>
                <a:spcPts val="0"/>
              </a:spcBef>
              <a:buClrTx/>
              <a:buSzTx/>
              <a:buFontTx/>
              <a:buNone/>
              <a:defRPr sz="2139">
                <a:ln w="0" cap="flat">
                  <a:solidFill>
                    <a:srgbClr val="666666"/>
                  </a:solidFill>
                  <a:prstDash val="solid"/>
                  <a:miter lim="400000"/>
                </a:ln>
                <a:solidFill>
                  <a:srgbClr val="666666"/>
                </a:solidFill>
                <a:latin typeface="Avenir Next"/>
                <a:ea typeface="Avenir Next"/>
                <a:cs typeface="Avenir Next"/>
                <a:sym typeface="Avenir Next"/>
              </a:defRPr>
            </a:pPr>
            <a:r>
              <a:rPr dirty="0"/>
              <a:t>     Si la conducta descrita en el inciso precedente se cometiere en contra de una persona menor de edad o en situación de vulnerabilidad por discapacidad, enfermedad o vejez; o en contra de una persona que se encuentre bajo el cuidado, custodia o control del empleado público, la pena se aumentará en un grado.</a:t>
            </a:r>
          </a:p>
        </p:txBody>
      </p:sp>
      <p:sp>
        <p:nvSpPr>
          <p:cNvPr id="371" name="Delitos denunciados: APREMIOS ILEGÍTIMOS"/>
          <p:cNvSpPr txBox="1">
            <a:spLocks noGrp="1"/>
          </p:cNvSpPr>
          <p:nvPr>
            <p:ph type="title"/>
          </p:nvPr>
        </p:nvSpPr>
        <p:spPr>
          <a:prstGeom prst="rect">
            <a:avLst/>
          </a:prstGeom>
        </p:spPr>
        <p:txBody>
          <a:bodyPr/>
          <a:lstStyle>
            <a:lvl1pPr defTabSz="467359">
              <a:spcBef>
                <a:spcPts val="2200"/>
              </a:spcBef>
              <a:defRPr sz="4800"/>
            </a:lvl1pPr>
          </a:lstStyle>
          <a:p>
            <a:r>
              <a:t>Delitos denunciados: APREMIOS ILEGÍTIMOS</a:t>
            </a:r>
          </a:p>
        </p:txBody>
      </p:sp>
    </p:spTree>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Profesor Julio Mundaca Q. @juliomundaca"/>
          <p:cNvSpPr txBox="1">
            <a:spLocks noGrp="1"/>
          </p:cNvSpPr>
          <p:nvPr>
            <p:ph type="body" idx="13"/>
          </p:nvPr>
        </p:nvSpPr>
        <p:spPr>
          <a:xfrm>
            <a:off x="50800" y="439418"/>
            <a:ext cx="12903200" cy="462282"/>
          </a:xfrm>
          <a:prstGeom prst="rect">
            <a:avLst/>
          </a:prstGeom>
          <a:solidFill>
            <a:schemeClr val="accent1"/>
          </a:solidFill>
        </p:spPr>
        <p:txBody>
          <a:bodyPr/>
          <a:lstStyle>
            <a:lvl1pPr algn="r" defTabSz="584200">
              <a:defRPr sz="2800" spc="0">
                <a:solidFill>
                  <a:srgbClr val="FFFFFF"/>
                </a:solidFill>
                <a:latin typeface="+mn-lt"/>
                <a:ea typeface="+mn-ea"/>
                <a:cs typeface="+mn-cs"/>
                <a:sym typeface="DIN Condensed"/>
              </a:defRPr>
            </a:lvl1pPr>
          </a:lstStyle>
          <a:p>
            <a:r>
              <a:t>Profesor Julio Mundaca Q. @juliomundaca</a:t>
            </a:r>
          </a:p>
        </p:txBody>
      </p:sp>
      <p:sp>
        <p:nvSpPr>
          <p:cNvPr id="172" name="Escenario"/>
          <p:cNvSpPr txBox="1">
            <a:spLocks noGrp="1"/>
          </p:cNvSpPr>
          <p:nvPr>
            <p:ph type="title"/>
          </p:nvPr>
        </p:nvSpPr>
        <p:spPr>
          <a:prstGeom prst="rect">
            <a:avLst/>
          </a:prstGeom>
        </p:spPr>
        <p:txBody>
          <a:bodyPr/>
          <a:lstStyle>
            <a:lvl1pPr defTabSz="467359">
              <a:spcBef>
                <a:spcPts val="2200"/>
              </a:spcBef>
              <a:defRPr sz="4800"/>
            </a:lvl1pPr>
          </a:lstStyle>
          <a:p>
            <a:r>
              <a:t>Escenario</a:t>
            </a:r>
          </a:p>
        </p:txBody>
      </p:sp>
      <p:pic>
        <p:nvPicPr>
          <p:cNvPr id="173" name="Imagen" descr="Imagen"/>
          <p:cNvPicPr>
            <a:picLocks noChangeAspect="1"/>
          </p:cNvPicPr>
          <p:nvPr/>
        </p:nvPicPr>
        <p:blipFill>
          <a:blip r:embed="rId2">
            <a:extLst/>
          </a:blip>
          <a:stretch>
            <a:fillRect/>
          </a:stretch>
        </p:blipFill>
        <p:spPr>
          <a:xfrm>
            <a:off x="9398927" y="8545643"/>
            <a:ext cx="2237803" cy="1161239"/>
          </a:xfrm>
          <a:prstGeom prst="rect">
            <a:avLst/>
          </a:prstGeom>
          <a:ln w="12700">
            <a:miter lim="400000"/>
          </a:ln>
        </p:spPr>
      </p:pic>
      <p:sp>
        <p:nvSpPr>
          <p:cNvPr id="174" name="A nivel nacional, desde el 18 de octubre al 21 de noviembre, se realizaron un total de 22.892   Audiencias de control de detención (ACD)…"/>
          <p:cNvSpPr txBox="1">
            <a:spLocks noGrp="1"/>
          </p:cNvSpPr>
          <p:nvPr>
            <p:ph type="body" idx="4294967295"/>
          </p:nvPr>
        </p:nvSpPr>
        <p:spPr>
          <a:xfrm>
            <a:off x="406400" y="2133600"/>
            <a:ext cx="12192000" cy="6108700"/>
          </a:xfrm>
          <a:prstGeom prst="rect">
            <a:avLst/>
          </a:prstGeom>
        </p:spPr>
        <p:txBody>
          <a:bodyPr/>
          <a:lstStyle/>
          <a:p>
            <a:pPr marL="0" marR="331470" indent="0" defTabSz="449580">
              <a:spcBef>
                <a:spcPts val="0"/>
              </a:spcBef>
              <a:buClrTx/>
              <a:buSzTx/>
              <a:buFontTx/>
              <a:buNone/>
              <a:tabLst>
                <a:tab pos="292100" algn="l"/>
              </a:tabLst>
              <a:defRPr sz="2500">
                <a:solidFill>
                  <a:srgbClr val="616161"/>
                </a:solidFill>
                <a:latin typeface="Helvetica"/>
                <a:ea typeface="Helvetica"/>
                <a:cs typeface="Helvetica"/>
                <a:sym typeface="Helvetica"/>
              </a:defRPr>
            </a:pPr>
            <a:endParaRPr dirty="0"/>
          </a:p>
          <a:p>
            <a:pPr marL="0" marR="331470" lvl="4" indent="0" defTabSz="449580">
              <a:spcBef>
                <a:spcPts val="0"/>
              </a:spcBef>
              <a:buClrTx/>
              <a:buSzTx/>
              <a:buFontTx/>
              <a:buNone/>
              <a:tabLst>
                <a:tab pos="292100" algn="l"/>
              </a:tabLst>
              <a:defRPr sz="2500">
                <a:solidFill>
                  <a:srgbClr val="616161"/>
                </a:solidFill>
                <a:latin typeface="Helvetica"/>
                <a:ea typeface="Helvetica"/>
                <a:cs typeface="Helvetica"/>
                <a:sym typeface="Helvetica"/>
              </a:defRPr>
            </a:pPr>
            <a:endParaRPr dirty="0"/>
          </a:p>
          <a:p>
            <a:pPr marL="0" marR="331470" indent="0" algn="just" defTabSz="449580">
              <a:spcBef>
                <a:spcPts val="0"/>
              </a:spcBef>
              <a:buClrTx/>
              <a:buSzTx/>
              <a:buFontTx/>
              <a:buNone/>
              <a:defRPr sz="2500">
                <a:solidFill>
                  <a:srgbClr val="616161"/>
                </a:solidFill>
                <a:latin typeface="Helvetica"/>
                <a:ea typeface="Helvetica"/>
                <a:cs typeface="Helvetica"/>
                <a:sym typeface="Helvetica"/>
              </a:defRPr>
            </a:pPr>
            <a:endParaRPr b="1" dirty="0"/>
          </a:p>
          <a:p>
            <a:pPr marL="0" marR="331470" indent="0" algn="just" defTabSz="449580">
              <a:spcBef>
                <a:spcPts val="0"/>
              </a:spcBef>
              <a:buClrTx/>
              <a:buSzTx/>
              <a:buFontTx/>
              <a:buNone/>
              <a:defRPr sz="1400">
                <a:solidFill>
                  <a:srgbClr val="616161"/>
                </a:solidFill>
                <a:latin typeface="Helvetica"/>
                <a:ea typeface="Helvetica"/>
                <a:cs typeface="Helvetica"/>
                <a:sym typeface="Helvetica"/>
              </a:defRPr>
            </a:pPr>
            <a:r>
              <a:rPr lang="es-ES" b="1" dirty="0" smtClean="0"/>
              <a:t>"</a:t>
            </a:r>
            <a:endParaRPr b="1" dirty="0"/>
          </a:p>
        </p:txBody>
      </p:sp>
      <p:sp>
        <p:nvSpPr>
          <p:cNvPr id="3" name="Rectángulo 2"/>
          <p:cNvSpPr/>
          <p:nvPr/>
        </p:nvSpPr>
        <p:spPr>
          <a:xfrm>
            <a:off x="655608" y="2398144"/>
            <a:ext cx="12145992" cy="7171194"/>
          </a:xfrm>
          <a:prstGeom prst="rect">
            <a:avLst/>
          </a:prstGeom>
        </p:spPr>
        <p:txBody>
          <a:bodyPr wrap="square">
            <a:spAutoFit/>
          </a:bodyPr>
          <a:lstStyle/>
          <a:p>
            <a:r>
              <a:rPr lang="es-ES_tradnl" dirty="0">
                <a:solidFill>
                  <a:schemeClr val="bg2"/>
                </a:solidFill>
                <a:latin typeface="Avenir Next" charset="0"/>
                <a:ea typeface="Avenir Next" charset="0"/>
                <a:cs typeface="Avenir Next" charset="0"/>
              </a:rPr>
              <a:t>“Factores como el uso indiscriminado e indebido de armas y escopetas antidisturbios; los abusos contra personas detenidas mientras estaban a </a:t>
            </a:r>
            <a:r>
              <a:rPr lang="es-ES_tradnl" dirty="0" smtClean="0">
                <a:solidFill>
                  <a:schemeClr val="bg2"/>
                </a:solidFill>
                <a:latin typeface="Avenir Next" charset="0"/>
                <a:ea typeface="Avenir Next" charset="0"/>
                <a:cs typeface="Avenir Next" charset="0"/>
              </a:rPr>
              <a:t>disposición </a:t>
            </a:r>
            <a:r>
              <a:rPr lang="es-ES_tradnl" dirty="0">
                <a:solidFill>
                  <a:schemeClr val="bg2"/>
                </a:solidFill>
                <a:latin typeface="Avenir Next" charset="0"/>
                <a:ea typeface="Avenir Next" charset="0"/>
                <a:cs typeface="Avenir Next" charset="0"/>
              </a:rPr>
              <a:t>de las autoridades y sistemas de control internos deficientes facilitaron que se produjeran graves violaciones de los derechos de muchos chilenos. Es justamente por ello que las autoridades deben impulsar una reforma policial urgente”. </a:t>
            </a:r>
            <a:endParaRPr lang="es-ES_tradnl" dirty="0" smtClean="0">
              <a:solidFill>
                <a:schemeClr val="bg2"/>
              </a:solidFill>
              <a:latin typeface="Avenir Next" charset="0"/>
              <a:ea typeface="Avenir Next" charset="0"/>
              <a:cs typeface="Avenir Next" charset="0"/>
            </a:endParaRPr>
          </a:p>
          <a:p>
            <a:r>
              <a:rPr lang="es-ES_tradnl" dirty="0" smtClean="0">
                <a:solidFill>
                  <a:schemeClr val="bg2"/>
                </a:solidFill>
                <a:latin typeface="Avenir Next" charset="0"/>
                <a:ea typeface="Avenir Next" charset="0"/>
                <a:cs typeface="Avenir Next" charset="0"/>
              </a:rPr>
              <a:t>“Una cuestión </a:t>
            </a:r>
            <a:r>
              <a:rPr lang="es-ES_tradnl" dirty="0">
                <a:solidFill>
                  <a:schemeClr val="bg2"/>
                </a:solidFill>
                <a:latin typeface="Avenir Next" charset="0"/>
                <a:ea typeface="Avenir Next" charset="0"/>
                <a:cs typeface="Avenir Next" charset="0"/>
              </a:rPr>
              <a:t>particularmente alarmante es el uso de escopetas que disparan perdigones en forma </a:t>
            </a:r>
            <a:r>
              <a:rPr lang="es-ES_tradnl" dirty="0" smtClean="0">
                <a:solidFill>
                  <a:schemeClr val="bg2"/>
                </a:solidFill>
                <a:latin typeface="Avenir Next" charset="0"/>
                <a:ea typeface="Avenir Next" charset="0"/>
                <a:cs typeface="Avenir Next" charset="0"/>
              </a:rPr>
              <a:t> indiscriminada </a:t>
            </a:r>
            <a:r>
              <a:rPr lang="es-ES_tradnl" dirty="0">
                <a:solidFill>
                  <a:schemeClr val="bg2"/>
                </a:solidFill>
                <a:latin typeface="Avenir Next" charset="0"/>
                <a:ea typeface="Avenir Next" charset="0"/>
                <a:cs typeface="Avenir Next" charset="0"/>
              </a:rPr>
              <a:t>y que, dependiendo de la distancia, pueden herir gravemente a aquellos que se </a:t>
            </a:r>
            <a:r>
              <a:rPr lang="es-ES_tradnl" dirty="0" smtClean="0">
                <a:solidFill>
                  <a:schemeClr val="bg2"/>
                </a:solidFill>
                <a:latin typeface="Avenir Next" charset="0"/>
                <a:ea typeface="Avenir Next" charset="0"/>
                <a:cs typeface="Avenir Next" charset="0"/>
              </a:rPr>
              <a:t> encuentren </a:t>
            </a:r>
            <a:r>
              <a:rPr lang="es-ES_tradnl" dirty="0">
                <a:solidFill>
                  <a:schemeClr val="bg2"/>
                </a:solidFill>
                <a:latin typeface="Avenir Next" charset="0"/>
                <a:ea typeface="Avenir Next" charset="0"/>
                <a:cs typeface="Avenir Next" charset="0"/>
              </a:rPr>
              <a:t>dentro de su amplia zona de </a:t>
            </a:r>
            <a:r>
              <a:rPr lang="es-ES_tradnl" dirty="0" smtClean="0">
                <a:solidFill>
                  <a:schemeClr val="bg2"/>
                </a:solidFill>
                <a:latin typeface="Avenir Next" charset="0"/>
                <a:ea typeface="Avenir Next" charset="0"/>
                <a:cs typeface="Avenir Next" charset="0"/>
              </a:rPr>
              <a:t>impacto” </a:t>
            </a:r>
          </a:p>
          <a:p>
            <a:r>
              <a:rPr lang="es-ES_tradnl" dirty="0" smtClean="0">
                <a:solidFill>
                  <a:schemeClr val="bg2"/>
                </a:solidFill>
                <a:latin typeface="Avenir Next" charset="0"/>
                <a:ea typeface="Avenir Next" charset="0"/>
                <a:cs typeface="Avenir Next" charset="0"/>
              </a:rPr>
              <a:t>“Miembros </a:t>
            </a:r>
            <a:r>
              <a:rPr lang="es-ES_tradnl" dirty="0">
                <a:solidFill>
                  <a:schemeClr val="bg2"/>
                </a:solidFill>
                <a:latin typeface="Avenir Next" charset="0"/>
                <a:ea typeface="Avenir Next" charset="0"/>
                <a:cs typeface="Avenir Next" charset="0"/>
              </a:rPr>
              <a:t>de Carabineros </a:t>
            </a:r>
            <a:r>
              <a:rPr lang="es-ES_tradnl" dirty="0" smtClean="0">
                <a:solidFill>
                  <a:schemeClr val="bg2"/>
                </a:solidFill>
                <a:latin typeface="Avenir Next" charset="0"/>
                <a:ea typeface="Avenir Next" charset="0"/>
                <a:cs typeface="Avenir Next" charset="0"/>
              </a:rPr>
              <a:t>también </a:t>
            </a:r>
            <a:r>
              <a:rPr lang="es-ES_tradnl" dirty="0">
                <a:solidFill>
                  <a:schemeClr val="bg2"/>
                </a:solidFill>
                <a:latin typeface="Avenir Next" charset="0"/>
                <a:ea typeface="Avenir Next" charset="0"/>
                <a:cs typeface="Avenir Next" charset="0"/>
              </a:rPr>
              <a:t>golpearon ferozmente a manifestantes, dispararon con </a:t>
            </a:r>
            <a:r>
              <a:rPr lang="es-ES_tradnl" dirty="0" smtClean="0">
                <a:solidFill>
                  <a:schemeClr val="bg2"/>
                </a:solidFill>
                <a:latin typeface="Avenir Next" charset="0"/>
                <a:ea typeface="Avenir Next" charset="0"/>
                <a:cs typeface="Avenir Next" charset="0"/>
              </a:rPr>
              <a:t> municiones </a:t>
            </a:r>
            <a:r>
              <a:rPr lang="es-ES_tradnl" dirty="0">
                <a:solidFill>
                  <a:schemeClr val="bg2"/>
                </a:solidFill>
                <a:latin typeface="Avenir Next" charset="0"/>
                <a:ea typeface="Avenir Next" charset="0"/>
                <a:cs typeface="Avenir Next" charset="0"/>
              </a:rPr>
              <a:t>llamadas “</a:t>
            </a:r>
            <a:r>
              <a:rPr lang="es-ES_tradnl" i="1" dirty="0" err="1">
                <a:solidFill>
                  <a:schemeClr val="bg2"/>
                </a:solidFill>
                <a:latin typeface="Avenir Next" charset="0"/>
                <a:ea typeface="Avenir Next" charset="0"/>
                <a:cs typeface="Avenir Next" charset="0"/>
              </a:rPr>
              <a:t>bean</a:t>
            </a:r>
            <a:r>
              <a:rPr lang="es-ES_tradnl" i="1" dirty="0">
                <a:solidFill>
                  <a:schemeClr val="bg2"/>
                </a:solidFill>
                <a:latin typeface="Avenir Next" charset="0"/>
                <a:ea typeface="Avenir Next" charset="0"/>
                <a:cs typeface="Avenir Next" charset="0"/>
              </a:rPr>
              <a:t> bag</a:t>
            </a:r>
            <a:r>
              <a:rPr lang="es-ES_tradnl" dirty="0">
                <a:solidFill>
                  <a:schemeClr val="bg2"/>
                </a:solidFill>
                <a:latin typeface="Avenir Next" charset="0"/>
                <a:ea typeface="Avenir Next" charset="0"/>
                <a:cs typeface="Avenir Next" charset="0"/>
              </a:rPr>
              <a:t>” (que consisten en perdigones de plomo dentro de una </a:t>
            </a:r>
            <a:r>
              <a:rPr lang="es-ES_tradnl" dirty="0" smtClean="0">
                <a:solidFill>
                  <a:schemeClr val="bg2"/>
                </a:solidFill>
                <a:latin typeface="Avenir Next" charset="0"/>
                <a:ea typeface="Avenir Next" charset="0"/>
                <a:cs typeface="Avenir Next" charset="0"/>
              </a:rPr>
              <a:t> cartuchos </a:t>
            </a:r>
            <a:r>
              <a:rPr lang="es-ES_tradnl" dirty="0">
                <a:solidFill>
                  <a:schemeClr val="bg2"/>
                </a:solidFill>
                <a:latin typeface="Avenir Next" charset="0"/>
                <a:ea typeface="Avenir Next" charset="0"/>
                <a:cs typeface="Avenir Next" charset="0"/>
              </a:rPr>
              <a:t>de gases </a:t>
            </a:r>
            <a:r>
              <a:rPr lang="es-ES_tradnl" dirty="0" err="1">
                <a:solidFill>
                  <a:schemeClr val="bg2"/>
                </a:solidFill>
                <a:latin typeface="Avenir Next" charset="0"/>
                <a:ea typeface="Avenir Next" charset="0"/>
                <a:cs typeface="Avenir Next" charset="0"/>
              </a:rPr>
              <a:t>lacrimógenos</a:t>
            </a:r>
            <a:r>
              <a:rPr lang="es-ES_tradnl" dirty="0">
                <a:solidFill>
                  <a:schemeClr val="bg2"/>
                </a:solidFill>
                <a:latin typeface="Avenir Next" charset="0"/>
                <a:ea typeface="Avenir Next" charset="0"/>
                <a:cs typeface="Avenir Next" charset="0"/>
              </a:rPr>
              <a:t> dirigidos directamente a los manifestantes, y </a:t>
            </a:r>
            <a:r>
              <a:rPr lang="es-ES_tradnl" dirty="0" smtClean="0">
                <a:solidFill>
                  <a:schemeClr val="bg2"/>
                </a:solidFill>
                <a:latin typeface="Avenir Next" charset="0"/>
                <a:ea typeface="Avenir Next" charset="0"/>
                <a:cs typeface="Avenir Next" charset="0"/>
              </a:rPr>
              <a:t> a </a:t>
            </a:r>
            <a:r>
              <a:rPr lang="es-ES_tradnl" dirty="0">
                <a:solidFill>
                  <a:schemeClr val="bg2"/>
                </a:solidFill>
                <a:latin typeface="Avenir Next" charset="0"/>
                <a:ea typeface="Avenir Next" charset="0"/>
                <a:cs typeface="Avenir Next" charset="0"/>
              </a:rPr>
              <a:t>algunos con </a:t>
            </a:r>
            <a:r>
              <a:rPr lang="es-ES_tradnl" dirty="0" smtClean="0">
                <a:solidFill>
                  <a:schemeClr val="bg2"/>
                </a:solidFill>
                <a:latin typeface="Avenir Next" charset="0"/>
                <a:ea typeface="Avenir Next" charset="0"/>
                <a:cs typeface="Avenir Next" charset="0"/>
              </a:rPr>
              <a:t>vehículos </a:t>
            </a:r>
            <a:r>
              <a:rPr lang="es-ES_tradnl" dirty="0">
                <a:solidFill>
                  <a:schemeClr val="bg2"/>
                </a:solidFill>
                <a:latin typeface="Avenir Next" charset="0"/>
                <a:ea typeface="Avenir Next" charset="0"/>
                <a:cs typeface="Avenir Next" charset="0"/>
              </a:rPr>
              <a:t>o motocicletas </a:t>
            </a:r>
            <a:r>
              <a:rPr lang="es-ES_tradnl" dirty="0" smtClean="0">
                <a:solidFill>
                  <a:schemeClr val="bg2"/>
                </a:solidFill>
                <a:latin typeface="Avenir Next" charset="0"/>
                <a:ea typeface="Avenir Next" charset="0"/>
                <a:cs typeface="Avenir Next" charset="0"/>
              </a:rPr>
              <a:t>oficiales”. </a:t>
            </a:r>
            <a:endParaRPr lang="es-ES_tradnl" dirty="0">
              <a:solidFill>
                <a:schemeClr val="bg2"/>
              </a:solidFill>
              <a:latin typeface="Avenir Next" charset="0"/>
              <a:ea typeface="Avenir Next" charset="0"/>
              <a:cs typeface="Avenir Next" charset="0"/>
            </a:endParaRPr>
          </a:p>
          <a:p>
            <a:r>
              <a:rPr lang="es-ES_tradnl" dirty="0" smtClean="0">
                <a:solidFill>
                  <a:schemeClr val="bg2"/>
                </a:solidFill>
                <a:latin typeface="Avenir Next" charset="0"/>
                <a:ea typeface="Avenir Next" charset="0"/>
                <a:cs typeface="Avenir Next" charset="0"/>
              </a:rPr>
              <a:t>“Los </a:t>
            </a:r>
            <a:r>
              <a:rPr lang="es-ES_tradnl" dirty="0">
                <a:solidFill>
                  <a:schemeClr val="bg2"/>
                </a:solidFill>
                <a:latin typeface="Avenir Next" charset="0"/>
                <a:ea typeface="Avenir Next" charset="0"/>
                <a:cs typeface="Avenir Next" charset="0"/>
              </a:rPr>
              <a:t>carabineros parecen ser </a:t>
            </a:r>
            <a:r>
              <a:rPr lang="es-ES_tradnl" dirty="0" err="1">
                <a:solidFill>
                  <a:schemeClr val="bg2"/>
                </a:solidFill>
                <a:latin typeface="Avenir Next" charset="0"/>
                <a:ea typeface="Avenir Next" charset="0"/>
                <a:cs typeface="Avenir Next" charset="0"/>
              </a:rPr>
              <a:t>más</a:t>
            </a:r>
            <a:r>
              <a:rPr lang="es-ES_tradnl" dirty="0">
                <a:solidFill>
                  <a:schemeClr val="bg2"/>
                </a:solidFill>
                <a:latin typeface="Avenir Next" charset="0"/>
                <a:ea typeface="Avenir Next" charset="0"/>
                <a:cs typeface="Avenir Next" charset="0"/>
              </a:rPr>
              <a:t> propensos a obligar a desnudarse a mujeres y </a:t>
            </a:r>
            <a:r>
              <a:rPr lang="es-ES_tradnl" dirty="0" err="1">
                <a:solidFill>
                  <a:schemeClr val="bg2"/>
                </a:solidFill>
                <a:latin typeface="Avenir Next" charset="0"/>
                <a:ea typeface="Avenir Next" charset="0"/>
                <a:cs typeface="Avenir Next" charset="0"/>
              </a:rPr>
              <a:t>niñas</a:t>
            </a:r>
            <a:r>
              <a:rPr lang="es-ES_tradnl" dirty="0">
                <a:solidFill>
                  <a:schemeClr val="bg2"/>
                </a:solidFill>
                <a:latin typeface="Avenir Next" charset="0"/>
                <a:ea typeface="Avenir Next" charset="0"/>
                <a:cs typeface="Avenir Next" charset="0"/>
              </a:rPr>
              <a:t> que a hombres, </a:t>
            </a:r>
            <a:r>
              <a:rPr lang="es-ES_tradnl" dirty="0" err="1">
                <a:solidFill>
                  <a:schemeClr val="bg2"/>
                </a:solidFill>
                <a:latin typeface="Avenir Next" charset="0"/>
                <a:ea typeface="Avenir Next" charset="0"/>
                <a:cs typeface="Avenir Next" charset="0"/>
              </a:rPr>
              <a:t>según</a:t>
            </a:r>
            <a:r>
              <a:rPr lang="es-ES_tradnl" dirty="0">
                <a:solidFill>
                  <a:schemeClr val="bg2"/>
                </a:solidFill>
                <a:latin typeface="Avenir Next" charset="0"/>
                <a:ea typeface="Avenir Next" charset="0"/>
                <a:cs typeface="Avenir Next" charset="0"/>
              </a:rPr>
              <a:t> </a:t>
            </a:r>
            <a:r>
              <a:rPr lang="es-ES_tradnl" dirty="0" err="1">
                <a:solidFill>
                  <a:schemeClr val="bg2"/>
                </a:solidFill>
                <a:latin typeface="Avenir Next" charset="0"/>
                <a:ea typeface="Avenir Next" charset="0"/>
                <a:cs typeface="Avenir Next" charset="0"/>
              </a:rPr>
              <a:t>estadísticas</a:t>
            </a:r>
            <a:r>
              <a:rPr lang="es-ES_tradnl" dirty="0">
                <a:solidFill>
                  <a:schemeClr val="bg2"/>
                </a:solidFill>
                <a:latin typeface="Avenir Next" charset="0"/>
                <a:ea typeface="Avenir Next" charset="0"/>
                <a:cs typeface="Avenir Next" charset="0"/>
              </a:rPr>
              <a:t> del INDH y entrevistas realizadas por Human </a:t>
            </a:r>
            <a:r>
              <a:rPr lang="es-ES_tradnl" dirty="0" err="1">
                <a:solidFill>
                  <a:schemeClr val="bg2"/>
                </a:solidFill>
                <a:latin typeface="Avenir Next" charset="0"/>
                <a:ea typeface="Avenir Next" charset="0"/>
                <a:cs typeface="Avenir Next" charset="0"/>
              </a:rPr>
              <a:t>Rights</a:t>
            </a:r>
            <a:r>
              <a:rPr lang="es-ES_tradnl" dirty="0">
                <a:solidFill>
                  <a:schemeClr val="bg2"/>
                </a:solidFill>
                <a:latin typeface="Avenir Next" charset="0"/>
                <a:ea typeface="Avenir Next" charset="0"/>
                <a:cs typeface="Avenir Next" charset="0"/>
              </a:rPr>
              <a:t> </a:t>
            </a:r>
            <a:r>
              <a:rPr lang="es-ES_tradnl" dirty="0" err="1">
                <a:solidFill>
                  <a:schemeClr val="bg2"/>
                </a:solidFill>
                <a:latin typeface="Avenir Next" charset="0"/>
                <a:ea typeface="Avenir Next" charset="0"/>
                <a:cs typeface="Avenir Next" charset="0"/>
              </a:rPr>
              <a:t>Watch</a:t>
            </a:r>
            <a:r>
              <a:rPr lang="es-ES_tradnl" dirty="0">
                <a:solidFill>
                  <a:schemeClr val="bg2"/>
                </a:solidFill>
                <a:latin typeface="Avenir Next" charset="0"/>
                <a:ea typeface="Avenir Next" charset="0"/>
                <a:cs typeface="Avenir Next" charset="0"/>
              </a:rPr>
              <a:t> </a:t>
            </a:r>
            <a:r>
              <a:rPr lang="es-ES_tradnl" dirty="0" smtClean="0">
                <a:solidFill>
                  <a:schemeClr val="bg2"/>
                </a:solidFill>
                <a:latin typeface="Avenir Next" charset="0"/>
                <a:ea typeface="Avenir Next" charset="0"/>
                <a:cs typeface="Avenir Next" charset="0"/>
              </a:rPr>
              <a:t>“</a:t>
            </a:r>
            <a:endParaRPr lang="es-ES_tradnl" dirty="0">
              <a:solidFill>
                <a:schemeClr val="bg2"/>
              </a:solidFill>
              <a:latin typeface="Avenir Next" charset="0"/>
              <a:ea typeface="Avenir Next" charset="0"/>
              <a:cs typeface="Avenir Next" charset="0"/>
            </a:endParaRPr>
          </a:p>
          <a:p>
            <a:r>
              <a:rPr lang="es-ES_tradnl" dirty="0" smtClean="0">
                <a:solidFill>
                  <a:schemeClr val="bg2"/>
                </a:solidFill>
                <a:latin typeface="Avenir Next" charset="0"/>
                <a:ea typeface="Avenir Next" charset="0"/>
                <a:cs typeface="Avenir Next" charset="0"/>
              </a:rPr>
              <a:t>“Los </a:t>
            </a:r>
            <a:r>
              <a:rPr lang="es-ES_tradnl" dirty="0">
                <a:solidFill>
                  <a:schemeClr val="bg2"/>
                </a:solidFill>
                <a:latin typeface="Avenir Next" charset="0"/>
                <a:ea typeface="Avenir Next" charset="0"/>
                <a:cs typeface="Avenir Next" charset="0"/>
              </a:rPr>
              <a:t>abusos durante el </a:t>
            </a:r>
            <a:r>
              <a:rPr lang="es-ES_tradnl" dirty="0" err="1">
                <a:solidFill>
                  <a:schemeClr val="bg2"/>
                </a:solidFill>
                <a:latin typeface="Avenir Next" charset="0"/>
                <a:ea typeface="Avenir Next" charset="0"/>
                <a:cs typeface="Avenir Next" charset="0"/>
              </a:rPr>
              <a:t>período</a:t>
            </a:r>
            <a:r>
              <a:rPr lang="es-ES_tradnl" dirty="0">
                <a:solidFill>
                  <a:schemeClr val="bg2"/>
                </a:solidFill>
                <a:latin typeface="Avenir Next" charset="0"/>
                <a:ea typeface="Avenir Next" charset="0"/>
                <a:cs typeface="Avenir Next" charset="0"/>
              </a:rPr>
              <a:t> de </a:t>
            </a:r>
            <a:r>
              <a:rPr lang="es-ES_tradnl" dirty="0" err="1">
                <a:solidFill>
                  <a:schemeClr val="bg2"/>
                </a:solidFill>
                <a:latin typeface="Avenir Next" charset="0"/>
                <a:ea typeface="Avenir Next" charset="0"/>
                <a:cs typeface="Avenir Next" charset="0"/>
              </a:rPr>
              <a:t>detención</a:t>
            </a:r>
            <a:r>
              <a:rPr lang="es-ES_tradnl" dirty="0">
                <a:solidFill>
                  <a:schemeClr val="bg2"/>
                </a:solidFill>
                <a:latin typeface="Avenir Next" charset="0"/>
                <a:ea typeface="Avenir Next" charset="0"/>
                <a:cs typeface="Avenir Next" charset="0"/>
              </a:rPr>
              <a:t> y las graves lesiones sufridas por cientos de </a:t>
            </a:r>
            <a:r>
              <a:rPr lang="es-ES_tradnl" dirty="0" smtClean="0">
                <a:solidFill>
                  <a:schemeClr val="bg2"/>
                </a:solidFill>
                <a:latin typeface="Avenir Next" charset="0"/>
                <a:ea typeface="Avenir Next" charset="0"/>
                <a:cs typeface="Avenir Next" charset="0"/>
              </a:rPr>
              <a:t> manifestantes </a:t>
            </a:r>
            <a:r>
              <a:rPr lang="es-ES_tradnl" dirty="0">
                <a:solidFill>
                  <a:schemeClr val="bg2"/>
                </a:solidFill>
                <a:latin typeface="Avenir Next" charset="0"/>
                <a:ea typeface="Avenir Next" charset="0"/>
                <a:cs typeface="Avenir Next" charset="0"/>
              </a:rPr>
              <a:t>ocurrieron en gran medida debido a falencias estructurales para asegurar una </a:t>
            </a:r>
            <a:r>
              <a:rPr lang="es-ES_tradnl" dirty="0" smtClean="0">
                <a:solidFill>
                  <a:schemeClr val="bg2"/>
                </a:solidFill>
                <a:latin typeface="Avenir Next" charset="0"/>
                <a:ea typeface="Avenir Next" charset="0"/>
                <a:cs typeface="Avenir Next" charset="0"/>
              </a:rPr>
              <a:t>adecuada </a:t>
            </a:r>
            <a:r>
              <a:rPr lang="es-ES_tradnl" dirty="0" err="1">
                <a:solidFill>
                  <a:schemeClr val="bg2"/>
                </a:solidFill>
                <a:latin typeface="Avenir Next" charset="0"/>
                <a:ea typeface="Avenir Next" charset="0"/>
                <a:cs typeface="Avenir Next" charset="0"/>
              </a:rPr>
              <a:t>supervisión</a:t>
            </a:r>
            <a:r>
              <a:rPr lang="es-ES_tradnl" dirty="0">
                <a:solidFill>
                  <a:schemeClr val="bg2"/>
                </a:solidFill>
                <a:latin typeface="Avenir Next" charset="0"/>
                <a:ea typeface="Avenir Next" charset="0"/>
                <a:cs typeface="Avenir Next" charset="0"/>
              </a:rPr>
              <a:t> y </a:t>
            </a:r>
            <a:r>
              <a:rPr lang="es-ES_tradnl" dirty="0" err="1">
                <a:solidFill>
                  <a:schemeClr val="bg2"/>
                </a:solidFill>
                <a:latin typeface="Avenir Next" charset="0"/>
                <a:ea typeface="Avenir Next" charset="0"/>
                <a:cs typeface="Avenir Next" charset="0"/>
              </a:rPr>
              <a:t>rendición</a:t>
            </a:r>
            <a:r>
              <a:rPr lang="es-ES_tradnl" dirty="0">
                <a:solidFill>
                  <a:schemeClr val="bg2"/>
                </a:solidFill>
                <a:latin typeface="Avenir Next" charset="0"/>
                <a:ea typeface="Avenir Next" charset="0"/>
                <a:cs typeface="Avenir Next" charset="0"/>
              </a:rPr>
              <a:t> de cuentas por las actuaciones de carabineros, que ya </a:t>
            </a:r>
            <a:r>
              <a:rPr lang="es-ES_tradnl" dirty="0" err="1">
                <a:solidFill>
                  <a:schemeClr val="bg2"/>
                </a:solidFill>
                <a:latin typeface="Avenir Next" charset="0"/>
                <a:ea typeface="Avenir Next" charset="0"/>
                <a:cs typeface="Avenir Next" charset="0"/>
              </a:rPr>
              <a:t>existían</a:t>
            </a:r>
            <a:r>
              <a:rPr lang="es-ES_tradnl" dirty="0">
                <a:solidFill>
                  <a:schemeClr val="bg2"/>
                </a:solidFill>
                <a:latin typeface="Avenir Next" charset="0"/>
                <a:ea typeface="Avenir Next" charset="0"/>
                <a:cs typeface="Avenir Next" charset="0"/>
              </a:rPr>
              <a:t> </a:t>
            </a:r>
            <a:r>
              <a:rPr lang="es-ES_tradnl" dirty="0" smtClean="0">
                <a:solidFill>
                  <a:schemeClr val="bg2"/>
                </a:solidFill>
                <a:latin typeface="Avenir Next" charset="0"/>
                <a:ea typeface="Avenir Next" charset="0"/>
                <a:cs typeface="Avenir Next" charset="0"/>
              </a:rPr>
              <a:t>antes </a:t>
            </a:r>
            <a:r>
              <a:rPr lang="es-ES_tradnl" dirty="0">
                <a:solidFill>
                  <a:schemeClr val="bg2"/>
                </a:solidFill>
                <a:latin typeface="Avenir Next" charset="0"/>
                <a:ea typeface="Avenir Next" charset="0"/>
                <a:cs typeface="Avenir Next" charset="0"/>
              </a:rPr>
              <a:t>de las manifestaciones del </a:t>
            </a:r>
            <a:r>
              <a:rPr lang="es-ES_tradnl" dirty="0" err="1">
                <a:solidFill>
                  <a:schemeClr val="bg2"/>
                </a:solidFill>
                <a:latin typeface="Avenir Next" charset="0"/>
                <a:ea typeface="Avenir Next" charset="0"/>
                <a:cs typeface="Avenir Next" charset="0"/>
              </a:rPr>
              <a:t>último</a:t>
            </a:r>
            <a:r>
              <a:rPr lang="es-ES_tradnl" dirty="0">
                <a:solidFill>
                  <a:schemeClr val="bg2"/>
                </a:solidFill>
                <a:latin typeface="Avenir Next" charset="0"/>
                <a:ea typeface="Avenir Next" charset="0"/>
                <a:cs typeface="Avenir Next" charset="0"/>
              </a:rPr>
              <a:t> </a:t>
            </a:r>
            <a:r>
              <a:rPr lang="es-ES_tradnl" dirty="0" smtClean="0">
                <a:solidFill>
                  <a:schemeClr val="bg2"/>
                </a:solidFill>
                <a:latin typeface="Avenir Next" charset="0"/>
                <a:ea typeface="Avenir Next" charset="0"/>
                <a:cs typeface="Avenir Next" charset="0"/>
              </a:rPr>
              <a:t>mes”</a:t>
            </a:r>
            <a:endParaRPr lang="es-ES_tradnl" dirty="0">
              <a:solidFill>
                <a:schemeClr val="bg2"/>
              </a:solidFill>
              <a:latin typeface="Avenir Next" charset="0"/>
              <a:ea typeface="Avenir Next" charset="0"/>
              <a:cs typeface="Avenir Next" charset="0"/>
            </a:endParaRPr>
          </a:p>
          <a:p>
            <a:endParaRPr lang="es-ES_tradnl" dirty="0"/>
          </a:p>
        </p:txBody>
      </p:sp>
    </p:spTree>
    <p:extLst>
      <p:ext uri="{BB962C8B-B14F-4D97-AF65-F5344CB8AC3E}">
        <p14:creationId xmlns:p14="http://schemas.microsoft.com/office/powerpoint/2010/main" val="1028472521"/>
      </p:ext>
    </p:extLst>
  </p:cSld>
  <p:clrMapOvr>
    <a:masterClrMapping/>
  </p:clrMapOvr>
  <p:transition spd="med"/>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 name="Profesor Julio Mundaca Q. @juliomundaca"/>
          <p:cNvSpPr txBox="1">
            <a:spLocks noGrp="1"/>
          </p:cNvSpPr>
          <p:nvPr>
            <p:ph type="body" idx="13"/>
          </p:nvPr>
        </p:nvSpPr>
        <p:spPr>
          <a:xfrm>
            <a:off x="50800" y="439418"/>
            <a:ext cx="12903200" cy="462282"/>
          </a:xfrm>
          <a:prstGeom prst="rect">
            <a:avLst/>
          </a:prstGeom>
          <a:solidFill>
            <a:schemeClr val="accent1"/>
          </a:solidFill>
        </p:spPr>
        <p:txBody>
          <a:bodyPr/>
          <a:lstStyle>
            <a:lvl1pPr algn="r" defTabSz="584200">
              <a:defRPr sz="2800" spc="0">
                <a:solidFill>
                  <a:srgbClr val="FFFFFF"/>
                </a:solidFill>
                <a:latin typeface="+mn-lt"/>
                <a:ea typeface="+mn-ea"/>
                <a:cs typeface="+mn-cs"/>
                <a:sym typeface="DIN Condensed"/>
              </a:defRPr>
            </a:lvl1pPr>
          </a:lstStyle>
          <a:p>
            <a:r>
              <a:t>Profesor Julio Mundaca Q. @juliomundaca</a:t>
            </a:r>
          </a:p>
        </p:txBody>
      </p:sp>
      <p:sp>
        <p:nvSpPr>
          <p:cNvPr id="333" name="Recursos de amparo"/>
          <p:cNvSpPr txBox="1">
            <a:spLocks noGrp="1"/>
          </p:cNvSpPr>
          <p:nvPr>
            <p:ph type="title"/>
          </p:nvPr>
        </p:nvSpPr>
        <p:spPr>
          <a:prstGeom prst="rect">
            <a:avLst/>
          </a:prstGeom>
        </p:spPr>
        <p:txBody>
          <a:bodyPr/>
          <a:lstStyle>
            <a:lvl1pPr defTabSz="467359">
              <a:spcBef>
                <a:spcPts val="2200"/>
              </a:spcBef>
              <a:defRPr sz="4800"/>
            </a:lvl1pPr>
          </a:lstStyle>
          <a:p>
            <a:r>
              <a:t>Recursos de amparo</a:t>
            </a:r>
          </a:p>
        </p:txBody>
      </p:sp>
      <p:pic>
        <p:nvPicPr>
          <p:cNvPr id="334" name="Imagen" descr="Imagen"/>
          <p:cNvPicPr>
            <a:picLocks noChangeAspect="1"/>
          </p:cNvPicPr>
          <p:nvPr/>
        </p:nvPicPr>
        <p:blipFill>
          <a:blip r:embed="rId4">
            <a:extLst/>
          </a:blip>
          <a:stretch>
            <a:fillRect/>
          </a:stretch>
        </p:blipFill>
        <p:spPr>
          <a:xfrm>
            <a:off x="5202619" y="8709183"/>
            <a:ext cx="2237803" cy="1161239"/>
          </a:xfrm>
          <a:prstGeom prst="rect">
            <a:avLst/>
          </a:prstGeom>
          <a:ln w="12700">
            <a:miter lim="400000"/>
          </a:ln>
        </p:spPr>
      </p:pic>
      <p:pic>
        <p:nvPicPr>
          <p:cNvPr id="335" name="recurso de amparo.mp4" descr="recurso de amparo.mp4"/>
          <p:cNvPicPr>
            <a:picLocks/>
          </p:cNvPicPr>
          <p:nvPr>
            <a:videoFile r:link="rId2"/>
            <p:extLst>
              <p:ext uri="{DAA4B4D4-6D71-4841-9C94-3DE7FCFB9230}">
                <p14:media xmlns:p14="http://schemas.microsoft.com/office/powerpoint/2010/main" r:embed="rId1"/>
              </p:ext>
            </p:extLst>
          </p:nvPr>
        </p:nvPicPr>
        <p:blipFill>
          <a:blip r:embed="rId5">
            <a:extLst/>
          </a:blip>
          <a:stretch>
            <a:fillRect/>
          </a:stretch>
        </p:blipFill>
        <p:spPr>
          <a:xfrm>
            <a:off x="545827" y="2239458"/>
            <a:ext cx="11551387" cy="6497655"/>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3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335"/>
                </p:tgtEl>
              </p:cMediaNode>
            </p:vide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p:cNvSpPr>
            <a:spLocks noGrp="1"/>
          </p:cNvSpPr>
          <p:nvPr>
            <p:ph type="body" sz="quarter" idx="13"/>
          </p:nvPr>
        </p:nvSpPr>
        <p:spPr/>
        <p:txBody>
          <a:bodyPr/>
          <a:lstStyle/>
          <a:p>
            <a:endParaRPr lang="es-ES_tradnl"/>
          </a:p>
        </p:txBody>
      </p:sp>
      <p:sp>
        <p:nvSpPr>
          <p:cNvPr id="3" name="Título 2"/>
          <p:cNvSpPr>
            <a:spLocks noGrp="1"/>
          </p:cNvSpPr>
          <p:nvPr>
            <p:ph type="title"/>
          </p:nvPr>
        </p:nvSpPr>
        <p:spPr/>
        <p:txBody>
          <a:bodyPr>
            <a:normAutofit fontScale="90000"/>
          </a:bodyPr>
          <a:lstStyle/>
          <a:p>
            <a:r>
              <a:rPr lang="es-ES_tradnl" dirty="0" smtClean="0"/>
              <a:t>Libertad de expresión</a:t>
            </a:r>
            <a:endParaRPr lang="es-ES_tradnl" dirty="0"/>
          </a:p>
        </p:txBody>
      </p:sp>
      <p:pic>
        <p:nvPicPr>
          <p:cNvPr id="4" name="Abuso y un nivel indiscriminado de violencia por parte de las autoridades en Chile_ eso es lo que muchos periodistas denuncian. __Al menos 90 integrantes de este gremio han sido agredidos en las manifestaciones. https___t.co_fS7YtVcw2S.TWsa.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037162" y="2459487"/>
            <a:ext cx="4669766" cy="5837208"/>
          </a:xfrm>
          <a:prstGeom prst="rect">
            <a:avLst/>
          </a:prstGeom>
        </p:spPr>
      </p:pic>
    </p:spTree>
    <p:extLst>
      <p:ext uri="{BB962C8B-B14F-4D97-AF65-F5344CB8AC3E}">
        <p14:creationId xmlns:p14="http://schemas.microsoft.com/office/powerpoint/2010/main" val="1886983467"/>
      </p:ext>
    </p:extLst>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 name="Profesor Julio Mundaca Q. @juliomundaca"/>
          <p:cNvSpPr txBox="1">
            <a:spLocks noGrp="1"/>
          </p:cNvSpPr>
          <p:nvPr>
            <p:ph type="body" idx="13"/>
          </p:nvPr>
        </p:nvSpPr>
        <p:spPr>
          <a:xfrm>
            <a:off x="50800" y="439418"/>
            <a:ext cx="12903200" cy="462282"/>
          </a:xfrm>
          <a:prstGeom prst="rect">
            <a:avLst/>
          </a:prstGeom>
          <a:solidFill>
            <a:schemeClr val="accent1"/>
          </a:solidFill>
        </p:spPr>
        <p:txBody>
          <a:bodyPr/>
          <a:lstStyle>
            <a:lvl1pPr algn="r" defTabSz="584200">
              <a:defRPr sz="2800" spc="0">
                <a:solidFill>
                  <a:srgbClr val="FFFFFF"/>
                </a:solidFill>
                <a:latin typeface="+mn-lt"/>
                <a:ea typeface="+mn-ea"/>
                <a:cs typeface="+mn-cs"/>
                <a:sym typeface="DIN Condensed"/>
              </a:defRPr>
            </a:lvl1pPr>
          </a:lstStyle>
          <a:p>
            <a:r>
              <a:t>Profesor Julio Mundaca Q. @juliomundaca</a:t>
            </a:r>
          </a:p>
        </p:txBody>
      </p:sp>
      <p:pic>
        <p:nvPicPr>
          <p:cNvPr id="369" name="Imagen" descr="Imagen"/>
          <p:cNvPicPr>
            <a:picLocks noChangeAspect="1"/>
          </p:cNvPicPr>
          <p:nvPr/>
        </p:nvPicPr>
        <p:blipFill>
          <a:blip r:embed="rId2">
            <a:extLst/>
          </a:blip>
          <a:stretch>
            <a:fillRect/>
          </a:stretch>
        </p:blipFill>
        <p:spPr>
          <a:xfrm>
            <a:off x="4878686" y="8516054"/>
            <a:ext cx="2237803" cy="1161239"/>
          </a:xfrm>
          <a:prstGeom prst="rect">
            <a:avLst/>
          </a:prstGeom>
          <a:ln w="12700">
            <a:miter lim="400000"/>
          </a:ln>
        </p:spPr>
      </p:pic>
      <p:sp>
        <p:nvSpPr>
          <p:cNvPr id="370" name="ART. 150 D.-…"/>
          <p:cNvSpPr txBox="1">
            <a:spLocks noGrp="1"/>
          </p:cNvSpPr>
          <p:nvPr>
            <p:ph type="body" idx="4294967295"/>
          </p:nvPr>
        </p:nvSpPr>
        <p:spPr>
          <a:xfrm>
            <a:off x="406400" y="2333977"/>
            <a:ext cx="12192000" cy="6108701"/>
          </a:xfrm>
          <a:prstGeom prst="rect">
            <a:avLst/>
          </a:prstGeom>
        </p:spPr>
        <p:txBody>
          <a:bodyPr>
            <a:noAutofit/>
          </a:bodyPr>
          <a:lstStyle/>
          <a:p>
            <a:pPr defTabSz="425195">
              <a:lnSpc>
                <a:spcPts val="3900"/>
              </a:lnSpc>
              <a:spcBef>
                <a:spcPts val="0"/>
              </a:spcBef>
              <a:buClrTx/>
              <a:buSzTx/>
              <a:buFontTx/>
              <a:buChar char="-"/>
              <a:defRPr sz="1767">
                <a:ln w="0" cap="flat">
                  <a:solidFill>
                    <a:srgbClr val="666666"/>
                  </a:solidFill>
                  <a:prstDash val="solid"/>
                  <a:miter lim="400000"/>
                </a:ln>
                <a:solidFill>
                  <a:srgbClr val="666666"/>
                </a:solidFill>
                <a:latin typeface="Avenir Next"/>
                <a:ea typeface="Avenir Next"/>
                <a:cs typeface="Avenir Next"/>
                <a:sym typeface="Avenir Next"/>
              </a:defRPr>
            </a:pPr>
            <a:r>
              <a:rPr lang="es-ES_tradnl" sz="1800" dirty="0" smtClean="0">
                <a:solidFill>
                  <a:schemeClr val="tx1"/>
                </a:solidFill>
                <a:sym typeface="Avenir Next"/>
              </a:rPr>
              <a:t>Obstrucción </a:t>
            </a:r>
            <a:r>
              <a:rPr lang="es-ES_tradnl" sz="1800" dirty="0">
                <a:solidFill>
                  <a:schemeClr val="tx1"/>
                </a:solidFill>
                <a:sym typeface="Avenir Next"/>
              </a:rPr>
              <a:t>en el acceso a la información pública, incluyendo: restricciones de acceso a información sobre detenciones y heridos, reuniones  </a:t>
            </a:r>
            <a:r>
              <a:rPr lang="es-ES_tradnl" sz="1800" dirty="0" smtClean="0">
                <a:solidFill>
                  <a:schemeClr val="tx1"/>
                </a:solidFill>
                <a:sym typeface="Avenir Next"/>
              </a:rPr>
              <a:t>secretas </a:t>
            </a:r>
            <a:r>
              <a:rPr lang="es-ES_tradnl" sz="1800" dirty="0">
                <a:solidFill>
                  <a:schemeClr val="tx1"/>
                </a:solidFill>
                <a:sym typeface="Avenir Next"/>
              </a:rPr>
              <a:t>del gobierno con empresarios y principales canales de TV y medios escritos, conferencias de prensa sin derecho a preguntas </a:t>
            </a:r>
            <a:endParaRPr lang="es-ES_tradnl" sz="1800" dirty="0" smtClean="0">
              <a:solidFill>
                <a:schemeClr val="tx1"/>
              </a:solidFill>
              <a:sym typeface="Avenir Next"/>
            </a:endParaRPr>
          </a:p>
          <a:p>
            <a:pPr defTabSz="425195">
              <a:lnSpc>
                <a:spcPts val="3900"/>
              </a:lnSpc>
              <a:spcBef>
                <a:spcPts val="0"/>
              </a:spcBef>
              <a:buClrTx/>
              <a:buSzTx/>
              <a:buFontTx/>
              <a:buChar char="-"/>
              <a:defRPr sz="1767">
                <a:ln w="0" cap="flat">
                  <a:solidFill>
                    <a:srgbClr val="666666"/>
                  </a:solidFill>
                  <a:prstDash val="solid"/>
                  <a:miter lim="400000"/>
                </a:ln>
                <a:solidFill>
                  <a:srgbClr val="666666"/>
                </a:solidFill>
                <a:latin typeface="Avenir Next"/>
                <a:ea typeface="Avenir Next"/>
                <a:cs typeface="Avenir Next"/>
                <a:sym typeface="Avenir Next"/>
              </a:defRPr>
            </a:pPr>
            <a:r>
              <a:rPr lang="es-ES_tradnl" sz="1800" dirty="0" err="1" smtClean="0">
                <a:solidFill>
                  <a:schemeClr val="tx1"/>
                </a:solidFill>
                <a:sym typeface="Avenir Next"/>
              </a:rPr>
              <a:t>FIltrado</a:t>
            </a:r>
            <a:r>
              <a:rPr lang="es-ES_tradnl" sz="1800" dirty="0" smtClean="0">
                <a:solidFill>
                  <a:schemeClr val="tx1"/>
                </a:solidFill>
                <a:sym typeface="Avenir Next"/>
              </a:rPr>
              <a:t> </a:t>
            </a:r>
            <a:r>
              <a:rPr lang="es-ES_tradnl" sz="1800" dirty="0">
                <a:solidFill>
                  <a:schemeClr val="tx1"/>
                </a:solidFill>
                <a:sym typeface="Avenir Next"/>
              </a:rPr>
              <a:t>automático y bloqueo de cuentas de redes sociales en Instagram, </a:t>
            </a:r>
            <a:r>
              <a:rPr lang="es-ES_tradnl" sz="1800" dirty="0" smtClean="0">
                <a:solidFill>
                  <a:schemeClr val="tx1"/>
                </a:solidFill>
                <a:sym typeface="Avenir Next"/>
              </a:rPr>
              <a:t>Facebook, </a:t>
            </a:r>
            <a:r>
              <a:rPr lang="es-ES_tradnl" sz="1800" dirty="0">
                <a:solidFill>
                  <a:schemeClr val="tx1"/>
                </a:solidFill>
                <a:sym typeface="Avenir Next"/>
              </a:rPr>
              <a:t>twitter y </a:t>
            </a:r>
            <a:r>
              <a:rPr lang="es-ES_tradnl" sz="1800" dirty="0" smtClean="0">
                <a:solidFill>
                  <a:schemeClr val="tx1"/>
                </a:solidFill>
                <a:sym typeface="Avenir Next"/>
              </a:rPr>
              <a:t>YouTube. </a:t>
            </a:r>
          </a:p>
          <a:p>
            <a:pPr defTabSz="425195">
              <a:lnSpc>
                <a:spcPts val="3900"/>
              </a:lnSpc>
              <a:spcBef>
                <a:spcPts val="0"/>
              </a:spcBef>
              <a:buClrTx/>
              <a:buSzTx/>
              <a:buFontTx/>
              <a:buChar char="-"/>
              <a:defRPr sz="1767">
                <a:ln w="0" cap="flat">
                  <a:solidFill>
                    <a:srgbClr val="666666"/>
                  </a:solidFill>
                  <a:prstDash val="solid"/>
                  <a:miter lim="400000"/>
                </a:ln>
                <a:solidFill>
                  <a:srgbClr val="666666"/>
                </a:solidFill>
                <a:latin typeface="Avenir Next"/>
                <a:ea typeface="Avenir Next"/>
                <a:cs typeface="Avenir Next"/>
                <a:sym typeface="Avenir Next"/>
              </a:defRPr>
            </a:pPr>
            <a:r>
              <a:rPr lang="es-ES_tradnl" sz="1800" dirty="0" smtClean="0">
                <a:solidFill>
                  <a:schemeClr val="tx1"/>
                </a:solidFill>
                <a:sym typeface="Avenir Next"/>
              </a:rPr>
              <a:t>Interferencia </a:t>
            </a:r>
            <a:r>
              <a:rPr lang="es-ES_tradnl" sz="1800" dirty="0">
                <a:solidFill>
                  <a:schemeClr val="tx1"/>
                </a:solidFill>
                <a:sym typeface="Avenir Next"/>
              </a:rPr>
              <a:t>o presión directa o indirecta sobre medios de comunicación </a:t>
            </a:r>
          </a:p>
          <a:p>
            <a:pPr defTabSz="425195">
              <a:lnSpc>
                <a:spcPts val="3900"/>
              </a:lnSpc>
              <a:spcBef>
                <a:spcPts val="0"/>
              </a:spcBef>
              <a:buClrTx/>
              <a:buSzTx/>
              <a:buFontTx/>
              <a:buChar char="-"/>
              <a:defRPr sz="1767">
                <a:ln w="0" cap="flat">
                  <a:solidFill>
                    <a:srgbClr val="666666"/>
                  </a:solidFill>
                  <a:prstDash val="solid"/>
                  <a:miter lim="400000"/>
                </a:ln>
                <a:solidFill>
                  <a:srgbClr val="666666"/>
                </a:solidFill>
                <a:latin typeface="Avenir Next"/>
                <a:ea typeface="Avenir Next"/>
                <a:cs typeface="Avenir Next"/>
                <a:sym typeface="Avenir Next"/>
              </a:defRPr>
            </a:pPr>
            <a:r>
              <a:rPr lang="es-ES_tradnl" sz="1800" dirty="0" smtClean="0">
                <a:solidFill>
                  <a:schemeClr val="tx1"/>
                </a:solidFill>
                <a:sym typeface="Avenir Next"/>
              </a:rPr>
              <a:t>Cuestionamiento </a:t>
            </a:r>
            <a:r>
              <a:rPr lang="es-ES_tradnl" sz="1800" dirty="0">
                <a:solidFill>
                  <a:schemeClr val="tx1"/>
                </a:solidFill>
                <a:sym typeface="Avenir Next"/>
              </a:rPr>
              <a:t>de profesionales y audiencias al tratamiento informativo de los canales de alcance nacional </a:t>
            </a:r>
          </a:p>
          <a:p>
            <a:pPr defTabSz="425195">
              <a:lnSpc>
                <a:spcPts val="3900"/>
              </a:lnSpc>
              <a:spcBef>
                <a:spcPts val="0"/>
              </a:spcBef>
              <a:buClrTx/>
              <a:buSzTx/>
              <a:buFontTx/>
              <a:buChar char="-"/>
              <a:defRPr sz="1767">
                <a:ln w="0" cap="flat">
                  <a:solidFill>
                    <a:srgbClr val="666666"/>
                  </a:solidFill>
                  <a:prstDash val="solid"/>
                  <a:miter lim="400000"/>
                </a:ln>
                <a:solidFill>
                  <a:srgbClr val="666666"/>
                </a:solidFill>
                <a:latin typeface="Avenir Next"/>
                <a:ea typeface="Avenir Next"/>
                <a:cs typeface="Avenir Next"/>
                <a:sym typeface="Avenir Next"/>
              </a:defRPr>
            </a:pPr>
            <a:r>
              <a:rPr lang="es-ES_tradnl" sz="1800" dirty="0" smtClean="0">
                <a:solidFill>
                  <a:schemeClr val="tx1"/>
                </a:solidFill>
                <a:sym typeface="Avenir Next"/>
              </a:rPr>
              <a:t> </a:t>
            </a:r>
            <a:r>
              <a:rPr lang="es-ES_tradnl" sz="1800" dirty="0">
                <a:solidFill>
                  <a:schemeClr val="tx1"/>
                </a:solidFill>
                <a:sym typeface="Avenir Next"/>
              </a:rPr>
              <a:t>Restricción de tránsito a periodistas en contexto de toque de queda </a:t>
            </a:r>
            <a:endParaRPr lang="es-ES_tradnl" sz="1800" dirty="0" smtClean="0">
              <a:solidFill>
                <a:schemeClr val="tx1"/>
              </a:solidFill>
              <a:sym typeface="Avenir Next"/>
            </a:endParaRPr>
          </a:p>
          <a:p>
            <a:pPr marL="0" indent="0" defTabSz="425195">
              <a:lnSpc>
                <a:spcPts val="3900"/>
              </a:lnSpc>
              <a:spcBef>
                <a:spcPts val="0"/>
              </a:spcBef>
              <a:buClrTx/>
              <a:buSzTx/>
              <a:buNone/>
              <a:defRPr sz="1767">
                <a:ln w="0" cap="flat">
                  <a:solidFill>
                    <a:srgbClr val="666666"/>
                  </a:solidFill>
                  <a:prstDash val="solid"/>
                  <a:miter lim="400000"/>
                </a:ln>
                <a:solidFill>
                  <a:srgbClr val="666666"/>
                </a:solidFill>
                <a:latin typeface="Avenir Next"/>
                <a:ea typeface="Avenir Next"/>
                <a:cs typeface="Avenir Next"/>
                <a:sym typeface="Avenir Next"/>
              </a:defRPr>
            </a:pPr>
            <a:r>
              <a:rPr lang="es-ES_tradnl" sz="1800" dirty="0" smtClean="0">
                <a:solidFill>
                  <a:schemeClr val="tx1"/>
                </a:solidFill>
                <a:sym typeface="Avenir Next"/>
              </a:rPr>
              <a:t>-	Ataques</a:t>
            </a:r>
            <a:r>
              <a:rPr lang="es-ES_tradnl" sz="1800" dirty="0">
                <a:solidFill>
                  <a:schemeClr val="tx1"/>
                </a:solidFill>
                <a:sym typeface="Avenir Next"/>
              </a:rPr>
              <a:t>, amenazas e intimidaciones a periodistas, comunicadores y medios de comunicación. Se registraron al menos 65 sucesos, que </a:t>
            </a:r>
            <a:r>
              <a:rPr lang="es-ES_tradnl" sz="1800" dirty="0" smtClean="0">
                <a:solidFill>
                  <a:schemeClr val="tx1"/>
                </a:solidFill>
                <a:sym typeface="Avenir Next"/>
              </a:rPr>
              <a:t>	involucraron </a:t>
            </a:r>
            <a:r>
              <a:rPr lang="es-ES_tradnl" sz="1800" dirty="0">
                <a:solidFill>
                  <a:schemeClr val="tx1"/>
                </a:solidFill>
                <a:sym typeface="Avenir Next"/>
              </a:rPr>
              <a:t>a 71 comunicadores afectados de forma directa (55 hombres y 16 mujeres). Hubo 46 casos de lesiones por armamento disuasorio </a:t>
            </a:r>
            <a:r>
              <a:rPr lang="es-ES_tradnl" sz="1800" dirty="0" smtClean="0">
                <a:solidFill>
                  <a:schemeClr val="tx1"/>
                </a:solidFill>
                <a:sym typeface="Avenir Next"/>
              </a:rPr>
              <a:t>	(</a:t>
            </a:r>
            <a:r>
              <a:rPr lang="es-ES_tradnl" sz="1800" dirty="0">
                <a:solidFill>
                  <a:schemeClr val="tx1"/>
                </a:solidFill>
                <a:sym typeface="Avenir Next"/>
              </a:rPr>
              <a:t>balín, perdigón lacrimógenas), incluyendo un caso de trauma ocular y dos casos de mujeres periodistas obligadas a desnudarse en </a:t>
            </a:r>
            <a:r>
              <a:rPr lang="es-ES_tradnl" sz="1800" dirty="0" smtClean="0">
                <a:solidFill>
                  <a:schemeClr val="tx1"/>
                </a:solidFill>
                <a:sym typeface="Avenir Next"/>
              </a:rPr>
              <a:t>comisaría</a:t>
            </a:r>
            <a:endParaRPr sz="1800" dirty="0">
              <a:solidFill>
                <a:schemeClr val="tx1"/>
              </a:solidFill>
            </a:endParaRPr>
          </a:p>
        </p:txBody>
      </p:sp>
      <p:sp>
        <p:nvSpPr>
          <p:cNvPr id="371" name="Delitos denunciados: APREMIOS ILEGÍTIMOS"/>
          <p:cNvSpPr txBox="1">
            <a:spLocks noGrp="1"/>
          </p:cNvSpPr>
          <p:nvPr>
            <p:ph type="title"/>
          </p:nvPr>
        </p:nvSpPr>
        <p:spPr>
          <a:prstGeom prst="rect">
            <a:avLst/>
          </a:prstGeom>
        </p:spPr>
        <p:txBody>
          <a:bodyPr/>
          <a:lstStyle>
            <a:lvl1pPr defTabSz="467359">
              <a:spcBef>
                <a:spcPts val="2200"/>
              </a:spcBef>
              <a:defRPr sz="4800"/>
            </a:lvl1pPr>
          </a:lstStyle>
          <a:p>
            <a:r>
              <a:rPr lang="es-ES" dirty="0" smtClean="0"/>
              <a:t>Limitaciones a libertad de prensa </a:t>
            </a:r>
            <a:endParaRPr dirty="0"/>
          </a:p>
        </p:txBody>
      </p:sp>
      <p:sp>
        <p:nvSpPr>
          <p:cNvPr id="2" name="CuadroTexto 1"/>
          <p:cNvSpPr txBox="1"/>
          <p:nvPr/>
        </p:nvSpPr>
        <p:spPr>
          <a:xfrm>
            <a:off x="7543800" y="8383022"/>
            <a:ext cx="5054600" cy="13336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s-ES_tradnl" dirty="0"/>
              <a:t>Fundación Datos Protegidos y el Observatorio del Derecho a la Comunicación</a:t>
            </a:r>
            <a:endParaRPr kumimoji="0" lang="es-ES_tradnl" sz="2000" b="0" i="0" u="none" strike="noStrike" cap="none" spc="0" normalizeH="0" baseline="0" dirty="0">
              <a:ln>
                <a:noFill/>
              </a:ln>
              <a:solidFill>
                <a:srgbClr val="838787"/>
              </a:solidFill>
              <a:effectLst/>
              <a:uFillTx/>
              <a:latin typeface="Avenir Next Medium"/>
              <a:ea typeface="Avenir Next Medium"/>
              <a:cs typeface="Avenir Next Medium"/>
              <a:sym typeface="Avenir Next Medium"/>
            </a:endParaRPr>
          </a:p>
        </p:txBody>
      </p:sp>
    </p:spTree>
    <p:extLst>
      <p:ext uri="{BB962C8B-B14F-4D97-AF65-F5344CB8AC3E}">
        <p14:creationId xmlns:p14="http://schemas.microsoft.com/office/powerpoint/2010/main" val="1896363294"/>
      </p:ext>
    </p:extLst>
  </p:cSld>
  <p:clrMapOvr>
    <a:masterClrMapping/>
  </p:clrMapOvr>
  <p:transition spd="med"/>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 name="Profesor Julio Mundaca Q. @juliomundaca"/>
          <p:cNvSpPr txBox="1">
            <a:spLocks noGrp="1"/>
          </p:cNvSpPr>
          <p:nvPr>
            <p:ph type="body" idx="13"/>
          </p:nvPr>
        </p:nvSpPr>
        <p:spPr>
          <a:xfrm>
            <a:off x="50800" y="439418"/>
            <a:ext cx="12903200" cy="462282"/>
          </a:xfrm>
          <a:prstGeom prst="rect">
            <a:avLst/>
          </a:prstGeom>
          <a:solidFill>
            <a:schemeClr val="accent1"/>
          </a:solidFill>
        </p:spPr>
        <p:txBody>
          <a:bodyPr/>
          <a:lstStyle>
            <a:lvl1pPr algn="r" defTabSz="584200">
              <a:defRPr sz="2800" spc="0">
                <a:solidFill>
                  <a:srgbClr val="FFFFFF"/>
                </a:solidFill>
                <a:latin typeface="+mn-lt"/>
                <a:ea typeface="+mn-ea"/>
                <a:cs typeface="+mn-cs"/>
                <a:sym typeface="DIN Condensed"/>
              </a:defRPr>
            </a:lvl1pPr>
          </a:lstStyle>
          <a:p>
            <a:r>
              <a:t>Profesor Julio Mundaca Q. @juliomundaca</a:t>
            </a:r>
          </a:p>
        </p:txBody>
      </p:sp>
      <p:pic>
        <p:nvPicPr>
          <p:cNvPr id="369" name="Imagen" descr="Imagen"/>
          <p:cNvPicPr>
            <a:picLocks noChangeAspect="1"/>
          </p:cNvPicPr>
          <p:nvPr/>
        </p:nvPicPr>
        <p:blipFill>
          <a:blip r:embed="rId2">
            <a:extLst/>
          </a:blip>
          <a:stretch>
            <a:fillRect/>
          </a:stretch>
        </p:blipFill>
        <p:spPr>
          <a:xfrm>
            <a:off x="4878686" y="8516054"/>
            <a:ext cx="2237803" cy="1161239"/>
          </a:xfrm>
          <a:prstGeom prst="rect">
            <a:avLst/>
          </a:prstGeom>
          <a:ln w="12700">
            <a:miter lim="400000"/>
          </a:ln>
        </p:spPr>
      </p:pic>
      <p:sp>
        <p:nvSpPr>
          <p:cNvPr id="370" name="ART. 150 D.-…"/>
          <p:cNvSpPr txBox="1">
            <a:spLocks noGrp="1"/>
          </p:cNvSpPr>
          <p:nvPr>
            <p:ph type="body" idx="4294967295"/>
          </p:nvPr>
        </p:nvSpPr>
        <p:spPr>
          <a:xfrm>
            <a:off x="406400" y="2333977"/>
            <a:ext cx="12547600" cy="6108701"/>
          </a:xfrm>
          <a:prstGeom prst="rect">
            <a:avLst/>
          </a:prstGeom>
        </p:spPr>
        <p:txBody>
          <a:bodyPr>
            <a:noAutofit/>
          </a:bodyPr>
          <a:lstStyle/>
          <a:p>
            <a:pPr marL="0" indent="0">
              <a:lnSpc>
                <a:spcPct val="120000"/>
              </a:lnSpc>
              <a:buNone/>
            </a:pPr>
            <a:r>
              <a:rPr lang="es-ES_tradnl" sz="1800" dirty="0" smtClean="0"/>
              <a:t>Los </a:t>
            </a:r>
            <a:r>
              <a:rPr lang="es-ES_tradnl" sz="1800" dirty="0"/>
              <a:t>Tribunales Militares tienen jurisdicción sobre los chilenos y extranjeros, para juzgar todos los asuntos de la jurisdicción militar que sobrevengan en el territorio nacional, pero también fuera del territorio, en los siguientes casos:</a:t>
            </a:r>
          </a:p>
          <a:p>
            <a:pPr marL="0" indent="0">
              <a:lnSpc>
                <a:spcPct val="120000"/>
              </a:lnSpc>
              <a:buNone/>
            </a:pPr>
            <a:r>
              <a:rPr lang="es-ES_tradnl" sz="1800" dirty="0"/>
              <a:t>Cuando acontezcan dentro de un territorio ocupado militarmente por las armas chilenas.</a:t>
            </a:r>
          </a:p>
          <a:p>
            <a:pPr marL="0" indent="0">
              <a:lnSpc>
                <a:spcPct val="120000"/>
              </a:lnSpc>
              <a:buNone/>
            </a:pPr>
            <a:r>
              <a:rPr lang="es-ES_tradnl" sz="1800" dirty="0"/>
              <a:t>Cuando se trate de delitos cometidos por militares en el ejercicio de sus funciones o en comisiones del servicio.</a:t>
            </a:r>
          </a:p>
          <a:p>
            <a:pPr marL="0" indent="0">
              <a:lnSpc>
                <a:spcPct val="120000"/>
              </a:lnSpc>
              <a:buNone/>
            </a:pPr>
            <a:r>
              <a:rPr lang="es-ES_tradnl" sz="1800" dirty="0"/>
              <a:t>Cuando se trate de delitos contra la soberanía del Estado y su seguridad exterior o interior, contemplados en el Código de Justicia Militar, en otros Códigos y leyes especiales, cometidos exclusivamente por militares, o bien por civiles y militares conjuntamente.</a:t>
            </a:r>
          </a:p>
          <a:p>
            <a:pPr marL="0" indent="0">
              <a:lnSpc>
                <a:spcPct val="120000"/>
              </a:lnSpc>
              <a:buNone/>
            </a:pPr>
            <a:r>
              <a:rPr lang="es-ES_tradnl" sz="1800" dirty="0"/>
              <a:t>Los delitos que procesa son principalmente:</a:t>
            </a:r>
          </a:p>
          <a:p>
            <a:pPr marL="0" indent="0">
              <a:lnSpc>
                <a:spcPct val="120000"/>
              </a:lnSpc>
              <a:buNone/>
            </a:pPr>
            <a:r>
              <a:rPr lang="es-ES_tradnl" sz="1800" dirty="0"/>
              <a:t>Delitos especificados en el Código de Justicia Militar, en especial crímenes de guerra.</a:t>
            </a:r>
          </a:p>
          <a:p>
            <a:pPr marL="0" indent="0">
              <a:lnSpc>
                <a:spcPct val="120000"/>
              </a:lnSpc>
              <a:buNone/>
            </a:pPr>
            <a:r>
              <a:rPr lang="es-ES_tradnl" sz="1800" dirty="0"/>
              <a:t>Infracciones al Código Aeronáutico.</a:t>
            </a:r>
          </a:p>
          <a:p>
            <a:pPr marL="0" indent="0">
              <a:lnSpc>
                <a:spcPct val="120000"/>
              </a:lnSpc>
              <a:buNone/>
            </a:pPr>
            <a:r>
              <a:rPr lang="es-ES_tradnl" sz="1800" dirty="0"/>
              <a:t>Infracciones a las leyes sobre reclutamiento y movilización</a:t>
            </a:r>
            <a:r>
              <a:rPr lang="es-ES_tradnl" sz="2600" dirty="0"/>
              <a:t>.</a:t>
            </a:r>
          </a:p>
        </p:txBody>
      </p:sp>
      <p:sp>
        <p:nvSpPr>
          <p:cNvPr id="371" name="Delitos denunciados: APREMIOS ILEGÍTIMOS"/>
          <p:cNvSpPr txBox="1">
            <a:spLocks noGrp="1"/>
          </p:cNvSpPr>
          <p:nvPr>
            <p:ph type="title"/>
          </p:nvPr>
        </p:nvSpPr>
        <p:spPr>
          <a:prstGeom prst="rect">
            <a:avLst/>
          </a:prstGeom>
        </p:spPr>
        <p:txBody>
          <a:bodyPr/>
          <a:lstStyle>
            <a:lvl1pPr defTabSz="467359">
              <a:spcBef>
                <a:spcPts val="2200"/>
              </a:spcBef>
              <a:defRPr sz="4800"/>
            </a:lvl1pPr>
          </a:lstStyle>
          <a:p>
            <a:r>
              <a:rPr lang="es-ES" dirty="0" smtClean="0"/>
              <a:t>Justicia militar </a:t>
            </a:r>
            <a:endParaRPr dirty="0"/>
          </a:p>
        </p:txBody>
      </p:sp>
    </p:spTree>
    <p:extLst>
      <p:ext uri="{BB962C8B-B14F-4D97-AF65-F5344CB8AC3E}">
        <p14:creationId xmlns:p14="http://schemas.microsoft.com/office/powerpoint/2010/main" val="853324560"/>
      </p:ext>
    </p:extLst>
  </p:cSld>
  <p:clrMapOvr>
    <a:masterClrMapping/>
  </p:clrMapOvr>
  <p:transition spd="med"/>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 name="Profesor Julio Mundaca Q. @juliomundaca"/>
          <p:cNvSpPr txBox="1">
            <a:spLocks noGrp="1"/>
          </p:cNvSpPr>
          <p:nvPr>
            <p:ph type="body" idx="13"/>
          </p:nvPr>
        </p:nvSpPr>
        <p:spPr>
          <a:xfrm>
            <a:off x="50800" y="439418"/>
            <a:ext cx="12903200" cy="462282"/>
          </a:xfrm>
          <a:prstGeom prst="rect">
            <a:avLst/>
          </a:prstGeom>
          <a:solidFill>
            <a:schemeClr val="accent1"/>
          </a:solidFill>
        </p:spPr>
        <p:txBody>
          <a:bodyPr/>
          <a:lstStyle>
            <a:lvl1pPr algn="r" defTabSz="584200">
              <a:defRPr sz="2800" spc="0">
                <a:solidFill>
                  <a:srgbClr val="FFFFFF"/>
                </a:solidFill>
                <a:latin typeface="+mn-lt"/>
                <a:ea typeface="+mn-ea"/>
                <a:cs typeface="+mn-cs"/>
                <a:sym typeface="DIN Condensed"/>
              </a:defRPr>
            </a:lvl1pPr>
          </a:lstStyle>
          <a:p>
            <a:r>
              <a:t>Profesor Julio Mundaca Q. @juliomundaca</a:t>
            </a:r>
          </a:p>
        </p:txBody>
      </p:sp>
      <p:pic>
        <p:nvPicPr>
          <p:cNvPr id="369" name="Imagen" descr="Imagen"/>
          <p:cNvPicPr>
            <a:picLocks noChangeAspect="1"/>
          </p:cNvPicPr>
          <p:nvPr/>
        </p:nvPicPr>
        <p:blipFill>
          <a:blip r:embed="rId2">
            <a:extLst/>
          </a:blip>
          <a:stretch>
            <a:fillRect/>
          </a:stretch>
        </p:blipFill>
        <p:spPr>
          <a:xfrm>
            <a:off x="4878686" y="8516054"/>
            <a:ext cx="2237803" cy="1161239"/>
          </a:xfrm>
          <a:prstGeom prst="rect">
            <a:avLst/>
          </a:prstGeom>
          <a:ln w="12700">
            <a:miter lim="400000"/>
          </a:ln>
        </p:spPr>
      </p:pic>
      <p:sp>
        <p:nvSpPr>
          <p:cNvPr id="370" name="ART. 150 D.-…"/>
          <p:cNvSpPr txBox="1">
            <a:spLocks noGrp="1"/>
          </p:cNvSpPr>
          <p:nvPr>
            <p:ph type="body" idx="4294967295"/>
          </p:nvPr>
        </p:nvSpPr>
        <p:spPr>
          <a:xfrm>
            <a:off x="406400" y="2333977"/>
            <a:ext cx="12192000" cy="6108701"/>
          </a:xfrm>
          <a:prstGeom prst="rect">
            <a:avLst/>
          </a:prstGeom>
        </p:spPr>
        <p:txBody>
          <a:bodyPr>
            <a:normAutofit lnSpcReduction="10000"/>
          </a:bodyPr>
          <a:lstStyle/>
          <a:p>
            <a:pPr marL="0" indent="0">
              <a:buNone/>
            </a:pPr>
            <a:r>
              <a:rPr lang="es-ES_tradnl" sz="2300" b="1" dirty="0"/>
              <a:t>¿Qué pasa cuando las víctimas son civiles?</a:t>
            </a:r>
            <a:endParaRPr lang="es-ES_tradnl" sz="2300" dirty="0"/>
          </a:p>
          <a:p>
            <a:pPr marL="0" indent="0">
              <a:buNone/>
            </a:pPr>
            <a:r>
              <a:rPr lang="es-ES_tradnl" sz="2300" dirty="0"/>
              <a:t>En ningún caso, los civiles y los menores de edad, que revistan la calidad de víctimas o de imputados, estarán sujetos a la competencia de los tribunales militares. La competencia en estos casos siempre se radicará en los tribunales ordinarios con competencia en materia penal.</a:t>
            </a:r>
          </a:p>
          <a:p>
            <a:pPr marL="0" indent="0">
              <a:buNone/>
            </a:pPr>
            <a:r>
              <a:rPr lang="es-ES_tradnl" sz="2300" dirty="0"/>
              <a:t>Los civiles son todas aquellas personas que no revisten la calidad de militar.</a:t>
            </a:r>
          </a:p>
          <a:p>
            <a:pPr marL="0" indent="0">
              <a:buNone/>
            </a:pPr>
            <a:r>
              <a:rPr lang="es-ES_tradnl" sz="2300" b="1" dirty="0"/>
              <a:t>¿A qué personas procesa la Justicia Militar?</a:t>
            </a:r>
            <a:r>
              <a:rPr lang="es-ES_tradnl" sz="2300" dirty="0"/>
              <a:t/>
            </a:r>
            <a:br>
              <a:rPr lang="es-ES_tradnl" sz="2300" dirty="0"/>
            </a:br>
            <a:r>
              <a:rPr lang="es-ES_tradnl" sz="2300" dirty="0"/>
              <a:t>Solamente a militares, definidos por el artículo 6° del Código de Justicia Militar como “los funcionarios pertenecientes a las Fuerzas Armadas y de Carabineros de Chile, constituidos por el personal de planta, personal llamado al servicio y el personal de reserva llamado al servicio activo. Además, se considerarán militares los soldados conscriptos; los Oficiales de Reclutamiento; las personas que sigan a las Fuerzas Armadas en estado de guerra; los prisioneros de guerra, que revistan el carácter de militar, los cadetes, grumetes, aprendices y alumnos regulares de las Escuelas Institucionales y de Carabineros de Chile”.</a:t>
            </a:r>
          </a:p>
          <a:p>
            <a:endParaRPr lang="es-ES_tradnl" dirty="0"/>
          </a:p>
        </p:txBody>
      </p:sp>
      <p:sp>
        <p:nvSpPr>
          <p:cNvPr id="371" name="Delitos denunciados: APREMIOS ILEGÍTIMOS"/>
          <p:cNvSpPr txBox="1">
            <a:spLocks noGrp="1"/>
          </p:cNvSpPr>
          <p:nvPr>
            <p:ph type="title"/>
          </p:nvPr>
        </p:nvSpPr>
        <p:spPr>
          <a:prstGeom prst="rect">
            <a:avLst/>
          </a:prstGeom>
        </p:spPr>
        <p:txBody>
          <a:bodyPr/>
          <a:lstStyle>
            <a:lvl1pPr defTabSz="467359">
              <a:spcBef>
                <a:spcPts val="2200"/>
              </a:spcBef>
              <a:defRPr sz="4800"/>
            </a:lvl1pPr>
          </a:lstStyle>
          <a:p>
            <a:r>
              <a:rPr lang="es-ES" dirty="0" smtClean="0"/>
              <a:t>Justicia militar </a:t>
            </a:r>
            <a:endParaRPr dirty="0"/>
          </a:p>
        </p:txBody>
      </p:sp>
    </p:spTree>
    <p:extLst>
      <p:ext uri="{BB962C8B-B14F-4D97-AF65-F5344CB8AC3E}">
        <p14:creationId xmlns:p14="http://schemas.microsoft.com/office/powerpoint/2010/main" val="747730337"/>
      </p:ext>
    </p:extLst>
  </p:cSld>
  <p:clrMapOvr>
    <a:masterClrMapping/>
  </p:clrMapOvr>
  <p:transition spd="med"/>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 name="Imagen" descr="Imagen"/>
          <p:cNvPicPr>
            <a:picLocks noChangeAspect="1"/>
          </p:cNvPicPr>
          <p:nvPr/>
        </p:nvPicPr>
        <p:blipFill>
          <a:blip r:embed="rId2">
            <a:extLst/>
          </a:blip>
          <a:stretch>
            <a:fillRect/>
          </a:stretch>
        </p:blipFill>
        <p:spPr>
          <a:xfrm>
            <a:off x="3986487" y="647700"/>
            <a:ext cx="5031826" cy="2611110"/>
          </a:xfrm>
          <a:prstGeom prst="rect">
            <a:avLst/>
          </a:prstGeom>
          <a:ln w="12700">
            <a:miter lim="400000"/>
          </a:ln>
        </p:spPr>
      </p:pic>
      <p:sp>
        <p:nvSpPr>
          <p:cNvPr id="167" name="PROfesor: Julio Mundaca Q…"/>
          <p:cNvSpPr txBox="1"/>
          <p:nvPr/>
        </p:nvSpPr>
        <p:spPr>
          <a:xfrm>
            <a:off x="7814733" y="7814733"/>
            <a:ext cx="12192001" cy="180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a:bodyPr>
          <a:lstStyle/>
          <a:p>
            <a:pPr>
              <a:lnSpc>
                <a:spcPct val="80000"/>
              </a:lnSpc>
              <a:spcBef>
                <a:spcPts val="2300"/>
              </a:spcBef>
              <a:defRPr sz="2800" cap="all">
                <a:solidFill>
                  <a:srgbClr val="A6AAA9"/>
                </a:solidFill>
                <a:latin typeface="DIN Alternate"/>
                <a:ea typeface="DIN Alternate"/>
                <a:cs typeface="DIN Alternate"/>
                <a:sym typeface="DIN Alternate"/>
              </a:defRPr>
            </a:pPr>
            <a:r>
              <a:t>PROfesor: Julio Mundaca Q</a:t>
            </a:r>
          </a:p>
          <a:p>
            <a:pPr>
              <a:lnSpc>
                <a:spcPct val="80000"/>
              </a:lnSpc>
              <a:spcBef>
                <a:spcPts val="2300"/>
              </a:spcBef>
              <a:defRPr sz="2800" cap="all">
                <a:solidFill>
                  <a:srgbClr val="A6AAA9"/>
                </a:solidFill>
                <a:latin typeface="DIN Alternate"/>
                <a:ea typeface="DIN Alternate"/>
                <a:cs typeface="DIN Alternate"/>
                <a:sym typeface="DIN Alternate"/>
              </a:defRPr>
            </a:pPr>
            <a:r>
              <a:t>@juliomundaca</a:t>
            </a:r>
          </a:p>
        </p:txBody>
      </p:sp>
      <p:sp>
        <p:nvSpPr>
          <p:cNvPr id="168" name="Periodismo judicial"/>
          <p:cNvSpPr txBox="1">
            <a:spLocks noGrp="1"/>
          </p:cNvSpPr>
          <p:nvPr>
            <p:ph type="body" sz="quarter" idx="1"/>
          </p:nvPr>
        </p:nvSpPr>
        <p:spPr>
          <a:prstGeom prst="rect">
            <a:avLst/>
          </a:prstGeom>
        </p:spPr>
        <p:txBody>
          <a:bodyPr/>
          <a:lstStyle/>
          <a:p>
            <a:r>
              <a:t>Periodismo judicial</a:t>
            </a:r>
          </a:p>
        </p:txBody>
      </p:sp>
      <p:sp>
        <p:nvSpPr>
          <p:cNvPr id="169" name="Chile en crisis"/>
          <p:cNvSpPr txBox="1">
            <a:spLocks noGrp="1"/>
          </p:cNvSpPr>
          <p:nvPr>
            <p:ph type="title"/>
          </p:nvPr>
        </p:nvSpPr>
        <p:spPr>
          <a:prstGeom prst="rect">
            <a:avLst/>
          </a:prstGeom>
        </p:spPr>
        <p:txBody>
          <a:bodyPr/>
          <a:lstStyle/>
          <a:p>
            <a:r>
              <a:t>Chile en crisis</a:t>
            </a:r>
          </a:p>
        </p:txBody>
      </p:sp>
    </p:spTree>
    <p:extLst>
      <p:ext uri="{BB962C8B-B14F-4D97-AF65-F5344CB8AC3E}">
        <p14:creationId xmlns:p14="http://schemas.microsoft.com/office/powerpoint/2010/main" val="889476228"/>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Profesor Julio Mundaca Q. @juliomundaca"/>
          <p:cNvSpPr txBox="1">
            <a:spLocks noGrp="1"/>
          </p:cNvSpPr>
          <p:nvPr>
            <p:ph type="body" idx="13"/>
          </p:nvPr>
        </p:nvSpPr>
        <p:spPr>
          <a:xfrm>
            <a:off x="50800" y="439418"/>
            <a:ext cx="12903200" cy="462282"/>
          </a:xfrm>
          <a:prstGeom prst="rect">
            <a:avLst/>
          </a:prstGeom>
          <a:solidFill>
            <a:schemeClr val="accent1"/>
          </a:solidFill>
        </p:spPr>
        <p:txBody>
          <a:bodyPr/>
          <a:lstStyle>
            <a:lvl1pPr algn="r" defTabSz="584200">
              <a:defRPr sz="2800" spc="0">
                <a:solidFill>
                  <a:srgbClr val="FFFFFF"/>
                </a:solidFill>
                <a:latin typeface="+mn-lt"/>
                <a:ea typeface="+mn-ea"/>
                <a:cs typeface="+mn-cs"/>
                <a:sym typeface="DIN Condensed"/>
              </a:defRPr>
            </a:lvl1pPr>
          </a:lstStyle>
          <a:p>
            <a:r>
              <a:t>Profesor Julio Mundaca Q. @juliomundaca</a:t>
            </a:r>
          </a:p>
        </p:txBody>
      </p:sp>
      <p:sp>
        <p:nvSpPr>
          <p:cNvPr id="172" name="Escenario"/>
          <p:cNvSpPr txBox="1">
            <a:spLocks noGrp="1"/>
          </p:cNvSpPr>
          <p:nvPr>
            <p:ph type="title"/>
          </p:nvPr>
        </p:nvSpPr>
        <p:spPr>
          <a:prstGeom prst="rect">
            <a:avLst/>
          </a:prstGeom>
        </p:spPr>
        <p:txBody>
          <a:bodyPr/>
          <a:lstStyle>
            <a:lvl1pPr defTabSz="467359">
              <a:spcBef>
                <a:spcPts val="2200"/>
              </a:spcBef>
              <a:defRPr sz="4800"/>
            </a:lvl1pPr>
          </a:lstStyle>
          <a:p>
            <a:r>
              <a:rPr dirty="0" smtClean="0"/>
              <a:t>Escenario</a:t>
            </a:r>
            <a:r>
              <a:rPr lang="es-ES" dirty="0" smtClean="0"/>
              <a:t>: reformas recomendadas por HRW</a:t>
            </a:r>
            <a:endParaRPr dirty="0"/>
          </a:p>
        </p:txBody>
      </p:sp>
      <p:pic>
        <p:nvPicPr>
          <p:cNvPr id="173" name="Imagen" descr="Imagen"/>
          <p:cNvPicPr>
            <a:picLocks noChangeAspect="1"/>
          </p:cNvPicPr>
          <p:nvPr/>
        </p:nvPicPr>
        <p:blipFill>
          <a:blip r:embed="rId2">
            <a:extLst/>
          </a:blip>
          <a:stretch>
            <a:fillRect/>
          </a:stretch>
        </p:blipFill>
        <p:spPr>
          <a:xfrm>
            <a:off x="9398927" y="8545643"/>
            <a:ext cx="2237803" cy="1161239"/>
          </a:xfrm>
          <a:prstGeom prst="rect">
            <a:avLst/>
          </a:prstGeom>
          <a:ln w="12700">
            <a:miter lim="400000"/>
          </a:ln>
        </p:spPr>
      </p:pic>
      <p:sp>
        <p:nvSpPr>
          <p:cNvPr id="174" name="A nivel nacional, desde el 18 de octubre al 21 de noviembre, se realizaron un total de 22.892   Audiencias de control de detención (ACD)…"/>
          <p:cNvSpPr txBox="1">
            <a:spLocks noGrp="1"/>
          </p:cNvSpPr>
          <p:nvPr>
            <p:ph type="body" idx="4294967295"/>
          </p:nvPr>
        </p:nvSpPr>
        <p:spPr>
          <a:xfrm>
            <a:off x="406400" y="2133600"/>
            <a:ext cx="12192000" cy="6108700"/>
          </a:xfrm>
          <a:prstGeom prst="rect">
            <a:avLst/>
          </a:prstGeom>
        </p:spPr>
        <p:txBody>
          <a:bodyPr/>
          <a:lstStyle/>
          <a:p>
            <a:pPr marL="0" marR="331470" indent="0" defTabSz="449580">
              <a:spcBef>
                <a:spcPts val="0"/>
              </a:spcBef>
              <a:buClrTx/>
              <a:buSzTx/>
              <a:buFontTx/>
              <a:buNone/>
              <a:tabLst>
                <a:tab pos="292100" algn="l"/>
              </a:tabLst>
              <a:defRPr sz="2500">
                <a:solidFill>
                  <a:srgbClr val="616161"/>
                </a:solidFill>
                <a:latin typeface="Helvetica"/>
                <a:ea typeface="Helvetica"/>
                <a:cs typeface="Helvetica"/>
                <a:sym typeface="Helvetica"/>
              </a:defRPr>
            </a:pPr>
            <a:endParaRPr dirty="0"/>
          </a:p>
          <a:p>
            <a:pPr marL="0" marR="331470" lvl="4" indent="0" defTabSz="449580">
              <a:spcBef>
                <a:spcPts val="0"/>
              </a:spcBef>
              <a:buClrTx/>
              <a:buSzTx/>
              <a:buFontTx/>
              <a:buNone/>
              <a:tabLst>
                <a:tab pos="292100" algn="l"/>
              </a:tabLst>
              <a:defRPr sz="2500">
                <a:solidFill>
                  <a:srgbClr val="616161"/>
                </a:solidFill>
                <a:latin typeface="Helvetica"/>
                <a:ea typeface="Helvetica"/>
                <a:cs typeface="Helvetica"/>
                <a:sym typeface="Helvetica"/>
              </a:defRPr>
            </a:pPr>
            <a:endParaRPr dirty="0"/>
          </a:p>
          <a:p>
            <a:pPr marL="0" marR="331470" indent="0" algn="just" defTabSz="449580">
              <a:spcBef>
                <a:spcPts val="0"/>
              </a:spcBef>
              <a:buClrTx/>
              <a:buSzTx/>
              <a:buFontTx/>
              <a:buNone/>
              <a:defRPr sz="2500">
                <a:solidFill>
                  <a:srgbClr val="616161"/>
                </a:solidFill>
                <a:latin typeface="Helvetica"/>
                <a:ea typeface="Helvetica"/>
                <a:cs typeface="Helvetica"/>
                <a:sym typeface="Helvetica"/>
              </a:defRPr>
            </a:pPr>
            <a:endParaRPr b="1" dirty="0"/>
          </a:p>
          <a:p>
            <a:pPr marL="0" marR="331470" indent="0" algn="just" defTabSz="449580">
              <a:spcBef>
                <a:spcPts val="0"/>
              </a:spcBef>
              <a:buClrTx/>
              <a:buSzTx/>
              <a:buFontTx/>
              <a:buNone/>
              <a:defRPr sz="1400">
                <a:solidFill>
                  <a:srgbClr val="616161"/>
                </a:solidFill>
                <a:latin typeface="Helvetica"/>
                <a:ea typeface="Helvetica"/>
                <a:cs typeface="Helvetica"/>
                <a:sym typeface="Helvetica"/>
              </a:defRPr>
            </a:pPr>
            <a:endParaRPr b="1" dirty="0"/>
          </a:p>
        </p:txBody>
      </p:sp>
      <p:sp>
        <p:nvSpPr>
          <p:cNvPr id="3" name="Rectángulo 2"/>
          <p:cNvSpPr/>
          <p:nvPr/>
        </p:nvSpPr>
        <p:spPr>
          <a:xfrm>
            <a:off x="655608" y="2398144"/>
            <a:ext cx="12145992" cy="5632311"/>
          </a:xfrm>
          <a:prstGeom prst="rect">
            <a:avLst/>
          </a:prstGeom>
        </p:spPr>
        <p:txBody>
          <a:bodyPr wrap="square">
            <a:spAutoFit/>
          </a:bodyPr>
          <a:lstStyle/>
          <a:p>
            <a:r>
              <a:rPr lang="es-ES_tradnl" dirty="0" smtClean="0">
                <a:solidFill>
                  <a:schemeClr val="bg2"/>
                </a:solidFill>
              </a:rPr>
              <a:t>Revisar </a:t>
            </a:r>
            <a:r>
              <a:rPr lang="es-ES_tradnl" dirty="0">
                <a:solidFill>
                  <a:schemeClr val="bg2"/>
                </a:solidFill>
              </a:rPr>
              <a:t>las facultades de </a:t>
            </a:r>
            <a:r>
              <a:rPr lang="es-ES_tradnl" dirty="0" smtClean="0">
                <a:solidFill>
                  <a:schemeClr val="bg2"/>
                </a:solidFill>
              </a:rPr>
              <a:t>detención </a:t>
            </a:r>
            <a:r>
              <a:rPr lang="es-ES_tradnl" dirty="0">
                <a:solidFill>
                  <a:schemeClr val="bg2"/>
                </a:solidFill>
              </a:rPr>
              <a:t>por control de identidad de los carabineros para que </a:t>
            </a:r>
            <a:r>
              <a:rPr lang="es-ES_tradnl" dirty="0" smtClean="0">
                <a:solidFill>
                  <a:schemeClr val="bg2"/>
                </a:solidFill>
              </a:rPr>
              <a:t>haya garantías </a:t>
            </a:r>
            <a:r>
              <a:rPr lang="es-ES_tradnl" dirty="0">
                <a:solidFill>
                  <a:schemeClr val="bg2"/>
                </a:solidFill>
              </a:rPr>
              <a:t>contra el uso arbitrario de la facultad de interceptar y detener personas y </a:t>
            </a:r>
            <a:r>
              <a:rPr lang="es-ES_tradnl" dirty="0" smtClean="0">
                <a:solidFill>
                  <a:schemeClr val="bg2"/>
                </a:solidFill>
              </a:rPr>
              <a:t>que </a:t>
            </a:r>
            <a:r>
              <a:rPr lang="es-ES_tradnl" dirty="0">
                <a:solidFill>
                  <a:schemeClr val="bg2"/>
                </a:solidFill>
              </a:rPr>
              <a:t>haya </a:t>
            </a:r>
            <a:r>
              <a:rPr lang="es-ES_tradnl" dirty="0" smtClean="0">
                <a:solidFill>
                  <a:schemeClr val="bg2"/>
                </a:solidFill>
              </a:rPr>
              <a:t>rendición </a:t>
            </a:r>
            <a:r>
              <a:rPr lang="es-ES_tradnl" dirty="0">
                <a:solidFill>
                  <a:schemeClr val="bg2"/>
                </a:solidFill>
              </a:rPr>
              <a:t>de cuentas por su uso; </a:t>
            </a:r>
          </a:p>
          <a:p>
            <a:r>
              <a:rPr lang="es-ES_tradnl" dirty="0">
                <a:solidFill>
                  <a:schemeClr val="bg2"/>
                </a:solidFill>
              </a:rPr>
              <a:t>Asegurar que existan mecanismos internos de control para investigar y sancionar abusos </a:t>
            </a:r>
            <a:r>
              <a:rPr lang="es-ES_tradnl" dirty="0" smtClean="0">
                <a:solidFill>
                  <a:schemeClr val="bg2"/>
                </a:solidFill>
              </a:rPr>
              <a:t>y </a:t>
            </a:r>
            <a:r>
              <a:rPr lang="es-ES_tradnl" dirty="0">
                <a:solidFill>
                  <a:schemeClr val="bg2"/>
                </a:solidFill>
              </a:rPr>
              <a:t>el uso indebido de armas menos letales por parte de Carabineros; </a:t>
            </a:r>
          </a:p>
          <a:p>
            <a:r>
              <a:rPr lang="es-ES_tradnl" dirty="0">
                <a:solidFill>
                  <a:schemeClr val="bg2"/>
                </a:solidFill>
              </a:rPr>
              <a:t>Reformar el sistema de disciplina de Carabineros para que las decisiones disciplinarias </a:t>
            </a:r>
            <a:r>
              <a:rPr lang="es-ES_tradnl" dirty="0" smtClean="0">
                <a:solidFill>
                  <a:schemeClr val="bg2"/>
                </a:solidFill>
              </a:rPr>
              <a:t>las </a:t>
            </a:r>
            <a:r>
              <a:rPr lang="es-ES_tradnl" dirty="0">
                <a:solidFill>
                  <a:schemeClr val="bg2"/>
                </a:solidFill>
              </a:rPr>
              <a:t>adopte una autoridad que no esté en la cadena directa de mando de la persona </a:t>
            </a:r>
            <a:r>
              <a:rPr lang="es-ES_tradnl" dirty="0" smtClean="0">
                <a:solidFill>
                  <a:schemeClr val="bg2"/>
                </a:solidFill>
              </a:rPr>
              <a:t>implicada</a:t>
            </a:r>
            <a:r>
              <a:rPr lang="es-ES_tradnl" dirty="0">
                <a:solidFill>
                  <a:schemeClr val="bg2"/>
                </a:solidFill>
              </a:rPr>
              <a:t>, y cerciorarse de que el personal que trabaja en asuntos internos no tenga que </a:t>
            </a:r>
            <a:r>
              <a:rPr lang="es-ES_tradnl" dirty="0" smtClean="0">
                <a:solidFill>
                  <a:schemeClr val="bg2"/>
                </a:solidFill>
              </a:rPr>
              <a:t>trabajar </a:t>
            </a:r>
            <a:r>
              <a:rPr lang="es-ES_tradnl" dirty="0">
                <a:solidFill>
                  <a:schemeClr val="bg2"/>
                </a:solidFill>
              </a:rPr>
              <a:t>con aquellos a quienes ha investigado o sancionado, ni quedar subordinado a </a:t>
            </a:r>
            <a:r>
              <a:rPr lang="es-ES_tradnl" dirty="0" smtClean="0">
                <a:solidFill>
                  <a:schemeClr val="bg2"/>
                </a:solidFill>
              </a:rPr>
              <a:t>ellos</a:t>
            </a:r>
            <a:endParaRPr lang="es-ES_tradnl" dirty="0">
              <a:solidFill>
                <a:schemeClr val="bg2"/>
              </a:solidFill>
            </a:endParaRPr>
          </a:p>
          <a:p>
            <a:r>
              <a:rPr lang="es-ES_tradnl" dirty="0">
                <a:solidFill>
                  <a:schemeClr val="bg2"/>
                </a:solidFill>
              </a:rPr>
              <a:t>Adoptar un protocolo junto con las autoridades de salud para que los detenidos sean </a:t>
            </a:r>
            <a:r>
              <a:rPr lang="es-ES_tradnl" dirty="0" smtClean="0">
                <a:solidFill>
                  <a:schemeClr val="bg2"/>
                </a:solidFill>
              </a:rPr>
              <a:t>sometidos </a:t>
            </a:r>
            <a:r>
              <a:rPr lang="es-ES_tradnl" dirty="0">
                <a:solidFill>
                  <a:schemeClr val="bg2"/>
                </a:solidFill>
              </a:rPr>
              <a:t>a revisiones forenses independientes, que no se realicen frente a carabineros y </a:t>
            </a:r>
            <a:r>
              <a:rPr lang="es-ES_tradnl" dirty="0" smtClean="0">
                <a:solidFill>
                  <a:schemeClr val="bg2"/>
                </a:solidFill>
              </a:rPr>
              <a:t>ocurran </a:t>
            </a:r>
            <a:r>
              <a:rPr lang="es-ES_tradnl" dirty="0">
                <a:solidFill>
                  <a:schemeClr val="bg2"/>
                </a:solidFill>
              </a:rPr>
              <a:t>a una distancia en la que no puedan ser escuchados; </a:t>
            </a:r>
          </a:p>
          <a:p>
            <a:r>
              <a:rPr lang="es-ES_tradnl" dirty="0">
                <a:solidFill>
                  <a:schemeClr val="bg2"/>
                </a:solidFill>
              </a:rPr>
              <a:t>Hacer cumplir la </a:t>
            </a:r>
            <a:r>
              <a:rPr lang="es-ES_tradnl" dirty="0" err="1">
                <a:solidFill>
                  <a:schemeClr val="bg2"/>
                </a:solidFill>
              </a:rPr>
              <a:t>prohibición</a:t>
            </a:r>
            <a:r>
              <a:rPr lang="es-ES_tradnl" dirty="0">
                <a:solidFill>
                  <a:schemeClr val="bg2"/>
                </a:solidFill>
              </a:rPr>
              <a:t> vigente sobre desnudamiento de detenidos en protestas y </a:t>
            </a:r>
            <a:r>
              <a:rPr lang="es-ES_tradnl" dirty="0" smtClean="0">
                <a:solidFill>
                  <a:schemeClr val="bg2"/>
                </a:solidFill>
              </a:rPr>
              <a:t>sancionar </a:t>
            </a:r>
            <a:r>
              <a:rPr lang="es-ES_tradnl" dirty="0">
                <a:solidFill>
                  <a:schemeClr val="bg2"/>
                </a:solidFill>
              </a:rPr>
              <a:t>a aquellos que </a:t>
            </a:r>
            <a:r>
              <a:rPr lang="es-ES_tradnl" dirty="0" err="1">
                <a:solidFill>
                  <a:schemeClr val="bg2"/>
                </a:solidFill>
              </a:rPr>
              <a:t>continúen</a:t>
            </a:r>
            <a:r>
              <a:rPr lang="es-ES_tradnl" dirty="0">
                <a:solidFill>
                  <a:schemeClr val="bg2"/>
                </a:solidFill>
              </a:rPr>
              <a:t> con esta </a:t>
            </a:r>
            <a:r>
              <a:rPr lang="es-ES_tradnl" dirty="0" err="1">
                <a:solidFill>
                  <a:schemeClr val="bg2"/>
                </a:solidFill>
              </a:rPr>
              <a:t>práctica</a:t>
            </a:r>
            <a:r>
              <a:rPr lang="es-ES_tradnl" dirty="0">
                <a:solidFill>
                  <a:schemeClr val="bg2"/>
                </a:solidFill>
              </a:rPr>
              <a:t>; </a:t>
            </a:r>
          </a:p>
        </p:txBody>
      </p:sp>
    </p:spTree>
    <p:extLst>
      <p:ext uri="{BB962C8B-B14F-4D97-AF65-F5344CB8AC3E}">
        <p14:creationId xmlns:p14="http://schemas.microsoft.com/office/powerpoint/2010/main" val="355753751"/>
      </p:ext>
    </p:extLst>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Profesor Julio Mundaca Q. @juliomundaca"/>
          <p:cNvSpPr txBox="1">
            <a:spLocks noGrp="1"/>
          </p:cNvSpPr>
          <p:nvPr>
            <p:ph type="body" idx="13"/>
          </p:nvPr>
        </p:nvSpPr>
        <p:spPr>
          <a:xfrm>
            <a:off x="50800" y="439418"/>
            <a:ext cx="12903200" cy="462282"/>
          </a:xfrm>
          <a:prstGeom prst="rect">
            <a:avLst/>
          </a:prstGeom>
          <a:solidFill>
            <a:schemeClr val="accent1"/>
          </a:solidFill>
        </p:spPr>
        <p:txBody>
          <a:bodyPr/>
          <a:lstStyle>
            <a:lvl1pPr algn="r" defTabSz="584200">
              <a:defRPr sz="2800" spc="0">
                <a:solidFill>
                  <a:srgbClr val="FFFFFF"/>
                </a:solidFill>
                <a:latin typeface="+mn-lt"/>
                <a:ea typeface="+mn-ea"/>
                <a:cs typeface="+mn-cs"/>
                <a:sym typeface="DIN Condensed"/>
              </a:defRPr>
            </a:lvl1pPr>
          </a:lstStyle>
          <a:p>
            <a:r>
              <a:t>Profesor Julio Mundaca Q. @juliomundaca</a:t>
            </a:r>
          </a:p>
        </p:txBody>
      </p:sp>
      <p:sp>
        <p:nvSpPr>
          <p:cNvPr id="172" name="Escenario"/>
          <p:cNvSpPr txBox="1">
            <a:spLocks noGrp="1"/>
          </p:cNvSpPr>
          <p:nvPr>
            <p:ph type="title"/>
          </p:nvPr>
        </p:nvSpPr>
        <p:spPr>
          <a:prstGeom prst="rect">
            <a:avLst/>
          </a:prstGeom>
        </p:spPr>
        <p:txBody>
          <a:bodyPr/>
          <a:lstStyle>
            <a:lvl1pPr defTabSz="467359">
              <a:spcBef>
                <a:spcPts val="2200"/>
              </a:spcBef>
              <a:defRPr sz="4800"/>
            </a:lvl1pPr>
          </a:lstStyle>
          <a:p>
            <a:r>
              <a:rPr dirty="0" smtClean="0"/>
              <a:t>Escenario</a:t>
            </a:r>
            <a:r>
              <a:rPr lang="es-ES" dirty="0" smtClean="0"/>
              <a:t>: reformas recomendadas por HRW</a:t>
            </a:r>
            <a:endParaRPr dirty="0"/>
          </a:p>
        </p:txBody>
      </p:sp>
      <p:pic>
        <p:nvPicPr>
          <p:cNvPr id="173" name="Imagen" descr="Imagen"/>
          <p:cNvPicPr>
            <a:picLocks noChangeAspect="1"/>
          </p:cNvPicPr>
          <p:nvPr/>
        </p:nvPicPr>
        <p:blipFill>
          <a:blip r:embed="rId2">
            <a:extLst/>
          </a:blip>
          <a:stretch>
            <a:fillRect/>
          </a:stretch>
        </p:blipFill>
        <p:spPr>
          <a:xfrm>
            <a:off x="9398927" y="8545643"/>
            <a:ext cx="2237803" cy="1161239"/>
          </a:xfrm>
          <a:prstGeom prst="rect">
            <a:avLst/>
          </a:prstGeom>
          <a:ln w="12700">
            <a:miter lim="400000"/>
          </a:ln>
        </p:spPr>
      </p:pic>
      <p:sp>
        <p:nvSpPr>
          <p:cNvPr id="174" name="A nivel nacional, desde el 18 de octubre al 21 de noviembre, se realizaron un total de 22.892   Audiencias de control de detención (ACD)…"/>
          <p:cNvSpPr txBox="1">
            <a:spLocks noGrp="1"/>
          </p:cNvSpPr>
          <p:nvPr>
            <p:ph type="body" idx="4294967295"/>
          </p:nvPr>
        </p:nvSpPr>
        <p:spPr>
          <a:xfrm>
            <a:off x="406400" y="2133600"/>
            <a:ext cx="12192000" cy="6108700"/>
          </a:xfrm>
          <a:prstGeom prst="rect">
            <a:avLst/>
          </a:prstGeom>
        </p:spPr>
        <p:txBody>
          <a:bodyPr/>
          <a:lstStyle/>
          <a:p>
            <a:pPr marL="0" marR="331470" indent="0" defTabSz="449580">
              <a:spcBef>
                <a:spcPts val="0"/>
              </a:spcBef>
              <a:buClrTx/>
              <a:buSzTx/>
              <a:buFontTx/>
              <a:buNone/>
              <a:tabLst>
                <a:tab pos="292100" algn="l"/>
              </a:tabLst>
              <a:defRPr sz="2500">
                <a:solidFill>
                  <a:srgbClr val="616161"/>
                </a:solidFill>
                <a:latin typeface="Helvetica"/>
                <a:ea typeface="Helvetica"/>
                <a:cs typeface="Helvetica"/>
                <a:sym typeface="Helvetica"/>
              </a:defRPr>
            </a:pPr>
            <a:endParaRPr dirty="0"/>
          </a:p>
          <a:p>
            <a:pPr marL="0" marR="331470" lvl="4" indent="0" defTabSz="449580">
              <a:spcBef>
                <a:spcPts val="0"/>
              </a:spcBef>
              <a:buClrTx/>
              <a:buSzTx/>
              <a:buFontTx/>
              <a:buNone/>
              <a:tabLst>
                <a:tab pos="292100" algn="l"/>
              </a:tabLst>
              <a:defRPr sz="2500">
                <a:solidFill>
                  <a:srgbClr val="616161"/>
                </a:solidFill>
                <a:latin typeface="Helvetica"/>
                <a:ea typeface="Helvetica"/>
                <a:cs typeface="Helvetica"/>
                <a:sym typeface="Helvetica"/>
              </a:defRPr>
            </a:pPr>
            <a:endParaRPr dirty="0"/>
          </a:p>
          <a:p>
            <a:pPr marL="0" marR="331470" indent="0" algn="just" defTabSz="449580">
              <a:spcBef>
                <a:spcPts val="0"/>
              </a:spcBef>
              <a:buClrTx/>
              <a:buSzTx/>
              <a:buFontTx/>
              <a:buNone/>
              <a:defRPr sz="2500">
                <a:solidFill>
                  <a:srgbClr val="616161"/>
                </a:solidFill>
                <a:latin typeface="Helvetica"/>
                <a:ea typeface="Helvetica"/>
                <a:cs typeface="Helvetica"/>
                <a:sym typeface="Helvetica"/>
              </a:defRPr>
            </a:pPr>
            <a:endParaRPr b="1" dirty="0"/>
          </a:p>
          <a:p>
            <a:pPr marL="0" marR="331470" indent="0" algn="just" defTabSz="449580">
              <a:spcBef>
                <a:spcPts val="0"/>
              </a:spcBef>
              <a:buClrTx/>
              <a:buSzTx/>
              <a:buFontTx/>
              <a:buNone/>
              <a:defRPr sz="1400">
                <a:solidFill>
                  <a:srgbClr val="616161"/>
                </a:solidFill>
                <a:latin typeface="Helvetica"/>
                <a:ea typeface="Helvetica"/>
                <a:cs typeface="Helvetica"/>
                <a:sym typeface="Helvetica"/>
              </a:defRPr>
            </a:pPr>
            <a:endParaRPr b="1" dirty="0"/>
          </a:p>
        </p:txBody>
      </p:sp>
      <p:sp>
        <p:nvSpPr>
          <p:cNvPr id="3" name="Rectángulo 2"/>
          <p:cNvSpPr/>
          <p:nvPr/>
        </p:nvSpPr>
        <p:spPr>
          <a:xfrm>
            <a:off x="655608" y="2398144"/>
            <a:ext cx="12145992" cy="5632311"/>
          </a:xfrm>
          <a:prstGeom prst="rect">
            <a:avLst/>
          </a:prstGeom>
        </p:spPr>
        <p:txBody>
          <a:bodyPr wrap="square">
            <a:spAutoFit/>
          </a:bodyPr>
          <a:lstStyle/>
          <a:p>
            <a:endParaRPr lang="es-ES_tradnl" dirty="0"/>
          </a:p>
          <a:p>
            <a:r>
              <a:rPr lang="es-ES_tradnl" dirty="0">
                <a:solidFill>
                  <a:schemeClr val="bg2"/>
                </a:solidFill>
              </a:rPr>
              <a:t>Instalar </a:t>
            </a:r>
            <a:r>
              <a:rPr lang="es-ES_tradnl" dirty="0" err="1">
                <a:solidFill>
                  <a:schemeClr val="bg2"/>
                </a:solidFill>
              </a:rPr>
              <a:t>cámaras</a:t>
            </a:r>
            <a:r>
              <a:rPr lang="es-ES_tradnl" dirty="0">
                <a:solidFill>
                  <a:schemeClr val="bg2"/>
                </a:solidFill>
              </a:rPr>
              <a:t> en todas las </a:t>
            </a:r>
            <a:r>
              <a:rPr lang="es-ES_tradnl" dirty="0" err="1">
                <a:solidFill>
                  <a:schemeClr val="bg2"/>
                </a:solidFill>
              </a:rPr>
              <a:t>áreas</a:t>
            </a:r>
            <a:r>
              <a:rPr lang="es-ES_tradnl" dirty="0">
                <a:solidFill>
                  <a:schemeClr val="bg2"/>
                </a:solidFill>
              </a:rPr>
              <a:t> de todas las </a:t>
            </a:r>
            <a:r>
              <a:rPr lang="es-ES_tradnl" dirty="0" err="1">
                <a:solidFill>
                  <a:schemeClr val="bg2"/>
                </a:solidFill>
              </a:rPr>
              <a:t>comisarías</a:t>
            </a:r>
            <a:r>
              <a:rPr lang="es-ES_tradnl" dirty="0">
                <a:solidFill>
                  <a:schemeClr val="bg2"/>
                </a:solidFill>
              </a:rPr>
              <a:t>, tomando medidas para garantizar la privacidad de los detenidos, y establecer un sistema de almacenamiento de grabaciones que pueda ser empleado por autoridades judiciales o de otro tipo; </a:t>
            </a:r>
          </a:p>
          <a:p>
            <a:r>
              <a:rPr lang="es-ES_tradnl" dirty="0">
                <a:solidFill>
                  <a:schemeClr val="bg2"/>
                </a:solidFill>
              </a:rPr>
              <a:t>Suspender cualquier uso de perdigones —no solo durante manifestaciones— hasta que </a:t>
            </a:r>
            <a:r>
              <a:rPr lang="es-ES_tradnl" dirty="0" smtClean="0">
                <a:solidFill>
                  <a:schemeClr val="bg2"/>
                </a:solidFill>
              </a:rPr>
              <a:t> autoridades       </a:t>
            </a:r>
            <a:r>
              <a:rPr lang="es-ES_tradnl" dirty="0" err="1" smtClean="0">
                <a:solidFill>
                  <a:schemeClr val="bg2"/>
                </a:solidFill>
              </a:rPr>
              <a:t>idóneas</a:t>
            </a:r>
            <a:r>
              <a:rPr lang="es-ES_tradnl" dirty="0" smtClean="0">
                <a:solidFill>
                  <a:schemeClr val="bg2"/>
                </a:solidFill>
              </a:rPr>
              <a:t> </a:t>
            </a:r>
            <a:r>
              <a:rPr lang="es-ES_tradnl" dirty="0">
                <a:solidFill>
                  <a:schemeClr val="bg2"/>
                </a:solidFill>
              </a:rPr>
              <a:t>e independientes realicen un estudio adecuado de todos sus riesgos; </a:t>
            </a:r>
          </a:p>
          <a:p>
            <a:r>
              <a:rPr lang="es-ES_tradnl" dirty="0">
                <a:solidFill>
                  <a:schemeClr val="bg2"/>
                </a:solidFill>
              </a:rPr>
              <a:t>Estudiar el uso de equipos menos letales alternativos que minimicen las lesiones; </a:t>
            </a:r>
          </a:p>
          <a:p>
            <a:r>
              <a:rPr lang="es-ES_tradnl" dirty="0">
                <a:solidFill>
                  <a:schemeClr val="bg2"/>
                </a:solidFill>
              </a:rPr>
              <a:t>Reforzar el entrenamiento de todos los carabineros relacionado con armas menos letales </a:t>
            </a:r>
            <a:r>
              <a:rPr lang="es-ES_tradnl" dirty="0" smtClean="0">
                <a:solidFill>
                  <a:schemeClr val="bg2"/>
                </a:solidFill>
              </a:rPr>
              <a:t>para </a:t>
            </a:r>
            <a:r>
              <a:rPr lang="es-ES_tradnl" dirty="0">
                <a:solidFill>
                  <a:schemeClr val="bg2"/>
                </a:solidFill>
              </a:rPr>
              <a:t>el control de manifestaciones, incluidas las Fuerzas Especiales, entre otras; y </a:t>
            </a:r>
          </a:p>
          <a:p>
            <a:r>
              <a:rPr lang="es-ES_tradnl" dirty="0">
                <a:solidFill>
                  <a:schemeClr val="bg2"/>
                </a:solidFill>
              </a:rPr>
              <a:t>Cerciorarse de que los carabineros cuenten con equipos de </a:t>
            </a:r>
            <a:r>
              <a:rPr lang="es-ES_tradnl" dirty="0" err="1">
                <a:solidFill>
                  <a:schemeClr val="bg2"/>
                </a:solidFill>
              </a:rPr>
              <a:t>protección</a:t>
            </a:r>
            <a:r>
              <a:rPr lang="es-ES_tradnl" dirty="0">
                <a:solidFill>
                  <a:schemeClr val="bg2"/>
                </a:solidFill>
              </a:rPr>
              <a:t> adecuados, tiempo </a:t>
            </a:r>
            <a:r>
              <a:rPr lang="es-ES_tradnl" dirty="0" smtClean="0">
                <a:solidFill>
                  <a:schemeClr val="bg2"/>
                </a:solidFill>
              </a:rPr>
              <a:t>de </a:t>
            </a:r>
            <a:r>
              <a:rPr lang="es-ES_tradnl" dirty="0">
                <a:solidFill>
                  <a:schemeClr val="bg2"/>
                </a:solidFill>
              </a:rPr>
              <a:t>descanso y </a:t>
            </a:r>
            <a:r>
              <a:rPr lang="es-ES_tradnl" dirty="0" err="1">
                <a:solidFill>
                  <a:schemeClr val="bg2"/>
                </a:solidFill>
              </a:rPr>
              <a:t>remuneración</a:t>
            </a:r>
            <a:r>
              <a:rPr lang="es-ES_tradnl" dirty="0">
                <a:solidFill>
                  <a:schemeClr val="bg2"/>
                </a:solidFill>
              </a:rPr>
              <a:t> de horas extra </a:t>
            </a:r>
          </a:p>
          <a:p>
            <a:endParaRPr lang="es-ES_tradnl" dirty="0"/>
          </a:p>
        </p:txBody>
      </p:sp>
    </p:spTree>
    <p:extLst>
      <p:ext uri="{BB962C8B-B14F-4D97-AF65-F5344CB8AC3E}">
        <p14:creationId xmlns:p14="http://schemas.microsoft.com/office/powerpoint/2010/main" val="1154538801"/>
      </p:ext>
    </p:extLst>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Profesor Julio Mundaca Q. @juliomundaca"/>
          <p:cNvSpPr txBox="1">
            <a:spLocks noGrp="1"/>
          </p:cNvSpPr>
          <p:nvPr>
            <p:ph type="body" idx="13"/>
          </p:nvPr>
        </p:nvSpPr>
        <p:spPr>
          <a:xfrm>
            <a:off x="50800" y="439418"/>
            <a:ext cx="12903200" cy="462282"/>
          </a:xfrm>
          <a:prstGeom prst="rect">
            <a:avLst/>
          </a:prstGeom>
          <a:solidFill>
            <a:schemeClr val="accent1"/>
          </a:solidFill>
        </p:spPr>
        <p:txBody>
          <a:bodyPr/>
          <a:lstStyle>
            <a:lvl1pPr algn="r" defTabSz="584200">
              <a:defRPr sz="2800" spc="0">
                <a:solidFill>
                  <a:srgbClr val="FFFFFF"/>
                </a:solidFill>
                <a:latin typeface="+mn-lt"/>
                <a:ea typeface="+mn-ea"/>
                <a:cs typeface="+mn-cs"/>
                <a:sym typeface="DIN Condensed"/>
              </a:defRPr>
            </a:lvl1pPr>
          </a:lstStyle>
          <a:p>
            <a:r>
              <a:t>Profesor Julio Mundaca Q. @juliomundaca</a:t>
            </a:r>
          </a:p>
        </p:txBody>
      </p:sp>
      <p:sp>
        <p:nvSpPr>
          <p:cNvPr id="172" name="Escenario"/>
          <p:cNvSpPr txBox="1">
            <a:spLocks noGrp="1"/>
          </p:cNvSpPr>
          <p:nvPr>
            <p:ph type="title"/>
          </p:nvPr>
        </p:nvSpPr>
        <p:spPr>
          <a:prstGeom prst="rect">
            <a:avLst/>
          </a:prstGeom>
        </p:spPr>
        <p:txBody>
          <a:bodyPr/>
          <a:lstStyle>
            <a:lvl1pPr defTabSz="467359">
              <a:spcBef>
                <a:spcPts val="2200"/>
              </a:spcBef>
              <a:defRPr sz="4800"/>
            </a:lvl1pPr>
          </a:lstStyle>
          <a:p>
            <a:r>
              <a:rPr dirty="0" smtClean="0"/>
              <a:t>Escenario</a:t>
            </a:r>
            <a:r>
              <a:rPr lang="es-ES" dirty="0" smtClean="0"/>
              <a:t>: 2670 causas penales por violaciones DDHH</a:t>
            </a:r>
            <a:endParaRPr dirty="0"/>
          </a:p>
        </p:txBody>
      </p:sp>
      <p:pic>
        <p:nvPicPr>
          <p:cNvPr id="173" name="Imagen" descr="Imagen"/>
          <p:cNvPicPr>
            <a:picLocks noChangeAspect="1"/>
          </p:cNvPicPr>
          <p:nvPr/>
        </p:nvPicPr>
        <p:blipFill>
          <a:blip r:embed="rId2">
            <a:extLst/>
          </a:blip>
          <a:stretch>
            <a:fillRect/>
          </a:stretch>
        </p:blipFill>
        <p:spPr>
          <a:xfrm>
            <a:off x="10553101" y="8516053"/>
            <a:ext cx="2237803" cy="1161239"/>
          </a:xfrm>
          <a:prstGeom prst="rect">
            <a:avLst/>
          </a:prstGeom>
          <a:ln w="12700">
            <a:miter lim="400000"/>
          </a:ln>
        </p:spPr>
      </p:pic>
      <p:sp>
        <p:nvSpPr>
          <p:cNvPr id="174" name="A nivel nacional, desde el 18 de octubre al 21 de noviembre, se realizaron un total de 22.892   Audiencias de control de detención (ACD)…"/>
          <p:cNvSpPr txBox="1">
            <a:spLocks noGrp="1"/>
          </p:cNvSpPr>
          <p:nvPr>
            <p:ph type="body" idx="4294967295"/>
          </p:nvPr>
        </p:nvSpPr>
        <p:spPr>
          <a:xfrm>
            <a:off x="406400" y="2133600"/>
            <a:ext cx="12192000" cy="6108700"/>
          </a:xfrm>
          <a:prstGeom prst="rect">
            <a:avLst/>
          </a:prstGeom>
        </p:spPr>
        <p:txBody>
          <a:bodyPr/>
          <a:lstStyle/>
          <a:p>
            <a:pPr marL="0" marR="331470" indent="0" defTabSz="449580">
              <a:spcBef>
                <a:spcPts val="0"/>
              </a:spcBef>
              <a:buClrTx/>
              <a:buSzTx/>
              <a:buFontTx/>
              <a:buNone/>
              <a:tabLst>
                <a:tab pos="292100" algn="l"/>
              </a:tabLst>
              <a:defRPr sz="2500">
                <a:solidFill>
                  <a:srgbClr val="616161"/>
                </a:solidFill>
                <a:latin typeface="Helvetica"/>
                <a:ea typeface="Helvetica"/>
                <a:cs typeface="Helvetica"/>
                <a:sym typeface="Helvetica"/>
              </a:defRPr>
            </a:pPr>
            <a:endParaRPr dirty="0"/>
          </a:p>
          <a:p>
            <a:pPr marL="0" marR="331470" lvl="4" indent="0" defTabSz="449580">
              <a:spcBef>
                <a:spcPts val="0"/>
              </a:spcBef>
              <a:buClrTx/>
              <a:buSzTx/>
              <a:buFontTx/>
              <a:buNone/>
              <a:tabLst>
                <a:tab pos="292100" algn="l"/>
              </a:tabLst>
              <a:defRPr sz="2500">
                <a:solidFill>
                  <a:srgbClr val="616161"/>
                </a:solidFill>
                <a:latin typeface="Helvetica"/>
                <a:ea typeface="Helvetica"/>
                <a:cs typeface="Helvetica"/>
                <a:sym typeface="Helvetica"/>
              </a:defRPr>
            </a:pPr>
            <a:endParaRPr dirty="0"/>
          </a:p>
          <a:p>
            <a:pPr marL="0" marR="331470" indent="0" algn="just" defTabSz="449580">
              <a:spcBef>
                <a:spcPts val="0"/>
              </a:spcBef>
              <a:buClrTx/>
              <a:buSzTx/>
              <a:buFontTx/>
              <a:buNone/>
              <a:defRPr sz="2500">
                <a:solidFill>
                  <a:srgbClr val="616161"/>
                </a:solidFill>
                <a:latin typeface="Helvetica"/>
                <a:ea typeface="Helvetica"/>
                <a:cs typeface="Helvetica"/>
                <a:sym typeface="Helvetica"/>
              </a:defRPr>
            </a:pPr>
            <a:endParaRPr b="1" dirty="0"/>
          </a:p>
          <a:p>
            <a:pPr marL="0" marR="331470" indent="0" algn="just" defTabSz="449580">
              <a:spcBef>
                <a:spcPts val="0"/>
              </a:spcBef>
              <a:buClrTx/>
              <a:buSzTx/>
              <a:buFontTx/>
              <a:buNone/>
              <a:defRPr sz="1400">
                <a:solidFill>
                  <a:srgbClr val="616161"/>
                </a:solidFill>
                <a:latin typeface="Helvetica"/>
                <a:ea typeface="Helvetica"/>
                <a:cs typeface="Helvetica"/>
                <a:sym typeface="Helvetica"/>
              </a:defRPr>
            </a:pPr>
            <a:endParaRPr b="1" dirty="0"/>
          </a:p>
        </p:txBody>
      </p:sp>
      <p:sp>
        <p:nvSpPr>
          <p:cNvPr id="3" name="Rectángulo 2"/>
          <p:cNvSpPr/>
          <p:nvPr/>
        </p:nvSpPr>
        <p:spPr>
          <a:xfrm>
            <a:off x="770925" y="1925479"/>
            <a:ext cx="11462949" cy="7171194"/>
          </a:xfrm>
          <a:prstGeom prst="rect">
            <a:avLst/>
          </a:prstGeom>
        </p:spPr>
        <p:txBody>
          <a:bodyPr wrap="square">
            <a:spAutoFit/>
          </a:bodyPr>
          <a:lstStyle/>
          <a:p>
            <a:endParaRPr lang="es-ES_tradnl" sz="1400" dirty="0">
              <a:latin typeface="Calibri" charset="0"/>
              <a:ea typeface="Calibri" charset="0"/>
              <a:cs typeface="Times New Roman" charset="0"/>
            </a:endParaRPr>
          </a:p>
          <a:p>
            <a:r>
              <a:rPr lang="es-ES_tradnl" dirty="0">
                <a:solidFill>
                  <a:srgbClr val="14171A"/>
                </a:solidFill>
                <a:latin typeface="Avenir Next" charset="0"/>
                <a:ea typeface="Avenir Next" charset="0"/>
                <a:cs typeface="Avenir Next" charset="0"/>
              </a:rPr>
              <a:t>Carabineros 2.052</a:t>
            </a:r>
            <a:endParaRPr lang="es-ES_tradnl" sz="1400" dirty="0">
              <a:latin typeface="Avenir Next" charset="0"/>
              <a:ea typeface="Avenir Next" charset="0"/>
              <a:cs typeface="Avenir Next" charset="0"/>
            </a:endParaRPr>
          </a:p>
          <a:p>
            <a:r>
              <a:rPr lang="es-ES_tradnl" dirty="0">
                <a:solidFill>
                  <a:srgbClr val="14171A"/>
                </a:solidFill>
                <a:latin typeface="Avenir Next" charset="0"/>
                <a:ea typeface="Avenir Next" charset="0"/>
                <a:cs typeface="Avenir Next" charset="0"/>
              </a:rPr>
              <a:t>Ejército 183</a:t>
            </a:r>
            <a:endParaRPr lang="es-ES_tradnl" sz="1400" dirty="0">
              <a:latin typeface="Avenir Next" charset="0"/>
              <a:ea typeface="Avenir Next" charset="0"/>
              <a:cs typeface="Avenir Next" charset="0"/>
            </a:endParaRPr>
          </a:p>
          <a:p>
            <a:r>
              <a:rPr lang="es-ES_tradnl" dirty="0">
                <a:solidFill>
                  <a:srgbClr val="14171A"/>
                </a:solidFill>
                <a:latin typeface="Avenir Next" charset="0"/>
                <a:ea typeface="Avenir Next" charset="0"/>
                <a:cs typeface="Avenir Next" charset="0"/>
              </a:rPr>
              <a:t>PDI 50 </a:t>
            </a:r>
            <a:endParaRPr lang="es-ES_tradnl" sz="1400" dirty="0">
              <a:latin typeface="Avenir Next" charset="0"/>
              <a:ea typeface="Avenir Next" charset="0"/>
              <a:cs typeface="Avenir Next" charset="0"/>
            </a:endParaRPr>
          </a:p>
          <a:p>
            <a:r>
              <a:rPr lang="es-ES_tradnl" dirty="0">
                <a:solidFill>
                  <a:srgbClr val="14171A"/>
                </a:solidFill>
                <a:latin typeface="Avenir Next" charset="0"/>
                <a:ea typeface="Avenir Next" charset="0"/>
                <a:cs typeface="Avenir Next" charset="0"/>
              </a:rPr>
              <a:t>26 Armada </a:t>
            </a:r>
            <a:endParaRPr lang="es-ES_tradnl" sz="1400" dirty="0">
              <a:latin typeface="Avenir Next" charset="0"/>
              <a:ea typeface="Avenir Next" charset="0"/>
              <a:cs typeface="Avenir Next" charset="0"/>
            </a:endParaRPr>
          </a:p>
          <a:p>
            <a:r>
              <a:rPr lang="es-ES_tradnl" b="1" dirty="0">
                <a:solidFill>
                  <a:srgbClr val="14171A"/>
                </a:solidFill>
                <a:latin typeface="Avenir Next" charset="0"/>
                <a:ea typeface="Avenir Next" charset="0"/>
                <a:cs typeface="Avenir Next" charset="0"/>
              </a:rPr>
              <a:t>De esas investigaciones</a:t>
            </a:r>
            <a:endParaRPr lang="es-ES_tradnl" sz="1400" b="1" dirty="0">
              <a:latin typeface="Avenir Next" charset="0"/>
              <a:ea typeface="Avenir Next" charset="0"/>
              <a:cs typeface="Avenir Next" charset="0"/>
            </a:endParaRPr>
          </a:p>
          <a:p>
            <a:r>
              <a:rPr lang="es-ES_tradnl" dirty="0">
                <a:solidFill>
                  <a:srgbClr val="14171A"/>
                </a:solidFill>
                <a:latin typeface="Avenir Next" charset="0"/>
                <a:ea typeface="Avenir Next" charset="0"/>
                <a:cs typeface="Avenir Next" charset="0"/>
              </a:rPr>
              <a:t>90 denuncias de desnudamientos</a:t>
            </a:r>
            <a:endParaRPr lang="es-ES_tradnl" sz="1400" dirty="0">
              <a:latin typeface="Avenir Next" charset="0"/>
              <a:ea typeface="Avenir Next" charset="0"/>
              <a:cs typeface="Avenir Next" charset="0"/>
            </a:endParaRPr>
          </a:p>
          <a:p>
            <a:r>
              <a:rPr lang="es-ES_tradnl" dirty="0">
                <a:solidFill>
                  <a:srgbClr val="14171A"/>
                </a:solidFill>
                <a:latin typeface="Avenir Next" charset="0"/>
                <a:ea typeface="Avenir Next" charset="0"/>
                <a:cs typeface="Avenir Next" charset="0"/>
              </a:rPr>
              <a:t>26 denuncias de violación o abuso sexual </a:t>
            </a:r>
            <a:endParaRPr lang="es-ES_tradnl" sz="1400" dirty="0">
              <a:latin typeface="Avenir Next" charset="0"/>
              <a:ea typeface="Avenir Next" charset="0"/>
              <a:cs typeface="Avenir Next" charset="0"/>
            </a:endParaRPr>
          </a:p>
          <a:p>
            <a:r>
              <a:rPr lang="es-ES_tradnl" dirty="0">
                <a:solidFill>
                  <a:srgbClr val="14171A"/>
                </a:solidFill>
                <a:latin typeface="Avenir Next" charset="0"/>
                <a:ea typeface="Avenir Next" charset="0"/>
                <a:cs typeface="Avenir Next" charset="0"/>
              </a:rPr>
              <a:t>8 denuncias de amenazas de delitos sexuales</a:t>
            </a:r>
            <a:endParaRPr lang="es-ES_tradnl" sz="1400" dirty="0">
              <a:latin typeface="Avenir Next" charset="0"/>
              <a:ea typeface="Avenir Next" charset="0"/>
              <a:cs typeface="Avenir Next" charset="0"/>
            </a:endParaRPr>
          </a:p>
          <a:p>
            <a:r>
              <a:rPr lang="es-ES_tradnl" dirty="0">
                <a:solidFill>
                  <a:srgbClr val="14171A"/>
                </a:solidFill>
                <a:latin typeface="Avenir Next" charset="0"/>
                <a:ea typeface="Avenir Next" charset="0"/>
                <a:cs typeface="Avenir Next" charset="0"/>
              </a:rPr>
              <a:t>720 denuncias lesiones por armas de fuego </a:t>
            </a:r>
            <a:endParaRPr lang="es-ES_tradnl" sz="1400" dirty="0">
              <a:latin typeface="Avenir Next" charset="0"/>
              <a:ea typeface="Avenir Next" charset="0"/>
              <a:cs typeface="Avenir Next" charset="0"/>
            </a:endParaRPr>
          </a:p>
          <a:p>
            <a:r>
              <a:rPr lang="es-ES_tradnl" dirty="0">
                <a:solidFill>
                  <a:srgbClr val="14171A"/>
                </a:solidFill>
                <a:latin typeface="Avenir Next" charset="0"/>
                <a:ea typeface="Avenir Next" charset="0"/>
                <a:cs typeface="Avenir Next" charset="0"/>
              </a:rPr>
              <a:t>1679 denuncias por apremios ilegítimos </a:t>
            </a:r>
            <a:endParaRPr lang="es-ES_tradnl" sz="1400" dirty="0">
              <a:latin typeface="Avenir Next" charset="0"/>
              <a:ea typeface="Avenir Next" charset="0"/>
              <a:cs typeface="Avenir Next" charset="0"/>
            </a:endParaRPr>
          </a:p>
          <a:p>
            <a:r>
              <a:rPr lang="es-ES_tradnl" dirty="0">
                <a:solidFill>
                  <a:srgbClr val="14171A"/>
                </a:solidFill>
                <a:latin typeface="Avenir Next" charset="0"/>
                <a:ea typeface="Avenir Next" charset="0"/>
                <a:cs typeface="Avenir Next" charset="0"/>
              </a:rPr>
              <a:t>44 denuncias de torturas </a:t>
            </a:r>
            <a:endParaRPr lang="es-ES_tradnl" sz="1400" dirty="0">
              <a:latin typeface="Avenir Next" charset="0"/>
              <a:ea typeface="Avenir Next" charset="0"/>
              <a:cs typeface="Avenir Next" charset="0"/>
            </a:endParaRPr>
          </a:p>
        </p:txBody>
      </p:sp>
      <p:sp>
        <p:nvSpPr>
          <p:cNvPr id="4" name="CuadroTexto 3"/>
          <p:cNvSpPr txBox="1"/>
          <p:nvPr/>
        </p:nvSpPr>
        <p:spPr>
          <a:xfrm>
            <a:off x="7222401" y="8738416"/>
            <a:ext cx="3526659"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2400"/>
              </a:spcBef>
              <a:spcAft>
                <a:spcPts val="0"/>
              </a:spcAft>
              <a:buClrTx/>
              <a:buSzTx/>
              <a:buFontTx/>
              <a:buNone/>
              <a:tabLst/>
            </a:pPr>
            <a:r>
              <a:rPr kumimoji="0" lang="es-ES_tradnl" sz="2000" b="0" i="0" u="none" strike="noStrike" cap="none" spc="0" normalizeH="0" baseline="0" smtClean="0">
                <a:ln>
                  <a:noFill/>
                </a:ln>
                <a:solidFill>
                  <a:srgbClr val="838787"/>
                </a:solidFill>
                <a:effectLst/>
                <a:uFillTx/>
                <a:latin typeface="Avenir Next Medium"/>
                <a:ea typeface="Avenir Next Medium"/>
                <a:cs typeface="Avenir Next Medium"/>
                <a:sym typeface="Avenir Next Medium"/>
              </a:rPr>
              <a:t>Cifras </a:t>
            </a:r>
            <a:r>
              <a:rPr lang="es-ES_tradnl"/>
              <a:t>M</a:t>
            </a:r>
            <a:r>
              <a:rPr kumimoji="0" lang="es-ES_tradnl" sz="2000" b="0" i="0" u="none" strike="noStrike" cap="none" spc="0" normalizeH="0" baseline="0" smtClean="0">
                <a:ln>
                  <a:noFill/>
                </a:ln>
                <a:solidFill>
                  <a:srgbClr val="838787"/>
                </a:solidFill>
                <a:effectLst/>
                <a:uFillTx/>
                <a:latin typeface="Avenir Next Medium"/>
                <a:ea typeface="Avenir Next Medium"/>
                <a:cs typeface="Avenir Next Medium"/>
                <a:sym typeface="Avenir Next Medium"/>
              </a:rPr>
              <a:t>inisterio Público </a:t>
            </a:r>
            <a:endParaRPr kumimoji="0" lang="es-ES_tradnl" sz="2000" b="0" i="0" u="none" strike="noStrike" cap="none" spc="0" normalizeH="0" baseline="0">
              <a:ln>
                <a:noFill/>
              </a:ln>
              <a:solidFill>
                <a:srgbClr val="838787"/>
              </a:solidFill>
              <a:effectLst/>
              <a:uFillTx/>
              <a:latin typeface="Avenir Next Medium"/>
              <a:ea typeface="Avenir Next Medium"/>
              <a:cs typeface="Avenir Next Medium"/>
              <a:sym typeface="Avenir Next Medium"/>
            </a:endParaRPr>
          </a:p>
        </p:txBody>
      </p:sp>
    </p:spTree>
    <p:extLst>
      <p:ext uri="{BB962C8B-B14F-4D97-AF65-F5344CB8AC3E}">
        <p14:creationId xmlns:p14="http://schemas.microsoft.com/office/powerpoint/2010/main" val="1754873883"/>
      </p:ext>
    </p:extLst>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Profesor Julio Mundaca Q. @juliomundaca"/>
          <p:cNvSpPr txBox="1">
            <a:spLocks noGrp="1"/>
          </p:cNvSpPr>
          <p:nvPr>
            <p:ph type="body" idx="13"/>
          </p:nvPr>
        </p:nvSpPr>
        <p:spPr>
          <a:xfrm>
            <a:off x="50800" y="439418"/>
            <a:ext cx="12903200" cy="462282"/>
          </a:xfrm>
          <a:prstGeom prst="rect">
            <a:avLst/>
          </a:prstGeom>
          <a:solidFill>
            <a:schemeClr val="accent1"/>
          </a:solidFill>
        </p:spPr>
        <p:txBody>
          <a:bodyPr/>
          <a:lstStyle>
            <a:lvl1pPr algn="r" defTabSz="584200">
              <a:defRPr sz="2800" spc="0">
                <a:solidFill>
                  <a:srgbClr val="FFFFFF"/>
                </a:solidFill>
                <a:latin typeface="+mn-lt"/>
                <a:ea typeface="+mn-ea"/>
                <a:cs typeface="+mn-cs"/>
                <a:sym typeface="DIN Condensed"/>
              </a:defRPr>
            </a:lvl1pPr>
          </a:lstStyle>
          <a:p>
            <a:r>
              <a:t>Profesor Julio Mundaca Q. @juliomundaca</a:t>
            </a:r>
          </a:p>
        </p:txBody>
      </p:sp>
      <p:sp>
        <p:nvSpPr>
          <p:cNvPr id="172" name="Escenario"/>
          <p:cNvSpPr txBox="1">
            <a:spLocks noGrp="1"/>
          </p:cNvSpPr>
          <p:nvPr>
            <p:ph type="title"/>
          </p:nvPr>
        </p:nvSpPr>
        <p:spPr>
          <a:prstGeom prst="rect">
            <a:avLst/>
          </a:prstGeom>
        </p:spPr>
        <p:txBody>
          <a:bodyPr/>
          <a:lstStyle>
            <a:lvl1pPr defTabSz="467359">
              <a:spcBef>
                <a:spcPts val="2200"/>
              </a:spcBef>
              <a:defRPr sz="4800"/>
            </a:lvl1pPr>
          </a:lstStyle>
          <a:p>
            <a:r>
              <a:rPr dirty="0" smtClean="0"/>
              <a:t>Escenario</a:t>
            </a:r>
            <a:r>
              <a:rPr lang="es-ES" dirty="0" smtClean="0"/>
              <a:t>: audiencias </a:t>
            </a:r>
            <a:endParaRPr dirty="0"/>
          </a:p>
        </p:txBody>
      </p:sp>
      <p:pic>
        <p:nvPicPr>
          <p:cNvPr id="173" name="Imagen" descr="Imagen"/>
          <p:cNvPicPr>
            <a:picLocks noChangeAspect="1"/>
          </p:cNvPicPr>
          <p:nvPr/>
        </p:nvPicPr>
        <p:blipFill>
          <a:blip r:embed="rId2">
            <a:extLst/>
          </a:blip>
          <a:stretch>
            <a:fillRect/>
          </a:stretch>
        </p:blipFill>
        <p:spPr>
          <a:xfrm>
            <a:off x="4878686" y="8516054"/>
            <a:ext cx="2237803" cy="1161239"/>
          </a:xfrm>
          <a:prstGeom prst="rect">
            <a:avLst/>
          </a:prstGeom>
          <a:ln w="12700">
            <a:miter lim="400000"/>
          </a:ln>
        </p:spPr>
      </p:pic>
      <p:sp>
        <p:nvSpPr>
          <p:cNvPr id="174" name="A nivel nacional, desde el 18 de octubre al 21 de noviembre, se realizaron un total de 22.892   Audiencias de control de detención (ACD)…"/>
          <p:cNvSpPr txBox="1">
            <a:spLocks noGrp="1"/>
          </p:cNvSpPr>
          <p:nvPr>
            <p:ph type="body" idx="4294967295"/>
          </p:nvPr>
        </p:nvSpPr>
        <p:spPr>
          <a:xfrm>
            <a:off x="406400" y="2133600"/>
            <a:ext cx="12192000" cy="6108700"/>
          </a:xfrm>
          <a:prstGeom prst="rect">
            <a:avLst/>
          </a:prstGeom>
        </p:spPr>
        <p:txBody>
          <a:bodyPr/>
          <a:lstStyle/>
          <a:p>
            <a:pPr marL="0" marR="331470" indent="0" defTabSz="449580">
              <a:spcBef>
                <a:spcPts val="0"/>
              </a:spcBef>
              <a:buClrTx/>
              <a:buSzTx/>
              <a:buFontTx/>
              <a:buNone/>
              <a:tabLst>
                <a:tab pos="292100" algn="l"/>
              </a:tabLst>
              <a:defRPr sz="2500">
                <a:solidFill>
                  <a:srgbClr val="616161"/>
                </a:solidFill>
                <a:latin typeface="Helvetica"/>
                <a:ea typeface="Helvetica"/>
                <a:cs typeface="Helvetica"/>
                <a:sym typeface="Helvetica"/>
              </a:defRPr>
            </a:pPr>
            <a:endParaRPr dirty="0"/>
          </a:p>
          <a:p>
            <a:pPr marL="0" marR="331470" lvl="4" indent="0" defTabSz="449580">
              <a:spcBef>
                <a:spcPts val="0"/>
              </a:spcBef>
              <a:buClrTx/>
              <a:buSzTx/>
              <a:buFontTx/>
              <a:buNone/>
              <a:tabLst>
                <a:tab pos="292100" algn="l"/>
              </a:tabLst>
              <a:defRPr sz="2500">
                <a:solidFill>
                  <a:srgbClr val="616161"/>
                </a:solidFill>
                <a:latin typeface="Helvetica"/>
                <a:ea typeface="Helvetica"/>
                <a:cs typeface="Helvetica"/>
                <a:sym typeface="Helvetica"/>
              </a:defRPr>
            </a:pPr>
            <a:endParaRPr dirty="0"/>
          </a:p>
          <a:p>
            <a:pPr marL="0" marR="331470" lvl="4" indent="0" defTabSz="449580">
              <a:spcBef>
                <a:spcPts val="0"/>
              </a:spcBef>
              <a:buClrTx/>
              <a:buSzTx/>
              <a:buFontTx/>
              <a:buNone/>
              <a:tabLst>
                <a:tab pos="292100" algn="l"/>
              </a:tabLst>
              <a:defRPr sz="2500">
                <a:solidFill>
                  <a:srgbClr val="616161"/>
                </a:solidFill>
                <a:latin typeface="Helvetica"/>
                <a:ea typeface="Helvetica"/>
                <a:cs typeface="Helvetica"/>
                <a:sym typeface="Helvetica"/>
              </a:defRPr>
            </a:pPr>
            <a:endParaRPr dirty="0">
              <a:latin typeface="Avenir Next" charset="0"/>
              <a:ea typeface="Avenir Next" charset="0"/>
              <a:cs typeface="Avenir Next" charset="0"/>
            </a:endParaRPr>
          </a:p>
          <a:p>
            <a:pPr marL="0" marR="331470" lvl="4" indent="0" defTabSz="449580">
              <a:spcBef>
                <a:spcPts val="0"/>
              </a:spcBef>
              <a:buClrTx/>
              <a:buSzTx/>
              <a:buFontTx/>
              <a:buNone/>
              <a:tabLst>
                <a:tab pos="292100" algn="l"/>
              </a:tabLst>
              <a:defRPr sz="2500">
                <a:solidFill>
                  <a:srgbClr val="616161"/>
                </a:solidFill>
                <a:latin typeface="Helvetica"/>
                <a:ea typeface="Helvetica"/>
                <a:cs typeface="Helvetica"/>
                <a:sym typeface="Helvetica"/>
              </a:defRPr>
            </a:pPr>
            <a:r>
              <a:rPr dirty="0">
                <a:latin typeface="Avenir Next" charset="0"/>
                <a:ea typeface="Avenir Next" charset="0"/>
                <a:cs typeface="Avenir Next" charset="0"/>
              </a:rPr>
              <a:t>A nivel nacional, </a:t>
            </a:r>
            <a:r>
              <a:rPr b="1" dirty="0" smtClean="0">
                <a:latin typeface="Avenir Next" charset="0"/>
                <a:ea typeface="Avenir Next" charset="0"/>
                <a:cs typeface="Avenir Next" charset="0"/>
              </a:rPr>
              <a:t>22.892</a:t>
            </a:r>
            <a:r>
              <a:rPr dirty="0" smtClean="0">
                <a:latin typeface="Avenir Next" charset="0"/>
                <a:ea typeface="Avenir Next" charset="0"/>
                <a:cs typeface="Avenir Next" charset="0"/>
              </a:rPr>
              <a:t> Audiencias </a:t>
            </a:r>
            <a:r>
              <a:rPr dirty="0">
                <a:latin typeface="Avenir Next" charset="0"/>
                <a:ea typeface="Avenir Next" charset="0"/>
                <a:cs typeface="Avenir Next" charset="0"/>
              </a:rPr>
              <a:t>de control de detención (ACD)</a:t>
            </a:r>
          </a:p>
          <a:p>
            <a:pPr marL="0" marR="331470" lvl="4" indent="0" defTabSz="449580">
              <a:spcBef>
                <a:spcPts val="0"/>
              </a:spcBef>
              <a:buClrTx/>
              <a:buSzTx/>
              <a:buFontTx/>
              <a:buNone/>
              <a:tabLst>
                <a:tab pos="292100" algn="l"/>
              </a:tabLst>
              <a:defRPr sz="2500">
                <a:solidFill>
                  <a:srgbClr val="616161"/>
                </a:solidFill>
                <a:latin typeface="Helvetica"/>
                <a:ea typeface="Helvetica"/>
                <a:cs typeface="Helvetica"/>
                <a:sym typeface="Helvetica"/>
              </a:defRPr>
            </a:pPr>
            <a:endParaRPr dirty="0">
              <a:latin typeface="Avenir Next" charset="0"/>
              <a:ea typeface="Avenir Next" charset="0"/>
              <a:cs typeface="Avenir Next" charset="0"/>
            </a:endParaRPr>
          </a:p>
          <a:p>
            <a:pPr marL="0" marR="331470" lvl="4" indent="0" defTabSz="449580">
              <a:spcBef>
                <a:spcPts val="0"/>
              </a:spcBef>
              <a:buClrTx/>
              <a:buSzTx/>
              <a:buFontTx/>
              <a:buNone/>
              <a:tabLst>
                <a:tab pos="292100" algn="l"/>
              </a:tabLst>
              <a:defRPr sz="2500">
                <a:solidFill>
                  <a:srgbClr val="616161"/>
                </a:solidFill>
                <a:latin typeface="Helvetica"/>
                <a:ea typeface="Helvetica"/>
                <a:cs typeface="Helvetica"/>
                <a:sym typeface="Helvetica"/>
              </a:defRPr>
            </a:pPr>
            <a:r>
              <a:rPr b="1" dirty="0">
                <a:latin typeface="Avenir Next" charset="0"/>
                <a:ea typeface="Avenir Next" charset="0"/>
                <a:cs typeface="Avenir Next" charset="0"/>
              </a:rPr>
              <a:t>35.332</a:t>
            </a:r>
            <a:r>
              <a:rPr dirty="0">
                <a:latin typeface="Avenir Next" charset="0"/>
                <a:ea typeface="Avenir Next" charset="0"/>
                <a:cs typeface="Avenir Next" charset="0"/>
              </a:rPr>
              <a:t> imputados</a:t>
            </a:r>
          </a:p>
          <a:p>
            <a:pPr marL="0" marR="331470" lvl="4" indent="0" defTabSz="449580">
              <a:spcBef>
                <a:spcPts val="0"/>
              </a:spcBef>
              <a:buClrTx/>
              <a:buSzTx/>
              <a:buFontTx/>
              <a:buNone/>
              <a:tabLst>
                <a:tab pos="292100" algn="l"/>
              </a:tabLst>
              <a:defRPr sz="2500">
                <a:solidFill>
                  <a:srgbClr val="616161"/>
                </a:solidFill>
                <a:latin typeface="Helvetica"/>
                <a:ea typeface="Helvetica"/>
                <a:cs typeface="Helvetica"/>
                <a:sym typeface="Helvetica"/>
              </a:defRPr>
            </a:pPr>
            <a:endParaRPr dirty="0">
              <a:latin typeface="Avenir Next" charset="0"/>
              <a:ea typeface="Avenir Next" charset="0"/>
              <a:cs typeface="Avenir Next" charset="0"/>
              <a:sym typeface="Times New Roman"/>
            </a:endParaRPr>
          </a:p>
          <a:p>
            <a:pPr marL="0" marR="331470" lvl="4" indent="0" defTabSz="449580">
              <a:spcBef>
                <a:spcPts val="0"/>
              </a:spcBef>
              <a:buClrTx/>
              <a:buSzTx/>
              <a:buFontTx/>
              <a:buNone/>
              <a:tabLst>
                <a:tab pos="292100" algn="l"/>
              </a:tabLst>
              <a:defRPr sz="2500">
                <a:solidFill>
                  <a:srgbClr val="616161"/>
                </a:solidFill>
                <a:latin typeface="Helvetica"/>
                <a:ea typeface="Helvetica"/>
                <a:cs typeface="Helvetica"/>
                <a:sym typeface="Helvetica"/>
              </a:defRPr>
            </a:pPr>
            <a:r>
              <a:rPr dirty="0">
                <a:latin typeface="Avenir Next" charset="0"/>
                <a:ea typeface="Avenir Next" charset="0"/>
                <a:cs typeface="Avenir Next" charset="0"/>
              </a:rPr>
              <a:t>A nivel nacional, se ha declarado ilegal la detención de </a:t>
            </a:r>
            <a:r>
              <a:rPr b="1" dirty="0">
                <a:latin typeface="Avenir Next" charset="0"/>
                <a:ea typeface="Avenir Next" charset="0"/>
                <a:cs typeface="Avenir Next" charset="0"/>
              </a:rPr>
              <a:t>1.330 imputados</a:t>
            </a:r>
            <a:r>
              <a:rPr dirty="0">
                <a:latin typeface="Avenir Next" charset="0"/>
                <a:ea typeface="Avenir Next" charset="0"/>
                <a:cs typeface="Avenir Next" charset="0"/>
              </a:rPr>
              <a:t>, lo </a:t>
            </a:r>
            <a:r>
              <a:rPr dirty="0" smtClean="0">
                <a:latin typeface="Avenir Next" charset="0"/>
                <a:ea typeface="Avenir Next" charset="0"/>
                <a:cs typeface="Avenir Next" charset="0"/>
              </a:rPr>
              <a:t>que </a:t>
            </a:r>
            <a:r>
              <a:rPr dirty="0">
                <a:latin typeface="Avenir Next" charset="0"/>
                <a:ea typeface="Avenir Next" charset="0"/>
                <a:cs typeface="Avenir Next" charset="0"/>
              </a:rPr>
              <a:t>representa el </a:t>
            </a:r>
            <a:r>
              <a:rPr b="1" dirty="0">
                <a:latin typeface="Avenir Next" charset="0"/>
                <a:ea typeface="Avenir Next" charset="0"/>
                <a:cs typeface="Avenir Next" charset="0"/>
              </a:rPr>
              <a:t>3,8%</a:t>
            </a:r>
            <a:r>
              <a:rPr dirty="0">
                <a:latin typeface="Avenir Next" charset="0"/>
                <a:ea typeface="Avenir Next" charset="0"/>
                <a:cs typeface="Avenir Next" charset="0"/>
              </a:rPr>
              <a:t> del total nacional </a:t>
            </a:r>
          </a:p>
          <a:p>
            <a:pPr marL="0" marR="331470" lvl="4" indent="0" defTabSz="449580">
              <a:spcBef>
                <a:spcPts val="0"/>
              </a:spcBef>
              <a:buClrTx/>
              <a:buSzTx/>
              <a:buFontTx/>
              <a:buNone/>
              <a:tabLst>
                <a:tab pos="292100" algn="l"/>
              </a:tabLst>
              <a:defRPr sz="2500">
                <a:solidFill>
                  <a:srgbClr val="616161"/>
                </a:solidFill>
                <a:latin typeface="Helvetica"/>
                <a:ea typeface="Helvetica"/>
                <a:cs typeface="Helvetica"/>
                <a:sym typeface="Helvetica"/>
              </a:defRPr>
            </a:pPr>
            <a:endParaRPr dirty="0">
              <a:latin typeface="Avenir Next" charset="0"/>
              <a:ea typeface="Avenir Next" charset="0"/>
              <a:cs typeface="Avenir Next" charset="0"/>
            </a:endParaRPr>
          </a:p>
          <a:p>
            <a:pPr marL="0" marR="331470" lvl="4" indent="0" algn="just" defTabSz="449580">
              <a:spcBef>
                <a:spcPts val="0"/>
              </a:spcBef>
              <a:buClrTx/>
              <a:buSzTx/>
              <a:buFontTx/>
              <a:buNone/>
              <a:tabLst>
                <a:tab pos="292100" algn="l"/>
              </a:tabLst>
              <a:defRPr sz="2500">
                <a:solidFill>
                  <a:srgbClr val="616161"/>
                </a:solidFill>
                <a:latin typeface="Helvetica"/>
                <a:ea typeface="Helvetica"/>
                <a:cs typeface="Helvetica"/>
                <a:sym typeface="Helvetica"/>
              </a:defRPr>
            </a:pPr>
            <a:r>
              <a:rPr dirty="0">
                <a:latin typeface="Avenir Next" charset="0"/>
                <a:ea typeface="Avenir Next" charset="0"/>
                <a:cs typeface="Avenir Next" charset="0"/>
              </a:rPr>
              <a:t>En cuanto a las prisiones preventivas, se han presentado 2.495 peticiones de PP  a nivel nacional. Se han concedido 2.031, lo que representa el </a:t>
            </a:r>
            <a:r>
              <a:rPr b="1" dirty="0">
                <a:latin typeface="Avenir Next" charset="0"/>
                <a:ea typeface="Avenir Next" charset="0"/>
                <a:cs typeface="Avenir Next" charset="0"/>
              </a:rPr>
              <a:t>81,4%</a:t>
            </a:r>
          </a:p>
          <a:p>
            <a:pPr marL="0" marR="331470" indent="0" algn="just" defTabSz="449580">
              <a:spcBef>
                <a:spcPts val="0"/>
              </a:spcBef>
              <a:buClrTx/>
              <a:buSzTx/>
              <a:buFontTx/>
              <a:buNone/>
              <a:defRPr sz="2500">
                <a:solidFill>
                  <a:srgbClr val="616161"/>
                </a:solidFill>
                <a:latin typeface="Helvetica"/>
                <a:ea typeface="Helvetica"/>
                <a:cs typeface="Helvetica"/>
                <a:sym typeface="Helvetica"/>
              </a:defRPr>
            </a:pPr>
            <a:endParaRPr b="1" dirty="0"/>
          </a:p>
          <a:p>
            <a:pPr marL="0" marR="331470" indent="0" algn="just" defTabSz="449580">
              <a:spcBef>
                <a:spcPts val="0"/>
              </a:spcBef>
              <a:buClrTx/>
              <a:buSzTx/>
              <a:buFontTx/>
              <a:buNone/>
              <a:defRPr sz="1400">
                <a:solidFill>
                  <a:srgbClr val="616161"/>
                </a:solidFill>
                <a:latin typeface="Helvetica"/>
                <a:ea typeface="Helvetica"/>
                <a:cs typeface="Helvetica"/>
                <a:sym typeface="Helvetica"/>
              </a:defRPr>
            </a:pPr>
            <a:endParaRPr b="1" dirty="0"/>
          </a:p>
        </p:txBody>
      </p:sp>
      <p:sp>
        <p:nvSpPr>
          <p:cNvPr id="6" name="CuadroTexto 5"/>
          <p:cNvSpPr txBox="1"/>
          <p:nvPr/>
        </p:nvSpPr>
        <p:spPr>
          <a:xfrm>
            <a:off x="8040548" y="8737600"/>
            <a:ext cx="3526659"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2400"/>
              </a:spcBef>
              <a:spcAft>
                <a:spcPts val="0"/>
              </a:spcAft>
              <a:buClrTx/>
              <a:buSzTx/>
              <a:buFontTx/>
              <a:buNone/>
              <a:tabLst/>
            </a:pPr>
            <a:r>
              <a:rPr kumimoji="0" lang="es-ES_tradnl" sz="2000" b="0" i="0" u="none" strike="noStrike" cap="none" spc="0" normalizeH="0" baseline="0" dirty="0" smtClean="0">
                <a:ln>
                  <a:noFill/>
                </a:ln>
                <a:solidFill>
                  <a:srgbClr val="838787"/>
                </a:solidFill>
                <a:effectLst/>
                <a:uFillTx/>
                <a:latin typeface="Avenir Next Medium"/>
                <a:ea typeface="Avenir Next Medium"/>
                <a:cs typeface="Avenir Next Medium"/>
                <a:sym typeface="Avenir Next Medium"/>
              </a:rPr>
              <a:t>Cifras Poder Judicial</a:t>
            </a:r>
            <a:endParaRPr kumimoji="0" lang="es-ES_tradnl" sz="2000" b="0" i="0" u="none" strike="noStrike" cap="none" spc="0" normalizeH="0" baseline="0" dirty="0">
              <a:ln>
                <a:noFill/>
              </a:ln>
              <a:solidFill>
                <a:srgbClr val="838787"/>
              </a:solidFill>
              <a:effectLst/>
              <a:uFillTx/>
              <a:latin typeface="Avenir Next Medium"/>
              <a:ea typeface="Avenir Next Medium"/>
              <a:cs typeface="Avenir Next Medium"/>
              <a:sym typeface="Avenir Next Medium"/>
            </a:endParaRPr>
          </a:p>
        </p:txBody>
      </p:sp>
    </p:spTree>
    <p:extLst>
      <p:ext uri="{BB962C8B-B14F-4D97-AF65-F5344CB8AC3E}">
        <p14:creationId xmlns:p14="http://schemas.microsoft.com/office/powerpoint/2010/main" val="1862386458"/>
      </p:ext>
    </p:extLst>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New_Template7">
  <a:themeElements>
    <a:clrScheme name="New_Template7">
      <a:dk1>
        <a:srgbClr val="222222"/>
      </a:dk1>
      <a:lt1>
        <a:srgbClr val="838787"/>
      </a:lt1>
      <a:dk2>
        <a:srgbClr val="222222"/>
      </a:dk2>
      <a:lt2>
        <a:srgbClr val="A6AAA9"/>
      </a:lt2>
      <a:accent1>
        <a:srgbClr val="34A5DA"/>
      </a:accent1>
      <a:accent2>
        <a:srgbClr val="3F969A"/>
      </a:accent2>
      <a:accent3>
        <a:srgbClr val="8ABE5E"/>
      </a:accent3>
      <a:accent4>
        <a:srgbClr val="FDCB56"/>
      </a:accent4>
      <a:accent5>
        <a:srgbClr val="E42832"/>
      </a:accent5>
      <a:accent6>
        <a:srgbClr val="C52060"/>
      </a:accent6>
      <a:hlink>
        <a:srgbClr val="0000FF"/>
      </a:hlink>
      <a:folHlink>
        <a:srgbClr val="FF00FF"/>
      </a:folHlink>
    </a:clrScheme>
    <a:fontScheme name="New_Template7">
      <a:majorFont>
        <a:latin typeface="DIN Condensed"/>
        <a:ea typeface="DIN Condensed"/>
        <a:cs typeface="DIN Condensed"/>
      </a:majorFont>
      <a:minorFont>
        <a:latin typeface="DIN Condensed"/>
        <a:ea typeface="DIN Condensed"/>
        <a:cs typeface="DIN Condensed"/>
      </a:minorFont>
    </a:fontScheme>
    <a:fmtScheme name="New_Templat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80000"/>
          </a:lnSpc>
          <a:spcBef>
            <a:spcPts val="0"/>
          </a:spcBef>
          <a:spcAft>
            <a:spcPts val="0"/>
          </a:spcAft>
          <a:buClrTx/>
          <a:buSzTx/>
          <a:buFontTx/>
          <a:buNone/>
          <a:tabLst/>
          <a:defRPr kumimoji="0" sz="2800" b="0" i="0" u="none" strike="noStrike" cap="all" spc="0" normalizeH="0" baseline="0">
            <a:ln>
              <a:noFill/>
            </a:ln>
            <a:solidFill>
              <a:srgbClr val="FFFFFF"/>
            </a:solidFill>
            <a:effectLst/>
            <a:uFillTx/>
            <a:latin typeface="+mn-lt"/>
            <a:ea typeface="+mn-ea"/>
            <a:cs typeface="+mn-cs"/>
            <a:sym typeface="DIN Condense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New_Template7">
  <a:themeElements>
    <a:clrScheme name="New_Template7">
      <a:dk1>
        <a:srgbClr val="000000"/>
      </a:dk1>
      <a:lt1>
        <a:srgbClr val="FFFFFF"/>
      </a:lt1>
      <a:dk2>
        <a:srgbClr val="222222"/>
      </a:dk2>
      <a:lt2>
        <a:srgbClr val="A6AAA9"/>
      </a:lt2>
      <a:accent1>
        <a:srgbClr val="34A5DA"/>
      </a:accent1>
      <a:accent2>
        <a:srgbClr val="3F969A"/>
      </a:accent2>
      <a:accent3>
        <a:srgbClr val="8ABE5E"/>
      </a:accent3>
      <a:accent4>
        <a:srgbClr val="FDCB56"/>
      </a:accent4>
      <a:accent5>
        <a:srgbClr val="E42832"/>
      </a:accent5>
      <a:accent6>
        <a:srgbClr val="C52060"/>
      </a:accent6>
      <a:hlink>
        <a:srgbClr val="0000FF"/>
      </a:hlink>
      <a:folHlink>
        <a:srgbClr val="FF00FF"/>
      </a:folHlink>
    </a:clrScheme>
    <a:fontScheme name="New_Template7">
      <a:majorFont>
        <a:latin typeface="DIN Condensed"/>
        <a:ea typeface="DIN Condensed"/>
        <a:cs typeface="DIN Condensed"/>
      </a:majorFont>
      <a:minorFont>
        <a:latin typeface="DIN Condensed"/>
        <a:ea typeface="DIN Condensed"/>
        <a:cs typeface="DIN Condensed"/>
      </a:minorFont>
    </a:fontScheme>
    <a:fmtScheme name="New_Templat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80000"/>
          </a:lnSpc>
          <a:spcBef>
            <a:spcPts val="0"/>
          </a:spcBef>
          <a:spcAft>
            <a:spcPts val="0"/>
          </a:spcAft>
          <a:buClrTx/>
          <a:buSzTx/>
          <a:buFontTx/>
          <a:buNone/>
          <a:tabLst/>
          <a:defRPr kumimoji="0" sz="2800" b="0" i="0" u="none" strike="noStrike" cap="all" spc="0" normalizeH="0" baseline="0">
            <a:ln>
              <a:noFill/>
            </a:ln>
            <a:solidFill>
              <a:srgbClr val="FFFFFF"/>
            </a:solidFill>
            <a:effectLst/>
            <a:uFillTx/>
            <a:latin typeface="+mn-lt"/>
            <a:ea typeface="+mn-ea"/>
            <a:cs typeface="+mn-cs"/>
            <a:sym typeface="DIN Condense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765</TotalTime>
  <Words>4456</Words>
  <Application>Microsoft Macintosh PowerPoint</Application>
  <PresentationFormat>Personalizado</PresentationFormat>
  <Paragraphs>400</Paragraphs>
  <Slides>55</Slides>
  <Notes>1</Notes>
  <HiddenSlides>0</HiddenSlides>
  <MMClips>3</MMClips>
  <ScaleCrop>false</ScaleCrop>
  <HeadingPairs>
    <vt:vector size="6" baseType="variant">
      <vt:variant>
        <vt:lpstr>Fuentes usadas</vt:lpstr>
      </vt:variant>
      <vt:variant>
        <vt:i4>15</vt:i4>
      </vt:variant>
      <vt:variant>
        <vt:lpstr>Tema</vt:lpstr>
      </vt:variant>
      <vt:variant>
        <vt:i4>1</vt:i4>
      </vt:variant>
      <vt:variant>
        <vt:lpstr>Títulos de diapositiva</vt:lpstr>
      </vt:variant>
      <vt:variant>
        <vt:i4>55</vt:i4>
      </vt:variant>
    </vt:vector>
  </HeadingPairs>
  <TitlesOfParts>
    <vt:vector size="71" baseType="lpstr">
      <vt:lpstr>Arial</vt:lpstr>
      <vt:lpstr>Arial Unicode MS</vt:lpstr>
      <vt:lpstr>Avenir Next</vt:lpstr>
      <vt:lpstr>Avenir Next Medium</vt:lpstr>
      <vt:lpstr>Calibri</vt:lpstr>
      <vt:lpstr>Courier</vt:lpstr>
      <vt:lpstr>Courier New</vt:lpstr>
      <vt:lpstr>DIN Alternate</vt:lpstr>
      <vt:lpstr>DIN Condensed</vt:lpstr>
      <vt:lpstr>Helvetica</vt:lpstr>
      <vt:lpstr>Helvetica Neue</vt:lpstr>
      <vt:lpstr>Symbol</vt:lpstr>
      <vt:lpstr>Times</vt:lpstr>
      <vt:lpstr>Times New Roman</vt:lpstr>
      <vt:lpstr>Verdana</vt:lpstr>
      <vt:lpstr>New_Template7</vt:lpstr>
      <vt:lpstr>Chile en crisis</vt:lpstr>
      <vt:lpstr>Escenario</vt:lpstr>
      <vt:lpstr>Delitos denunciados</vt:lpstr>
      <vt:lpstr>Escenario</vt:lpstr>
      <vt:lpstr>Escenario</vt:lpstr>
      <vt:lpstr>Escenario: reformas recomendadas por HRW</vt:lpstr>
      <vt:lpstr>Escenario: reformas recomendadas por HRW</vt:lpstr>
      <vt:lpstr>Escenario: 2670 causas penales por violaciones DDHH</vt:lpstr>
      <vt:lpstr>Escenario: audiencias </vt:lpstr>
      <vt:lpstr>Constitución</vt:lpstr>
      <vt:lpstr>Constitución</vt:lpstr>
      <vt:lpstr>Constitución</vt:lpstr>
      <vt:lpstr> violación de derechos humanos</vt:lpstr>
      <vt:lpstr> violación de derechos humanos</vt:lpstr>
      <vt:lpstr>Estados de excepción constitucionales</vt:lpstr>
      <vt:lpstr>Estados de excepción</vt:lpstr>
      <vt:lpstr>Estados de excepción</vt:lpstr>
      <vt:lpstr>Estados de excepción</vt:lpstr>
      <vt:lpstr>Ley de seguridad del estado 12927</vt:lpstr>
      <vt:lpstr>Ley de seguridad del estado 12.927</vt:lpstr>
      <vt:lpstr>Ley de seguridad del estado 12927</vt:lpstr>
      <vt:lpstr>Ley de seguridad del estado 12927</vt:lpstr>
      <vt:lpstr>Ley de seguridad del estado 12927</vt:lpstr>
      <vt:lpstr>Presentación de PowerPoint</vt:lpstr>
      <vt:lpstr>Uso de la fuerza policial (circular 1832, marzo 2019)</vt:lpstr>
      <vt:lpstr>Uso de la fuerza policial (circular 1832, marzo 2019)</vt:lpstr>
      <vt:lpstr>Uso de la fuerza policial (circular 1832, marzo 2019)</vt:lpstr>
      <vt:lpstr>Uso armas letales (circular 1832, marzo 2019)</vt:lpstr>
      <vt:lpstr>Uso armas letales (circular 1832, marzo 2019)</vt:lpstr>
      <vt:lpstr>Control de identidad</vt:lpstr>
      <vt:lpstr>Control de identidad</vt:lpstr>
      <vt:lpstr>Control de identidad</vt:lpstr>
      <vt:lpstr>Control de identidad</vt:lpstr>
      <vt:lpstr>Control de identidad</vt:lpstr>
      <vt:lpstr>Control de identidad</vt:lpstr>
      <vt:lpstr>Flagrancia</vt:lpstr>
      <vt:lpstr>Detención toque  de queda</vt:lpstr>
      <vt:lpstr>Limitaciones al derecho a la protesta pacífica</vt:lpstr>
      <vt:lpstr>Ley 20.357 lesa humanidad, genocidio y delitos de guerra</vt:lpstr>
      <vt:lpstr>Presentación de PowerPoint</vt:lpstr>
      <vt:lpstr>Delitos cometidos por agentes del estado</vt:lpstr>
      <vt:lpstr>Delitos cometidos por agentes del estado</vt:lpstr>
      <vt:lpstr>Delitos denunciados: Tortura</vt:lpstr>
      <vt:lpstr>Delitos denunciados: Tortura</vt:lpstr>
      <vt:lpstr>Delitos denunciados: desórdenes públicos</vt:lpstr>
      <vt:lpstr>Delitos denunciados: receptación</vt:lpstr>
      <vt:lpstr>Delitos denunciados: daños</vt:lpstr>
      <vt:lpstr>Delitos denunciados:robo en lugar no habitado</vt:lpstr>
      <vt:lpstr>Delitos denunciados: APREMIOS ILEGÍTIMOS</vt:lpstr>
      <vt:lpstr>Recursos de amparo</vt:lpstr>
      <vt:lpstr>Libertad de expresión</vt:lpstr>
      <vt:lpstr>Limitaciones a libertad de prensa </vt:lpstr>
      <vt:lpstr>Justicia militar </vt:lpstr>
      <vt:lpstr>Justicia militar </vt:lpstr>
      <vt:lpstr>Chile en crisis</vt:lpstr>
    </vt:vector>
  </TitlesOfParts>
  <LinksUpToDate>false</LinksUpToDate>
  <SharedDoc>false</SharedDoc>
  <HyperlinksChanged>false</HyperlinksChanged>
  <AppVersion>15.0037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Chile en crisis</dc:title>
  <cp:lastModifiedBy>Usuario de Microsoft Office</cp:lastModifiedBy>
  <cp:revision>25</cp:revision>
  <dcterms:modified xsi:type="dcterms:W3CDTF">2019-12-04T13:41:43Z</dcterms:modified>
</cp:coreProperties>
</file>