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42" d="100"/>
          <a:sy n="42" d="100"/>
        </p:scale>
        <p:origin x="72" y="6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FBA322-C45A-43AB-917D-D8CBA7155E85}" type="datetimeFigureOut">
              <a:rPr lang="es-CL" smtClean="0"/>
              <a:t>23-05-2019</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781150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BA322-C45A-43AB-917D-D8CBA7155E85}" type="datetimeFigureOut">
              <a:rPr lang="es-CL" smtClean="0"/>
              <a:t>23-05-2019</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1980168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9DFBA322-C45A-43AB-917D-D8CBA7155E85}" type="datetimeFigureOut">
              <a:rPr lang="es-CL" smtClean="0"/>
              <a:t>23-05-2019</a:t>
            </a:fld>
            <a:endParaRPr lang="es-CL"/>
          </a:p>
        </p:txBody>
      </p:sp>
      <p:sp>
        <p:nvSpPr>
          <p:cNvPr id="5" name="Footer Placeholder 4"/>
          <p:cNvSpPr>
            <a:spLocks noGrp="1"/>
          </p:cNvSpPr>
          <p:nvPr>
            <p:ph type="ftr" sz="quarter" idx="11"/>
          </p:nvPr>
        </p:nvSpPr>
        <p:spPr>
          <a:xfrm>
            <a:off x="3776135" y="6422854"/>
            <a:ext cx="4279669" cy="365125"/>
          </a:xfrm>
        </p:spPr>
        <p:txBody>
          <a:bodyPr/>
          <a:lstStyle/>
          <a:p>
            <a:endParaRPr lang="es-CL"/>
          </a:p>
        </p:txBody>
      </p:sp>
      <p:sp>
        <p:nvSpPr>
          <p:cNvPr id="6" name="Slide Number Placeholder 5"/>
          <p:cNvSpPr>
            <a:spLocks noGrp="1"/>
          </p:cNvSpPr>
          <p:nvPr>
            <p:ph type="sldNum" sz="quarter" idx="12"/>
          </p:nvPr>
        </p:nvSpPr>
        <p:spPr>
          <a:xfrm>
            <a:off x="8073048" y="6422854"/>
            <a:ext cx="879759" cy="365125"/>
          </a:xfrm>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1572506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FBA322-C45A-43AB-917D-D8CBA7155E85}" type="datetimeFigureOut">
              <a:rPr lang="es-CL" smtClean="0"/>
              <a:t>23-05-2019</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2916246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DFBA322-C45A-43AB-917D-D8CBA7155E85}" type="datetimeFigureOut">
              <a:rPr lang="es-CL" smtClean="0"/>
              <a:t>23-05-2019</a:t>
            </a:fld>
            <a:endParaRPr lang="es-CL"/>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s-CL"/>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2949ABE-6EE7-46F1-8CA4-3F44967E039C}" type="slidenum">
              <a:rPr lang="es-CL" smtClean="0"/>
              <a:t>‹#›</a:t>
            </a:fld>
            <a:endParaRPr lang="es-CL"/>
          </a:p>
        </p:txBody>
      </p:sp>
    </p:spTree>
    <p:extLst>
      <p:ext uri="{BB962C8B-B14F-4D97-AF65-F5344CB8AC3E}">
        <p14:creationId xmlns:p14="http://schemas.microsoft.com/office/powerpoint/2010/main" val="224417949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FBA322-C45A-43AB-917D-D8CBA7155E85}" type="datetimeFigureOut">
              <a:rPr lang="es-CL" smtClean="0"/>
              <a:t>23-05-2019</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347515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FBA322-C45A-43AB-917D-D8CBA7155E85}" type="datetimeFigureOut">
              <a:rPr lang="es-CL" smtClean="0"/>
              <a:t>23-05-2019</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90050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FBA322-C45A-43AB-917D-D8CBA7155E85}" type="datetimeFigureOut">
              <a:rPr lang="es-CL" smtClean="0"/>
              <a:t>23-05-2019</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2047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FBA322-C45A-43AB-917D-D8CBA7155E85}" type="datetimeFigureOut">
              <a:rPr lang="es-CL" smtClean="0"/>
              <a:t>23-05-2019</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2003803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DFBA322-C45A-43AB-917D-D8CBA7155E85}" type="datetimeFigureOut">
              <a:rPr lang="es-CL" smtClean="0"/>
              <a:t>23-05-2019</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838243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DFBA322-C45A-43AB-917D-D8CBA7155E85}" type="datetimeFigureOut">
              <a:rPr lang="es-CL" smtClean="0"/>
              <a:t>23-05-2019</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2949ABE-6EE7-46F1-8CA4-3F44967E039C}" type="slidenum">
              <a:rPr lang="es-CL" smtClean="0"/>
              <a:t>‹#›</a:t>
            </a:fld>
            <a:endParaRPr lang="es-CL"/>
          </a:p>
        </p:txBody>
      </p:sp>
    </p:spTree>
    <p:extLst>
      <p:ext uri="{BB962C8B-B14F-4D97-AF65-F5344CB8AC3E}">
        <p14:creationId xmlns:p14="http://schemas.microsoft.com/office/powerpoint/2010/main" val="3900084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9DFBA322-C45A-43AB-917D-D8CBA7155E85}" type="datetimeFigureOut">
              <a:rPr lang="es-CL" smtClean="0"/>
              <a:t>23-05-2019</a:t>
            </a:fld>
            <a:endParaRPr lang="es-CL"/>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s-CL"/>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22949ABE-6EE7-46F1-8CA4-3F44967E039C}" type="slidenum">
              <a:rPr lang="es-CL" smtClean="0"/>
              <a:t>‹#›</a:t>
            </a:fld>
            <a:endParaRPr lang="es-CL"/>
          </a:p>
        </p:txBody>
      </p:sp>
    </p:spTree>
    <p:extLst>
      <p:ext uri="{BB962C8B-B14F-4D97-AF65-F5344CB8AC3E}">
        <p14:creationId xmlns:p14="http://schemas.microsoft.com/office/powerpoint/2010/main" val="171062232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4B3A732-BD30-43B3-B22F-86F9419075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5978F0-8D3C-4B12-B071-F1254173E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371600"/>
            <a:ext cx="12192000" cy="4114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BFF7BA-0F58-4ACD-BDCB-615733D6A2FB}"/>
              </a:ext>
            </a:extLst>
          </p:cNvPr>
          <p:cNvSpPr>
            <a:spLocks noGrp="1"/>
          </p:cNvSpPr>
          <p:nvPr>
            <p:ph type="ctrTitle"/>
          </p:nvPr>
        </p:nvSpPr>
        <p:spPr>
          <a:xfrm>
            <a:off x="365759" y="1693334"/>
            <a:ext cx="8821199" cy="3471334"/>
          </a:xfrm>
        </p:spPr>
        <p:txBody>
          <a:bodyPr anchor="ctr">
            <a:normAutofit/>
          </a:bodyPr>
          <a:lstStyle/>
          <a:p>
            <a:pPr algn="l"/>
            <a:r>
              <a:rPr lang="es-CL" sz="8000" dirty="0"/>
              <a:t>Comunicación interna </a:t>
            </a:r>
          </a:p>
        </p:txBody>
      </p:sp>
      <p:sp>
        <p:nvSpPr>
          <p:cNvPr id="3" name="Subtitle 2">
            <a:extLst>
              <a:ext uri="{FF2B5EF4-FFF2-40B4-BE49-F238E27FC236}">
                <a16:creationId xmlns:a16="http://schemas.microsoft.com/office/drawing/2014/main" id="{C20F14F4-27D0-4113-85E7-A90B5A887A48}"/>
              </a:ext>
            </a:extLst>
          </p:cNvPr>
          <p:cNvSpPr>
            <a:spLocks noGrp="1"/>
          </p:cNvSpPr>
          <p:nvPr>
            <p:ph type="subTitle" idx="1"/>
          </p:nvPr>
        </p:nvSpPr>
        <p:spPr>
          <a:xfrm>
            <a:off x="1524000" y="5660219"/>
            <a:ext cx="9144000" cy="762635"/>
          </a:xfrm>
        </p:spPr>
        <p:txBody>
          <a:bodyPr>
            <a:normAutofit/>
          </a:bodyPr>
          <a:lstStyle/>
          <a:p>
            <a:pPr algn="r"/>
            <a:r>
              <a:rPr lang="es-CL" sz="2800" dirty="0"/>
              <a:t>Clase 24-05-2019</a:t>
            </a:r>
          </a:p>
        </p:txBody>
      </p:sp>
    </p:spTree>
    <p:extLst>
      <p:ext uri="{BB962C8B-B14F-4D97-AF65-F5344CB8AC3E}">
        <p14:creationId xmlns:p14="http://schemas.microsoft.com/office/powerpoint/2010/main" val="539741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C1FFC-C559-4530-A45C-7719272E1E5A}"/>
              </a:ext>
            </a:extLst>
          </p:cNvPr>
          <p:cNvSpPr>
            <a:spLocks noGrp="1"/>
          </p:cNvSpPr>
          <p:nvPr>
            <p:ph type="title"/>
          </p:nvPr>
        </p:nvSpPr>
        <p:spPr/>
        <p:txBody>
          <a:bodyPr/>
          <a:lstStyle/>
          <a:p>
            <a:endParaRPr lang="es-CL"/>
          </a:p>
        </p:txBody>
      </p:sp>
      <p:sp>
        <p:nvSpPr>
          <p:cNvPr id="3" name="Content Placeholder 2">
            <a:extLst>
              <a:ext uri="{FF2B5EF4-FFF2-40B4-BE49-F238E27FC236}">
                <a16:creationId xmlns:a16="http://schemas.microsoft.com/office/drawing/2014/main" id="{63765FAA-209B-46EA-B0DC-AF0644D91261}"/>
              </a:ext>
            </a:extLst>
          </p:cNvPr>
          <p:cNvSpPr>
            <a:spLocks noGrp="1"/>
          </p:cNvSpPr>
          <p:nvPr>
            <p:ph idx="1"/>
          </p:nvPr>
        </p:nvSpPr>
        <p:spPr/>
        <p:txBody>
          <a:bodyPr/>
          <a:lstStyle/>
          <a:p>
            <a:pPr algn="just"/>
            <a:r>
              <a:rPr lang="es-CL" dirty="0"/>
              <a:t> </a:t>
            </a:r>
            <a:r>
              <a:rPr lang="es-CL" b="1" dirty="0"/>
              <a:t>Contenidos:  </a:t>
            </a:r>
            <a:r>
              <a:rPr lang="es-CL" dirty="0"/>
              <a:t>cuales son los temas que la organización está comunicando. Que es lo que quiere transmitir la alta dirección, y más importante en el caso del  plan, cuál es la información que las personas requieren y no están recibiendo.</a:t>
            </a:r>
          </a:p>
          <a:p>
            <a:pPr marL="0" indent="0" algn="just">
              <a:buNone/>
            </a:pPr>
            <a:endParaRPr lang="es-CL" dirty="0"/>
          </a:p>
          <a:p>
            <a:pPr algn="just"/>
            <a:r>
              <a:rPr lang="es-CL" b="1" dirty="0"/>
              <a:t>Flujos de comunicación: </a:t>
            </a:r>
            <a:r>
              <a:rPr lang="es-CL" dirty="0"/>
              <a:t>identificar si están generando intercambio de información o está complicando este con un cuello de botella.</a:t>
            </a:r>
          </a:p>
          <a:p>
            <a:pPr marL="0" indent="0" algn="just">
              <a:buNone/>
            </a:pPr>
            <a:endParaRPr lang="es-CL" dirty="0"/>
          </a:p>
          <a:p>
            <a:pPr algn="just"/>
            <a:r>
              <a:rPr lang="es-CL" b="1" dirty="0"/>
              <a:t>Medios internos</a:t>
            </a:r>
            <a:r>
              <a:rPr lang="es-CL" dirty="0"/>
              <a:t>: son un apoyo para llegar a todos los colaboradores</a:t>
            </a:r>
            <a:r>
              <a:rPr lang="es-CL" dirty="0">
                <a:sym typeface="Wingdings" panose="05000000000000000000" pitchFamily="2" charset="2"/>
              </a:rPr>
              <a:t> es relevante identificar qué medio debemos apoyar ($) y cuales debemos cambiar o eliminar.</a:t>
            </a:r>
            <a:endParaRPr lang="es-CL" dirty="0"/>
          </a:p>
          <a:p>
            <a:endParaRPr lang="es-CL" dirty="0"/>
          </a:p>
        </p:txBody>
      </p:sp>
    </p:spTree>
    <p:extLst>
      <p:ext uri="{BB962C8B-B14F-4D97-AF65-F5344CB8AC3E}">
        <p14:creationId xmlns:p14="http://schemas.microsoft.com/office/powerpoint/2010/main" val="3584719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2344D-4FF8-41E9-938F-99712AC0D6EC}"/>
              </a:ext>
            </a:extLst>
          </p:cNvPr>
          <p:cNvSpPr>
            <a:spLocks noGrp="1"/>
          </p:cNvSpPr>
          <p:nvPr>
            <p:ph type="title"/>
          </p:nvPr>
        </p:nvSpPr>
        <p:spPr/>
        <p:txBody>
          <a:bodyPr/>
          <a:lstStyle/>
          <a:p>
            <a:r>
              <a:rPr lang="es-CL" dirty="0"/>
              <a:t>2. Mapa de públicos</a:t>
            </a:r>
          </a:p>
        </p:txBody>
      </p:sp>
      <p:sp>
        <p:nvSpPr>
          <p:cNvPr id="3" name="Content Placeholder 2">
            <a:extLst>
              <a:ext uri="{FF2B5EF4-FFF2-40B4-BE49-F238E27FC236}">
                <a16:creationId xmlns:a16="http://schemas.microsoft.com/office/drawing/2014/main" id="{C07043F5-A6CF-4F40-A788-35D9D9E5B548}"/>
              </a:ext>
            </a:extLst>
          </p:cNvPr>
          <p:cNvSpPr>
            <a:spLocks noGrp="1"/>
          </p:cNvSpPr>
          <p:nvPr>
            <p:ph idx="1"/>
          </p:nvPr>
        </p:nvSpPr>
        <p:spPr/>
        <p:txBody>
          <a:bodyPr/>
          <a:lstStyle/>
          <a:p>
            <a:pPr marL="0" indent="0" algn="just">
              <a:buNone/>
            </a:pPr>
            <a:r>
              <a:rPr lang="es-CL" dirty="0"/>
              <a:t>¿Quiénes son los protagonistas de nuestra comunicación?</a:t>
            </a:r>
          </a:p>
          <a:p>
            <a:pPr marL="0" indent="0" algn="just">
              <a:buNone/>
            </a:pPr>
            <a:r>
              <a:rPr lang="es-CL" dirty="0">
                <a:sym typeface="Wingdings" panose="05000000000000000000" pitchFamily="2" charset="2"/>
              </a:rPr>
              <a:t>Identificar los actores que generan conversaciones y que comunican en todo sentido.</a:t>
            </a:r>
          </a:p>
          <a:p>
            <a:pPr marL="0" indent="0" algn="just">
              <a:buNone/>
            </a:pPr>
            <a:r>
              <a:rPr lang="es-CL" dirty="0"/>
              <a:t>Algunos criterios para construir el mapeo:</a:t>
            </a:r>
          </a:p>
          <a:p>
            <a:pPr lvl="0" algn="just"/>
            <a:r>
              <a:rPr lang="es-CL" dirty="0"/>
              <a:t>Cargos o roles que ocupan organizacionalmente </a:t>
            </a:r>
          </a:p>
          <a:p>
            <a:pPr lvl="0" algn="just"/>
            <a:r>
              <a:rPr lang="es-CL" dirty="0"/>
              <a:t>Áreas de organización </a:t>
            </a:r>
          </a:p>
          <a:p>
            <a:pPr lvl="0" algn="just"/>
            <a:r>
              <a:rPr lang="es-CL" dirty="0"/>
              <a:t>Distintas generaciones que conviven en la empresa</a:t>
            </a:r>
          </a:p>
          <a:p>
            <a:pPr lvl="0" algn="just"/>
            <a:r>
              <a:rPr lang="es-CL" dirty="0"/>
              <a:t>Medios por los que reciben la información corporativa relevante (correo, TV corporativa).</a:t>
            </a:r>
          </a:p>
          <a:p>
            <a:pPr marL="0" indent="0">
              <a:buNone/>
            </a:pPr>
            <a:endParaRPr lang="es-CL" dirty="0">
              <a:sym typeface="Wingdings" panose="05000000000000000000" pitchFamily="2" charset="2"/>
            </a:endParaRPr>
          </a:p>
        </p:txBody>
      </p:sp>
    </p:spTree>
    <p:extLst>
      <p:ext uri="{BB962C8B-B14F-4D97-AF65-F5344CB8AC3E}">
        <p14:creationId xmlns:p14="http://schemas.microsoft.com/office/powerpoint/2010/main" val="3497744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B53A1-4461-48FD-92B5-E42DE82D6C46}"/>
              </a:ext>
            </a:extLst>
          </p:cNvPr>
          <p:cNvSpPr>
            <a:spLocks noGrp="1"/>
          </p:cNvSpPr>
          <p:nvPr>
            <p:ph type="title"/>
          </p:nvPr>
        </p:nvSpPr>
        <p:spPr/>
        <p:txBody>
          <a:bodyPr/>
          <a:lstStyle/>
          <a:p>
            <a:r>
              <a:rPr lang="es-CL" dirty="0"/>
              <a:t>A considerar </a:t>
            </a:r>
          </a:p>
        </p:txBody>
      </p:sp>
      <p:sp>
        <p:nvSpPr>
          <p:cNvPr id="3" name="Content Placeholder 2">
            <a:extLst>
              <a:ext uri="{FF2B5EF4-FFF2-40B4-BE49-F238E27FC236}">
                <a16:creationId xmlns:a16="http://schemas.microsoft.com/office/drawing/2014/main" id="{542554EE-C742-4D7B-A06D-AB505BCFD58E}"/>
              </a:ext>
            </a:extLst>
          </p:cNvPr>
          <p:cNvSpPr>
            <a:spLocks noGrp="1"/>
          </p:cNvSpPr>
          <p:nvPr>
            <p:ph idx="1"/>
          </p:nvPr>
        </p:nvSpPr>
        <p:spPr/>
        <p:txBody>
          <a:bodyPr/>
          <a:lstStyle/>
          <a:p>
            <a:pPr algn="just"/>
            <a:r>
              <a:rPr lang="es-CL" sz="2800" b="1" dirty="0"/>
              <a:t>Este ejercicio ayudará a tener una mejor precisión en la identificación de stakeholders. deben ser lo más específicos posible. “Trabajadores” es muy genérico. Se pueden dividir en distintos estamentos si es que estos existen, aunque si la organización es muy pequeña es probable que no sea necesario. La idea es que se pueda tener una visión global de todos los actores con sus distintos intereses. Esto también servirá para determinar a quién va dirigida la estrategia, los mensajes, quiénes son los más críticos, y quiénes pueden ser aliados que ayuden a construir la estrategia. </a:t>
            </a:r>
            <a:r>
              <a:rPr lang="es-CL" dirty="0"/>
              <a:t> </a:t>
            </a:r>
          </a:p>
          <a:p>
            <a:endParaRPr lang="es-CL" dirty="0"/>
          </a:p>
        </p:txBody>
      </p:sp>
    </p:spTree>
    <p:extLst>
      <p:ext uri="{BB962C8B-B14F-4D97-AF65-F5344CB8AC3E}">
        <p14:creationId xmlns:p14="http://schemas.microsoft.com/office/powerpoint/2010/main" val="34305843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0D751-912E-40BF-AC1A-39C68956DA7A}"/>
              </a:ext>
            </a:extLst>
          </p:cNvPr>
          <p:cNvSpPr>
            <a:spLocks noGrp="1"/>
          </p:cNvSpPr>
          <p:nvPr>
            <p:ph type="title"/>
          </p:nvPr>
        </p:nvSpPr>
        <p:spPr/>
        <p:txBody>
          <a:bodyPr/>
          <a:lstStyle/>
          <a:p>
            <a:r>
              <a:rPr lang="es-CL" dirty="0"/>
              <a:t>3. FODA de comunicación interna</a:t>
            </a:r>
          </a:p>
        </p:txBody>
      </p:sp>
      <p:sp>
        <p:nvSpPr>
          <p:cNvPr id="3" name="Content Placeholder 2">
            <a:extLst>
              <a:ext uri="{FF2B5EF4-FFF2-40B4-BE49-F238E27FC236}">
                <a16:creationId xmlns:a16="http://schemas.microsoft.com/office/drawing/2014/main" id="{C913172E-9526-4F23-BB88-D2C82094141E}"/>
              </a:ext>
            </a:extLst>
          </p:cNvPr>
          <p:cNvSpPr>
            <a:spLocks noGrp="1"/>
          </p:cNvSpPr>
          <p:nvPr>
            <p:ph idx="1"/>
          </p:nvPr>
        </p:nvSpPr>
        <p:spPr/>
        <p:txBody>
          <a:bodyPr/>
          <a:lstStyle/>
          <a:p>
            <a:pPr algn="just"/>
            <a:r>
              <a:rPr lang="es-CL" sz="3200" dirty="0"/>
              <a:t>Identificar los aspectos que impactan positiva o negativamente los procesos comunicacionales internos.</a:t>
            </a:r>
          </a:p>
          <a:p>
            <a:pPr algn="just"/>
            <a:endParaRPr lang="es-CL" sz="3200" dirty="0"/>
          </a:p>
          <a:p>
            <a:pPr marL="0" indent="0" algn="just">
              <a:buNone/>
            </a:pPr>
            <a:r>
              <a:rPr lang="es-CL" sz="3200" dirty="0"/>
              <a:t> </a:t>
            </a:r>
            <a:r>
              <a:rPr lang="es-CL" sz="3200" dirty="0">
                <a:sym typeface="Wingdings" panose="05000000000000000000" pitchFamily="2" charset="2"/>
              </a:rPr>
              <a:t>Debilidades y Fortalezas (características internas)</a:t>
            </a:r>
          </a:p>
          <a:p>
            <a:pPr marL="0" indent="0" algn="just">
              <a:buNone/>
            </a:pPr>
            <a:endParaRPr lang="es-CL" sz="3200" dirty="0">
              <a:sym typeface="Wingdings" panose="05000000000000000000" pitchFamily="2" charset="2"/>
            </a:endParaRPr>
          </a:p>
          <a:p>
            <a:pPr marL="0" indent="0" algn="just">
              <a:buNone/>
            </a:pPr>
            <a:r>
              <a:rPr lang="es-CL" sz="3200" dirty="0">
                <a:sym typeface="Wingdings" panose="05000000000000000000" pitchFamily="2" charset="2"/>
              </a:rPr>
              <a:t>Amenazas y Oportunidades (situación externa)</a:t>
            </a:r>
            <a:endParaRPr lang="es-CL" sz="3200" dirty="0"/>
          </a:p>
          <a:p>
            <a:endParaRPr lang="es-CL" dirty="0"/>
          </a:p>
        </p:txBody>
      </p:sp>
    </p:spTree>
    <p:extLst>
      <p:ext uri="{BB962C8B-B14F-4D97-AF65-F5344CB8AC3E}">
        <p14:creationId xmlns:p14="http://schemas.microsoft.com/office/powerpoint/2010/main" val="17247958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89891-4AD9-4969-A814-F678D84FC1E4}"/>
              </a:ext>
            </a:extLst>
          </p:cNvPr>
          <p:cNvSpPr>
            <a:spLocks noGrp="1"/>
          </p:cNvSpPr>
          <p:nvPr>
            <p:ph type="title"/>
          </p:nvPr>
        </p:nvSpPr>
        <p:spPr/>
        <p:txBody>
          <a:bodyPr/>
          <a:lstStyle/>
          <a:p>
            <a:r>
              <a:rPr lang="es-CL" dirty="0"/>
              <a:t>Factores críticos de éxito </a:t>
            </a:r>
          </a:p>
        </p:txBody>
      </p:sp>
      <p:sp>
        <p:nvSpPr>
          <p:cNvPr id="3" name="Content Placeholder 2">
            <a:extLst>
              <a:ext uri="{FF2B5EF4-FFF2-40B4-BE49-F238E27FC236}">
                <a16:creationId xmlns:a16="http://schemas.microsoft.com/office/drawing/2014/main" id="{044F7A2A-BE59-4423-9B42-F5E5309C81E1}"/>
              </a:ext>
            </a:extLst>
          </p:cNvPr>
          <p:cNvSpPr>
            <a:spLocks noGrp="1"/>
          </p:cNvSpPr>
          <p:nvPr>
            <p:ph idx="1"/>
          </p:nvPr>
        </p:nvSpPr>
        <p:spPr/>
        <p:txBody>
          <a:bodyPr/>
          <a:lstStyle/>
          <a:p>
            <a:pPr algn="just"/>
            <a:r>
              <a:rPr lang="es-CL" dirty="0"/>
              <a:t>Conocer cuáles son aquellas condiciones de la organización que pueden hacer fracasar la estrategia y el plan a desarrollar.</a:t>
            </a:r>
          </a:p>
          <a:p>
            <a:pPr algn="just"/>
            <a:endParaRPr lang="es-CL" dirty="0"/>
          </a:p>
          <a:p>
            <a:pPr algn="just"/>
            <a:r>
              <a:rPr lang="es-CL" dirty="0"/>
              <a:t>Ej.: Si el compromiso de la alta dirección con la comunicación interna es inexistente en nuestra organización.</a:t>
            </a:r>
          </a:p>
          <a:p>
            <a:pPr algn="just"/>
            <a:endParaRPr lang="es-CL" dirty="0"/>
          </a:p>
          <a:p>
            <a:pPr algn="just"/>
            <a:r>
              <a:rPr lang="es-CL" dirty="0"/>
              <a:t>Identificar si es posible eliminar estos factores, o cuales podemos administrar a través del plan.</a:t>
            </a:r>
          </a:p>
        </p:txBody>
      </p:sp>
    </p:spTree>
    <p:extLst>
      <p:ext uri="{BB962C8B-B14F-4D97-AF65-F5344CB8AC3E}">
        <p14:creationId xmlns:p14="http://schemas.microsoft.com/office/powerpoint/2010/main" val="3938843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085AA-8455-4C74-91F0-A902092D7488}"/>
              </a:ext>
            </a:extLst>
          </p:cNvPr>
          <p:cNvSpPr>
            <a:spLocks noGrp="1"/>
          </p:cNvSpPr>
          <p:nvPr>
            <p:ph type="title"/>
          </p:nvPr>
        </p:nvSpPr>
        <p:spPr/>
        <p:txBody>
          <a:bodyPr/>
          <a:lstStyle/>
          <a:p>
            <a:r>
              <a:rPr lang="es-CL" dirty="0"/>
              <a:t>Objetivo del diagnóstico</a:t>
            </a:r>
          </a:p>
        </p:txBody>
      </p:sp>
      <p:sp>
        <p:nvSpPr>
          <p:cNvPr id="3" name="Content Placeholder 2">
            <a:extLst>
              <a:ext uri="{FF2B5EF4-FFF2-40B4-BE49-F238E27FC236}">
                <a16:creationId xmlns:a16="http://schemas.microsoft.com/office/drawing/2014/main" id="{9ECFCC0E-B9BF-4360-A74E-16BE0FAF5B5B}"/>
              </a:ext>
            </a:extLst>
          </p:cNvPr>
          <p:cNvSpPr>
            <a:spLocks noGrp="1"/>
          </p:cNvSpPr>
          <p:nvPr>
            <p:ph idx="1"/>
          </p:nvPr>
        </p:nvSpPr>
        <p:spPr/>
        <p:txBody>
          <a:bodyPr/>
          <a:lstStyle/>
          <a:p>
            <a:pPr marL="0" indent="0">
              <a:buNone/>
            </a:pPr>
            <a:r>
              <a:rPr lang="es-CL" dirty="0">
                <a:sym typeface="Wingdings" panose="05000000000000000000" pitchFamily="2" charset="2"/>
              </a:rPr>
              <a:t> Conocer a la institución </a:t>
            </a:r>
          </a:p>
          <a:p>
            <a:pPr marL="0" indent="0">
              <a:buNone/>
            </a:pPr>
            <a:endParaRPr lang="es-CL" b="1" dirty="0"/>
          </a:p>
          <a:p>
            <a:pPr marL="0" indent="0" algn="just">
              <a:buNone/>
            </a:pPr>
            <a:r>
              <a:rPr lang="es-CL" sz="3200" b="1" dirty="0"/>
              <a:t>“Realizar una estrategia o un plan de comunicación sin haber generado un diagnóstico de la organización, es como navegar a ciegas. Necesitamos escuchar a la organización, y eso significa escuchar a las personas que la conforman” (pp.69).</a:t>
            </a:r>
            <a:endParaRPr lang="es-CL" sz="3200" dirty="0"/>
          </a:p>
          <a:p>
            <a:pPr marL="0" indent="0">
              <a:buNone/>
            </a:pPr>
            <a:endParaRPr lang="es-CL" dirty="0"/>
          </a:p>
        </p:txBody>
      </p:sp>
    </p:spTree>
    <p:extLst>
      <p:ext uri="{BB962C8B-B14F-4D97-AF65-F5344CB8AC3E}">
        <p14:creationId xmlns:p14="http://schemas.microsoft.com/office/powerpoint/2010/main" val="1796397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5A80-A244-4ECD-8B93-1F54F8FC6146}"/>
              </a:ext>
            </a:extLst>
          </p:cNvPr>
          <p:cNvSpPr>
            <a:spLocks noGrp="1"/>
          </p:cNvSpPr>
          <p:nvPr>
            <p:ph type="title"/>
          </p:nvPr>
        </p:nvSpPr>
        <p:spPr/>
        <p:txBody>
          <a:bodyPr/>
          <a:lstStyle/>
          <a:p>
            <a:r>
              <a:rPr lang="es-CL" dirty="0"/>
              <a:t>Estructura del diagnóstico</a:t>
            </a:r>
          </a:p>
        </p:txBody>
      </p:sp>
      <p:sp>
        <p:nvSpPr>
          <p:cNvPr id="3" name="Content Placeholder 2">
            <a:extLst>
              <a:ext uri="{FF2B5EF4-FFF2-40B4-BE49-F238E27FC236}">
                <a16:creationId xmlns:a16="http://schemas.microsoft.com/office/drawing/2014/main" id="{F67B2DD6-737F-41C8-AE5B-17842451CB3F}"/>
              </a:ext>
            </a:extLst>
          </p:cNvPr>
          <p:cNvSpPr>
            <a:spLocks noGrp="1"/>
          </p:cNvSpPr>
          <p:nvPr>
            <p:ph idx="1"/>
          </p:nvPr>
        </p:nvSpPr>
        <p:spPr/>
        <p:txBody>
          <a:bodyPr>
            <a:normAutofit fontScale="92500" lnSpcReduction="10000"/>
          </a:bodyPr>
          <a:lstStyle/>
          <a:p>
            <a:pPr marL="0" indent="0" algn="just">
              <a:buNone/>
            </a:pPr>
            <a:r>
              <a:rPr lang="es-CL" dirty="0"/>
              <a:t>-</a:t>
            </a:r>
            <a:r>
              <a:rPr lang="es-CL" sz="2800" dirty="0"/>
              <a:t>Contextualización previa-</a:t>
            </a:r>
          </a:p>
          <a:p>
            <a:pPr marL="0" indent="0" algn="just">
              <a:buNone/>
            </a:pPr>
            <a:r>
              <a:rPr lang="es-CL" sz="2800" dirty="0"/>
              <a:t>Antes de definir el plan a seguir se debe conocer a la institución en diferentes ámbitos:</a:t>
            </a:r>
          </a:p>
          <a:p>
            <a:pPr marL="0" indent="0" algn="just">
              <a:buNone/>
            </a:pPr>
            <a:r>
              <a:rPr lang="es-CL" sz="2800" dirty="0">
                <a:sym typeface="Wingdings" panose="05000000000000000000" pitchFamily="2" charset="2"/>
              </a:rPr>
              <a:t>Historia </a:t>
            </a:r>
          </a:p>
          <a:p>
            <a:pPr marL="0" indent="0" algn="just">
              <a:buNone/>
            </a:pPr>
            <a:r>
              <a:rPr lang="es-CL" sz="2800" dirty="0">
                <a:sym typeface="Wingdings" panose="05000000000000000000" pitchFamily="2" charset="2"/>
              </a:rPr>
              <a:t>Estilo de liderazgo</a:t>
            </a:r>
          </a:p>
          <a:p>
            <a:pPr marL="0" indent="0" algn="just">
              <a:buNone/>
            </a:pPr>
            <a:r>
              <a:rPr lang="es-CL" sz="2800" dirty="0">
                <a:sym typeface="Wingdings" panose="05000000000000000000" pitchFamily="2" charset="2"/>
              </a:rPr>
              <a:t>Cultura y metas organizacionales</a:t>
            </a:r>
          </a:p>
          <a:p>
            <a:pPr marL="0" indent="0" algn="just">
              <a:buNone/>
            </a:pPr>
            <a:r>
              <a:rPr lang="es-CL" sz="2800" dirty="0">
                <a:sym typeface="Wingdings" panose="05000000000000000000" pitchFamily="2" charset="2"/>
              </a:rPr>
              <a:t>Audiencias internas y cómo se comunican</a:t>
            </a:r>
          </a:p>
          <a:p>
            <a:pPr marL="0" indent="0" algn="just">
              <a:buNone/>
            </a:pPr>
            <a:r>
              <a:rPr lang="es-CL" sz="2800" dirty="0">
                <a:sym typeface="Wingdings" panose="05000000000000000000" pitchFamily="2" charset="2"/>
              </a:rPr>
              <a:t>Diferencias generacionales</a:t>
            </a:r>
          </a:p>
          <a:p>
            <a:pPr marL="0" indent="0" algn="just">
              <a:buNone/>
            </a:pPr>
            <a:r>
              <a:rPr lang="es-CL" sz="2800" dirty="0">
                <a:sym typeface="Wingdings" panose="05000000000000000000" pitchFamily="2" charset="2"/>
              </a:rPr>
              <a:t>Estamentos de trabajadores</a:t>
            </a:r>
          </a:p>
        </p:txBody>
      </p:sp>
    </p:spTree>
    <p:extLst>
      <p:ext uri="{BB962C8B-B14F-4D97-AF65-F5344CB8AC3E}">
        <p14:creationId xmlns:p14="http://schemas.microsoft.com/office/powerpoint/2010/main" val="3067188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C798D-9665-4312-B9C5-BBF8210464DC}"/>
              </a:ext>
            </a:extLst>
          </p:cNvPr>
          <p:cNvSpPr>
            <a:spLocks noGrp="1"/>
          </p:cNvSpPr>
          <p:nvPr>
            <p:ph type="title"/>
          </p:nvPr>
        </p:nvSpPr>
        <p:spPr/>
        <p:txBody>
          <a:bodyPr/>
          <a:lstStyle/>
          <a:p>
            <a:pPr algn="ctr"/>
            <a:r>
              <a:rPr lang="es-CL" dirty="0"/>
              <a:t>Lineamientos estratégicos de investigación ¿qué quiero saber?</a:t>
            </a:r>
          </a:p>
        </p:txBody>
      </p:sp>
      <p:sp>
        <p:nvSpPr>
          <p:cNvPr id="3" name="Content Placeholder 2">
            <a:extLst>
              <a:ext uri="{FF2B5EF4-FFF2-40B4-BE49-F238E27FC236}">
                <a16:creationId xmlns:a16="http://schemas.microsoft.com/office/drawing/2014/main" id="{8A9B7CBF-AB8A-4453-8C8B-F42AE36B602A}"/>
              </a:ext>
            </a:extLst>
          </p:cNvPr>
          <p:cNvSpPr>
            <a:spLocks noGrp="1"/>
          </p:cNvSpPr>
          <p:nvPr>
            <p:ph idx="1"/>
          </p:nvPr>
        </p:nvSpPr>
        <p:spPr/>
        <p:txBody>
          <a:bodyPr>
            <a:normAutofit/>
          </a:bodyPr>
          <a:lstStyle/>
          <a:p>
            <a:pPr marL="514350" indent="-514350" algn="just">
              <a:buAutoNum type="alphaUcParenR"/>
            </a:pPr>
            <a:r>
              <a:rPr lang="es-CL" sz="2800" dirty="0"/>
              <a:t>Documentar a la institución: conseguir todo el material e información posible sobre la organización (sitio virtual, redes sociales, opinión de clientes, reclamos, polémicas mediáticas).</a:t>
            </a:r>
          </a:p>
          <a:p>
            <a:pPr marL="514350" indent="-514350" algn="just">
              <a:buAutoNum type="alphaUcParenR"/>
            </a:pPr>
            <a:endParaRPr lang="es-CL" sz="2800" dirty="0"/>
          </a:p>
          <a:p>
            <a:pPr marL="514350" indent="-514350" algn="just">
              <a:buAutoNum type="alphaUcParenR"/>
            </a:pPr>
            <a:r>
              <a:rPr lang="es-CL" sz="2800" dirty="0"/>
              <a:t>Entrevistas ¿Qué debo tener presente?</a:t>
            </a:r>
          </a:p>
        </p:txBody>
      </p:sp>
    </p:spTree>
    <p:extLst>
      <p:ext uri="{BB962C8B-B14F-4D97-AF65-F5344CB8AC3E}">
        <p14:creationId xmlns:p14="http://schemas.microsoft.com/office/powerpoint/2010/main" val="3685679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228E42-C352-4E0C-9344-46D1BFEBFA92}"/>
              </a:ext>
            </a:extLst>
          </p:cNvPr>
          <p:cNvSpPr>
            <a:spLocks noGrp="1"/>
          </p:cNvSpPr>
          <p:nvPr>
            <p:ph type="title"/>
          </p:nvPr>
        </p:nvSpPr>
        <p:spPr/>
        <p:txBody>
          <a:bodyPr/>
          <a:lstStyle/>
          <a:p>
            <a:r>
              <a:rPr lang="es-CL" dirty="0"/>
              <a:t>¿Qué debo tener presente?</a:t>
            </a:r>
          </a:p>
        </p:txBody>
      </p:sp>
      <p:sp>
        <p:nvSpPr>
          <p:cNvPr id="3" name="Content Placeholder 2">
            <a:extLst>
              <a:ext uri="{FF2B5EF4-FFF2-40B4-BE49-F238E27FC236}">
                <a16:creationId xmlns:a16="http://schemas.microsoft.com/office/drawing/2014/main" id="{E09B2DBB-68EA-448C-88D4-386F04390389}"/>
              </a:ext>
            </a:extLst>
          </p:cNvPr>
          <p:cNvSpPr>
            <a:spLocks noGrp="1"/>
          </p:cNvSpPr>
          <p:nvPr>
            <p:ph idx="1"/>
          </p:nvPr>
        </p:nvSpPr>
        <p:spPr/>
        <p:txBody>
          <a:bodyPr>
            <a:normAutofit lnSpcReduction="10000"/>
          </a:bodyPr>
          <a:lstStyle/>
          <a:p>
            <a:pPr algn="just"/>
            <a:r>
              <a:rPr lang="es-CL" sz="2400" dirty="0"/>
              <a:t>¿A quién le estoy comunicando?</a:t>
            </a:r>
          </a:p>
          <a:p>
            <a:pPr algn="just"/>
            <a:r>
              <a:rPr lang="es-CL" sz="2400" dirty="0"/>
              <a:t>¿Quién está comunicando?</a:t>
            </a:r>
          </a:p>
          <a:p>
            <a:pPr algn="just"/>
            <a:r>
              <a:rPr lang="es-CL" sz="2400" dirty="0"/>
              <a:t>¿Cuáles son los objetivos de la empresa y cómo los apoyaremos con su estrategia?</a:t>
            </a:r>
          </a:p>
          <a:p>
            <a:pPr algn="just"/>
            <a:r>
              <a:rPr lang="es-CL" sz="2400" dirty="0"/>
              <a:t>¿Cuál es el estilo de liderazgo?</a:t>
            </a:r>
          </a:p>
          <a:p>
            <a:pPr algn="just"/>
            <a:r>
              <a:rPr lang="es-CL" sz="2400" dirty="0"/>
              <a:t>¿Qué tipo de organización tenemos?</a:t>
            </a:r>
          </a:p>
          <a:p>
            <a:pPr algn="just"/>
            <a:r>
              <a:rPr lang="es-CL" sz="2400" dirty="0"/>
              <a:t>¿Existió una estrategia o plan anterior’? ¿Cómo fue evaluada?</a:t>
            </a:r>
          </a:p>
          <a:p>
            <a:pPr algn="just"/>
            <a:r>
              <a:rPr lang="es-CL" sz="2400" dirty="0"/>
              <a:t>¿Qué cambios ha tenido la empresa?</a:t>
            </a:r>
          </a:p>
          <a:p>
            <a:pPr algn="just"/>
            <a:r>
              <a:rPr lang="es-CL" sz="2400" dirty="0"/>
              <a:t>¿Qué quiero lograr con el plan de comunicación interna?</a:t>
            </a:r>
          </a:p>
          <a:p>
            <a:pPr marL="0" indent="0">
              <a:buNone/>
            </a:pPr>
            <a:endParaRPr lang="es-CL" dirty="0"/>
          </a:p>
        </p:txBody>
      </p:sp>
    </p:spTree>
    <p:extLst>
      <p:ext uri="{BB962C8B-B14F-4D97-AF65-F5344CB8AC3E}">
        <p14:creationId xmlns:p14="http://schemas.microsoft.com/office/powerpoint/2010/main" val="3374500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3D0CC-2970-4357-8FE8-CD64AD698C80}"/>
              </a:ext>
            </a:extLst>
          </p:cNvPr>
          <p:cNvSpPr>
            <a:spLocks noGrp="1"/>
          </p:cNvSpPr>
          <p:nvPr>
            <p:ph type="title"/>
          </p:nvPr>
        </p:nvSpPr>
        <p:spPr/>
        <p:txBody>
          <a:bodyPr/>
          <a:lstStyle/>
          <a:p>
            <a:r>
              <a:rPr lang="es-CL" dirty="0"/>
              <a:t>Diagnosticar</a:t>
            </a:r>
          </a:p>
        </p:txBody>
      </p:sp>
      <p:sp>
        <p:nvSpPr>
          <p:cNvPr id="3" name="Content Placeholder 2">
            <a:extLst>
              <a:ext uri="{FF2B5EF4-FFF2-40B4-BE49-F238E27FC236}">
                <a16:creationId xmlns:a16="http://schemas.microsoft.com/office/drawing/2014/main" id="{ACEAFD6D-190A-4B2F-A234-E765297339E1}"/>
              </a:ext>
            </a:extLst>
          </p:cNvPr>
          <p:cNvSpPr>
            <a:spLocks noGrp="1"/>
          </p:cNvSpPr>
          <p:nvPr>
            <p:ph idx="1"/>
          </p:nvPr>
        </p:nvSpPr>
        <p:spPr>
          <a:xfrm>
            <a:off x="251460" y="2011680"/>
            <a:ext cx="11750040" cy="4846320"/>
          </a:xfrm>
        </p:spPr>
        <p:txBody>
          <a:bodyPr>
            <a:normAutofit/>
          </a:bodyPr>
          <a:lstStyle/>
          <a:p>
            <a:pPr marL="0" indent="0" algn="just">
              <a:buNone/>
            </a:pPr>
            <a:r>
              <a:rPr lang="es-CL" dirty="0"/>
              <a:t>GENERAR LEVANTAMIENTO DE INFORMACIÓN QUE NOS AYUDE A CONOCER LA ORGANIZACIÓN Y EVALUAR QUE FALENCIAS COMUNICATIVAS TENEMOS</a:t>
            </a:r>
            <a:r>
              <a:rPr lang="es-CL" dirty="0">
                <a:sym typeface="Wingdings" panose="05000000000000000000" pitchFamily="2" charset="2"/>
              </a:rPr>
              <a:t>NECESITAMOS CONOCER LA REALIDAD ORGANIZATIVA.</a:t>
            </a:r>
          </a:p>
          <a:p>
            <a:pPr algn="just">
              <a:buFontTx/>
              <a:buChar char="-"/>
            </a:pPr>
            <a:r>
              <a:rPr lang="es-CL" sz="2400" dirty="0">
                <a:sym typeface="Wingdings" panose="05000000000000000000" pitchFamily="2" charset="2"/>
              </a:rPr>
              <a:t>Identificar alineamiento organizacional (visión, misión, valores y metas)</a:t>
            </a:r>
          </a:p>
          <a:p>
            <a:pPr algn="just">
              <a:buFontTx/>
              <a:buChar char="-"/>
            </a:pPr>
            <a:r>
              <a:rPr lang="es-CL" sz="2400" dirty="0">
                <a:sym typeface="Wingdings" panose="05000000000000000000" pitchFamily="2" charset="2"/>
              </a:rPr>
              <a:t>Antecedentes históricos </a:t>
            </a:r>
          </a:p>
          <a:p>
            <a:pPr algn="just">
              <a:buFontTx/>
              <a:buChar char="-"/>
            </a:pPr>
            <a:r>
              <a:rPr lang="es-CL" sz="2400" dirty="0">
                <a:sym typeface="Wingdings" panose="05000000000000000000" pitchFamily="2" charset="2"/>
              </a:rPr>
              <a:t>Cultura organizacional</a:t>
            </a:r>
          </a:p>
          <a:p>
            <a:pPr algn="just">
              <a:buFontTx/>
              <a:buChar char="-"/>
            </a:pPr>
            <a:r>
              <a:rPr lang="es-CL" sz="2400" dirty="0">
                <a:sym typeface="Wingdings" panose="05000000000000000000" pitchFamily="2" charset="2"/>
              </a:rPr>
              <a:t>Medios de comunicación internos </a:t>
            </a:r>
          </a:p>
          <a:p>
            <a:pPr algn="just">
              <a:buFontTx/>
              <a:buChar char="-"/>
            </a:pPr>
            <a:r>
              <a:rPr lang="es-CL" sz="2400" dirty="0">
                <a:sym typeface="Wingdings" panose="05000000000000000000" pitchFamily="2" charset="2"/>
              </a:rPr>
              <a:t>Organigrama y estructura de los trabajadores: conocer demográficamente la organización.</a:t>
            </a:r>
          </a:p>
          <a:p>
            <a:pPr algn="just">
              <a:buFontTx/>
              <a:buChar char="-"/>
            </a:pPr>
            <a:r>
              <a:rPr lang="es-CL" sz="2400" dirty="0">
                <a:sym typeface="Wingdings" panose="05000000000000000000" pitchFamily="2" charset="2"/>
              </a:rPr>
              <a:t>Niveles de compromiso de los funcionarios</a:t>
            </a:r>
          </a:p>
          <a:p>
            <a:pPr algn="just">
              <a:buFontTx/>
              <a:buChar char="-"/>
            </a:pPr>
            <a:r>
              <a:rPr lang="es-CL" sz="2400" dirty="0">
                <a:sym typeface="Wingdings" panose="05000000000000000000" pitchFamily="2" charset="2"/>
              </a:rPr>
              <a:t>Qué quiere comunicar la dirección y que necesita saber el colaborador (sintonía/equilibrio).</a:t>
            </a:r>
          </a:p>
        </p:txBody>
      </p:sp>
    </p:spTree>
    <p:extLst>
      <p:ext uri="{BB962C8B-B14F-4D97-AF65-F5344CB8AC3E}">
        <p14:creationId xmlns:p14="http://schemas.microsoft.com/office/powerpoint/2010/main" val="3530226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C5160-B12F-495A-9B8A-413720B3A480}"/>
              </a:ext>
            </a:extLst>
          </p:cNvPr>
          <p:cNvSpPr>
            <a:spLocks noGrp="1"/>
          </p:cNvSpPr>
          <p:nvPr>
            <p:ph type="title"/>
          </p:nvPr>
        </p:nvSpPr>
        <p:spPr/>
        <p:txBody>
          <a:bodyPr/>
          <a:lstStyle/>
          <a:p>
            <a:r>
              <a:rPr lang="es-CL" dirty="0"/>
              <a:t>Otros ámbitos a considerar…</a:t>
            </a:r>
          </a:p>
        </p:txBody>
      </p:sp>
      <p:sp>
        <p:nvSpPr>
          <p:cNvPr id="3" name="Content Placeholder 2">
            <a:extLst>
              <a:ext uri="{FF2B5EF4-FFF2-40B4-BE49-F238E27FC236}">
                <a16:creationId xmlns:a16="http://schemas.microsoft.com/office/drawing/2014/main" id="{6D3A01B1-ED8B-4525-96FF-9458035520A3}"/>
              </a:ext>
            </a:extLst>
          </p:cNvPr>
          <p:cNvSpPr>
            <a:spLocks noGrp="1"/>
          </p:cNvSpPr>
          <p:nvPr>
            <p:ph idx="1"/>
          </p:nvPr>
        </p:nvSpPr>
        <p:spPr/>
        <p:txBody>
          <a:bodyPr/>
          <a:lstStyle/>
          <a:p>
            <a:pPr marL="0" indent="0" algn="just">
              <a:buNone/>
            </a:pPr>
            <a:r>
              <a:rPr lang="es-CL" dirty="0"/>
              <a:t>-Determinar la coherencia entre comunicación  y práctica </a:t>
            </a:r>
          </a:p>
          <a:p>
            <a:pPr marL="0" indent="0" algn="just">
              <a:buNone/>
            </a:pPr>
            <a:r>
              <a:rPr lang="es-CL" dirty="0"/>
              <a:t>-Identificar audiencias internas y voceros institucionales ¿Quién comunica?</a:t>
            </a:r>
          </a:p>
          <a:p>
            <a:pPr marL="0" indent="0" algn="just">
              <a:buNone/>
            </a:pPr>
            <a:r>
              <a:rPr lang="es-CL" dirty="0"/>
              <a:t>-Como perciben a la institución desde afuera ¿Qué las distingue de otras? Dicotomía gerencia/trabajadores</a:t>
            </a:r>
          </a:p>
          <a:p>
            <a:pPr marL="0" indent="0" algn="just">
              <a:buNone/>
            </a:pPr>
            <a:r>
              <a:rPr lang="es-CL" dirty="0"/>
              <a:t>-Relación con otras instituciones</a:t>
            </a:r>
          </a:p>
          <a:p>
            <a:pPr marL="0" indent="0" algn="just">
              <a:buNone/>
            </a:pPr>
            <a:r>
              <a:rPr lang="es-CL" dirty="0">
                <a:sym typeface="Wingdings" panose="05000000000000000000" pitchFamily="2" charset="2"/>
              </a:rPr>
              <a:t>-Evaluar campañas anteriores, de existir, ¿fueron buenos los contenidos entregados?</a:t>
            </a:r>
          </a:p>
          <a:p>
            <a:pPr marL="0" indent="0" algn="just">
              <a:buNone/>
            </a:pPr>
            <a:r>
              <a:rPr lang="es-CL" dirty="0">
                <a:sym typeface="Wingdings" panose="05000000000000000000" pitchFamily="2" charset="2"/>
              </a:rPr>
              <a:t>-Identificar el flujo de comunicación  ¿va en la dirección indicada?</a:t>
            </a:r>
          </a:p>
          <a:p>
            <a:pPr marL="0" indent="0">
              <a:buNone/>
            </a:pPr>
            <a:endParaRPr lang="es-CL" dirty="0"/>
          </a:p>
          <a:p>
            <a:pPr marL="0" indent="0">
              <a:buNone/>
            </a:pPr>
            <a:endParaRPr lang="es-CL" dirty="0"/>
          </a:p>
        </p:txBody>
      </p:sp>
    </p:spTree>
    <p:extLst>
      <p:ext uri="{BB962C8B-B14F-4D97-AF65-F5344CB8AC3E}">
        <p14:creationId xmlns:p14="http://schemas.microsoft.com/office/powerpoint/2010/main" val="2075673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B9DA0-A73C-479D-A886-824D86780438}"/>
              </a:ext>
            </a:extLst>
          </p:cNvPr>
          <p:cNvSpPr>
            <a:spLocks noGrp="1"/>
          </p:cNvSpPr>
          <p:nvPr>
            <p:ph type="title"/>
          </p:nvPr>
        </p:nvSpPr>
        <p:spPr/>
        <p:txBody>
          <a:bodyPr/>
          <a:lstStyle/>
          <a:p>
            <a:r>
              <a:rPr lang="es-CL" dirty="0"/>
              <a:t>Herramientas metodológicas</a:t>
            </a:r>
          </a:p>
        </p:txBody>
      </p:sp>
      <p:sp>
        <p:nvSpPr>
          <p:cNvPr id="3" name="Content Placeholder 2">
            <a:extLst>
              <a:ext uri="{FF2B5EF4-FFF2-40B4-BE49-F238E27FC236}">
                <a16:creationId xmlns:a16="http://schemas.microsoft.com/office/drawing/2014/main" id="{2C9AFD0C-0D86-4439-B05C-369932DAE2C8}"/>
              </a:ext>
            </a:extLst>
          </p:cNvPr>
          <p:cNvSpPr>
            <a:spLocks noGrp="1"/>
          </p:cNvSpPr>
          <p:nvPr>
            <p:ph idx="1"/>
          </p:nvPr>
        </p:nvSpPr>
        <p:spPr/>
        <p:txBody>
          <a:bodyPr>
            <a:normAutofit/>
          </a:bodyPr>
          <a:lstStyle/>
          <a:p>
            <a:pPr marL="457200" indent="-457200" algn="just">
              <a:buAutoNum type="arabicParenR"/>
            </a:pPr>
            <a:r>
              <a:rPr lang="es-CL" sz="2800" dirty="0"/>
              <a:t>Cuadro de realidad corporativa</a:t>
            </a:r>
          </a:p>
          <a:p>
            <a:pPr marL="457200" indent="-457200" algn="just">
              <a:buAutoNum type="arabicParenR"/>
            </a:pPr>
            <a:r>
              <a:rPr lang="es-CL" sz="2800" dirty="0"/>
              <a:t>Mapa de públicos </a:t>
            </a:r>
          </a:p>
          <a:p>
            <a:pPr marL="457200" indent="-457200" algn="just">
              <a:buAutoNum type="arabicParenR"/>
            </a:pPr>
            <a:r>
              <a:rPr lang="es-CL" sz="2800" dirty="0"/>
              <a:t>FODA de comunicación interna</a:t>
            </a:r>
          </a:p>
          <a:p>
            <a:pPr marL="457200" indent="-457200" algn="just">
              <a:buAutoNum type="arabicParenR"/>
            </a:pPr>
            <a:r>
              <a:rPr lang="es-CL" sz="2800" dirty="0"/>
              <a:t>Factores críticos de éxito</a:t>
            </a:r>
          </a:p>
        </p:txBody>
      </p:sp>
    </p:spTree>
    <p:extLst>
      <p:ext uri="{BB962C8B-B14F-4D97-AF65-F5344CB8AC3E}">
        <p14:creationId xmlns:p14="http://schemas.microsoft.com/office/powerpoint/2010/main" val="1119124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EB60E-7899-4A54-BC51-4714310DBF03}"/>
              </a:ext>
            </a:extLst>
          </p:cNvPr>
          <p:cNvSpPr>
            <a:spLocks noGrp="1"/>
          </p:cNvSpPr>
          <p:nvPr>
            <p:ph type="title"/>
          </p:nvPr>
        </p:nvSpPr>
        <p:spPr/>
        <p:txBody>
          <a:bodyPr/>
          <a:lstStyle/>
          <a:p>
            <a:r>
              <a:rPr lang="es-CL" dirty="0"/>
              <a:t>1. Cuadro de realidad corporativa</a:t>
            </a:r>
          </a:p>
        </p:txBody>
      </p:sp>
      <p:sp>
        <p:nvSpPr>
          <p:cNvPr id="3" name="Content Placeholder 2">
            <a:extLst>
              <a:ext uri="{FF2B5EF4-FFF2-40B4-BE49-F238E27FC236}">
                <a16:creationId xmlns:a16="http://schemas.microsoft.com/office/drawing/2014/main" id="{2A85967F-E2EB-4A55-A25C-1A59143F62F6}"/>
              </a:ext>
            </a:extLst>
          </p:cNvPr>
          <p:cNvSpPr>
            <a:spLocks noGrp="1"/>
          </p:cNvSpPr>
          <p:nvPr>
            <p:ph idx="1"/>
          </p:nvPr>
        </p:nvSpPr>
        <p:spPr>
          <a:xfrm>
            <a:off x="1202919" y="2011680"/>
            <a:ext cx="9784080" cy="5280660"/>
          </a:xfrm>
        </p:spPr>
        <p:txBody>
          <a:bodyPr>
            <a:normAutofit/>
          </a:bodyPr>
          <a:lstStyle/>
          <a:p>
            <a:pPr marL="0" indent="0" algn="just">
              <a:buNone/>
            </a:pPr>
            <a:r>
              <a:rPr lang="es-CL" sz="2400" dirty="0"/>
              <a:t>Permite ordenar la información base y tener una perspectiva global.  Algunos ámbitos a tener consideración son los siguientes:</a:t>
            </a:r>
          </a:p>
          <a:p>
            <a:pPr algn="just"/>
            <a:r>
              <a:rPr lang="es-CL" sz="2400" b="1" dirty="0"/>
              <a:t>Tipo de organización</a:t>
            </a:r>
            <a:r>
              <a:rPr lang="es-CL" sz="2400" dirty="0"/>
              <a:t>: estructura organizacional, organigrama, historia de fusiones, entorno, etc.</a:t>
            </a:r>
            <a:r>
              <a:rPr lang="es-CL" sz="2400" dirty="0">
                <a:sym typeface="Wingdings" panose="05000000000000000000" pitchFamily="2" charset="2"/>
              </a:rPr>
              <a:t> información que nos permita conocer la realidad de la institución, vislumbrando poco a poco como podemos potenciar la comunicación en los equipos.</a:t>
            </a:r>
            <a:endParaRPr lang="es-CL" sz="2400" dirty="0"/>
          </a:p>
          <a:p>
            <a:pPr algn="just"/>
            <a:r>
              <a:rPr lang="es-CL" sz="2400" b="1" dirty="0"/>
              <a:t>Cultura organizacional: </a:t>
            </a:r>
            <a:r>
              <a:rPr lang="es-CL" sz="2400" dirty="0"/>
              <a:t>identificar las bases culturales de la organización. Saber si están definidos, compartidos y/0 interiorizados. En el caso de no existir, la falencia puede venir por ese lado.</a:t>
            </a:r>
          </a:p>
          <a:p>
            <a:pPr algn="just"/>
            <a:r>
              <a:rPr lang="es-CL" sz="2400" b="1" dirty="0"/>
              <a:t>Estilo de liderazgo</a:t>
            </a:r>
            <a:r>
              <a:rPr lang="es-CL" sz="2400" dirty="0"/>
              <a:t>: es de relevancia saber cómo visualiza la alta dirección el rol de los líderes en el proceso de comunicación. Tener a los líderes del lado del plan.</a:t>
            </a:r>
          </a:p>
        </p:txBody>
      </p:sp>
    </p:spTree>
    <p:extLst>
      <p:ext uri="{BB962C8B-B14F-4D97-AF65-F5344CB8AC3E}">
        <p14:creationId xmlns:p14="http://schemas.microsoft.com/office/powerpoint/2010/main" val="19951205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otalTime>42</TotalTime>
  <Words>908</Words>
  <Application>Microsoft Office PowerPoint</Application>
  <PresentationFormat>Widescreen</PresentationFormat>
  <Paragraphs>81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Corbel</vt:lpstr>
      <vt:lpstr>Wingdings</vt:lpstr>
      <vt:lpstr>Banded</vt:lpstr>
      <vt:lpstr>Comunicación interna </vt:lpstr>
      <vt:lpstr>Objetivo del diagnóstico</vt:lpstr>
      <vt:lpstr>Estructura del diagnóstico</vt:lpstr>
      <vt:lpstr>Lineamientos estratégicos de investigación ¿qué quiero saber?</vt:lpstr>
      <vt:lpstr>¿Qué debo tener presente?</vt:lpstr>
      <vt:lpstr>Diagnosticar</vt:lpstr>
      <vt:lpstr>Otros ámbitos a considerar…</vt:lpstr>
      <vt:lpstr>Herramientas metodológicas</vt:lpstr>
      <vt:lpstr>1. Cuadro de realidad corporativa</vt:lpstr>
      <vt:lpstr>PowerPoint Presentation</vt:lpstr>
      <vt:lpstr>2. Mapa de públicos</vt:lpstr>
      <vt:lpstr>A considerar </vt:lpstr>
      <vt:lpstr>3. FODA de comunicación interna</vt:lpstr>
      <vt:lpstr>Factores críticos de éxito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Comunicación interna </dc:title>
  <dc:creator>PGOMEZ</dc:creator>
  <cp:lastModifiedBy>PGOMEZ</cp:lastModifiedBy>
  <cp:revision>5</cp:revision>
  <dcterms:created xsi:type="dcterms:W3CDTF">2019-05-24T02:22:07Z</dcterms:created>
  <dcterms:modified xsi:type="dcterms:W3CDTF">2019-05-24T03:05:01Z</dcterms:modified>
</cp:coreProperties>
</file>