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Layouts/slideLayout6.xml" ContentType="application/vnd.openxmlformats-officedocument.presentationml.slideLayout+xml"/>
  <Override PartName="/ppt/charts/chart28.xml" ContentType="application/vnd.openxmlformats-officedocument.drawingml.char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charts/chart17.xml" ContentType="application/vnd.openxmlformats-officedocument.drawingml.chart+xml"/>
  <Override PartName="/ppt/charts/chart26.xml" ContentType="application/vnd.openxmlformats-officedocument.drawingml.char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charts/chart13.xml" ContentType="application/vnd.openxmlformats-officedocument.drawingml.chart+xml"/>
  <Override PartName="/ppt/charts/chart15.xml" ContentType="application/vnd.openxmlformats-officedocument.drawingml.chart+xml"/>
  <Override PartName="/ppt/charts/chart24.xml" ContentType="application/vnd.openxmlformats-officedocument.drawingml.char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harts/chart9.xml" ContentType="application/vnd.openxmlformats-officedocument.drawingml.chart+xml"/>
  <Override PartName="/ppt/charts/chart11.xml" ContentType="application/vnd.openxmlformats-officedocument.drawingml.chart+xml"/>
  <Override PartName="/ppt/charts/chart22.xml" ContentType="application/vnd.openxmlformats-officedocument.drawingml.chart+xml"/>
  <Override PartName="/ppt/charts/chart31.xml" ContentType="application/vnd.openxmlformats-officedocument.drawingml.chart+xml"/>
  <Override PartName="/ppt/charts/chart7.xml" ContentType="application/vnd.openxmlformats-officedocument.drawingml.chart+xml"/>
  <Override PartName="/ppt/charts/chart20.xml" ContentType="application/vnd.openxmlformats-officedocument.drawingml.chart+xml"/>
  <Override PartName="/ppt/charts/chart3.xml" ContentType="application/vnd.openxmlformats-officedocument.drawingml.chart+xml"/>
  <Override PartName="/ppt/charts/chart5.xml" ContentType="application/vnd.openxmlformats-officedocument.drawingml.chart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29.xml" ContentType="application/vnd.openxmlformats-officedocument.drawingml.char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rawings/drawing1.xml" ContentType="application/vnd.openxmlformats-officedocument.drawingml.chartshapes+xml"/>
  <Override PartName="/ppt/charts/chart18.xml" ContentType="application/vnd.openxmlformats-officedocument.drawingml.chart+xml"/>
  <Override PartName="/ppt/charts/chart27.xml" ContentType="application/vnd.openxmlformats-officedocument.drawingml.char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charts/chart16.xml" ContentType="application/vnd.openxmlformats-officedocument.drawingml.chart+xml"/>
  <Override PartName="/ppt/charts/chart25.xml" ContentType="application/vnd.openxmlformats-officedocument.drawingml.char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ppt/charts/chart14.xml" ContentType="application/vnd.openxmlformats-officedocument.drawingml.chart+xml"/>
  <Override PartName="/ppt/charts/chart23.xml" ContentType="application/vnd.openxmlformats-officedocument.drawingml.char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charts/chart8.xml" ContentType="application/vnd.openxmlformats-officedocument.drawingml.chart+xml"/>
  <Override PartName="/ppt/charts/chart12.xml" ContentType="application/vnd.openxmlformats-officedocument.drawingml.chart+xml"/>
  <Override PartName="/ppt/charts/chart21.xml" ContentType="application/vnd.openxmlformats-officedocument.drawingml.chart+xml"/>
  <Override PartName="/ppt/charts/chart30.xml" ContentType="application/vnd.openxmlformats-officedocument.drawingml.chart+xml"/>
  <Override PartName="/ppt/slideLayouts/slideLayout10.xml" ContentType="application/vnd.openxmlformats-officedocument.presentationml.slideLayout+xml"/>
  <Override PartName="/ppt/charts/chart6.xml" ContentType="application/vnd.openxmlformats-officedocument.drawingml.chart+xml"/>
  <Override PartName="/ppt/charts/chart10.xml" ContentType="application/vnd.openxmlformats-officedocument.drawingml.chart+xml"/>
  <Override PartName="/ppt/notesSlides/notesSlide8.xml" ContentType="application/vnd.openxmlformats-officedocument.presentationml.notesSlide+xml"/>
  <Override PartName="/ppt/charts/chart4.xml" ContentType="application/vnd.openxmlformats-officedocument.drawingml.chart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charts/chart2.xml" ContentType="application/vnd.openxmlformats-officedocument.drawingml.chart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charts/chart19.xml" ContentType="application/vnd.openxmlformats-officedocument.drawingml.char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4"/>
  </p:notesMasterIdLst>
  <p:sldIdLst>
    <p:sldId id="256" r:id="rId2"/>
    <p:sldId id="258" r:id="rId3"/>
    <p:sldId id="308" r:id="rId4"/>
    <p:sldId id="259" r:id="rId5"/>
    <p:sldId id="260" r:id="rId6"/>
    <p:sldId id="261" r:id="rId7"/>
    <p:sldId id="262" r:id="rId8"/>
    <p:sldId id="263" r:id="rId9"/>
    <p:sldId id="274" r:id="rId10"/>
    <p:sldId id="264" r:id="rId11"/>
    <p:sldId id="265" r:id="rId12"/>
    <p:sldId id="266" r:id="rId13"/>
    <p:sldId id="267" r:id="rId14"/>
    <p:sldId id="275" r:id="rId15"/>
    <p:sldId id="268" r:id="rId16"/>
    <p:sldId id="302" r:id="rId17"/>
    <p:sldId id="303" r:id="rId18"/>
    <p:sldId id="269" r:id="rId19"/>
    <p:sldId id="276" r:id="rId20"/>
    <p:sldId id="277" r:id="rId21"/>
    <p:sldId id="279" r:id="rId22"/>
    <p:sldId id="280" r:id="rId23"/>
    <p:sldId id="281" r:id="rId24"/>
    <p:sldId id="282" r:id="rId25"/>
    <p:sldId id="284" r:id="rId26"/>
    <p:sldId id="285" r:id="rId27"/>
    <p:sldId id="286" r:id="rId28"/>
    <p:sldId id="287" r:id="rId29"/>
    <p:sldId id="288" r:id="rId30"/>
    <p:sldId id="290" r:id="rId31"/>
    <p:sldId id="305" r:id="rId32"/>
    <p:sldId id="304" r:id="rId33"/>
    <p:sldId id="292" r:id="rId34"/>
    <p:sldId id="294" r:id="rId35"/>
    <p:sldId id="293" r:id="rId36"/>
    <p:sldId id="295" r:id="rId37"/>
    <p:sldId id="296" r:id="rId38"/>
    <p:sldId id="297" r:id="rId39"/>
    <p:sldId id="298" r:id="rId40"/>
    <p:sldId id="300" r:id="rId41"/>
    <p:sldId id="307" r:id="rId42"/>
    <p:sldId id="301" r:id="rId43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FF"/>
    <a:srgbClr val="55F9FF"/>
    <a:srgbClr val="FF0066"/>
    <a:srgbClr val="0000FF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3621" autoAdjust="0"/>
  </p:normalViewPr>
  <p:slideViewPr>
    <p:cSldViewPr>
      <p:cViewPr varScale="1">
        <p:scale>
          <a:sx n="50" d="100"/>
          <a:sy n="50" d="100"/>
        </p:scale>
        <p:origin x="-1267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2222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samantaalarconarcos:Documents:FRONTDESK:MOVIL%20H:BBDD%20MOVILH%20VALIDADA%20(8)%20PME.xls" TargetMode="External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samantaalarconarcos:Documents:FRONTDESK:MOVIL%20H:BBDD%20MOVILH%20VALIDADA%20(8)%20PME.xls" TargetMode="External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samantaalarconarcos:Documents:FRONTDESK:MOVIL%20H:BBDD%20MOVILH%20VALIDADA%20(8)%20PME.xls" TargetMode="External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Patricia\Documents\Fundaci&#243;n\Estudios\Movilh\Encuesta\BBDD%20MOVILH%20VALIDADA%20(9)%20PME.xls" TargetMode="External"/></Relationships>
</file>

<file path=ppt/charts/_rels/chart1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Patricia\Documents\Fundaci&#243;n\Estudios\Movilh\Encuesta\BBDD%20MOVILH%20VALIDADA%20(9)%20PME.xls" TargetMode="External"/></Relationships>
</file>

<file path=ppt/charts/_rels/chart14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samantaalarconarcos:Documents:FRONTDESK:MOVIL%20H:BBDD%20MOVILH%20VALIDADA%20(8)%20PME.xls" TargetMode="External"/></Relationships>
</file>

<file path=ppt/charts/_rels/chart1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Patricia\Documents\Fundaci&#243;n\Estudios\Movilh\Encuesta\BBDD%20MOVILH%20VALIDADA%20(9)%20PME.xls" TargetMode="External"/></Relationships>
</file>

<file path=ppt/charts/_rels/chart16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samantaalarconarcos:Documents:FRONTDESK:MOVIL%20H:BBDD%20MOVILH%20VALIDADA%20(8)%20PME.xls" TargetMode="External"/></Relationships>
</file>

<file path=ppt/charts/_rels/chart17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samantaalarconarcos:Documents:FRONTDESK:MOVIL%20H:BBDD%20MOVILH%20VALIDADA%20(8)%20PME.xls" TargetMode="External"/></Relationships>
</file>

<file path=ppt/charts/_rels/chart18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samantaalarconarcos:Documents:FRONTDESK:MOVIL%20H:BBDD%20MOVILH%20VALIDADA%20(8)%20PME.xls" TargetMode="External"/></Relationships>
</file>

<file path=ppt/charts/_rels/chart19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Patricia\Documents\Fundaci&#243;n\Estudios\Movilh\Encuesta\BBDD%20MOVILH%20VALIDADA%20(9)%20PME.xls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samantaalarconarcos:Documents:FRONTDESK:MOVIL%20H:BBDD%20MOVILH%20VALIDADA%20(8)%20PME.xls" TargetMode="External"/></Relationships>
</file>

<file path=ppt/charts/_rels/chart20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Patricia\Documents\Fundaci&#243;n\Estudios\Movilh\Encuesta\BBDD%20MOVILH%20VALIDADA%20Preguntas%2024%20en%20adelante.xls" TargetMode="External"/></Relationships>
</file>

<file path=ppt/charts/_rels/chart21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samantaalarconarcos:Documents:FRONTDESK:MOVIL%20H:BBDD%20MOVILH%20VALIDADA%20(8)%20PME.xls" TargetMode="External"/></Relationships>
</file>

<file path=ppt/charts/_rels/chart22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samantaalarconarcos:Documents:FRONTDESK:MOVIL%20H:BBDD%20MOVILH%20VALIDADA%20(8)%20PME.xls" TargetMode="External"/></Relationships>
</file>

<file path=ppt/charts/_rels/chart2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Patricia\Documents\Fundaci&#243;n\Estudios\Movilh\Encuesta\BBDD%20MOVILH%20VALIDADA%20(9)%20PME.xls" TargetMode="External"/></Relationships>
</file>

<file path=ppt/charts/_rels/chart2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Patricia\Documents\Fundaci&#243;n\Estudios\Movilh\Encuesta\BBDD%20MOVILH%20VALIDADA%20(9)%20PME.xls" TargetMode="External"/></Relationships>
</file>

<file path=ppt/charts/_rels/chart2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Patricia\Documents\Fundaci&#243;n\Estudios\Movilh\Encuesta\BBDD%20MOVILH%20VALIDADA%20(9)%20PME.xls" TargetMode="External"/></Relationships>
</file>

<file path=ppt/charts/_rels/chart26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samantaalarconarcos:Documents:FRONTDESK:MOVIL%20H:BBDD%20MOVILH%20VALIDADA%20Preguntas%2024%20en%20adelante.xls" TargetMode="External"/></Relationships>
</file>

<file path=ppt/charts/_rels/chart27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samantaalarconarcos:Documents:FRONTDESK:MOVIL%20H:BBDD%20MOVILH%20VALIDADA%20Preguntas%2024%20en%20adelante.xls" TargetMode="External"/></Relationships>
</file>

<file path=ppt/charts/_rels/chart28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samantaalarconarcos:Documents:FRONTDESK:MOVIL%20H:BBDD%20MOVILH%20VALIDADA%20Preguntas%2024%20en%20adelante.xls" TargetMode="External"/></Relationships>
</file>

<file path=ppt/charts/_rels/chart29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samantaalarconarcos:Documents:FRONTDESK:MOVIL%20H:BBDD%20MOVILH%20VALIDADA%20Preguntas%2024%20en%20adelante.xls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samantaalarconarcos:Documents:FRONTDESK:MOVIL%20H:BBDD%20MOVILH%20VALIDADA%20(8)%20PME.xls" TargetMode="External"/></Relationships>
</file>

<file path=ppt/charts/_rels/chart30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samantaalarconarcos:Documents:FRONTDESK:MOVIL%20H:BBDD%20MOVILH%20VALIDADA%20Preguntas%2024%20en%20adelante.xls" TargetMode="External"/></Relationships>
</file>

<file path=ppt/charts/_rels/chart31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samantaalarconarcos:Documents:FRONTDESK:MOVIL%20H:BBDD%20MOVILH%20VALIDADA%20Preguntas%2024%20en%20adelante.xls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samantaalarconarcos:Documents:FRONTDESK:MOVIL%20H:BBDD%20MOVILH%20VALIDADA%20(8)%20PME.xls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samantaalarconarcos:Documents:FRONTDESK:MOVIL%20H:BBDD%20MOVILH%20VALIDADA%20(8)%20PME.xls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samantaalarconarcos:Documents:FRONTDESK:MOVIL%20H:BBDD%20MOVILH%20VALIDADA%20(8)%20PME.xls" TargetMode="External"/></Relationships>
</file>

<file path=ppt/charts/_rels/chart7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Macintosh%20HD:Users:samantaalarconarcos:Documents:FRONTDESK:MOVIL%20H:BBDD%20MOVILH%20VALIDADA%20(8)%20PME.xls" TargetMode="External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samantaalarconarcos:Documents:FRONTDESK:MOVIL%20H:BBDD%20MOVILH%20VALIDADA%20Preguntas%2024%20en%20adelante.xls" TargetMode="External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samantaalarconarcos:Documents:FRONTDESK:MOVIL%20H:BBDD%20MOVILH%20VALIDADA%20(8)%20PME.xls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s-MX"/>
  <c:chart>
    <c:title>
      <c:tx>
        <c:rich>
          <a:bodyPr/>
          <a:lstStyle/>
          <a:p>
            <a:pPr>
              <a:defRPr sz="1400"/>
            </a:pPr>
            <a:r>
              <a:rPr lang="es-ES" sz="1400" dirty="0"/>
              <a:t>Sexo de los/as entrevistados/as </a:t>
            </a:r>
          </a:p>
          <a:p>
            <a:pPr>
              <a:defRPr sz="1400"/>
            </a:pPr>
            <a:r>
              <a:rPr lang="es-ES" sz="1400" b="0" dirty="0"/>
              <a:t>(en porcentaje)</a:t>
            </a:r>
          </a:p>
        </c:rich>
      </c:tx>
      <c:layout/>
      <c:spPr>
        <a:noFill/>
        <a:ln w="25400">
          <a:noFill/>
        </a:ln>
      </c:spPr>
    </c:title>
    <c:view3D>
      <c:depthPercent val="100"/>
      <c:rAngAx val="1"/>
    </c:view3D>
    <c:floor>
      <c:spPr>
        <a:noFill/>
        <a:ln w="3175">
          <a:solidFill>
            <a:srgbClr val="808080"/>
          </a:solidFill>
          <a:prstDash val="solid"/>
        </a:ln>
      </c:spPr>
    </c:floor>
    <c:sideWall>
      <c:spPr>
        <a:noFill/>
        <a:ln w="25400">
          <a:noFill/>
        </a:ln>
      </c:spPr>
    </c:sideWall>
    <c:backWall>
      <c:spPr>
        <a:noFill/>
        <a:ln w="25400">
          <a:noFill/>
        </a:ln>
      </c:spPr>
    </c:backWall>
    <c:plotArea>
      <c:layout>
        <c:manualLayout>
          <c:layoutTarget val="inner"/>
          <c:xMode val="edge"/>
          <c:yMode val="edge"/>
          <c:x val="0.13304418197725326"/>
          <c:y val="0.23436351706036701"/>
          <c:w val="0.80864785651793691"/>
          <c:h val="0.61526210265383563"/>
        </c:manualLayout>
      </c:layout>
      <c:bar3DChart>
        <c:barDir val="col"/>
        <c:grouping val="clustered"/>
        <c:ser>
          <c:idx val="0"/>
          <c:order val="0"/>
          <c:spPr>
            <a:solidFill>
              <a:srgbClr val="0066CC"/>
            </a:solidFill>
            <a:ln w="25400">
              <a:noFill/>
            </a:ln>
          </c:spPr>
          <c:dLbls>
            <c:dLbl>
              <c:idx val="0"/>
              <c:layout>
                <c:manualLayout>
                  <c:x val="3.948559979123771E-2"/>
                  <c:y val="-2.7437607942551852E-2"/>
                </c:manualLayout>
              </c:layout>
              <c:showVal val="1"/>
            </c:dLbl>
            <c:dLbl>
              <c:idx val="5"/>
              <c:layout>
                <c:manualLayout>
                  <c:x val="1.0254028622142801E-2"/>
                  <c:y val="-2.4050358041025736E-2"/>
                </c:manualLayout>
              </c:layout>
              <c:showVal val="1"/>
            </c:dLbl>
            <c:dLbl>
              <c:idx val="12"/>
              <c:layout>
                <c:manualLayout>
                  <c:x val="8.2032228977142255E-3"/>
                  <c:y val="-4.8100716082051506E-2"/>
                </c:manualLayout>
              </c:layout>
              <c:showVal val="1"/>
            </c:dLbl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sz="1200"/>
                </a:pPr>
                <a:endParaRPr lang="es-MX"/>
              </a:p>
            </c:txPr>
            <c:showVal val="1"/>
          </c:dLbls>
          <c:cat>
            <c:strRef>
              <c:f>Sexo!$G$3:$G$15</c:f>
              <c:strCache>
                <c:ptCount val="13"/>
                <c:pt idx="0">
                  <c:v>Hombre</c:v>
                </c:pt>
                <c:pt idx="5">
                  <c:v>Mujer</c:v>
                </c:pt>
                <c:pt idx="12">
                  <c:v>No responde</c:v>
                </c:pt>
              </c:strCache>
            </c:strRef>
          </c:cat>
          <c:val>
            <c:numRef>
              <c:f>Sexo!$I$3:$I$15</c:f>
              <c:numCache>
                <c:formatCode>General</c:formatCode>
                <c:ptCount val="13"/>
                <c:pt idx="0" formatCode="0.0%">
                  <c:v>0.484496124031008</c:v>
                </c:pt>
                <c:pt idx="5" formatCode="0.0%">
                  <c:v>0.51162790697674398</c:v>
                </c:pt>
                <c:pt idx="12" formatCode="0.0%">
                  <c:v>3.8759689922480611E-3</c:v>
                </c:pt>
              </c:numCache>
            </c:numRef>
          </c:val>
        </c:ser>
        <c:gapWidth val="0"/>
        <c:gapDepth val="0"/>
        <c:shape val="cylinder"/>
        <c:axId val="113568768"/>
        <c:axId val="113656576"/>
        <c:axId val="0"/>
      </c:bar3DChart>
      <c:catAx>
        <c:axId val="113568768"/>
        <c:scaling>
          <c:orientation val="minMax"/>
        </c:scaling>
        <c:axPos val="b"/>
        <c:numFmt formatCode="General" sourceLinked="1"/>
        <c:majorTickMark val="none"/>
        <c:tickLblPos val="nextTo"/>
        <c:spPr>
          <a:ln w="3175">
            <a:solidFill>
              <a:srgbClr val="808080"/>
            </a:solidFill>
            <a:prstDash val="solid"/>
          </a:ln>
        </c:spPr>
        <c:txPr>
          <a:bodyPr/>
          <a:lstStyle/>
          <a:p>
            <a:pPr>
              <a:defRPr sz="1200"/>
            </a:pPr>
            <a:endParaRPr lang="es-MX"/>
          </a:p>
        </c:txPr>
        <c:crossAx val="113656576"/>
        <c:crosses val="autoZero"/>
        <c:auto val="1"/>
        <c:lblAlgn val="ctr"/>
        <c:lblOffset val="100"/>
      </c:catAx>
      <c:valAx>
        <c:axId val="113656576"/>
        <c:scaling>
          <c:orientation val="minMax"/>
        </c:scaling>
        <c:axPos val="l"/>
        <c:numFmt formatCode="0%" sourceLinked="0"/>
        <c:tickLblPos val="nextTo"/>
        <c:spPr>
          <a:ln w="3175">
            <a:solidFill>
              <a:srgbClr val="808080"/>
            </a:solidFill>
            <a:prstDash val="solid"/>
          </a:ln>
        </c:spPr>
        <c:txPr>
          <a:bodyPr/>
          <a:lstStyle/>
          <a:p>
            <a:pPr>
              <a:defRPr sz="1050"/>
            </a:pPr>
            <a:endParaRPr lang="es-MX"/>
          </a:p>
        </c:txPr>
        <c:crossAx val="113568768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</c:chart>
  <c:spPr>
    <a:solidFill>
      <a:srgbClr val="FFFFFF"/>
    </a:solidFill>
    <a:ln w="3175">
      <a:solidFill>
        <a:schemeClr val="bg1">
          <a:lumMod val="65000"/>
        </a:schemeClr>
      </a:solidFill>
      <a:prstDash val="solid"/>
    </a:ln>
  </c:spPr>
  <c:txPr>
    <a:bodyPr/>
    <a:lstStyle/>
    <a:p>
      <a:pPr>
        <a:defRPr sz="1000"/>
      </a:pPr>
      <a:endParaRPr lang="es-MX"/>
    </a:p>
  </c:txPr>
  <c:externalData r:id="rId1"/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s-MX"/>
  <c:chart>
    <c:title>
      <c:tx>
        <c:rich>
          <a:bodyPr/>
          <a:lstStyle/>
          <a:p>
            <a:pPr>
              <a:defRPr sz="1400" b="0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r>
              <a:rPr lang="es-ES" sz="1400" b="1" i="0" u="none" strike="noStrike" baseline="0" dirty="0" smtClean="0"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Encuestados/as </a:t>
            </a:r>
            <a:r>
              <a:rPr lang="es-ES" sz="1400" b="1" i="0" u="none" strike="noStrike" baseline="0" dirty="0"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discriminados según </a:t>
            </a:r>
            <a:r>
              <a:rPr lang="es-ES" sz="1400" b="1" i="0" u="none" strike="noStrike" baseline="0" dirty="0" smtClean="0"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 su orientación sexual</a:t>
            </a:r>
            <a:endParaRPr lang="es-ES" sz="1400" b="1" i="0" u="none" strike="noStrike" baseline="0" dirty="0">
              <a:solidFill>
                <a:srgbClr val="000000"/>
              </a:solidFill>
              <a:latin typeface="Calibri"/>
              <a:ea typeface="Calibri"/>
              <a:cs typeface="Calibri"/>
            </a:endParaRPr>
          </a:p>
          <a:p>
            <a:pPr>
              <a:defRPr sz="1400" b="0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r>
              <a:rPr lang="es-ES" sz="1400" b="0" i="0" u="none" strike="noStrike" baseline="0" dirty="0"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(en porcentaje)</a:t>
            </a:r>
          </a:p>
        </c:rich>
      </c:tx>
      <c:layout>
        <c:manualLayout>
          <c:xMode val="edge"/>
          <c:yMode val="edge"/>
          <c:x val="0.14427546668256386"/>
          <c:y val="3.7244195089434558E-2"/>
        </c:manualLayout>
      </c:layout>
      <c:spPr>
        <a:noFill/>
        <a:ln w="25400">
          <a:noFill/>
        </a:ln>
      </c:spPr>
    </c:title>
    <c:view3D>
      <c:depthPercent val="100"/>
      <c:rAngAx val="1"/>
    </c:view3D>
    <c:floor>
      <c:spPr>
        <a:noFill/>
        <a:ln w="3175">
          <a:solidFill>
            <a:srgbClr val="808080"/>
          </a:solidFill>
          <a:prstDash val="solid"/>
        </a:ln>
      </c:spPr>
    </c:floor>
    <c:sideWall>
      <c:spPr>
        <a:noFill/>
        <a:ln w="25400">
          <a:noFill/>
        </a:ln>
      </c:spPr>
    </c:sideWall>
    <c:backWall>
      <c:spPr>
        <a:noFill/>
        <a:ln w="25400">
          <a:noFill/>
        </a:ln>
      </c:spPr>
    </c:backWall>
    <c:plotArea>
      <c:layout>
        <c:manualLayout>
          <c:layoutTarget val="inner"/>
          <c:xMode val="edge"/>
          <c:yMode val="edge"/>
          <c:x val="0.124972094005491"/>
          <c:y val="0.33594254665535239"/>
          <c:w val="0.83508180227471795"/>
          <c:h val="0.43013748929052331"/>
        </c:manualLayout>
      </c:layout>
      <c:bar3DChart>
        <c:barDir val="col"/>
        <c:grouping val="clustered"/>
        <c:ser>
          <c:idx val="0"/>
          <c:order val="0"/>
          <c:spPr>
            <a:solidFill>
              <a:srgbClr val="0066CC"/>
            </a:solidFill>
            <a:ln w="25400">
              <a:noFill/>
            </a:ln>
          </c:spPr>
          <c:dLbls>
            <c:dLbl>
              <c:idx val="0"/>
              <c:layout>
                <c:manualLayout>
                  <c:x val="1.9444552189597026E-2"/>
                  <c:y val="-6.2962524421289523E-2"/>
                </c:manualLayout>
              </c:layout>
              <c:showVal val="1"/>
            </c:dLbl>
            <c:dLbl>
              <c:idx val="1"/>
              <c:layout>
                <c:manualLayout>
                  <c:x val="2.5635701724198699E-3"/>
                  <c:y val="-7.5205810465503828E-2"/>
                </c:manualLayout>
              </c:layout>
              <c:showVal val="1"/>
            </c:dLbl>
            <c:dLbl>
              <c:idx val="2"/>
              <c:layout>
                <c:manualLayout>
                  <c:x val="3.481676155223954E-2"/>
                  <c:y val="-9.3094378402399938E-2"/>
                </c:manualLayout>
              </c:layout>
              <c:showVal val="1"/>
            </c:dLbl>
            <c:dLbl>
              <c:idx val="3"/>
              <c:layout>
                <c:manualLayout>
                  <c:x val="1.6666666666666722E-2"/>
                  <c:y val="-2.457002457002461E-2"/>
                </c:manualLayout>
              </c:layout>
              <c:showVal val="1"/>
            </c:dLbl>
            <c:dLbl>
              <c:idx val="4"/>
              <c:layout>
                <c:manualLayout>
                  <c:x val="1.871620074336354E-5"/>
                  <c:y val="-2.2271558160493154E-2"/>
                </c:manualLayout>
              </c:layout>
              <c:showVal val="1"/>
            </c:dLbl>
            <c:dLbl>
              <c:idx val="5"/>
              <c:layout>
                <c:manualLayout>
                  <c:x val="8.3752093802345207E-3"/>
                  <c:y val="-3.9494470774091616E-3"/>
                </c:manualLayout>
              </c:layout>
              <c:showVal val="1"/>
            </c:dLbl>
            <c:dLbl>
              <c:idx val="6"/>
              <c:layout>
                <c:manualLayout>
                  <c:x val="1.1111111111111101E-2"/>
                  <c:y val="-8.335510193927205E-3"/>
                </c:manualLayout>
              </c:layout>
              <c:showVal val="1"/>
            </c:dLbl>
            <c:dLbl>
              <c:idx val="7"/>
              <c:layout>
                <c:manualLayout>
                  <c:x val="1.6750418760469024E-2"/>
                  <c:y val="-3.9494470774090957E-3"/>
                </c:manualLayout>
              </c:layout>
              <c:showVal val="1"/>
            </c:dLbl>
            <c:dLbl>
              <c:idx val="8"/>
              <c:layout>
                <c:manualLayout>
                  <c:x val="1.9444444444444403E-2"/>
                  <c:y val="-1.2285012285012303E-2"/>
                </c:manualLayout>
              </c:layout>
              <c:showVal val="1"/>
            </c:dLbl>
            <c:dLbl>
              <c:idx val="9"/>
              <c:layout>
                <c:manualLayout>
                  <c:x val="8.3752093802345207E-3"/>
                  <c:y val="-1.1848341232227517E-2"/>
                </c:manualLayout>
              </c:layout>
              <c:showVal val="1"/>
            </c:dLbl>
            <c:dLbl>
              <c:idx val="11"/>
              <c:layout>
                <c:manualLayout>
                  <c:x val="1.1166945840312716E-2"/>
                  <c:y val="0"/>
                </c:manualLayout>
              </c:layout>
              <c:showVal val="1"/>
            </c:dLbl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sz="1400"/>
                </a:pPr>
                <a:endParaRPr lang="es-MX"/>
              </a:p>
            </c:txPr>
            <c:showVal val="1"/>
          </c:dLbls>
          <c:cat>
            <c:strRef>
              <c:f>'Discriminación (1.1)'!$I$9:$I$11</c:f>
              <c:strCache>
                <c:ptCount val="3"/>
                <c:pt idx="0">
                  <c:v>Gay</c:v>
                </c:pt>
                <c:pt idx="1">
                  <c:v>Lésbica</c:v>
                </c:pt>
                <c:pt idx="2">
                  <c:v>Bisexual</c:v>
                </c:pt>
              </c:strCache>
            </c:strRef>
          </c:cat>
          <c:val>
            <c:numRef>
              <c:f>'Discriminación (1.1)'!$K$3:$K$5</c:f>
              <c:numCache>
                <c:formatCode>0.0%</c:formatCode>
                <c:ptCount val="3"/>
                <c:pt idx="0">
                  <c:v>0.4912280701754394</c:v>
                </c:pt>
                <c:pt idx="1">
                  <c:v>0.57446808510638259</c:v>
                </c:pt>
                <c:pt idx="2">
                  <c:v>0.48837209302325679</c:v>
                </c:pt>
              </c:numCache>
            </c:numRef>
          </c:val>
        </c:ser>
        <c:gapWidth val="0"/>
        <c:gapDepth val="0"/>
        <c:shape val="cylinder"/>
        <c:axId val="115346432"/>
        <c:axId val="115356416"/>
        <c:axId val="0"/>
      </c:bar3DChart>
      <c:catAx>
        <c:axId val="115346432"/>
        <c:scaling>
          <c:orientation val="minMax"/>
        </c:scaling>
        <c:axPos val="b"/>
        <c:numFmt formatCode="General" sourceLinked="1"/>
        <c:majorTickMark val="none"/>
        <c:tickLblPos val="nextTo"/>
        <c:spPr>
          <a:ln w="3175">
            <a:solidFill>
              <a:srgbClr val="808080"/>
            </a:solidFill>
            <a:prstDash val="solid"/>
          </a:ln>
        </c:spPr>
        <c:txPr>
          <a:bodyPr/>
          <a:lstStyle/>
          <a:p>
            <a:pPr>
              <a:defRPr sz="1400"/>
            </a:pPr>
            <a:endParaRPr lang="es-MX"/>
          </a:p>
        </c:txPr>
        <c:crossAx val="115356416"/>
        <c:crosses val="autoZero"/>
        <c:auto val="1"/>
        <c:lblAlgn val="ctr"/>
        <c:lblOffset val="100"/>
      </c:catAx>
      <c:valAx>
        <c:axId val="115356416"/>
        <c:scaling>
          <c:orientation val="minMax"/>
        </c:scaling>
        <c:axPos val="l"/>
        <c:numFmt formatCode="0%" sourceLinked="0"/>
        <c:tickLblPos val="nextTo"/>
        <c:spPr>
          <a:ln w="3175">
            <a:solidFill>
              <a:srgbClr val="808080"/>
            </a:solidFill>
            <a:prstDash val="solid"/>
          </a:ln>
        </c:spPr>
        <c:txPr>
          <a:bodyPr/>
          <a:lstStyle/>
          <a:p>
            <a:pPr>
              <a:defRPr sz="1400"/>
            </a:pPr>
            <a:endParaRPr lang="es-MX"/>
          </a:p>
        </c:txPr>
        <c:crossAx val="115346432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</c:chart>
  <c:spPr>
    <a:solidFill>
      <a:srgbClr val="FFFFFF"/>
    </a:solidFill>
    <a:ln w="3175">
      <a:solidFill>
        <a:srgbClr val="808080"/>
      </a:solidFill>
      <a:prstDash val="solid"/>
    </a:ln>
  </c:spPr>
  <c:externalData r:id="rId1"/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s-MX"/>
  <c:chart>
    <c:title>
      <c:tx>
        <c:rich>
          <a:bodyPr/>
          <a:lstStyle/>
          <a:p>
            <a:pPr>
              <a:defRPr sz="1400" b="0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r>
              <a:rPr lang="es-ES" sz="1400" b="1" i="0" u="none" strike="noStrike" baseline="0" dirty="0"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Encuestados discriminados según </a:t>
            </a:r>
            <a:r>
              <a:rPr lang="es-ES" sz="1400" b="1" i="0" u="none" strike="noStrike" baseline="0" dirty="0" smtClean="0"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su identidad </a:t>
            </a:r>
            <a:r>
              <a:rPr lang="es-ES" sz="1400" b="1" i="0" u="none" strike="noStrike" baseline="0" dirty="0"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de género</a:t>
            </a:r>
          </a:p>
          <a:p>
            <a:pPr>
              <a:defRPr sz="1400" b="0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r>
              <a:rPr lang="es-ES" sz="1400" b="0" i="0" u="none" strike="noStrike" baseline="0" dirty="0"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(en porcentaje)</a:t>
            </a:r>
          </a:p>
        </c:rich>
      </c:tx>
      <c:layout>
        <c:manualLayout>
          <c:xMode val="edge"/>
          <c:yMode val="edge"/>
          <c:x val="0.12061617297837816"/>
          <c:y val="3.0189318440458142E-2"/>
        </c:manualLayout>
      </c:layout>
      <c:spPr>
        <a:noFill/>
        <a:ln w="25400">
          <a:noFill/>
        </a:ln>
      </c:spPr>
    </c:title>
    <c:view3D>
      <c:depthPercent val="100"/>
      <c:rAngAx val="1"/>
    </c:view3D>
    <c:floor>
      <c:spPr>
        <a:noFill/>
        <a:ln w="3175">
          <a:solidFill>
            <a:srgbClr val="808080"/>
          </a:solidFill>
          <a:prstDash val="solid"/>
        </a:ln>
      </c:spPr>
    </c:floor>
    <c:sideWall>
      <c:spPr>
        <a:noFill/>
        <a:ln w="25400">
          <a:noFill/>
        </a:ln>
      </c:spPr>
    </c:sideWall>
    <c:backWall>
      <c:spPr>
        <a:noFill/>
        <a:ln w="25400">
          <a:noFill/>
        </a:ln>
      </c:spPr>
    </c:backWall>
    <c:plotArea>
      <c:layout>
        <c:manualLayout>
          <c:layoutTarget val="inner"/>
          <c:xMode val="edge"/>
          <c:yMode val="edge"/>
          <c:x val="0.124972094005491"/>
          <c:y val="0.33594254665535239"/>
          <c:w val="0.83508180227471795"/>
          <c:h val="0.43013748929052331"/>
        </c:manualLayout>
      </c:layout>
      <c:bar3DChart>
        <c:barDir val="col"/>
        <c:grouping val="clustered"/>
        <c:ser>
          <c:idx val="0"/>
          <c:order val="0"/>
          <c:spPr>
            <a:solidFill>
              <a:srgbClr val="0066CC"/>
            </a:solidFill>
            <a:ln w="25400">
              <a:noFill/>
            </a:ln>
          </c:spPr>
          <c:dLbls>
            <c:dLbl>
              <c:idx val="0"/>
              <c:layout>
                <c:manualLayout>
                  <c:x val="1.2912317012787344E-2"/>
                  <c:y val="-0.11587323630707698"/>
                </c:manualLayout>
              </c:layout>
              <c:spPr>
                <a:noFill/>
                <a:ln w="25400">
                  <a:noFill/>
                </a:ln>
              </c:spPr>
              <c:txPr>
                <a:bodyPr/>
                <a:lstStyle/>
                <a:p>
                  <a:pPr>
                    <a:defRPr sz="1400"/>
                  </a:pPr>
                  <a:endParaRPr lang="es-MX"/>
                </a:p>
              </c:txPr>
              <c:showVal val="1"/>
            </c:dLbl>
            <c:dLbl>
              <c:idx val="1"/>
              <c:layout>
                <c:manualLayout>
                  <c:x val="4.3827949157912494E-2"/>
                  <c:y val="-0.11400705477169211"/>
                </c:manualLayout>
              </c:layout>
              <c:spPr>
                <a:noFill/>
                <a:ln w="25400">
                  <a:noFill/>
                </a:ln>
              </c:spPr>
              <c:txPr>
                <a:bodyPr/>
                <a:lstStyle/>
                <a:p>
                  <a:pPr>
                    <a:defRPr sz="1400"/>
                  </a:pPr>
                  <a:endParaRPr lang="es-MX"/>
                </a:p>
              </c:txPr>
              <c:showVal val="1"/>
            </c:dLbl>
            <c:dLbl>
              <c:idx val="2"/>
              <c:layout>
                <c:manualLayout>
                  <c:x val="3.0515151123351007E-2"/>
                  <c:y val="-5.7820404028443899E-2"/>
                </c:manualLayout>
              </c:layout>
              <c:showVal val="1"/>
            </c:dLbl>
            <c:dLbl>
              <c:idx val="3"/>
              <c:layout>
                <c:manualLayout>
                  <c:x val="1.6666666666666722E-2"/>
                  <c:y val="-2.457002457002461E-2"/>
                </c:manualLayout>
              </c:layout>
              <c:showVal val="1"/>
            </c:dLbl>
            <c:dLbl>
              <c:idx val="4"/>
              <c:layout>
                <c:manualLayout>
                  <c:x val="1.871620074336354E-5"/>
                  <c:y val="-2.2271558160493154E-2"/>
                </c:manualLayout>
              </c:layout>
              <c:showVal val="1"/>
            </c:dLbl>
            <c:dLbl>
              <c:idx val="5"/>
              <c:layout>
                <c:manualLayout>
                  <c:x val="8.3752093802345207E-3"/>
                  <c:y val="-3.9494470774091616E-3"/>
                </c:manualLayout>
              </c:layout>
              <c:showVal val="1"/>
            </c:dLbl>
            <c:dLbl>
              <c:idx val="6"/>
              <c:layout>
                <c:manualLayout>
                  <c:x val="1.1111111111111101E-2"/>
                  <c:y val="-8.335510193927205E-3"/>
                </c:manualLayout>
              </c:layout>
              <c:showVal val="1"/>
            </c:dLbl>
            <c:dLbl>
              <c:idx val="7"/>
              <c:layout>
                <c:manualLayout>
                  <c:x val="1.6750418760469024E-2"/>
                  <c:y val="-3.9494470774090957E-3"/>
                </c:manualLayout>
              </c:layout>
              <c:showVal val="1"/>
            </c:dLbl>
            <c:dLbl>
              <c:idx val="8"/>
              <c:layout>
                <c:manualLayout>
                  <c:x val="1.9444444444444403E-2"/>
                  <c:y val="-1.2285012285012303E-2"/>
                </c:manualLayout>
              </c:layout>
              <c:showVal val="1"/>
            </c:dLbl>
            <c:dLbl>
              <c:idx val="9"/>
              <c:layout>
                <c:manualLayout>
                  <c:x val="8.3752093802345207E-3"/>
                  <c:y val="-1.1848341232227517E-2"/>
                </c:manualLayout>
              </c:layout>
              <c:showVal val="1"/>
            </c:dLbl>
            <c:dLbl>
              <c:idx val="11"/>
              <c:layout>
                <c:manualLayout>
                  <c:x val="1.1166945840312716E-2"/>
                  <c:y val="0"/>
                </c:manualLayout>
              </c:layout>
              <c:showVal val="1"/>
            </c:dLbl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sz="1200"/>
                </a:pPr>
                <a:endParaRPr lang="es-MX"/>
              </a:p>
            </c:txPr>
            <c:showVal val="1"/>
          </c:dLbls>
          <c:cat>
            <c:strRef>
              <c:f>'Discriminación (1.1)'!$I$23:$I$24</c:f>
              <c:strCache>
                <c:ptCount val="2"/>
                <c:pt idx="0">
                  <c:v>Hombre Transgénero</c:v>
                </c:pt>
                <c:pt idx="1">
                  <c:v>Mujer Transgénero</c:v>
                </c:pt>
              </c:strCache>
            </c:strRef>
          </c:cat>
          <c:val>
            <c:numRef>
              <c:f>'Discriminación (1.1)'!$J$23:$J$24</c:f>
              <c:numCache>
                <c:formatCode>0.0%</c:formatCode>
                <c:ptCount val="2"/>
                <c:pt idx="0">
                  <c:v>0.64285714285714302</c:v>
                </c:pt>
                <c:pt idx="1">
                  <c:v>0.52</c:v>
                </c:pt>
              </c:numCache>
            </c:numRef>
          </c:val>
        </c:ser>
        <c:gapWidth val="0"/>
        <c:gapDepth val="0"/>
        <c:shape val="cylinder"/>
        <c:axId val="115435392"/>
        <c:axId val="115436928"/>
        <c:axId val="0"/>
      </c:bar3DChart>
      <c:catAx>
        <c:axId val="115435392"/>
        <c:scaling>
          <c:orientation val="minMax"/>
        </c:scaling>
        <c:axPos val="b"/>
        <c:numFmt formatCode="General" sourceLinked="1"/>
        <c:majorTickMark val="none"/>
        <c:tickLblPos val="nextTo"/>
        <c:spPr>
          <a:ln w="3175">
            <a:solidFill>
              <a:srgbClr val="808080"/>
            </a:solidFill>
            <a:prstDash val="solid"/>
          </a:ln>
        </c:spPr>
        <c:txPr>
          <a:bodyPr/>
          <a:lstStyle/>
          <a:p>
            <a:pPr>
              <a:defRPr sz="1400"/>
            </a:pPr>
            <a:endParaRPr lang="es-MX"/>
          </a:p>
        </c:txPr>
        <c:crossAx val="115436928"/>
        <c:crosses val="autoZero"/>
        <c:auto val="1"/>
        <c:lblAlgn val="ctr"/>
        <c:lblOffset val="100"/>
      </c:catAx>
      <c:valAx>
        <c:axId val="115436928"/>
        <c:scaling>
          <c:orientation val="minMax"/>
        </c:scaling>
        <c:axPos val="l"/>
        <c:numFmt formatCode="0%" sourceLinked="0"/>
        <c:tickLblPos val="nextTo"/>
        <c:spPr>
          <a:ln w="3175">
            <a:solidFill>
              <a:srgbClr val="808080"/>
            </a:solidFill>
            <a:prstDash val="solid"/>
          </a:ln>
        </c:spPr>
        <c:txPr>
          <a:bodyPr/>
          <a:lstStyle/>
          <a:p>
            <a:pPr>
              <a:defRPr sz="1400"/>
            </a:pPr>
            <a:endParaRPr lang="es-MX"/>
          </a:p>
        </c:txPr>
        <c:crossAx val="115435392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</c:chart>
  <c:spPr>
    <a:solidFill>
      <a:srgbClr val="FFFFFF"/>
    </a:solidFill>
    <a:ln w="3175">
      <a:solidFill>
        <a:srgbClr val="808080"/>
      </a:solidFill>
      <a:prstDash val="solid"/>
    </a:ln>
  </c:spPr>
  <c:externalData r:id="rId1"/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s-MX"/>
  <c:chart>
    <c:title>
      <c:tx>
        <c:rich>
          <a:bodyPr/>
          <a:lstStyle/>
          <a:p>
            <a:pPr>
              <a:defRPr sz="1200" b="0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r>
              <a:rPr lang="es-MX" sz="1800" b="1" i="0" u="none" strike="noStrike" baseline="0">
                <a:solidFill>
                  <a:srgbClr val="000000"/>
                </a:solidFill>
                <a:latin typeface="Calibri"/>
              </a:rPr>
              <a:t>Expresión de discriminación</a:t>
            </a:r>
          </a:p>
          <a:p>
            <a:pPr>
              <a:defRPr sz="1200" b="0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r>
              <a:rPr lang="es-MX" sz="1200" b="0" i="0" u="none" strike="noStrike" baseline="0">
                <a:solidFill>
                  <a:srgbClr val="000000"/>
                </a:solidFill>
                <a:latin typeface="Calibri"/>
              </a:rPr>
              <a:t>(en porcentaje)</a:t>
            </a:r>
          </a:p>
        </c:rich>
      </c:tx>
      <c:layout>
        <c:manualLayout>
          <c:xMode val="edge"/>
          <c:yMode val="edge"/>
          <c:x val="0.29750434731638692"/>
          <c:y val="3.0189105460178198E-2"/>
        </c:manualLayout>
      </c:layout>
      <c:spPr>
        <a:noFill/>
        <a:ln w="25400">
          <a:noFill/>
        </a:ln>
      </c:spPr>
    </c:title>
    <c:view3D>
      <c:depthPercent val="100"/>
      <c:rAngAx val="1"/>
    </c:view3D>
    <c:floor>
      <c:spPr>
        <a:noFill/>
        <a:ln w="3175">
          <a:solidFill>
            <a:srgbClr val="808080"/>
          </a:solidFill>
          <a:prstDash val="solid"/>
        </a:ln>
      </c:spPr>
    </c:floor>
    <c:sideWall>
      <c:spPr>
        <a:noFill/>
        <a:ln w="25400">
          <a:noFill/>
        </a:ln>
      </c:spPr>
    </c:sideWall>
    <c:backWall>
      <c:spPr>
        <a:noFill/>
        <a:ln w="25400">
          <a:noFill/>
        </a:ln>
      </c:spPr>
    </c:backWall>
    <c:plotArea>
      <c:layout>
        <c:manualLayout>
          <c:layoutTarget val="inner"/>
          <c:xMode val="edge"/>
          <c:yMode val="edge"/>
          <c:x val="9.5543294091436734E-2"/>
          <c:y val="0.2385756904589876"/>
          <c:w val="0.87164169588312035"/>
          <c:h val="0.60126216819182376"/>
        </c:manualLayout>
      </c:layout>
      <c:bar3DChart>
        <c:barDir val="col"/>
        <c:grouping val="clustered"/>
        <c:ser>
          <c:idx val="0"/>
          <c:order val="0"/>
          <c:tx>
            <c:strRef>
              <c:f>'Discriminación (2)'!$H$3:$H$6</c:f>
              <c:strCache>
                <c:ptCount val="1"/>
                <c:pt idx="0">
                  <c:v>Agresiones físicas Agresiones verbales Amenazas No responde</c:v>
                </c:pt>
              </c:strCache>
            </c:strRef>
          </c:tx>
          <c:spPr>
            <a:solidFill>
              <a:srgbClr val="0066CC"/>
            </a:solidFill>
            <a:ln w="25400">
              <a:noFill/>
            </a:ln>
          </c:spPr>
          <c:dLbls>
            <c:dLbl>
              <c:idx val="0"/>
              <c:layout>
                <c:manualLayout>
                  <c:x val="3.589195676198375E-2"/>
                  <c:y val="-6.3949598782252343E-2"/>
                </c:manualLayout>
              </c:layout>
              <c:showVal val="1"/>
            </c:dLbl>
            <c:dLbl>
              <c:idx val="1"/>
              <c:layout>
                <c:manualLayout>
                  <c:x val="4.4061679790026356E-2"/>
                  <c:y val="-5.5575078771478034E-2"/>
                </c:manualLayout>
              </c:layout>
              <c:showVal val="1"/>
            </c:dLbl>
            <c:dLbl>
              <c:idx val="2"/>
              <c:layout>
                <c:manualLayout>
                  <c:x val="3.8748014228484701E-2"/>
                  <c:y val="-5.9405596376825291E-2"/>
                </c:manualLayout>
              </c:layout>
              <c:showVal val="1"/>
            </c:dLbl>
            <c:dLbl>
              <c:idx val="3"/>
              <c:layout>
                <c:manualLayout>
                  <c:x val="3.0627623617837083E-2"/>
                  <c:y val="-5.1869432470347483E-2"/>
                </c:manualLayout>
              </c:layout>
              <c:showVal val="1"/>
            </c:dLbl>
            <c:dLbl>
              <c:idx val="4"/>
              <c:layout>
                <c:manualLayout>
                  <c:x val="1.8716200743363513E-5"/>
                  <c:y val="-2.2271558160493161E-2"/>
                </c:manualLayout>
              </c:layout>
              <c:showVal val="1"/>
            </c:dLbl>
            <c:dLbl>
              <c:idx val="5"/>
              <c:layout>
                <c:manualLayout>
                  <c:x val="8.3752093802345207E-3"/>
                  <c:y val="-3.9494470774091642E-3"/>
                </c:manualLayout>
              </c:layout>
              <c:showVal val="1"/>
            </c:dLbl>
            <c:dLbl>
              <c:idx val="6"/>
              <c:layout>
                <c:manualLayout>
                  <c:x val="1.1111111111111125E-2"/>
                  <c:y val="-8.3355101939272085E-3"/>
                </c:manualLayout>
              </c:layout>
              <c:showVal val="1"/>
            </c:dLbl>
            <c:dLbl>
              <c:idx val="7"/>
              <c:layout>
                <c:manualLayout>
                  <c:x val="1.6750418760469041E-2"/>
                  <c:y val="-3.9494470774090991E-3"/>
                </c:manualLayout>
              </c:layout>
              <c:showVal val="1"/>
            </c:dLbl>
            <c:dLbl>
              <c:idx val="8"/>
              <c:layout>
                <c:manualLayout>
                  <c:x val="1.9444444444444445E-2"/>
                  <c:y val="-1.2285012285012289E-2"/>
                </c:manualLayout>
              </c:layout>
              <c:showVal val="1"/>
            </c:dLbl>
            <c:dLbl>
              <c:idx val="9"/>
              <c:layout>
                <c:manualLayout>
                  <c:x val="8.3752093802345207E-3"/>
                  <c:y val="-1.1848341232227524E-2"/>
                </c:manualLayout>
              </c:layout>
              <c:showVal val="1"/>
            </c:dLbl>
            <c:dLbl>
              <c:idx val="11"/>
              <c:layout>
                <c:manualLayout>
                  <c:x val="1.1166945840312704E-2"/>
                  <c:y val="0"/>
                </c:manualLayout>
              </c:layout>
              <c:showVal val="1"/>
            </c:dLbl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sz="1200"/>
                </a:pPr>
                <a:endParaRPr lang="es-MX"/>
              </a:p>
            </c:txPr>
            <c:showVal val="1"/>
          </c:dLbls>
          <c:cat>
            <c:strRef>
              <c:f>'Discriminación (2)'!$H$3:$H$6</c:f>
              <c:strCache>
                <c:ptCount val="4"/>
                <c:pt idx="0">
                  <c:v>Agresiones físicas</c:v>
                </c:pt>
                <c:pt idx="1">
                  <c:v>Agresiones verbales</c:v>
                </c:pt>
                <c:pt idx="2">
                  <c:v>Amenazas</c:v>
                </c:pt>
                <c:pt idx="3">
                  <c:v>No responde</c:v>
                </c:pt>
              </c:strCache>
            </c:strRef>
          </c:cat>
          <c:val>
            <c:numRef>
              <c:f>'Discriminación (2)'!$J$3:$J$6</c:f>
              <c:numCache>
                <c:formatCode>0.00%</c:formatCode>
                <c:ptCount val="4"/>
                <c:pt idx="0">
                  <c:v>0.20588235294117646</c:v>
                </c:pt>
                <c:pt idx="1">
                  <c:v>0.74264705882353055</c:v>
                </c:pt>
                <c:pt idx="2">
                  <c:v>1.4705882352941176E-2</c:v>
                </c:pt>
                <c:pt idx="3">
                  <c:v>3.6764705882352942E-2</c:v>
                </c:pt>
              </c:numCache>
            </c:numRef>
          </c:val>
        </c:ser>
        <c:gapWidth val="0"/>
        <c:gapDepth val="0"/>
        <c:shape val="cylinder"/>
        <c:axId val="115503104"/>
        <c:axId val="115504640"/>
        <c:axId val="0"/>
      </c:bar3DChart>
      <c:catAx>
        <c:axId val="115503104"/>
        <c:scaling>
          <c:orientation val="minMax"/>
        </c:scaling>
        <c:axPos val="b"/>
        <c:numFmt formatCode="General" sourceLinked="1"/>
        <c:majorTickMark val="none"/>
        <c:tickLblPos val="nextTo"/>
        <c:spPr>
          <a:ln w="3175">
            <a:solidFill>
              <a:srgbClr val="808080"/>
            </a:solidFill>
            <a:prstDash val="solid"/>
          </a:ln>
        </c:spPr>
        <c:txPr>
          <a:bodyPr/>
          <a:lstStyle/>
          <a:p>
            <a:pPr>
              <a:defRPr sz="1200"/>
            </a:pPr>
            <a:endParaRPr lang="es-MX"/>
          </a:p>
        </c:txPr>
        <c:crossAx val="115504640"/>
        <c:crosses val="autoZero"/>
        <c:auto val="1"/>
        <c:lblAlgn val="ctr"/>
        <c:lblOffset val="100"/>
      </c:catAx>
      <c:valAx>
        <c:axId val="115504640"/>
        <c:scaling>
          <c:orientation val="minMax"/>
        </c:scaling>
        <c:axPos val="l"/>
        <c:numFmt formatCode="0%" sourceLinked="0"/>
        <c:tickLblPos val="nextTo"/>
        <c:spPr>
          <a:ln w="3175">
            <a:solidFill>
              <a:srgbClr val="808080"/>
            </a:solidFill>
            <a:prstDash val="solid"/>
          </a:ln>
        </c:spPr>
        <c:txPr>
          <a:bodyPr/>
          <a:lstStyle/>
          <a:p>
            <a:pPr>
              <a:defRPr sz="1200"/>
            </a:pPr>
            <a:endParaRPr lang="es-MX"/>
          </a:p>
        </c:txPr>
        <c:crossAx val="115503104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</c:chart>
  <c:spPr>
    <a:solidFill>
      <a:srgbClr val="FFFFFF"/>
    </a:solidFill>
    <a:ln w="3175">
      <a:solidFill>
        <a:srgbClr val="808080"/>
      </a:solidFill>
      <a:prstDash val="solid"/>
    </a:ln>
  </c:spPr>
  <c:txPr>
    <a:bodyPr/>
    <a:lstStyle/>
    <a:p>
      <a:pPr>
        <a:defRPr sz="1000" b="0" i="0" u="none" strike="noStrike" baseline="0">
          <a:solidFill>
            <a:srgbClr val="000000"/>
          </a:solidFill>
          <a:latin typeface="Calibri"/>
          <a:ea typeface="Calibri"/>
          <a:cs typeface="Calibri"/>
        </a:defRPr>
      </a:pPr>
      <a:endParaRPr lang="es-MX"/>
    </a:p>
  </c:txPr>
  <c:externalData r:id="rId1"/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s-MX"/>
  <c:style val="1"/>
  <c:chart>
    <c:title>
      <c:tx>
        <c:rich>
          <a:bodyPr/>
          <a:lstStyle/>
          <a:p>
            <a:pPr algn="ctr" rtl="1">
              <a:defRPr sz="1100" b="0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r>
              <a:rPr lang="es-MX" sz="1600" b="1" i="0" u="none" strike="noStrike" baseline="0">
                <a:solidFill>
                  <a:srgbClr val="000000"/>
                </a:solidFill>
                <a:latin typeface="Calibri"/>
              </a:rPr>
              <a:t>Lugares de discriminación </a:t>
            </a:r>
          </a:p>
          <a:p>
            <a:pPr algn="ctr" rtl="1">
              <a:defRPr sz="1100" b="0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r>
              <a:rPr lang="es-MX" sz="1100" b="0" i="0" u="none" strike="noStrike" baseline="0">
                <a:solidFill>
                  <a:srgbClr val="000000"/>
                </a:solidFill>
                <a:latin typeface="Calibri"/>
              </a:rPr>
              <a:t>(donde se produce la discriminación)</a:t>
            </a:r>
          </a:p>
        </c:rich>
      </c:tx>
      <c:spPr>
        <a:noFill/>
        <a:ln w="25400">
          <a:noFill/>
        </a:ln>
      </c:spPr>
    </c:title>
    <c:plotArea>
      <c:layout>
        <c:manualLayout>
          <c:layoutTarget val="inner"/>
          <c:xMode val="edge"/>
          <c:yMode val="edge"/>
          <c:x val="0.19578805668615096"/>
          <c:y val="0.16158998556182413"/>
          <c:w val="0.71296127235303486"/>
          <c:h val="0.45314907819621125"/>
        </c:manualLayout>
      </c:layout>
      <c:barChart>
        <c:barDir val="col"/>
        <c:grouping val="clustered"/>
        <c:ser>
          <c:idx val="0"/>
          <c:order val="0"/>
          <c:spPr>
            <a:solidFill>
              <a:srgbClr val="0033CC"/>
            </a:solidFill>
            <a:ln w="25400">
              <a:noFill/>
            </a:ln>
          </c:spPr>
          <c:dLbls>
            <c:dLbl>
              <c:idx val="1"/>
              <c:layout>
                <c:manualLayout>
                  <c:x val="-8.130081300813009E-3"/>
                  <c:y val="-9.4339622641509448E-3"/>
                </c:manualLayout>
              </c:layout>
              <c:showVal val="1"/>
            </c:dLbl>
            <c:dLbl>
              <c:idx val="2"/>
              <c:layout>
                <c:manualLayout>
                  <c:x val="5.4200542005420054E-3"/>
                  <c:y val="6.2893081761006431E-3"/>
                </c:manualLayout>
              </c:layout>
              <c:showVal val="1"/>
            </c:dLbl>
            <c:dLbl>
              <c:idx val="4"/>
              <c:layout>
                <c:manualLayout>
                  <c:x val="-2.7100271002710578E-3"/>
                  <c:y val="1.2578616352201241E-2"/>
                </c:manualLayout>
              </c:layout>
              <c:showVal val="1"/>
            </c:dLbl>
            <c:dLbl>
              <c:idx val="5"/>
              <c:layout>
                <c:manualLayout>
                  <c:x val="0"/>
                  <c:y val="0"/>
                </c:manualLayout>
              </c:layout>
              <c:showVal val="1"/>
            </c:dLbl>
            <c:dLbl>
              <c:idx val="6"/>
              <c:layout>
                <c:manualLayout>
                  <c:x val="8.130081300813009E-3"/>
                  <c:y val="-5.7651325621222927E-17"/>
                </c:manualLayout>
              </c:layout>
              <c:showVal val="1"/>
            </c:dLbl>
            <c:dLbl>
              <c:idx val="9"/>
              <c:layout>
                <c:manualLayout>
                  <c:x val="0"/>
                  <c:y val="1.2578616352201241E-2"/>
                </c:manualLayout>
              </c:layout>
              <c:showVal val="1"/>
            </c:dLbl>
            <c:dLbl>
              <c:idx val="10"/>
              <c:layout>
                <c:manualLayout>
                  <c:x val="8.130081300813009E-3"/>
                  <c:y val="0"/>
                </c:manualLayout>
              </c:layout>
              <c:showVal val="1"/>
            </c:dLbl>
            <c:dLbl>
              <c:idx val="11"/>
              <c:layout>
                <c:manualLayout>
                  <c:x val="-2.1338796065126065E-7"/>
                  <c:y val="3.144654088050381E-3"/>
                </c:manualLayout>
              </c:layout>
              <c:showVal val="1"/>
            </c:dLbl>
            <c:dLbl>
              <c:idx val="12"/>
              <c:layout>
                <c:manualLayout>
                  <c:x val="8.130081300813009E-3"/>
                  <c:y val="9.4339622641509448E-3"/>
                </c:manualLayout>
              </c:layout>
              <c:showVal val="1"/>
            </c:dLbl>
            <c:dLbl>
              <c:idx val="13"/>
              <c:layout>
                <c:manualLayout>
                  <c:x val="2.7100271002711064E-3"/>
                  <c:y val="1.2578616352201241E-2"/>
                </c:manualLayout>
              </c:layout>
              <c:showVal val="1"/>
            </c:dLbl>
            <c:dLbl>
              <c:idx val="14"/>
              <c:layout>
                <c:manualLayout>
                  <c:x val="2.1680216802168053E-2"/>
                  <c:y val="3.1446540880503224E-3"/>
                </c:manualLayout>
              </c:layout>
              <c:showVal val="1"/>
            </c:dLbl>
            <c:spPr>
              <a:noFill/>
              <a:ln w="25400">
                <a:noFill/>
              </a:ln>
            </c:spPr>
            <c:txPr>
              <a:bodyPr/>
              <a:lstStyle/>
              <a:p>
                <a:pPr algn="ctr" rtl="1">
                  <a:defRPr sz="1100" b="0" i="0" u="none" strike="noStrike" baseline="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</a:defRPr>
                </a:pPr>
                <a:endParaRPr lang="es-MX"/>
              </a:p>
            </c:txPr>
            <c:showVal val="1"/>
          </c:dLbls>
          <c:cat>
            <c:strRef>
              <c:f>'Discriminación (3)'!$S$3:$S$17</c:f>
              <c:strCache>
                <c:ptCount val="15"/>
                <c:pt idx="0">
                  <c:v>Desconocido en la calle</c:v>
                </c:pt>
                <c:pt idx="1">
                  <c:v>Compañeros de estudios</c:v>
                </c:pt>
                <c:pt idx="2">
                  <c:v>Casa, barrio, familiares o vecinos</c:v>
                </c:pt>
                <c:pt idx="3">
                  <c:v>Calle por amigos</c:v>
                </c:pt>
                <c:pt idx="4">
                  <c:v>Internet</c:v>
                </c:pt>
                <c:pt idx="5">
                  <c:v>Policías en espacios pub</c:v>
                </c:pt>
                <c:pt idx="6">
                  <c:v>Compañeros de trabajo</c:v>
                </c:pt>
                <c:pt idx="7">
                  <c:v>Guardias en espacios pub</c:v>
                </c:pt>
                <c:pt idx="8">
                  <c:v>Personal religioso</c:v>
                </c:pt>
                <c:pt idx="9">
                  <c:v>Dueños de centros comerciales</c:v>
                </c:pt>
                <c:pt idx="10">
                  <c:v>Docentes en centros de estudios</c:v>
                </c:pt>
                <c:pt idx="11">
                  <c:v>Jefes en el trabajo</c:v>
                </c:pt>
                <c:pt idx="12">
                  <c:v>Funcionarios de instituciones pub.</c:v>
                </c:pt>
                <c:pt idx="13">
                  <c:v>Personal de centros médicos</c:v>
                </c:pt>
                <c:pt idx="14">
                  <c:v>Doctores de centros medicos</c:v>
                </c:pt>
              </c:strCache>
            </c:strRef>
          </c:cat>
          <c:val>
            <c:numRef>
              <c:f>'Discriminación (3)'!$U$3:$U$17</c:f>
              <c:numCache>
                <c:formatCode>0.0%</c:formatCode>
                <c:ptCount val="15"/>
                <c:pt idx="0">
                  <c:v>0.20099255583126577</c:v>
                </c:pt>
                <c:pt idx="1">
                  <c:v>0.11166253101736973</c:v>
                </c:pt>
                <c:pt idx="2">
                  <c:v>0.1091811414392061</c:v>
                </c:pt>
                <c:pt idx="3">
                  <c:v>8.933002481389575E-2</c:v>
                </c:pt>
                <c:pt idx="4">
                  <c:v>8.4367245657568229E-2</c:v>
                </c:pt>
                <c:pt idx="5">
                  <c:v>7.4441687344913243E-2</c:v>
                </c:pt>
                <c:pt idx="6">
                  <c:v>6.9478908188585611E-2</c:v>
                </c:pt>
                <c:pt idx="7">
                  <c:v>5.2109181141439261E-2</c:v>
                </c:pt>
                <c:pt idx="8">
                  <c:v>4.9627791563275438E-2</c:v>
                </c:pt>
                <c:pt idx="9">
                  <c:v>4.7146401985111747E-2</c:v>
                </c:pt>
                <c:pt idx="10">
                  <c:v>3.7220843672456622E-2</c:v>
                </c:pt>
                <c:pt idx="11">
                  <c:v>2.9776674937965261E-2</c:v>
                </c:pt>
                <c:pt idx="12">
                  <c:v>1.9851116625310194E-2</c:v>
                </c:pt>
                <c:pt idx="13">
                  <c:v>1.9851116625310194E-2</c:v>
                </c:pt>
                <c:pt idx="14">
                  <c:v>4.9627791563275434E-3</c:v>
                </c:pt>
              </c:numCache>
            </c:numRef>
          </c:val>
        </c:ser>
        <c:axId val="115312128"/>
        <c:axId val="115313664"/>
      </c:barChart>
      <c:catAx>
        <c:axId val="115312128"/>
        <c:scaling>
          <c:orientation val="minMax"/>
        </c:scaling>
        <c:axPos val="b"/>
        <c:numFmt formatCode="General" sourceLinked="1"/>
        <c:tickLblPos val="nextTo"/>
        <c:spPr>
          <a:ln w="3175">
            <a:solidFill>
              <a:srgbClr val="808080"/>
            </a:solidFill>
            <a:prstDash val="solid"/>
          </a:ln>
        </c:spPr>
        <c:txPr>
          <a:bodyPr/>
          <a:lstStyle/>
          <a:p>
            <a:pPr>
              <a:defRPr sz="1200"/>
            </a:pPr>
            <a:endParaRPr lang="es-MX"/>
          </a:p>
        </c:txPr>
        <c:crossAx val="115313664"/>
        <c:crosses val="autoZero"/>
        <c:auto val="1"/>
        <c:lblAlgn val="ctr"/>
        <c:lblOffset val="100"/>
      </c:catAx>
      <c:valAx>
        <c:axId val="115313664"/>
        <c:scaling>
          <c:orientation val="minMax"/>
        </c:scaling>
        <c:axPos val="l"/>
        <c:majorGridlines>
          <c:spPr>
            <a:ln w="3175">
              <a:solidFill>
                <a:srgbClr val="808080"/>
              </a:solidFill>
              <a:prstDash val="solid"/>
            </a:ln>
          </c:spPr>
        </c:majorGridlines>
        <c:numFmt formatCode="0%" sourceLinked="0"/>
        <c:tickLblPos val="nextTo"/>
        <c:spPr>
          <a:ln w="3175">
            <a:solidFill>
              <a:srgbClr val="808080"/>
            </a:solidFill>
            <a:prstDash val="solid"/>
          </a:ln>
        </c:spPr>
        <c:txPr>
          <a:bodyPr/>
          <a:lstStyle/>
          <a:p>
            <a:pPr>
              <a:defRPr sz="1100"/>
            </a:pPr>
            <a:endParaRPr lang="es-MX"/>
          </a:p>
        </c:txPr>
        <c:crossAx val="115312128"/>
        <c:crosses val="autoZero"/>
        <c:crossBetween val="between"/>
      </c:valAx>
      <c:spPr>
        <a:solidFill>
          <a:srgbClr val="FFFFFF"/>
        </a:solidFill>
        <a:ln w="25400">
          <a:noFill/>
        </a:ln>
      </c:spPr>
    </c:plotArea>
    <c:plotVisOnly val="1"/>
    <c:dispBlanksAs val="gap"/>
  </c:chart>
  <c:spPr>
    <a:solidFill>
      <a:srgbClr val="FFFFFF"/>
    </a:solidFill>
    <a:ln w="3175">
      <a:solidFill>
        <a:srgbClr val="808080"/>
      </a:solidFill>
      <a:prstDash val="solid"/>
    </a:ln>
  </c:spPr>
  <c:externalData r:id="rId1"/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s-MX"/>
  <c:chart>
    <c:title>
      <c:tx>
        <c:rich>
          <a:bodyPr/>
          <a:lstStyle/>
          <a:p>
            <a:pPr algn="ctr">
              <a:defRPr sz="1400"/>
            </a:pPr>
            <a:r>
              <a:rPr lang="en-US" sz="1400" b="1" i="0" baseline="0" dirty="0" err="1"/>
              <a:t>Denuncia</a:t>
            </a:r>
            <a:r>
              <a:rPr lang="en-US" sz="1400" b="1" i="0" baseline="0" dirty="0"/>
              <a:t> de </a:t>
            </a:r>
            <a:r>
              <a:rPr lang="en-US" sz="1400" b="1" i="0" baseline="0" dirty="0" smtClean="0"/>
              <a:t>los/as </a:t>
            </a:r>
            <a:r>
              <a:rPr lang="en-US" sz="1400" b="1" i="0" baseline="0" dirty="0" err="1" smtClean="0"/>
              <a:t>encuestados</a:t>
            </a:r>
            <a:r>
              <a:rPr lang="en-US" sz="1400" b="1" i="0" baseline="0" dirty="0" smtClean="0"/>
              <a:t>/as </a:t>
            </a:r>
            <a:r>
              <a:rPr lang="en-US" sz="1400" b="1" i="0" baseline="0" dirty="0" err="1"/>
              <a:t>discriminados</a:t>
            </a:r>
            <a:r>
              <a:rPr lang="en-US" sz="1400" b="1" i="0" baseline="0" dirty="0"/>
              <a:t>/as</a:t>
            </a:r>
            <a:endParaRPr lang="es-MX" sz="1400" dirty="0"/>
          </a:p>
        </c:rich>
      </c:tx>
      <c:layout>
        <c:manualLayout>
          <c:xMode val="edge"/>
          <c:yMode val="edge"/>
          <c:x val="0.19480483409491298"/>
          <c:y val="3.9201084138799393E-2"/>
        </c:manualLayout>
      </c:layout>
      <c:spPr>
        <a:noFill/>
        <a:ln w="25400">
          <a:noFill/>
        </a:ln>
      </c:spPr>
    </c:title>
    <c:view3D>
      <c:depthPercent val="100"/>
      <c:rAngAx val="1"/>
    </c:view3D>
    <c:floor>
      <c:spPr>
        <a:noFill/>
        <a:ln w="3175">
          <a:solidFill>
            <a:srgbClr val="808080"/>
          </a:solidFill>
          <a:prstDash val="solid"/>
        </a:ln>
      </c:spPr>
    </c:floor>
    <c:sideWall>
      <c:spPr>
        <a:noFill/>
        <a:ln w="25400">
          <a:noFill/>
        </a:ln>
      </c:spPr>
    </c:sideWall>
    <c:backWall>
      <c:spPr>
        <a:noFill/>
        <a:ln w="25400">
          <a:noFill/>
        </a:ln>
      </c:spPr>
    </c:backWall>
    <c:plotArea>
      <c:layout>
        <c:manualLayout>
          <c:layoutTarget val="inner"/>
          <c:xMode val="edge"/>
          <c:yMode val="edge"/>
          <c:x val="0.11899291132154149"/>
          <c:y val="0.25723530718809023"/>
          <c:w val="0.85423890979144756"/>
          <c:h val="0.55959031172462259"/>
        </c:manualLayout>
      </c:layout>
      <c:bar3DChart>
        <c:barDir val="col"/>
        <c:grouping val="clustered"/>
        <c:ser>
          <c:idx val="0"/>
          <c:order val="0"/>
          <c:spPr>
            <a:solidFill>
              <a:srgbClr val="0066CC"/>
            </a:solidFill>
            <a:ln w="25400">
              <a:noFill/>
            </a:ln>
          </c:spPr>
          <c:dLbls>
            <c:dLbl>
              <c:idx val="0"/>
              <c:layout>
                <c:manualLayout>
                  <c:x val="1.9444552189597026E-2"/>
                  <c:y val="-7.9670962182358807E-2"/>
                </c:manualLayout>
              </c:layout>
              <c:showVal val="1"/>
            </c:dLbl>
            <c:dLbl>
              <c:idx val="1"/>
              <c:layout>
                <c:manualLayout>
                  <c:x val="3.4071971801113057E-2"/>
                  <c:y val="-8.6963716994408011E-2"/>
                </c:manualLayout>
              </c:layout>
              <c:showVal val="1"/>
            </c:dLbl>
            <c:dLbl>
              <c:idx val="2"/>
              <c:layout>
                <c:manualLayout>
                  <c:x val="2.5041912864340259E-2"/>
                  <c:y val="-5.7820404028443899E-2"/>
                </c:manualLayout>
              </c:layout>
              <c:showVal val="1"/>
            </c:dLbl>
            <c:dLbl>
              <c:idx val="3"/>
              <c:layout>
                <c:manualLayout>
                  <c:x val="1.6666666666666722E-2"/>
                  <c:y val="-2.457002457002461E-2"/>
                </c:manualLayout>
              </c:layout>
              <c:showVal val="1"/>
            </c:dLbl>
            <c:dLbl>
              <c:idx val="4"/>
              <c:layout>
                <c:manualLayout>
                  <c:x val="1.871620074336354E-5"/>
                  <c:y val="-2.2271558160493154E-2"/>
                </c:manualLayout>
              </c:layout>
              <c:showVal val="1"/>
            </c:dLbl>
            <c:dLbl>
              <c:idx val="5"/>
              <c:layout>
                <c:manualLayout>
                  <c:x val="8.3752093802345242E-3"/>
                  <c:y val="-3.9494470774091616E-3"/>
                </c:manualLayout>
              </c:layout>
              <c:showVal val="1"/>
            </c:dLbl>
            <c:dLbl>
              <c:idx val="6"/>
              <c:layout>
                <c:manualLayout>
                  <c:x val="1.1111111111111101E-2"/>
                  <c:y val="-8.3355101939272258E-3"/>
                </c:manualLayout>
              </c:layout>
              <c:showVal val="1"/>
            </c:dLbl>
            <c:dLbl>
              <c:idx val="7"/>
              <c:layout>
                <c:manualLayout>
                  <c:x val="1.6750418760469024E-2"/>
                  <c:y val="-3.9494470774090957E-3"/>
                </c:manualLayout>
              </c:layout>
              <c:showVal val="1"/>
            </c:dLbl>
            <c:dLbl>
              <c:idx val="8"/>
              <c:layout>
                <c:manualLayout>
                  <c:x val="1.9444444444444403E-2"/>
                  <c:y val="-1.2285012285012303E-2"/>
                </c:manualLayout>
              </c:layout>
              <c:showVal val="1"/>
            </c:dLbl>
            <c:dLbl>
              <c:idx val="9"/>
              <c:layout>
                <c:manualLayout>
                  <c:x val="8.3752093802345242E-3"/>
                  <c:y val="-1.1848341232227517E-2"/>
                </c:manualLayout>
              </c:layout>
              <c:showVal val="1"/>
            </c:dLbl>
            <c:dLbl>
              <c:idx val="11"/>
              <c:layout>
                <c:manualLayout>
                  <c:x val="1.1166945840312716E-2"/>
                  <c:y val="0"/>
                </c:manualLayout>
              </c:layout>
              <c:showVal val="1"/>
            </c:dLbl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sz="1400"/>
                </a:pPr>
                <a:endParaRPr lang="es-MX"/>
              </a:p>
            </c:txPr>
            <c:showVal val="1"/>
          </c:dLbls>
          <c:cat>
            <c:strRef>
              <c:f>Denuncias!$H$3:$H$5</c:f>
              <c:strCache>
                <c:ptCount val="3"/>
                <c:pt idx="0">
                  <c:v>Si</c:v>
                </c:pt>
                <c:pt idx="1">
                  <c:v>No</c:v>
                </c:pt>
                <c:pt idx="2">
                  <c:v>No responde</c:v>
                </c:pt>
              </c:strCache>
            </c:strRef>
          </c:cat>
          <c:val>
            <c:numRef>
              <c:f>Denuncias!$J$3:$J$5</c:f>
              <c:numCache>
                <c:formatCode>0.0%</c:formatCode>
                <c:ptCount val="3"/>
                <c:pt idx="0">
                  <c:v>7.3529411764705899E-2</c:v>
                </c:pt>
                <c:pt idx="1">
                  <c:v>0.91911764705882304</c:v>
                </c:pt>
                <c:pt idx="2">
                  <c:v>7.3529411764705907E-3</c:v>
                </c:pt>
              </c:numCache>
            </c:numRef>
          </c:val>
        </c:ser>
        <c:gapWidth val="0"/>
        <c:gapDepth val="0"/>
        <c:shape val="cylinder"/>
        <c:axId val="115592576"/>
        <c:axId val="115594368"/>
        <c:axId val="0"/>
      </c:bar3DChart>
      <c:catAx>
        <c:axId val="115592576"/>
        <c:scaling>
          <c:orientation val="minMax"/>
        </c:scaling>
        <c:axPos val="b"/>
        <c:numFmt formatCode="General" sourceLinked="1"/>
        <c:majorTickMark val="none"/>
        <c:tickLblPos val="nextTo"/>
        <c:spPr>
          <a:ln w="3175">
            <a:solidFill>
              <a:srgbClr val="808080"/>
            </a:solidFill>
            <a:prstDash val="solid"/>
          </a:ln>
        </c:spPr>
        <c:txPr>
          <a:bodyPr/>
          <a:lstStyle/>
          <a:p>
            <a:pPr>
              <a:defRPr sz="1400"/>
            </a:pPr>
            <a:endParaRPr lang="es-MX"/>
          </a:p>
        </c:txPr>
        <c:crossAx val="115594368"/>
        <c:crosses val="autoZero"/>
        <c:auto val="1"/>
        <c:lblAlgn val="ctr"/>
        <c:lblOffset val="100"/>
      </c:catAx>
      <c:valAx>
        <c:axId val="115594368"/>
        <c:scaling>
          <c:orientation val="minMax"/>
        </c:scaling>
        <c:axPos val="l"/>
        <c:numFmt formatCode="0%" sourceLinked="0"/>
        <c:tickLblPos val="nextTo"/>
        <c:spPr>
          <a:ln w="3175">
            <a:solidFill>
              <a:srgbClr val="808080"/>
            </a:solidFill>
            <a:prstDash val="solid"/>
          </a:ln>
        </c:spPr>
        <c:txPr>
          <a:bodyPr/>
          <a:lstStyle/>
          <a:p>
            <a:pPr>
              <a:defRPr sz="1400"/>
            </a:pPr>
            <a:endParaRPr lang="es-MX"/>
          </a:p>
        </c:txPr>
        <c:crossAx val="115592576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</c:chart>
  <c:spPr>
    <a:solidFill>
      <a:srgbClr val="FFFFFF"/>
    </a:solidFill>
    <a:ln w="3175">
      <a:solidFill>
        <a:schemeClr val="bg1">
          <a:lumMod val="65000"/>
        </a:schemeClr>
      </a:solidFill>
      <a:prstDash val="solid"/>
    </a:ln>
  </c:spPr>
  <c:externalData r:id="rId1"/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s-MX"/>
  <c:style val="3"/>
  <c:chart>
    <c:title>
      <c:tx>
        <c:rich>
          <a:bodyPr/>
          <a:lstStyle/>
          <a:p>
            <a:pPr>
              <a:defRPr sz="1100" b="0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r>
              <a:rPr lang="es-MX" sz="1600" b="1" i="0" u="none" strike="noStrike" baseline="0">
                <a:solidFill>
                  <a:srgbClr val="000000"/>
                </a:solidFill>
                <a:latin typeface="Calibri"/>
              </a:rPr>
              <a:t>Encuestados/as que dicen sentirse libre de ...</a:t>
            </a:r>
          </a:p>
          <a:p>
            <a:pPr>
              <a:defRPr sz="1100" b="0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r>
              <a:rPr lang="es-MX" sz="1100" b="0" i="0" u="none" strike="noStrike" baseline="0">
                <a:solidFill>
                  <a:srgbClr val="000000"/>
                </a:solidFill>
                <a:latin typeface="Calibri"/>
              </a:rPr>
              <a:t>(porcentaje) </a:t>
            </a:r>
          </a:p>
        </c:rich>
      </c:tx>
      <c:spPr>
        <a:noFill/>
        <a:ln w="25400">
          <a:noFill/>
        </a:ln>
      </c:spPr>
    </c:title>
    <c:view3D>
      <c:depthPercent val="100"/>
      <c:rAngAx val="1"/>
    </c:view3D>
    <c:floor>
      <c:spPr>
        <a:noFill/>
        <a:ln w="3175">
          <a:solidFill>
            <a:srgbClr val="808080"/>
          </a:solidFill>
          <a:prstDash val="solid"/>
        </a:ln>
      </c:spPr>
    </c:floor>
    <c:sideWall>
      <c:spPr>
        <a:noFill/>
        <a:ln w="25400">
          <a:noFill/>
        </a:ln>
      </c:spPr>
    </c:sideWall>
    <c:backWall>
      <c:spPr>
        <a:noFill/>
        <a:ln w="25400">
          <a:noFill/>
        </a:ln>
      </c:spPr>
    </c:backWall>
    <c:plotArea>
      <c:layout>
        <c:manualLayout>
          <c:layoutTarget val="inner"/>
          <c:xMode val="edge"/>
          <c:yMode val="edge"/>
          <c:x val="0.12211903778687738"/>
          <c:y val="0.17982116198978637"/>
          <c:w val="0.79063023868758786"/>
          <c:h val="0.49876049434266306"/>
        </c:manualLayout>
      </c:layout>
      <c:bar3DChart>
        <c:barDir val="col"/>
        <c:grouping val="clustered"/>
        <c:ser>
          <c:idx val="0"/>
          <c:order val="0"/>
          <c:tx>
            <c:v>Hablar públicamente de su orientación sexual y/o identidad de género</c:v>
          </c:tx>
          <c:spPr>
            <a:solidFill>
              <a:srgbClr val="0000CC"/>
            </a:solidFill>
            <a:ln w="25400">
              <a:noFill/>
            </a:ln>
          </c:spPr>
          <c:dLbls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sz="1100"/>
                </a:pPr>
                <a:endParaRPr lang="es-MX"/>
              </a:p>
            </c:txPr>
            <c:showVal val="1"/>
          </c:dLbls>
          <c:cat>
            <c:strRef>
              <c:f>'Pregunta 40-43'!$L$3:$L$5</c:f>
              <c:strCache>
                <c:ptCount val="3"/>
                <c:pt idx="0">
                  <c:v>Poco o nada de acuerdo</c:v>
                </c:pt>
                <c:pt idx="1">
                  <c:v>Bastante o muy de acuerdo</c:v>
                </c:pt>
                <c:pt idx="2">
                  <c:v>No responde</c:v>
                </c:pt>
              </c:strCache>
            </c:strRef>
          </c:cat>
          <c:val>
            <c:numRef>
              <c:f>'Pregunta 40-43'!$P$3:$P$5</c:f>
              <c:numCache>
                <c:formatCode>0.0%</c:formatCode>
                <c:ptCount val="3"/>
                <c:pt idx="0">
                  <c:v>0.53100775193798422</c:v>
                </c:pt>
                <c:pt idx="1">
                  <c:v>0.45736434108527146</c:v>
                </c:pt>
                <c:pt idx="2">
                  <c:v>1.1627906976744177E-2</c:v>
                </c:pt>
              </c:numCache>
            </c:numRef>
          </c:val>
        </c:ser>
        <c:ser>
          <c:idx val="1"/>
          <c:order val="1"/>
          <c:tx>
            <c:strRef>
              <c:f>'Pregunta 40-43'!$Q$2</c:f>
              <c:strCache>
                <c:ptCount val="1"/>
                <c:pt idx="0">
                  <c:v>Besarse con su pareja en espacios públicos como el Metro</c:v>
                </c:pt>
              </c:strCache>
            </c:strRef>
          </c:tx>
          <c:spPr>
            <a:solidFill>
              <a:srgbClr val="6699FF"/>
            </a:solidFill>
            <a:ln w="25400">
              <a:noFill/>
            </a:ln>
          </c:spPr>
          <c:dLbls>
            <c:dLbl>
              <c:idx val="1"/>
              <c:layout>
                <c:manualLayout>
                  <c:x val="1.33437958966602E-2"/>
                  <c:y val="-1.1732231673699793E-2"/>
                </c:manualLayout>
              </c:layout>
              <c:showVal val="1"/>
            </c:dLbl>
            <c:dLbl>
              <c:idx val="2"/>
              <c:layout>
                <c:manualLayout>
                  <c:x val="1.560517263200276E-2"/>
                  <c:y val="-6.4401067536436155E-3"/>
                </c:manualLayout>
              </c:layout>
              <c:showVal val="1"/>
            </c:dLbl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sz="1100"/>
                </a:pPr>
                <a:endParaRPr lang="es-MX"/>
              </a:p>
            </c:txPr>
            <c:showVal val="1"/>
          </c:dLbls>
          <c:cat>
            <c:strRef>
              <c:f>'Pregunta 40-43'!$L$3:$L$5</c:f>
              <c:strCache>
                <c:ptCount val="3"/>
                <c:pt idx="0">
                  <c:v>Poco o nada de acuerdo</c:v>
                </c:pt>
                <c:pt idx="1">
                  <c:v>Bastante o muy de acuerdo</c:v>
                </c:pt>
                <c:pt idx="2">
                  <c:v>No responde</c:v>
                </c:pt>
              </c:strCache>
            </c:strRef>
          </c:cat>
          <c:val>
            <c:numRef>
              <c:f>'Pregunta 40-43'!$R$3:$R$5</c:f>
              <c:numCache>
                <c:formatCode>0.0%</c:formatCode>
                <c:ptCount val="3"/>
                <c:pt idx="0">
                  <c:v>0.72093023255814026</c:v>
                </c:pt>
                <c:pt idx="1">
                  <c:v>0.26744186046511625</c:v>
                </c:pt>
                <c:pt idx="2">
                  <c:v>1.1627906976744177E-2</c:v>
                </c:pt>
              </c:numCache>
            </c:numRef>
          </c:val>
        </c:ser>
        <c:ser>
          <c:idx val="2"/>
          <c:order val="2"/>
          <c:tx>
            <c:v>Expresar su orientación sexual y/o identidad de género en manifestaciones públicas</c:v>
          </c:tx>
          <c:spPr>
            <a:solidFill>
              <a:srgbClr val="AABAD7"/>
            </a:solidFill>
            <a:ln w="25400">
              <a:noFill/>
            </a:ln>
          </c:spPr>
          <c:dLbls>
            <c:dLbl>
              <c:idx val="0"/>
              <c:layout>
                <c:manualLayout>
                  <c:x val="1.556776187943684E-2"/>
                  <c:y val="-1.1732231673699842E-2"/>
                </c:manualLayout>
              </c:layout>
              <c:showVal val="1"/>
            </c:dLbl>
            <c:dLbl>
              <c:idx val="2"/>
              <c:layout>
                <c:manualLayout>
                  <c:x val="2.8981034888005242E-2"/>
                  <c:y val="-2.1467022512145387E-3"/>
                </c:manualLayout>
              </c:layout>
              <c:showVal val="1"/>
            </c:dLbl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sz="1100"/>
                </a:pPr>
                <a:endParaRPr lang="es-MX"/>
              </a:p>
            </c:txPr>
            <c:showVal val="1"/>
          </c:dLbls>
          <c:cat>
            <c:strRef>
              <c:f>'Pregunta 40-43'!$L$3:$L$5</c:f>
              <c:strCache>
                <c:ptCount val="3"/>
                <c:pt idx="0">
                  <c:v>Poco o nada de acuerdo</c:v>
                </c:pt>
                <c:pt idx="1">
                  <c:v>Bastante o muy de acuerdo</c:v>
                </c:pt>
                <c:pt idx="2">
                  <c:v>No responde</c:v>
                </c:pt>
              </c:strCache>
            </c:strRef>
          </c:cat>
          <c:val>
            <c:numRef>
              <c:f>'Pregunta 40-43'!$T$3:$T$5</c:f>
              <c:numCache>
                <c:formatCode>0.0%</c:formatCode>
                <c:ptCount val="3"/>
                <c:pt idx="0">
                  <c:v>0.37209302325581411</c:v>
                </c:pt>
                <c:pt idx="1">
                  <c:v>0.61627906976744151</c:v>
                </c:pt>
                <c:pt idx="2">
                  <c:v>1.1627906976744177E-2</c:v>
                </c:pt>
              </c:numCache>
            </c:numRef>
          </c:val>
        </c:ser>
        <c:shape val="cylinder"/>
        <c:axId val="115675136"/>
        <c:axId val="115676672"/>
        <c:axId val="0"/>
      </c:bar3DChart>
      <c:catAx>
        <c:axId val="115675136"/>
        <c:scaling>
          <c:orientation val="minMax"/>
        </c:scaling>
        <c:axPos val="b"/>
        <c:numFmt formatCode="General" sourceLinked="1"/>
        <c:majorTickMark val="none"/>
        <c:tickLblPos val="nextTo"/>
        <c:spPr>
          <a:ln w="3175">
            <a:solidFill>
              <a:srgbClr val="808080"/>
            </a:solidFill>
            <a:prstDash val="solid"/>
          </a:ln>
        </c:spPr>
        <c:crossAx val="115676672"/>
        <c:crosses val="autoZero"/>
        <c:auto val="1"/>
        <c:lblAlgn val="ctr"/>
        <c:lblOffset val="100"/>
      </c:catAx>
      <c:valAx>
        <c:axId val="115676672"/>
        <c:scaling>
          <c:orientation val="minMax"/>
        </c:scaling>
        <c:axPos val="l"/>
        <c:majorGridlines>
          <c:spPr>
            <a:ln w="3175">
              <a:solidFill>
                <a:srgbClr val="808080"/>
              </a:solidFill>
              <a:prstDash val="solid"/>
            </a:ln>
          </c:spPr>
        </c:majorGridlines>
        <c:numFmt formatCode="0%" sourceLinked="0"/>
        <c:tickLblPos val="nextTo"/>
        <c:spPr>
          <a:ln w="3175">
            <a:solidFill>
              <a:srgbClr val="808080"/>
            </a:solidFill>
            <a:prstDash val="solid"/>
          </a:ln>
        </c:spPr>
        <c:txPr>
          <a:bodyPr/>
          <a:lstStyle/>
          <a:p>
            <a:pPr>
              <a:defRPr sz="1100"/>
            </a:pPr>
            <a:endParaRPr lang="es-MX"/>
          </a:p>
        </c:txPr>
        <c:crossAx val="115675136"/>
        <c:crosses val="autoZero"/>
        <c:crossBetween val="between"/>
      </c:valAx>
      <c:spPr>
        <a:noFill/>
        <a:ln w="25400">
          <a:noFill/>
        </a:ln>
      </c:spPr>
    </c:plotArea>
    <c:legend>
      <c:legendPos val="r"/>
      <c:layout>
        <c:manualLayout>
          <c:xMode val="edge"/>
          <c:yMode val="edge"/>
          <c:x val="0.14557407573453793"/>
          <c:y val="0.84509650639207801"/>
          <c:w val="0.78791001244062053"/>
          <c:h val="0.153646028704362"/>
        </c:manualLayout>
      </c:layout>
      <c:spPr>
        <a:noFill/>
        <a:ln w="25400">
          <a:noFill/>
        </a:ln>
      </c:spPr>
      <c:txPr>
        <a:bodyPr/>
        <a:lstStyle/>
        <a:p>
          <a:pPr>
            <a:defRPr sz="1100"/>
          </a:pPr>
          <a:endParaRPr lang="es-MX"/>
        </a:p>
      </c:txPr>
    </c:legend>
    <c:plotVisOnly val="1"/>
    <c:dispBlanksAs val="gap"/>
  </c:chart>
  <c:spPr>
    <a:solidFill>
      <a:srgbClr val="FFFFFF"/>
    </a:solidFill>
    <a:ln w="3175">
      <a:solidFill>
        <a:srgbClr val="808080"/>
      </a:solidFill>
      <a:prstDash val="solid"/>
    </a:ln>
  </c:spPr>
  <c:externalData r:id="rId1"/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s-MX"/>
  <c:style val="3"/>
  <c:chart>
    <c:title>
      <c:tx>
        <c:rich>
          <a:bodyPr/>
          <a:lstStyle/>
          <a:p>
            <a:pPr>
              <a:defRPr sz="1100" b="0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r>
              <a:rPr lang="es-ES" sz="1600" b="1" i="0" u="none" strike="noStrike" baseline="0" dirty="0" smtClean="0"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Encuestados/as </a:t>
            </a:r>
            <a:r>
              <a:rPr lang="es-ES" sz="1600" b="1" i="0" u="none" strike="noStrike" baseline="0" dirty="0"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que dicen sentirse libre de hablar públicamente sobre su orientación sexual o identidad de género, según tramo de edad</a:t>
            </a:r>
          </a:p>
          <a:p>
            <a:pPr>
              <a:defRPr sz="1100" b="0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r>
              <a:rPr lang="es-ES" sz="1100" b="0" i="0" u="none" strike="noStrike" baseline="0" dirty="0"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(porcentaje) </a:t>
            </a:r>
          </a:p>
        </c:rich>
      </c:tx>
      <c:spPr>
        <a:noFill/>
        <a:ln w="25400">
          <a:noFill/>
        </a:ln>
      </c:spPr>
    </c:title>
    <c:view3D>
      <c:depthPercent val="100"/>
      <c:rAngAx val="1"/>
    </c:view3D>
    <c:floor>
      <c:spPr>
        <a:noFill/>
        <a:ln w="3175">
          <a:solidFill>
            <a:srgbClr val="808080"/>
          </a:solidFill>
          <a:prstDash val="solid"/>
        </a:ln>
      </c:spPr>
    </c:floor>
    <c:sideWall>
      <c:spPr>
        <a:noFill/>
        <a:ln w="25400">
          <a:noFill/>
        </a:ln>
      </c:spPr>
    </c:sideWall>
    <c:backWall>
      <c:spPr>
        <a:noFill/>
        <a:ln w="25400">
          <a:noFill/>
        </a:ln>
      </c:spPr>
    </c:backWall>
    <c:plotArea>
      <c:layout>
        <c:manualLayout>
          <c:layoutTarget val="inner"/>
          <c:xMode val="edge"/>
          <c:yMode val="edge"/>
          <c:x val="0.15580163491913801"/>
          <c:y val="0.23379854151753826"/>
          <c:w val="0.74572012471120697"/>
          <c:h val="0.53285142269148433"/>
        </c:manualLayout>
      </c:layout>
      <c:bar3DChart>
        <c:barDir val="col"/>
        <c:grouping val="clustered"/>
        <c:ser>
          <c:idx val="0"/>
          <c:order val="0"/>
          <c:tx>
            <c:strRef>
              <c:f>'Pregunta 40-43'!$M$10</c:f>
              <c:strCache>
                <c:ptCount val="1"/>
                <c:pt idx="0">
                  <c:v>13-17</c:v>
                </c:pt>
              </c:strCache>
            </c:strRef>
          </c:tx>
          <c:spPr>
            <a:solidFill>
              <a:srgbClr val="000099"/>
            </a:solidFill>
            <a:ln w="25400">
              <a:noFill/>
            </a:ln>
          </c:spPr>
          <c:dLbls>
            <c:dLbl>
              <c:idx val="0"/>
              <c:layout>
                <c:manualLayout>
                  <c:x val="-2.2558862968714097E-2"/>
                  <c:y val="-2.9893100389976092E-3"/>
                </c:manualLayout>
              </c:layout>
              <c:showVal val="1"/>
            </c:dLbl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sz="1200"/>
                </a:pPr>
                <a:endParaRPr lang="es-MX"/>
              </a:p>
            </c:txPr>
            <c:showVal val="1"/>
          </c:dLbls>
          <c:cat>
            <c:strRef>
              <c:f>'Pregunta 40-43'!$L$3:$L$5</c:f>
              <c:strCache>
                <c:ptCount val="3"/>
                <c:pt idx="0">
                  <c:v>Poco o nada de acuerdo</c:v>
                </c:pt>
                <c:pt idx="1">
                  <c:v>Bastante o muy de acuerdo</c:v>
                </c:pt>
                <c:pt idx="2">
                  <c:v>No responde</c:v>
                </c:pt>
              </c:strCache>
            </c:strRef>
          </c:cat>
          <c:val>
            <c:numRef>
              <c:f>'Pregunta 40-43'!$N$11:$N$13</c:f>
              <c:numCache>
                <c:formatCode>0%</c:formatCode>
                <c:ptCount val="3"/>
                <c:pt idx="0">
                  <c:v>0.54545454545454497</c:v>
                </c:pt>
                <c:pt idx="1">
                  <c:v>0.45454545454545375</c:v>
                </c:pt>
                <c:pt idx="2">
                  <c:v>0</c:v>
                </c:pt>
              </c:numCache>
            </c:numRef>
          </c:val>
        </c:ser>
        <c:ser>
          <c:idx val="1"/>
          <c:order val="1"/>
          <c:tx>
            <c:strRef>
              <c:f>'Pregunta 40-43'!$O$10</c:f>
              <c:strCache>
                <c:ptCount val="1"/>
                <c:pt idx="0">
                  <c:v>18-24</c:v>
                </c:pt>
              </c:strCache>
            </c:strRef>
          </c:tx>
          <c:spPr>
            <a:solidFill>
              <a:srgbClr val="FF66FF"/>
            </a:solidFill>
            <a:ln w="25400">
              <a:noFill/>
            </a:ln>
          </c:spPr>
          <c:dLbls>
            <c:dLbl>
              <c:idx val="0"/>
              <c:layout>
                <c:manualLayout>
                  <c:x val="1.2490860188661209E-2"/>
                  <c:y val="-1.1699500432155386E-2"/>
                </c:manualLayout>
              </c:layout>
              <c:showVal val="1"/>
            </c:dLbl>
            <c:dLbl>
              <c:idx val="1"/>
              <c:layout>
                <c:manualLayout>
                  <c:x val="1.3343795896660224E-2"/>
                  <c:y val="-1.1732231673699802E-2"/>
                </c:manualLayout>
              </c:layout>
              <c:showVal val="1"/>
            </c:dLbl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sz="1200"/>
                </a:pPr>
                <a:endParaRPr lang="es-MX"/>
              </a:p>
            </c:txPr>
            <c:showVal val="1"/>
          </c:dLbls>
          <c:cat>
            <c:strRef>
              <c:f>'Pregunta 40-43'!$L$3:$L$5</c:f>
              <c:strCache>
                <c:ptCount val="3"/>
                <c:pt idx="0">
                  <c:v>Poco o nada de acuerdo</c:v>
                </c:pt>
                <c:pt idx="1">
                  <c:v>Bastante o muy de acuerdo</c:v>
                </c:pt>
                <c:pt idx="2">
                  <c:v>No responde</c:v>
                </c:pt>
              </c:strCache>
            </c:strRef>
          </c:cat>
          <c:val>
            <c:numRef>
              <c:f>'Pregunta 40-43'!$P$11:$P$13</c:f>
              <c:numCache>
                <c:formatCode>0%</c:formatCode>
                <c:ptCount val="3"/>
                <c:pt idx="0">
                  <c:v>0.46788990825688154</c:v>
                </c:pt>
                <c:pt idx="1">
                  <c:v>0.53211009174311896</c:v>
                </c:pt>
                <c:pt idx="2">
                  <c:v>0</c:v>
                </c:pt>
              </c:numCache>
            </c:numRef>
          </c:val>
        </c:ser>
        <c:ser>
          <c:idx val="2"/>
          <c:order val="2"/>
          <c:tx>
            <c:strRef>
              <c:f>'Pregunta 40-43'!$Q$10</c:f>
              <c:strCache>
                <c:ptCount val="1"/>
                <c:pt idx="0">
                  <c:v>25-34</c:v>
                </c:pt>
              </c:strCache>
            </c:strRef>
          </c:tx>
          <c:spPr>
            <a:solidFill>
              <a:srgbClr val="0066FF"/>
            </a:solidFill>
            <a:ln w="25400">
              <a:noFill/>
            </a:ln>
          </c:spPr>
          <c:dLbls>
            <c:dLbl>
              <c:idx val="0"/>
              <c:layout>
                <c:manualLayout>
                  <c:x val="1.2117516658355801E-3"/>
                  <c:y val="-2.6678768272451851E-2"/>
                </c:manualLayout>
              </c:layout>
              <c:showVal val="1"/>
            </c:dLbl>
            <c:dLbl>
              <c:idx val="1"/>
              <c:layout>
                <c:manualLayout>
                  <c:x val="8.3892617449664447E-3"/>
                  <c:y val="0"/>
                </c:manualLayout>
              </c:layout>
              <c:showVal val="1"/>
            </c:dLbl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sz="1200"/>
                </a:pPr>
                <a:endParaRPr lang="es-MX"/>
              </a:p>
            </c:txPr>
            <c:showVal val="1"/>
          </c:dLbls>
          <c:cat>
            <c:strRef>
              <c:f>'Pregunta 40-43'!$L$3:$L$5</c:f>
              <c:strCache>
                <c:ptCount val="3"/>
                <c:pt idx="0">
                  <c:v>Poco o nada de acuerdo</c:v>
                </c:pt>
                <c:pt idx="1">
                  <c:v>Bastante o muy de acuerdo</c:v>
                </c:pt>
                <c:pt idx="2">
                  <c:v>No responde</c:v>
                </c:pt>
              </c:strCache>
            </c:strRef>
          </c:cat>
          <c:val>
            <c:numRef>
              <c:f>'Pregunta 40-43'!$R$11:$R$13</c:f>
              <c:numCache>
                <c:formatCode>0%</c:formatCode>
                <c:ptCount val="3"/>
                <c:pt idx="0">
                  <c:v>0.54098360655737765</c:v>
                </c:pt>
                <c:pt idx="1">
                  <c:v>0.40983606557377039</c:v>
                </c:pt>
                <c:pt idx="2">
                  <c:v>4.9180327868852423E-2</c:v>
                </c:pt>
              </c:numCache>
            </c:numRef>
          </c:val>
        </c:ser>
        <c:ser>
          <c:idx val="3"/>
          <c:order val="3"/>
          <c:tx>
            <c:strRef>
              <c:f>'Pregunta 40-43'!$S$10</c:f>
              <c:strCache>
                <c:ptCount val="1"/>
                <c:pt idx="0">
                  <c:v>35-44</c:v>
                </c:pt>
              </c:strCache>
            </c:strRef>
          </c:tx>
          <c:spPr>
            <a:solidFill>
              <a:srgbClr val="FF0066"/>
            </a:solidFill>
            <a:ln w="25400">
              <a:noFill/>
            </a:ln>
          </c:spPr>
          <c:dLbls>
            <c:dLbl>
              <c:idx val="1"/>
              <c:layout>
                <c:manualLayout>
                  <c:x val="2.8711280141999741E-2"/>
                  <c:y val="-8.9679301169926038E-3"/>
                </c:manualLayout>
              </c:layout>
              <c:showVal val="1"/>
            </c:dLbl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sz="1200"/>
                </a:pPr>
                <a:endParaRPr lang="es-MX"/>
              </a:p>
            </c:txPr>
            <c:showVal val="1"/>
          </c:dLbls>
          <c:val>
            <c:numRef>
              <c:f>'Pregunta 40-43'!$T$11:$T$13</c:f>
              <c:numCache>
                <c:formatCode>0%</c:formatCode>
                <c:ptCount val="3"/>
                <c:pt idx="0">
                  <c:v>0.52941176470588158</c:v>
                </c:pt>
                <c:pt idx="1">
                  <c:v>0.47058823529411847</c:v>
                </c:pt>
                <c:pt idx="2">
                  <c:v>0</c:v>
                </c:pt>
              </c:numCache>
            </c:numRef>
          </c:val>
        </c:ser>
        <c:ser>
          <c:idx val="4"/>
          <c:order val="4"/>
          <c:tx>
            <c:strRef>
              <c:f>'Pregunta 40-43'!$U$10</c:f>
              <c:strCache>
                <c:ptCount val="1"/>
                <c:pt idx="0">
                  <c:v>45-55</c:v>
                </c:pt>
              </c:strCache>
            </c:strRef>
          </c:tx>
          <c:spPr>
            <a:solidFill>
              <a:srgbClr val="BCC8DF"/>
            </a:solidFill>
            <a:ln w="25400">
              <a:noFill/>
            </a:ln>
          </c:spPr>
          <c:dLbls>
            <c:dLbl>
              <c:idx val="1"/>
              <c:layout>
                <c:manualLayout>
                  <c:x val="1.8457251519857058E-2"/>
                  <c:y val="-8.9679301169926593E-3"/>
                </c:manualLayout>
              </c:layout>
              <c:showVal val="1"/>
            </c:dLbl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sz="1200"/>
                </a:pPr>
                <a:endParaRPr lang="es-MX"/>
              </a:p>
            </c:txPr>
            <c:showVal val="1"/>
          </c:dLbls>
          <c:val>
            <c:numRef>
              <c:f>'Pregunta 40-43'!$V$11:$V$13</c:f>
              <c:numCache>
                <c:formatCode>0%</c:formatCode>
                <c:ptCount val="3"/>
                <c:pt idx="0">
                  <c:v>0.80952380952380965</c:v>
                </c:pt>
                <c:pt idx="1">
                  <c:v>0.19047619047619033</c:v>
                </c:pt>
                <c:pt idx="2">
                  <c:v>0</c:v>
                </c:pt>
              </c:numCache>
            </c:numRef>
          </c:val>
        </c:ser>
        <c:dLbls>
          <c:showVal val="1"/>
        </c:dLbls>
        <c:shape val="cylinder"/>
        <c:axId val="115726976"/>
        <c:axId val="115777920"/>
        <c:axId val="0"/>
      </c:bar3DChart>
      <c:catAx>
        <c:axId val="115726976"/>
        <c:scaling>
          <c:orientation val="minMax"/>
        </c:scaling>
        <c:axPos val="b"/>
        <c:numFmt formatCode="General" sourceLinked="1"/>
        <c:majorTickMark val="none"/>
        <c:tickLblPos val="nextTo"/>
        <c:spPr>
          <a:ln w="3175">
            <a:solidFill>
              <a:srgbClr val="808080"/>
            </a:solidFill>
            <a:prstDash val="solid"/>
          </a:ln>
        </c:spPr>
        <c:txPr>
          <a:bodyPr/>
          <a:lstStyle/>
          <a:p>
            <a:pPr>
              <a:defRPr sz="1200"/>
            </a:pPr>
            <a:endParaRPr lang="es-MX"/>
          </a:p>
        </c:txPr>
        <c:crossAx val="115777920"/>
        <c:crosses val="autoZero"/>
        <c:auto val="1"/>
        <c:lblAlgn val="ctr"/>
        <c:lblOffset val="100"/>
      </c:catAx>
      <c:valAx>
        <c:axId val="115777920"/>
        <c:scaling>
          <c:orientation val="minMax"/>
        </c:scaling>
        <c:axPos val="l"/>
        <c:numFmt formatCode="0%" sourceLinked="0"/>
        <c:tickLblPos val="nextTo"/>
        <c:spPr>
          <a:ln w="3175">
            <a:solidFill>
              <a:srgbClr val="808080"/>
            </a:solidFill>
            <a:prstDash val="solid"/>
          </a:ln>
        </c:spPr>
        <c:txPr>
          <a:bodyPr/>
          <a:lstStyle/>
          <a:p>
            <a:pPr>
              <a:defRPr sz="1200"/>
            </a:pPr>
            <a:endParaRPr lang="es-MX"/>
          </a:p>
        </c:txPr>
        <c:crossAx val="115726976"/>
        <c:crosses val="autoZero"/>
        <c:crossBetween val="between"/>
      </c:valAx>
      <c:spPr>
        <a:noFill/>
        <a:ln w="25400">
          <a:noFill/>
        </a:ln>
      </c:spPr>
    </c:plotArea>
    <c:legend>
      <c:legendPos val="r"/>
      <c:layout>
        <c:manualLayout>
          <c:xMode val="edge"/>
          <c:yMode val="edge"/>
          <c:x val="0.17965969149171004"/>
          <c:y val="0.90453581289321705"/>
          <c:w val="0.62432204502529998"/>
          <c:h val="7.6023446083075027E-2"/>
        </c:manualLayout>
      </c:layout>
      <c:spPr>
        <a:noFill/>
        <a:ln w="25400">
          <a:noFill/>
        </a:ln>
      </c:spPr>
      <c:txPr>
        <a:bodyPr/>
        <a:lstStyle/>
        <a:p>
          <a:pPr>
            <a:defRPr sz="1200"/>
          </a:pPr>
          <a:endParaRPr lang="es-MX"/>
        </a:p>
      </c:txPr>
    </c:legend>
    <c:plotVisOnly val="1"/>
    <c:dispBlanksAs val="gap"/>
  </c:chart>
  <c:spPr>
    <a:solidFill>
      <a:srgbClr val="FFFFFF"/>
    </a:solidFill>
    <a:ln w="3175">
      <a:solidFill>
        <a:srgbClr val="808080"/>
      </a:solidFill>
      <a:prstDash val="solid"/>
    </a:ln>
  </c:spPr>
  <c:externalData r:id="rId1"/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s-MX"/>
  <c:style val="3"/>
  <c:chart>
    <c:title>
      <c:tx>
        <c:rich>
          <a:bodyPr/>
          <a:lstStyle/>
          <a:p>
            <a:pPr>
              <a:defRPr sz="1200" b="0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r>
              <a:rPr lang="es-ES" sz="1200" b="1" i="0" u="none" strike="noStrike" baseline="0" dirty="0" smtClean="0"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Encuestados/as </a:t>
            </a:r>
            <a:r>
              <a:rPr lang="es-ES" sz="1200" b="1" i="0" u="none" strike="noStrike" baseline="0" dirty="0"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que dicen sentirse libre de besarse con su pareja en espacios </a:t>
            </a:r>
            <a:r>
              <a:rPr lang="es-ES" sz="1200" b="1" i="0" u="none" strike="noStrike" baseline="0" dirty="0" smtClean="0"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públicos, </a:t>
            </a:r>
            <a:r>
              <a:rPr lang="es-ES" sz="1200" b="1" i="0" u="none" strike="noStrike" baseline="0" dirty="0"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según tramo de edad</a:t>
            </a:r>
          </a:p>
          <a:p>
            <a:pPr>
              <a:defRPr sz="1200" b="0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r>
              <a:rPr lang="es-ES" sz="1200" b="0" i="0" u="none" strike="noStrike" baseline="0" dirty="0"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(porcentaje) </a:t>
            </a:r>
          </a:p>
        </c:rich>
      </c:tx>
      <c:spPr>
        <a:noFill/>
        <a:ln w="25400">
          <a:noFill/>
        </a:ln>
      </c:spPr>
    </c:title>
    <c:view3D>
      <c:depthPercent val="100"/>
      <c:rAngAx val="1"/>
    </c:view3D>
    <c:floor>
      <c:spPr>
        <a:noFill/>
        <a:ln w="3175">
          <a:solidFill>
            <a:srgbClr val="808080"/>
          </a:solidFill>
          <a:prstDash val="solid"/>
        </a:ln>
      </c:spPr>
    </c:floor>
    <c:sideWall>
      <c:spPr>
        <a:noFill/>
        <a:ln w="25400">
          <a:noFill/>
        </a:ln>
      </c:spPr>
    </c:sideWall>
    <c:backWall>
      <c:spPr>
        <a:noFill/>
        <a:ln w="25400">
          <a:noFill/>
        </a:ln>
      </c:spPr>
    </c:backWall>
    <c:plotArea>
      <c:layout>
        <c:manualLayout>
          <c:layoutTarget val="inner"/>
          <c:xMode val="edge"/>
          <c:yMode val="edge"/>
          <c:x val="0.15580163491913801"/>
          <c:y val="0.23379854151753826"/>
          <c:w val="0.74572012471120697"/>
          <c:h val="0.53285142269148433"/>
        </c:manualLayout>
      </c:layout>
      <c:bar3DChart>
        <c:barDir val="col"/>
        <c:grouping val="clustered"/>
        <c:ser>
          <c:idx val="0"/>
          <c:order val="0"/>
          <c:tx>
            <c:strRef>
              <c:f>'Pregunta 40-43'!$M$10</c:f>
              <c:strCache>
                <c:ptCount val="1"/>
                <c:pt idx="0">
                  <c:v>13-17</c:v>
                </c:pt>
              </c:strCache>
            </c:strRef>
          </c:tx>
          <c:spPr>
            <a:solidFill>
              <a:srgbClr val="000099"/>
            </a:solidFill>
            <a:ln w="25400">
              <a:noFill/>
            </a:ln>
          </c:spPr>
          <c:dLbls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sz="1200"/>
                </a:pPr>
                <a:endParaRPr lang="es-MX"/>
              </a:p>
            </c:txPr>
            <c:showVal val="1"/>
          </c:dLbls>
          <c:cat>
            <c:strRef>
              <c:f>'Pregunta 40-43'!$L$3:$L$5</c:f>
              <c:strCache>
                <c:ptCount val="3"/>
                <c:pt idx="0">
                  <c:v>Poco o nada de acuerdo</c:v>
                </c:pt>
                <c:pt idx="1">
                  <c:v>Bastante o muy de acuerdo</c:v>
                </c:pt>
                <c:pt idx="2">
                  <c:v>No responde</c:v>
                </c:pt>
              </c:strCache>
            </c:strRef>
          </c:cat>
          <c:val>
            <c:numRef>
              <c:f>'Pregunta 40-43'!$N$19:$N$21</c:f>
              <c:numCache>
                <c:formatCode>0%</c:formatCode>
                <c:ptCount val="3"/>
                <c:pt idx="0">
                  <c:v>0.57575757575757602</c:v>
                </c:pt>
                <c:pt idx="1">
                  <c:v>0.42424242424242431</c:v>
                </c:pt>
                <c:pt idx="2">
                  <c:v>0</c:v>
                </c:pt>
              </c:numCache>
            </c:numRef>
          </c:val>
        </c:ser>
        <c:ser>
          <c:idx val="1"/>
          <c:order val="1"/>
          <c:tx>
            <c:strRef>
              <c:f>'Pregunta 40-43'!$O$10</c:f>
              <c:strCache>
                <c:ptCount val="1"/>
                <c:pt idx="0">
                  <c:v>18-24</c:v>
                </c:pt>
              </c:strCache>
            </c:strRef>
          </c:tx>
          <c:spPr>
            <a:solidFill>
              <a:srgbClr val="FF66FF"/>
            </a:solidFill>
            <a:ln w="25400">
              <a:noFill/>
            </a:ln>
          </c:spPr>
          <c:dLbls>
            <c:dLbl>
              <c:idx val="0"/>
              <c:layout>
                <c:manualLayout>
                  <c:x val="8.3892617449664447E-3"/>
                  <c:y val="-5.7208237986270038E-3"/>
                </c:manualLayout>
              </c:layout>
              <c:showVal val="1"/>
            </c:dLbl>
            <c:dLbl>
              <c:idx val="1"/>
              <c:layout>
                <c:manualLayout>
                  <c:x val="1.3343795896660224E-2"/>
                  <c:y val="-1.1732231673699802E-2"/>
                </c:manualLayout>
              </c:layout>
              <c:showVal val="1"/>
            </c:dLbl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sz="1200"/>
                </a:pPr>
                <a:endParaRPr lang="es-MX"/>
              </a:p>
            </c:txPr>
            <c:showVal val="1"/>
          </c:dLbls>
          <c:cat>
            <c:strRef>
              <c:f>'Pregunta 40-43'!$L$3:$L$5</c:f>
              <c:strCache>
                <c:ptCount val="3"/>
                <c:pt idx="0">
                  <c:v>Poco o nada de acuerdo</c:v>
                </c:pt>
                <c:pt idx="1">
                  <c:v>Bastante o muy de acuerdo</c:v>
                </c:pt>
                <c:pt idx="2">
                  <c:v>No responde</c:v>
                </c:pt>
              </c:strCache>
            </c:strRef>
          </c:cat>
          <c:val>
            <c:numRef>
              <c:f>'Pregunta 40-43'!$P$19:$P$21</c:f>
              <c:numCache>
                <c:formatCode>0%</c:formatCode>
                <c:ptCount val="3"/>
                <c:pt idx="0">
                  <c:v>0.68807339449541305</c:v>
                </c:pt>
                <c:pt idx="1">
                  <c:v>0.31192660550458773</c:v>
                </c:pt>
                <c:pt idx="2">
                  <c:v>0</c:v>
                </c:pt>
              </c:numCache>
            </c:numRef>
          </c:val>
        </c:ser>
        <c:ser>
          <c:idx val="2"/>
          <c:order val="2"/>
          <c:tx>
            <c:strRef>
              <c:f>'Pregunta 40-43'!$Q$18</c:f>
              <c:strCache>
                <c:ptCount val="1"/>
                <c:pt idx="0">
                  <c:v>25-34</c:v>
                </c:pt>
              </c:strCache>
            </c:strRef>
          </c:tx>
          <c:spPr>
            <a:solidFill>
              <a:srgbClr val="0066FF"/>
            </a:solidFill>
            <a:ln w="25400">
              <a:noFill/>
            </a:ln>
          </c:spPr>
          <c:dLbls>
            <c:dLbl>
              <c:idx val="0"/>
              <c:layout>
                <c:manualLayout>
                  <c:x val="1.5567761879436802E-2"/>
                  <c:y val="-1.1732231673699802E-2"/>
                </c:manualLayout>
              </c:layout>
              <c:showVal val="1"/>
            </c:dLbl>
            <c:dLbl>
              <c:idx val="1"/>
              <c:layout>
                <c:manualLayout>
                  <c:x val="8.3892617449664447E-3"/>
                  <c:y val="0"/>
                </c:manualLayout>
              </c:layout>
              <c:showVal val="1"/>
            </c:dLbl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sz="1200"/>
                </a:pPr>
                <a:endParaRPr lang="es-MX"/>
              </a:p>
            </c:txPr>
            <c:showVal val="1"/>
          </c:dLbls>
          <c:cat>
            <c:strRef>
              <c:f>'Pregunta 40-43'!$L$3:$L$5</c:f>
              <c:strCache>
                <c:ptCount val="3"/>
                <c:pt idx="0">
                  <c:v>Poco o nada de acuerdo</c:v>
                </c:pt>
                <c:pt idx="1">
                  <c:v>Bastante o muy de acuerdo</c:v>
                </c:pt>
                <c:pt idx="2">
                  <c:v>No responde</c:v>
                </c:pt>
              </c:strCache>
            </c:strRef>
          </c:cat>
          <c:val>
            <c:numRef>
              <c:f>'Pregunta 40-43'!$R$11:$R$13</c:f>
              <c:numCache>
                <c:formatCode>0%</c:formatCode>
                <c:ptCount val="3"/>
                <c:pt idx="0">
                  <c:v>0.54098360655737765</c:v>
                </c:pt>
                <c:pt idx="1">
                  <c:v>0.40983606557377039</c:v>
                </c:pt>
                <c:pt idx="2">
                  <c:v>4.9180327868852423E-2</c:v>
                </c:pt>
              </c:numCache>
            </c:numRef>
          </c:val>
        </c:ser>
        <c:ser>
          <c:idx val="3"/>
          <c:order val="3"/>
          <c:tx>
            <c:strRef>
              <c:f>'Pregunta 40-43'!$S$10</c:f>
              <c:strCache>
                <c:ptCount val="1"/>
                <c:pt idx="0">
                  <c:v>35-44</c:v>
                </c:pt>
              </c:strCache>
            </c:strRef>
          </c:tx>
          <c:spPr>
            <a:solidFill>
              <a:srgbClr val="FF0066"/>
            </a:solidFill>
            <a:ln w="25400">
              <a:noFill/>
            </a:ln>
          </c:spPr>
          <c:dLbls>
            <c:dLbl>
              <c:idx val="1"/>
              <c:layout>
                <c:manualLayout>
                  <c:x val="1.7860181498820821E-2"/>
                  <c:y val="0"/>
                </c:manualLayout>
              </c:layout>
              <c:showVal val="1"/>
            </c:dLbl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sz="1200"/>
                </a:pPr>
                <a:endParaRPr lang="es-MX"/>
              </a:p>
            </c:txPr>
            <c:showVal val="1"/>
          </c:dLbls>
          <c:val>
            <c:numRef>
              <c:f>'Pregunta 40-43'!$T$19:$T$21</c:f>
              <c:numCache>
                <c:formatCode>0%</c:formatCode>
                <c:ptCount val="3"/>
                <c:pt idx="0">
                  <c:v>0.82352941176470662</c:v>
                </c:pt>
                <c:pt idx="1">
                  <c:v>0.17647058823529416</c:v>
                </c:pt>
                <c:pt idx="2">
                  <c:v>0</c:v>
                </c:pt>
              </c:numCache>
            </c:numRef>
          </c:val>
        </c:ser>
        <c:ser>
          <c:idx val="4"/>
          <c:order val="4"/>
          <c:tx>
            <c:strRef>
              <c:f>'Pregunta 40-43'!$U$10</c:f>
              <c:strCache>
                <c:ptCount val="1"/>
                <c:pt idx="0">
                  <c:v>45-55</c:v>
                </c:pt>
              </c:strCache>
            </c:strRef>
          </c:tx>
          <c:spPr>
            <a:solidFill>
              <a:srgbClr val="BCC8DF"/>
            </a:solidFill>
            <a:ln w="25400">
              <a:noFill/>
            </a:ln>
          </c:spPr>
          <c:dLbls>
            <c:dLbl>
              <c:idx val="0"/>
              <c:layout>
                <c:manualLayout>
                  <c:x val="2.0092704186173416E-2"/>
                  <c:y val="-1.2163399469024515E-2"/>
                </c:manualLayout>
              </c:layout>
              <c:showVal val="1"/>
            </c:dLbl>
            <c:dLbl>
              <c:idx val="1"/>
              <c:layout>
                <c:manualLayout>
                  <c:x val="2.0092704186173416E-2"/>
                  <c:y val="0"/>
                </c:manualLayout>
              </c:layout>
              <c:showVal val="1"/>
            </c:dLbl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sz="1200"/>
                </a:pPr>
                <a:endParaRPr lang="es-MX"/>
              </a:p>
            </c:txPr>
            <c:showVal val="1"/>
          </c:dLbls>
          <c:val>
            <c:numRef>
              <c:f>'Pregunta 40-43'!$V$19:$V$21</c:f>
              <c:numCache>
                <c:formatCode>0%</c:formatCode>
                <c:ptCount val="3"/>
                <c:pt idx="0">
                  <c:v>0.85714285714285765</c:v>
                </c:pt>
                <c:pt idx="1">
                  <c:v>0.14285714285714327</c:v>
                </c:pt>
                <c:pt idx="2">
                  <c:v>0</c:v>
                </c:pt>
              </c:numCache>
            </c:numRef>
          </c:val>
        </c:ser>
        <c:dLbls>
          <c:showVal val="1"/>
        </c:dLbls>
        <c:shape val="cylinder"/>
        <c:axId val="115906816"/>
        <c:axId val="115810304"/>
        <c:axId val="0"/>
      </c:bar3DChart>
      <c:catAx>
        <c:axId val="115906816"/>
        <c:scaling>
          <c:orientation val="minMax"/>
        </c:scaling>
        <c:axPos val="b"/>
        <c:numFmt formatCode="General" sourceLinked="1"/>
        <c:majorTickMark val="none"/>
        <c:tickLblPos val="nextTo"/>
        <c:spPr>
          <a:ln w="3175">
            <a:solidFill>
              <a:srgbClr val="808080"/>
            </a:solidFill>
            <a:prstDash val="solid"/>
          </a:ln>
        </c:spPr>
        <c:crossAx val="115810304"/>
        <c:crosses val="autoZero"/>
        <c:auto val="1"/>
        <c:lblAlgn val="ctr"/>
        <c:lblOffset val="100"/>
      </c:catAx>
      <c:valAx>
        <c:axId val="115810304"/>
        <c:scaling>
          <c:orientation val="minMax"/>
        </c:scaling>
        <c:axPos val="l"/>
        <c:numFmt formatCode="0%" sourceLinked="0"/>
        <c:tickLblPos val="nextTo"/>
        <c:spPr>
          <a:ln w="3175">
            <a:solidFill>
              <a:srgbClr val="808080"/>
            </a:solidFill>
            <a:prstDash val="solid"/>
          </a:ln>
        </c:spPr>
        <c:txPr>
          <a:bodyPr/>
          <a:lstStyle/>
          <a:p>
            <a:pPr>
              <a:defRPr sz="1200"/>
            </a:pPr>
            <a:endParaRPr lang="es-MX"/>
          </a:p>
        </c:txPr>
        <c:crossAx val="115906816"/>
        <c:crosses val="autoZero"/>
        <c:crossBetween val="between"/>
      </c:valAx>
      <c:spPr>
        <a:noFill/>
        <a:ln w="25400">
          <a:noFill/>
        </a:ln>
      </c:spPr>
    </c:plotArea>
    <c:legend>
      <c:legendPos val="r"/>
      <c:layout>
        <c:manualLayout>
          <c:xMode val="edge"/>
          <c:yMode val="edge"/>
          <c:x val="0.18954495923588416"/>
          <c:y val="0.88832084694991997"/>
          <c:w val="0.62316116321930703"/>
          <c:h val="7.5342381761935334E-2"/>
        </c:manualLayout>
      </c:layout>
      <c:spPr>
        <a:noFill/>
        <a:ln w="25400">
          <a:noFill/>
        </a:ln>
      </c:spPr>
      <c:txPr>
        <a:bodyPr/>
        <a:lstStyle/>
        <a:p>
          <a:pPr>
            <a:defRPr sz="1200"/>
          </a:pPr>
          <a:endParaRPr lang="es-MX"/>
        </a:p>
      </c:txPr>
    </c:legend>
    <c:plotVisOnly val="1"/>
    <c:dispBlanksAs val="gap"/>
  </c:chart>
  <c:spPr>
    <a:solidFill>
      <a:srgbClr val="FFFFFF"/>
    </a:solidFill>
    <a:ln w="3175">
      <a:solidFill>
        <a:schemeClr val="bg1">
          <a:lumMod val="65000"/>
        </a:schemeClr>
      </a:solidFill>
      <a:prstDash val="solid"/>
    </a:ln>
  </c:spPr>
  <c:externalData r:id="rId1"/>
</c:chartSpace>
</file>

<file path=ppt/charts/chart1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s-MX"/>
  <c:style val="3"/>
  <c:chart>
    <c:title>
      <c:tx>
        <c:rich>
          <a:bodyPr/>
          <a:lstStyle/>
          <a:p>
            <a:pPr>
              <a:defRPr sz="1200" b="0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r>
              <a:rPr lang="es-ES" sz="1200" b="1" i="0" u="none" strike="noStrike" baseline="0" dirty="0" smtClean="0"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Encuestados/as </a:t>
            </a:r>
            <a:r>
              <a:rPr lang="es-ES" sz="1200" b="1" i="0" u="none" strike="noStrike" baseline="0" dirty="0"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que dicen sentirse libre de expresar su </a:t>
            </a:r>
            <a:r>
              <a:rPr lang="es-ES" sz="1200" b="1" i="0" u="none" strike="noStrike" baseline="0" dirty="0" smtClean="0"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orientación sexual y/o </a:t>
            </a:r>
            <a:r>
              <a:rPr lang="es-ES" sz="1200" b="1" i="0" u="none" strike="noStrike" baseline="0" dirty="0"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identidad </a:t>
            </a:r>
            <a:r>
              <a:rPr lang="es-ES" sz="1200" b="1" i="0" u="none" strike="noStrike" baseline="0" dirty="0" smtClean="0"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de género en </a:t>
            </a:r>
            <a:r>
              <a:rPr lang="es-ES" sz="1200" b="1" i="0" u="none" strike="noStrike" baseline="0" dirty="0"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manifestaciones </a:t>
            </a:r>
            <a:r>
              <a:rPr lang="es-ES" sz="1200" b="1" i="0" u="none" strike="noStrike" baseline="0" dirty="0" smtClean="0"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públicas, </a:t>
            </a:r>
            <a:r>
              <a:rPr lang="es-ES" sz="1200" b="1" i="0" u="none" strike="noStrike" baseline="0" dirty="0"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según tramo de edad</a:t>
            </a:r>
          </a:p>
          <a:p>
            <a:pPr>
              <a:defRPr sz="1200" b="0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r>
              <a:rPr lang="es-ES" sz="1200" b="0" i="0" u="none" strike="noStrike" baseline="0" dirty="0"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(porcentaje) </a:t>
            </a:r>
          </a:p>
        </c:rich>
      </c:tx>
      <c:spPr>
        <a:noFill/>
        <a:ln w="25400">
          <a:noFill/>
        </a:ln>
      </c:spPr>
    </c:title>
    <c:view3D>
      <c:depthPercent val="100"/>
      <c:rAngAx val="1"/>
    </c:view3D>
    <c:floor>
      <c:spPr>
        <a:noFill/>
        <a:ln w="3175">
          <a:solidFill>
            <a:srgbClr val="808080"/>
          </a:solidFill>
          <a:prstDash val="solid"/>
        </a:ln>
      </c:spPr>
    </c:floor>
    <c:sideWall>
      <c:spPr>
        <a:noFill/>
        <a:ln w="25400">
          <a:noFill/>
        </a:ln>
      </c:spPr>
    </c:sideWall>
    <c:backWall>
      <c:spPr>
        <a:noFill/>
        <a:ln w="25400">
          <a:noFill/>
        </a:ln>
      </c:spPr>
    </c:backWall>
    <c:plotArea>
      <c:layout>
        <c:manualLayout>
          <c:layoutTarget val="inner"/>
          <c:xMode val="edge"/>
          <c:yMode val="edge"/>
          <c:x val="0.15580163491913801"/>
          <c:y val="0.23379854151753826"/>
          <c:w val="0.74572012471120697"/>
          <c:h val="0.53285142269148533"/>
        </c:manualLayout>
      </c:layout>
      <c:bar3DChart>
        <c:barDir val="col"/>
        <c:grouping val="clustered"/>
        <c:ser>
          <c:idx val="0"/>
          <c:order val="0"/>
          <c:tx>
            <c:strRef>
              <c:f>'Pregunta 40-43'!$M$10</c:f>
              <c:strCache>
                <c:ptCount val="1"/>
                <c:pt idx="0">
                  <c:v>13-17</c:v>
                </c:pt>
              </c:strCache>
            </c:strRef>
          </c:tx>
          <c:spPr>
            <a:solidFill>
              <a:srgbClr val="000099"/>
            </a:solidFill>
            <a:ln w="25400">
              <a:noFill/>
            </a:ln>
          </c:spPr>
          <c:dLbls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sz="1200"/>
                </a:pPr>
                <a:endParaRPr lang="es-MX"/>
              </a:p>
            </c:txPr>
            <c:showVal val="1"/>
          </c:dLbls>
          <c:cat>
            <c:strRef>
              <c:f>'Pregunta 40-43'!$L$3:$L$5</c:f>
              <c:strCache>
                <c:ptCount val="3"/>
                <c:pt idx="0">
                  <c:v>Poco o nada de acuerdo</c:v>
                </c:pt>
                <c:pt idx="1">
                  <c:v>Bastante o muy de acuerdo</c:v>
                </c:pt>
                <c:pt idx="2">
                  <c:v>No responde</c:v>
                </c:pt>
              </c:strCache>
            </c:strRef>
          </c:cat>
          <c:val>
            <c:numRef>
              <c:f>'Pregunta 40-43'!$N$27:$N$29</c:f>
              <c:numCache>
                <c:formatCode>0%</c:formatCode>
                <c:ptCount val="3"/>
                <c:pt idx="0">
                  <c:v>0.12121212121212112</c:v>
                </c:pt>
                <c:pt idx="1">
                  <c:v>0.87878787878787978</c:v>
                </c:pt>
                <c:pt idx="2">
                  <c:v>0</c:v>
                </c:pt>
              </c:numCache>
            </c:numRef>
          </c:val>
        </c:ser>
        <c:ser>
          <c:idx val="1"/>
          <c:order val="1"/>
          <c:tx>
            <c:strRef>
              <c:f>'Pregunta 40-43'!$O$10</c:f>
              <c:strCache>
                <c:ptCount val="1"/>
                <c:pt idx="0">
                  <c:v>18-24</c:v>
                </c:pt>
              </c:strCache>
            </c:strRef>
          </c:tx>
          <c:spPr>
            <a:solidFill>
              <a:srgbClr val="0033CC"/>
            </a:solidFill>
            <a:ln w="25400">
              <a:noFill/>
            </a:ln>
          </c:spPr>
          <c:dLbls>
            <c:dLbl>
              <c:idx val="0"/>
              <c:layout>
                <c:manualLayout>
                  <c:x val="-1.5256909931133426E-2"/>
                  <c:y val="-1.2905548919314095E-2"/>
                </c:manualLayout>
              </c:layout>
              <c:showVal val="1"/>
            </c:dLbl>
            <c:dLbl>
              <c:idx val="1"/>
              <c:layout>
                <c:manualLayout>
                  <c:x val="1.3343795896660224E-2"/>
                  <c:y val="-1.1732231673699802E-2"/>
                </c:manualLayout>
              </c:layout>
              <c:showVal val="1"/>
            </c:dLbl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sz="1200"/>
                </a:pPr>
                <a:endParaRPr lang="es-MX"/>
              </a:p>
            </c:txPr>
            <c:showVal val="1"/>
          </c:dLbls>
          <c:cat>
            <c:strRef>
              <c:f>'Pregunta 40-43'!$L$3:$L$5</c:f>
              <c:strCache>
                <c:ptCount val="3"/>
                <c:pt idx="0">
                  <c:v>Poco o nada de acuerdo</c:v>
                </c:pt>
                <c:pt idx="1">
                  <c:v>Bastante o muy de acuerdo</c:v>
                </c:pt>
                <c:pt idx="2">
                  <c:v>No responde</c:v>
                </c:pt>
              </c:strCache>
            </c:strRef>
          </c:cat>
          <c:val>
            <c:numRef>
              <c:f>'Pregunta 40-43'!$P$27:$P$29</c:f>
              <c:numCache>
                <c:formatCode>0%</c:formatCode>
                <c:ptCount val="3"/>
                <c:pt idx="0">
                  <c:v>0.31192660550458773</c:v>
                </c:pt>
                <c:pt idx="1">
                  <c:v>0.68807339449541305</c:v>
                </c:pt>
                <c:pt idx="2">
                  <c:v>0</c:v>
                </c:pt>
              </c:numCache>
            </c:numRef>
          </c:val>
        </c:ser>
        <c:ser>
          <c:idx val="2"/>
          <c:order val="2"/>
          <c:tx>
            <c:strRef>
              <c:f>'Pregunta 40-43'!$Q$18</c:f>
              <c:strCache>
                <c:ptCount val="1"/>
                <c:pt idx="0">
                  <c:v>25-34</c:v>
                </c:pt>
              </c:strCache>
            </c:strRef>
          </c:tx>
          <c:spPr>
            <a:solidFill>
              <a:srgbClr val="0066FF"/>
            </a:solidFill>
            <a:ln w="25400">
              <a:noFill/>
            </a:ln>
          </c:spPr>
          <c:dLbls>
            <c:dLbl>
              <c:idx val="0"/>
              <c:layout>
                <c:manualLayout>
                  <c:x val="5.2014693431524386E-4"/>
                  <c:y val="-1.1732240055372871E-2"/>
                </c:manualLayout>
              </c:layout>
              <c:showVal val="1"/>
            </c:dLbl>
            <c:dLbl>
              <c:idx val="1"/>
              <c:layout>
                <c:manualLayout>
                  <c:x val="1.9137446415387022E-2"/>
                  <c:y val="-7.1846781928893875E-3"/>
                </c:manualLayout>
              </c:layout>
              <c:showVal val="1"/>
            </c:dLbl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sz="1200"/>
                </a:pPr>
                <a:endParaRPr lang="es-MX"/>
              </a:p>
            </c:txPr>
            <c:showVal val="1"/>
          </c:dLbls>
          <c:cat>
            <c:strRef>
              <c:f>'Pregunta 40-43'!$L$3:$L$5</c:f>
              <c:strCache>
                <c:ptCount val="3"/>
                <c:pt idx="0">
                  <c:v>Poco o nada de acuerdo</c:v>
                </c:pt>
                <c:pt idx="1">
                  <c:v>Bastante o muy de acuerdo</c:v>
                </c:pt>
                <c:pt idx="2">
                  <c:v>No responde</c:v>
                </c:pt>
              </c:strCache>
            </c:strRef>
          </c:cat>
          <c:val>
            <c:numRef>
              <c:f>'Pregunta 40-43'!$R$27:$R$29</c:f>
              <c:numCache>
                <c:formatCode>0%</c:formatCode>
                <c:ptCount val="3"/>
                <c:pt idx="0">
                  <c:v>0.40983606557377039</c:v>
                </c:pt>
                <c:pt idx="1">
                  <c:v>0.54098360655737765</c:v>
                </c:pt>
                <c:pt idx="2">
                  <c:v>4.9180327868852423E-2</c:v>
                </c:pt>
              </c:numCache>
            </c:numRef>
          </c:val>
        </c:ser>
        <c:ser>
          <c:idx val="3"/>
          <c:order val="3"/>
          <c:tx>
            <c:strRef>
              <c:f>'Pregunta 40-43'!$S$26</c:f>
              <c:strCache>
                <c:ptCount val="1"/>
                <c:pt idx="0">
                  <c:v>35-44</c:v>
                </c:pt>
              </c:strCache>
            </c:strRef>
          </c:tx>
          <c:spPr>
            <a:solidFill>
              <a:srgbClr val="6699FF"/>
            </a:solidFill>
            <a:ln w="25400">
              <a:noFill/>
            </a:ln>
          </c:spPr>
          <c:dLbls>
            <c:dLbl>
              <c:idx val="1"/>
              <c:layout>
                <c:manualLayout>
                  <c:x val="2.1496472716575298E-2"/>
                  <c:y val="-7.1846781928893875E-3"/>
                </c:manualLayout>
              </c:layout>
              <c:showVal val="1"/>
            </c:dLbl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sz="1200"/>
                </a:pPr>
                <a:endParaRPr lang="es-MX"/>
              </a:p>
            </c:txPr>
            <c:showVal val="1"/>
          </c:dLbls>
          <c:val>
            <c:numRef>
              <c:f>'Pregunta 40-43'!$T$27:$T$29</c:f>
              <c:numCache>
                <c:formatCode>0%</c:formatCode>
                <c:ptCount val="3"/>
                <c:pt idx="0">
                  <c:v>0.58823529411764619</c:v>
                </c:pt>
                <c:pt idx="1">
                  <c:v>0.41176470588235348</c:v>
                </c:pt>
                <c:pt idx="2">
                  <c:v>0</c:v>
                </c:pt>
              </c:numCache>
            </c:numRef>
          </c:val>
        </c:ser>
        <c:ser>
          <c:idx val="4"/>
          <c:order val="4"/>
          <c:tx>
            <c:strRef>
              <c:f>'Pregunta 40-43'!$U$26</c:f>
              <c:strCache>
                <c:ptCount val="1"/>
                <c:pt idx="0">
                  <c:v>45-55</c:v>
                </c:pt>
              </c:strCache>
            </c:strRef>
          </c:tx>
          <c:spPr>
            <a:solidFill>
              <a:srgbClr val="BCC8DF"/>
            </a:solidFill>
            <a:ln w="25400">
              <a:noFill/>
            </a:ln>
          </c:spPr>
          <c:dLbls>
            <c:dLbl>
              <c:idx val="0"/>
              <c:layout>
                <c:manualLayout>
                  <c:x val="1.5047530901602733E-2"/>
                  <c:y val="-2.8738712771557519E-2"/>
                </c:manualLayout>
              </c:layout>
              <c:showVal val="1"/>
            </c:dLbl>
            <c:dLbl>
              <c:idx val="1"/>
              <c:layout>
                <c:manualLayout>
                  <c:x val="3.4394356346520431E-2"/>
                  <c:y val="1.4369356385778746E-2"/>
                </c:manualLayout>
              </c:layout>
              <c:showVal val="1"/>
            </c:dLbl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sz="1200"/>
                </a:pPr>
                <a:endParaRPr lang="es-MX"/>
              </a:p>
            </c:txPr>
            <c:showVal val="1"/>
          </c:dLbls>
          <c:val>
            <c:numRef>
              <c:f>'Pregunta 40-43'!$V$27:$V$29</c:f>
              <c:numCache>
                <c:formatCode>0%</c:formatCode>
                <c:ptCount val="3"/>
                <c:pt idx="0">
                  <c:v>0.61904761904761962</c:v>
                </c:pt>
                <c:pt idx="1">
                  <c:v>0.38095238095238154</c:v>
                </c:pt>
                <c:pt idx="2">
                  <c:v>0</c:v>
                </c:pt>
              </c:numCache>
            </c:numRef>
          </c:val>
        </c:ser>
        <c:dLbls>
          <c:showVal val="1"/>
        </c:dLbls>
        <c:shape val="cylinder"/>
        <c:axId val="116213248"/>
        <c:axId val="116214784"/>
        <c:axId val="0"/>
      </c:bar3DChart>
      <c:catAx>
        <c:axId val="116213248"/>
        <c:scaling>
          <c:orientation val="minMax"/>
        </c:scaling>
        <c:axPos val="b"/>
        <c:numFmt formatCode="General" sourceLinked="1"/>
        <c:majorTickMark val="none"/>
        <c:tickLblPos val="nextTo"/>
        <c:spPr>
          <a:ln w="3175">
            <a:solidFill>
              <a:srgbClr val="808080"/>
            </a:solidFill>
            <a:prstDash val="solid"/>
          </a:ln>
        </c:spPr>
        <c:crossAx val="116214784"/>
        <c:crosses val="autoZero"/>
        <c:auto val="1"/>
        <c:lblAlgn val="ctr"/>
        <c:lblOffset val="100"/>
      </c:catAx>
      <c:valAx>
        <c:axId val="116214784"/>
        <c:scaling>
          <c:orientation val="minMax"/>
        </c:scaling>
        <c:axPos val="l"/>
        <c:numFmt formatCode="0%" sourceLinked="0"/>
        <c:tickLblPos val="nextTo"/>
        <c:spPr>
          <a:ln w="3175">
            <a:solidFill>
              <a:srgbClr val="808080"/>
            </a:solidFill>
            <a:prstDash val="solid"/>
          </a:ln>
        </c:spPr>
        <c:txPr>
          <a:bodyPr/>
          <a:lstStyle/>
          <a:p>
            <a:pPr>
              <a:defRPr sz="1200"/>
            </a:pPr>
            <a:endParaRPr lang="es-MX"/>
          </a:p>
        </c:txPr>
        <c:crossAx val="116213248"/>
        <c:crosses val="autoZero"/>
        <c:crossBetween val="between"/>
      </c:valAx>
      <c:spPr>
        <a:noFill/>
        <a:ln w="25400">
          <a:noFill/>
        </a:ln>
      </c:spPr>
    </c:plotArea>
    <c:legend>
      <c:legendPos val="r"/>
      <c:layout>
        <c:manualLayout>
          <c:xMode val="edge"/>
          <c:yMode val="edge"/>
          <c:x val="0.23114107678032317"/>
          <c:y val="0.8941170780083505"/>
          <c:w val="0.60561809468129979"/>
          <c:h val="7.6470533324812309E-2"/>
        </c:manualLayout>
      </c:layout>
      <c:spPr>
        <a:noFill/>
        <a:ln w="25400">
          <a:noFill/>
        </a:ln>
      </c:spPr>
      <c:txPr>
        <a:bodyPr/>
        <a:lstStyle/>
        <a:p>
          <a:pPr>
            <a:defRPr sz="1200"/>
          </a:pPr>
          <a:endParaRPr lang="es-MX"/>
        </a:p>
      </c:txPr>
    </c:legend>
    <c:plotVisOnly val="1"/>
    <c:dispBlanksAs val="gap"/>
  </c:chart>
  <c:spPr>
    <a:solidFill>
      <a:srgbClr val="FFFFFF"/>
    </a:solidFill>
    <a:ln w="3175">
      <a:solidFill>
        <a:schemeClr val="bg1">
          <a:lumMod val="65000"/>
        </a:schemeClr>
      </a:solidFill>
      <a:prstDash val="solid"/>
    </a:ln>
  </c:spPr>
  <c:externalData r:id="rId1"/>
</c:chartSpace>
</file>

<file path=ppt/charts/chart1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s-MX"/>
  <c:style val="3"/>
  <c:chart>
    <c:title>
      <c:tx>
        <c:rich>
          <a:bodyPr/>
          <a:lstStyle/>
          <a:p>
            <a:pPr>
              <a:defRPr sz="1000"/>
            </a:pPr>
            <a:r>
              <a:rPr lang="en-US" sz="1200" dirty="0" err="1" smtClean="0"/>
              <a:t>Encuestados</a:t>
            </a:r>
            <a:r>
              <a:rPr lang="en-US" sz="1200" dirty="0" smtClean="0"/>
              <a:t>/as </a:t>
            </a:r>
            <a:r>
              <a:rPr lang="en-US" sz="1200" dirty="0" err="1" smtClean="0"/>
              <a:t>que</a:t>
            </a:r>
            <a:r>
              <a:rPr lang="en-US" sz="1200" dirty="0" smtClean="0"/>
              <a:t> </a:t>
            </a:r>
            <a:r>
              <a:rPr lang="en-US" sz="1200" dirty="0" err="1"/>
              <a:t>dicen</a:t>
            </a:r>
            <a:r>
              <a:rPr lang="en-US" sz="1200" dirty="0"/>
              <a:t> </a:t>
            </a:r>
            <a:r>
              <a:rPr lang="en-US" sz="1200" dirty="0" err="1"/>
              <a:t>sentirse</a:t>
            </a:r>
            <a:r>
              <a:rPr lang="en-US" sz="1200" dirty="0"/>
              <a:t> </a:t>
            </a:r>
            <a:r>
              <a:rPr lang="en-US" sz="1200" dirty="0" err="1"/>
              <a:t>libre</a:t>
            </a:r>
            <a:r>
              <a:rPr lang="en-US" sz="1200" dirty="0"/>
              <a:t> de </a:t>
            </a:r>
            <a:r>
              <a:rPr lang="en-US" sz="1200" dirty="0" err="1"/>
              <a:t>expresar</a:t>
            </a:r>
            <a:r>
              <a:rPr lang="en-US" sz="1200" dirty="0"/>
              <a:t> </a:t>
            </a:r>
            <a:r>
              <a:rPr lang="en-US" sz="1200" dirty="0" err="1"/>
              <a:t>su</a:t>
            </a:r>
            <a:r>
              <a:rPr lang="en-US" sz="1200" dirty="0"/>
              <a:t> </a:t>
            </a:r>
            <a:r>
              <a:rPr lang="en-US" sz="1200" dirty="0" err="1"/>
              <a:t>orientación</a:t>
            </a:r>
            <a:r>
              <a:rPr lang="en-US" sz="1200" dirty="0"/>
              <a:t> </a:t>
            </a:r>
            <a:r>
              <a:rPr lang="en-US" sz="1200" dirty="0" smtClean="0"/>
              <a:t>sexual </a:t>
            </a:r>
            <a:r>
              <a:rPr lang="en-US" sz="1200" dirty="0"/>
              <a:t>en </a:t>
            </a:r>
            <a:r>
              <a:rPr lang="en-US" sz="1200" dirty="0" err="1" smtClean="0"/>
              <a:t>manifestaciones</a:t>
            </a:r>
            <a:r>
              <a:rPr lang="en-US" sz="1200" dirty="0" smtClean="0"/>
              <a:t> </a:t>
            </a:r>
            <a:r>
              <a:rPr lang="en-US" sz="1200" dirty="0" err="1" smtClean="0"/>
              <a:t>públicas</a:t>
            </a:r>
            <a:endParaRPr lang="en-US" sz="1000" b="0" dirty="0"/>
          </a:p>
        </c:rich>
      </c:tx>
      <c:spPr>
        <a:noFill/>
        <a:ln w="25400">
          <a:noFill/>
        </a:ln>
      </c:spPr>
    </c:title>
    <c:view3D>
      <c:depthPercent val="100"/>
      <c:rAngAx val="1"/>
    </c:view3D>
    <c:floor>
      <c:spPr>
        <a:noFill/>
        <a:ln w="3175">
          <a:solidFill>
            <a:srgbClr val="808080"/>
          </a:solidFill>
          <a:prstDash val="solid"/>
        </a:ln>
      </c:spPr>
    </c:floor>
    <c:sideWall>
      <c:spPr>
        <a:noFill/>
        <a:ln w="25400">
          <a:noFill/>
        </a:ln>
      </c:spPr>
    </c:sideWall>
    <c:backWall>
      <c:spPr>
        <a:noFill/>
        <a:ln w="25400">
          <a:noFill/>
        </a:ln>
      </c:spPr>
    </c:backWall>
    <c:plotArea>
      <c:layout>
        <c:manualLayout>
          <c:layoutTarget val="inner"/>
          <c:xMode val="edge"/>
          <c:yMode val="edge"/>
          <c:x val="0.11583160662915264"/>
          <c:y val="0.19939651452795984"/>
          <c:w val="0.83197121233931193"/>
          <c:h val="0.56233875289988466"/>
        </c:manualLayout>
      </c:layout>
      <c:bar3DChart>
        <c:barDir val="col"/>
        <c:grouping val="clustered"/>
        <c:ser>
          <c:idx val="0"/>
          <c:order val="0"/>
          <c:tx>
            <c:strRef>
              <c:f>'Pregunta 40-43'!$M$43</c:f>
              <c:strCache>
                <c:ptCount val="1"/>
                <c:pt idx="0">
                  <c:v>Masculino</c:v>
                </c:pt>
              </c:strCache>
            </c:strRef>
          </c:tx>
          <c:spPr>
            <a:solidFill>
              <a:srgbClr val="000099"/>
            </a:solidFill>
            <a:ln w="25400">
              <a:noFill/>
            </a:ln>
          </c:spPr>
          <c:dLbls>
            <c:dLbl>
              <c:idx val="0"/>
              <c:layout>
                <c:manualLayout>
                  <c:x val="-4.2073661705563587E-3"/>
                  <c:y val="-1.228641470809607E-2"/>
                </c:manualLayout>
              </c:layout>
              <c:showVal val="1"/>
            </c:dLbl>
            <c:dLbl>
              <c:idx val="1"/>
              <c:layout>
                <c:manualLayout>
                  <c:x val="0"/>
                  <c:y val="-1.5309671251933313E-2"/>
                </c:manualLayout>
              </c:layout>
              <c:showVal val="1"/>
            </c:dLbl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sz="1100"/>
                </a:pPr>
                <a:endParaRPr lang="es-MX"/>
              </a:p>
            </c:txPr>
            <c:showVal val="1"/>
          </c:dLbls>
          <c:cat>
            <c:strRef>
              <c:f>'Pregunta 40-43'!$L$3:$L$5</c:f>
              <c:strCache>
                <c:ptCount val="3"/>
                <c:pt idx="0">
                  <c:v>Poco o nada de acuerdo</c:v>
                </c:pt>
                <c:pt idx="1">
                  <c:v>Bastante o muy de acuerdo</c:v>
                </c:pt>
                <c:pt idx="2">
                  <c:v>No responde</c:v>
                </c:pt>
              </c:strCache>
            </c:strRef>
          </c:cat>
          <c:val>
            <c:numRef>
              <c:f>'Pregunta 40-43'!$N$44:$N$46</c:f>
              <c:numCache>
                <c:formatCode>0.0%</c:formatCode>
                <c:ptCount val="3"/>
                <c:pt idx="0">
                  <c:v>0.38400000000000017</c:v>
                </c:pt>
                <c:pt idx="1">
                  <c:v>0.60800000000000032</c:v>
                </c:pt>
                <c:pt idx="2">
                  <c:v>8.0000000000000071E-3</c:v>
                </c:pt>
              </c:numCache>
            </c:numRef>
          </c:val>
        </c:ser>
        <c:ser>
          <c:idx val="1"/>
          <c:order val="1"/>
          <c:tx>
            <c:strRef>
              <c:f>'Pregunta 40-43'!$O$43</c:f>
              <c:strCache>
                <c:ptCount val="1"/>
                <c:pt idx="0">
                  <c:v>Femenino</c:v>
                </c:pt>
              </c:strCache>
            </c:strRef>
          </c:tx>
          <c:spPr>
            <a:solidFill>
              <a:srgbClr val="FF66FF"/>
            </a:solidFill>
            <a:ln w="25400">
              <a:noFill/>
            </a:ln>
          </c:spPr>
          <c:dLbls>
            <c:dLbl>
              <c:idx val="0"/>
              <c:layout>
                <c:manualLayout>
                  <c:x val="8.3892617449664447E-3"/>
                  <c:y val="-5.7208237986270134E-3"/>
                </c:manualLayout>
              </c:layout>
              <c:showVal val="1"/>
            </c:dLbl>
            <c:dLbl>
              <c:idx val="1"/>
              <c:layout>
                <c:manualLayout>
                  <c:x val="1.3343795896660239E-2"/>
                  <c:y val="-1.1732231673699793E-2"/>
                </c:manualLayout>
              </c:layout>
              <c:showVal val="1"/>
            </c:dLbl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sz="1100"/>
                </a:pPr>
                <a:endParaRPr lang="es-MX"/>
              </a:p>
            </c:txPr>
            <c:showVal val="1"/>
          </c:dLbls>
          <c:cat>
            <c:strRef>
              <c:f>'Pregunta 40-43'!$L$3:$L$5</c:f>
              <c:strCache>
                <c:ptCount val="3"/>
                <c:pt idx="0">
                  <c:v>Poco o nada de acuerdo</c:v>
                </c:pt>
                <c:pt idx="1">
                  <c:v>Bastante o muy de acuerdo</c:v>
                </c:pt>
                <c:pt idx="2">
                  <c:v>No responde</c:v>
                </c:pt>
              </c:strCache>
            </c:strRef>
          </c:cat>
          <c:val>
            <c:numRef>
              <c:f>'Pregunta 40-43'!$P$44:$P$46</c:f>
              <c:numCache>
                <c:formatCode>0.0%</c:formatCode>
                <c:ptCount val="3"/>
                <c:pt idx="0">
                  <c:v>0.35606060606060635</c:v>
                </c:pt>
                <c:pt idx="1">
                  <c:v>0.62878787878787912</c:v>
                </c:pt>
                <c:pt idx="2">
                  <c:v>1.5151515151515159E-2</c:v>
                </c:pt>
              </c:numCache>
            </c:numRef>
          </c:val>
        </c:ser>
        <c:shape val="cylinder"/>
        <c:axId val="116352512"/>
        <c:axId val="116354048"/>
        <c:axId val="0"/>
      </c:bar3DChart>
      <c:catAx>
        <c:axId val="116352512"/>
        <c:scaling>
          <c:orientation val="minMax"/>
        </c:scaling>
        <c:axPos val="b"/>
        <c:numFmt formatCode="General" sourceLinked="1"/>
        <c:majorTickMark val="none"/>
        <c:tickLblPos val="nextTo"/>
        <c:spPr>
          <a:ln w="3175">
            <a:solidFill>
              <a:srgbClr val="808080"/>
            </a:solidFill>
            <a:prstDash val="solid"/>
          </a:ln>
        </c:spPr>
        <c:txPr>
          <a:bodyPr/>
          <a:lstStyle/>
          <a:p>
            <a:pPr>
              <a:defRPr sz="1200"/>
            </a:pPr>
            <a:endParaRPr lang="es-MX"/>
          </a:p>
        </c:txPr>
        <c:crossAx val="116354048"/>
        <c:crosses val="autoZero"/>
        <c:auto val="1"/>
        <c:lblAlgn val="ctr"/>
        <c:lblOffset val="100"/>
      </c:catAx>
      <c:valAx>
        <c:axId val="116354048"/>
        <c:scaling>
          <c:orientation val="minMax"/>
        </c:scaling>
        <c:axPos val="l"/>
        <c:majorGridlines>
          <c:spPr>
            <a:ln w="3175">
              <a:solidFill>
                <a:srgbClr val="808080"/>
              </a:solidFill>
              <a:prstDash val="solid"/>
            </a:ln>
          </c:spPr>
        </c:majorGridlines>
        <c:numFmt formatCode="0%" sourceLinked="0"/>
        <c:tickLblPos val="nextTo"/>
        <c:spPr>
          <a:ln w="3175">
            <a:solidFill>
              <a:srgbClr val="808080"/>
            </a:solidFill>
            <a:prstDash val="solid"/>
          </a:ln>
        </c:spPr>
        <c:txPr>
          <a:bodyPr/>
          <a:lstStyle/>
          <a:p>
            <a:pPr>
              <a:defRPr sz="1200"/>
            </a:pPr>
            <a:endParaRPr lang="es-MX"/>
          </a:p>
        </c:txPr>
        <c:crossAx val="116352512"/>
        <c:crosses val="autoZero"/>
        <c:crossBetween val="between"/>
      </c:valAx>
      <c:spPr>
        <a:noFill/>
        <a:ln w="25400">
          <a:noFill/>
        </a:ln>
      </c:spPr>
    </c:plotArea>
    <c:legend>
      <c:legendPos val="r"/>
      <c:layout>
        <c:manualLayout>
          <c:xMode val="edge"/>
          <c:yMode val="edge"/>
          <c:x val="0.22617538450991093"/>
          <c:y val="0.92006168702525049"/>
          <c:w val="0.47395178888874617"/>
          <c:h val="7.2398296683954172E-2"/>
        </c:manualLayout>
      </c:layout>
      <c:spPr>
        <a:noFill/>
        <a:ln w="25400">
          <a:noFill/>
        </a:ln>
      </c:spPr>
      <c:txPr>
        <a:bodyPr/>
        <a:lstStyle/>
        <a:p>
          <a:pPr>
            <a:defRPr sz="1000"/>
          </a:pPr>
          <a:endParaRPr lang="es-MX"/>
        </a:p>
      </c:txPr>
    </c:legend>
    <c:plotVisOnly val="1"/>
    <c:dispBlanksAs val="gap"/>
  </c:chart>
  <c:spPr>
    <a:solidFill>
      <a:srgbClr val="FFFFFF"/>
    </a:solidFill>
    <a:ln w="3175">
      <a:solidFill>
        <a:srgbClr val="808080"/>
      </a:solidFill>
      <a:prstDash val="solid"/>
    </a:ln>
  </c:sp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s-MX"/>
  <c:chart>
    <c:title>
      <c:tx>
        <c:rich>
          <a:bodyPr/>
          <a:lstStyle/>
          <a:p>
            <a:pPr>
              <a:defRPr sz="1400" b="0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r>
              <a:rPr lang="es-ES" sz="1400" b="1" i="0" u="none" strike="noStrike" baseline="0" dirty="0"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Identidad de género</a:t>
            </a:r>
          </a:p>
          <a:p>
            <a:pPr>
              <a:defRPr sz="1400" b="0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r>
              <a:rPr lang="es-ES" sz="1400" b="0" i="0" u="none" strike="noStrike" baseline="0" dirty="0"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(en </a:t>
            </a:r>
            <a:r>
              <a:rPr lang="es-ES" sz="1600" b="0" i="0" u="none" strike="noStrike" baseline="0" dirty="0"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porcentaje</a:t>
            </a:r>
            <a:r>
              <a:rPr lang="es-ES" sz="1400" b="0" i="0" u="none" strike="noStrike" baseline="0" dirty="0"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)</a:t>
            </a:r>
          </a:p>
        </c:rich>
      </c:tx>
      <c:layout>
        <c:manualLayout>
          <c:xMode val="edge"/>
          <c:yMode val="edge"/>
          <c:x val="0.34617064153365706"/>
          <c:y val="2.0627337703218201E-2"/>
        </c:manualLayout>
      </c:layout>
      <c:spPr>
        <a:noFill/>
        <a:ln w="25400">
          <a:noFill/>
        </a:ln>
      </c:spPr>
    </c:title>
    <c:view3D>
      <c:depthPercent val="100"/>
      <c:rAngAx val="1"/>
    </c:view3D>
    <c:floor>
      <c:spPr>
        <a:noFill/>
        <a:ln w="3175">
          <a:solidFill>
            <a:srgbClr val="808080"/>
          </a:solidFill>
          <a:prstDash val="solid"/>
        </a:ln>
      </c:spPr>
    </c:floor>
    <c:sideWall>
      <c:spPr>
        <a:noFill/>
        <a:ln w="25400">
          <a:noFill/>
        </a:ln>
      </c:spPr>
    </c:sideWall>
    <c:backWall>
      <c:spPr>
        <a:noFill/>
        <a:ln w="25400">
          <a:noFill/>
        </a:ln>
      </c:spPr>
    </c:backWall>
    <c:plotArea>
      <c:layout>
        <c:manualLayout>
          <c:layoutTarget val="inner"/>
          <c:xMode val="edge"/>
          <c:yMode val="edge"/>
          <c:x val="0.17011949511336233"/>
          <c:y val="0.23599049568143243"/>
          <c:w val="0.61678324584426758"/>
          <c:h val="0.47182742782152232"/>
        </c:manualLayout>
      </c:layout>
      <c:bar3DChart>
        <c:barDir val="col"/>
        <c:grouping val="clustered"/>
        <c:ser>
          <c:idx val="0"/>
          <c:order val="0"/>
          <c:spPr>
            <a:solidFill>
              <a:srgbClr val="0066CC"/>
            </a:solidFill>
            <a:ln w="25400">
              <a:noFill/>
            </a:ln>
          </c:spPr>
          <c:dLbls>
            <c:dLbl>
              <c:idx val="0"/>
              <c:layout>
                <c:manualLayout>
                  <c:x val="3.3333114610673759E-2"/>
                  <c:y val="4.6296296296296372E-3"/>
                </c:manualLayout>
              </c:layout>
              <c:showVal val="1"/>
            </c:dLbl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sz="1200"/>
                </a:pPr>
                <a:endParaRPr lang="es-MX"/>
              </a:p>
            </c:txPr>
            <c:showVal val="1"/>
          </c:dLbls>
          <c:cat>
            <c:strRef>
              <c:f>Genero!$G$3:$G$20</c:f>
              <c:strCache>
                <c:ptCount val="18"/>
                <c:pt idx="0">
                  <c:v>Hombre Transgénero </c:v>
                </c:pt>
                <c:pt idx="5">
                  <c:v>Mujer Transgénero</c:v>
                </c:pt>
                <c:pt idx="12">
                  <c:v>No aplica</c:v>
                </c:pt>
                <c:pt idx="17">
                  <c:v>No responde</c:v>
                </c:pt>
              </c:strCache>
            </c:strRef>
          </c:cat>
          <c:val>
            <c:numRef>
              <c:f>Genero!$I$3:$I$20</c:f>
              <c:numCache>
                <c:formatCode>General</c:formatCode>
                <c:ptCount val="18"/>
                <c:pt idx="0" formatCode="0.0%">
                  <c:v>5.4263565891472902E-2</c:v>
                </c:pt>
                <c:pt idx="5" formatCode="0.0%">
                  <c:v>9.6899224806201487E-2</c:v>
                </c:pt>
                <c:pt idx="12" formatCode="0.0%">
                  <c:v>0.69767441860465296</c:v>
                </c:pt>
                <c:pt idx="17" formatCode="0.0%">
                  <c:v>0.15116279069767416</c:v>
                </c:pt>
              </c:numCache>
            </c:numRef>
          </c:val>
        </c:ser>
        <c:gapWidth val="0"/>
        <c:gapDepth val="0"/>
        <c:shape val="cylinder"/>
        <c:axId val="113693824"/>
        <c:axId val="113695360"/>
        <c:axId val="0"/>
      </c:bar3DChart>
      <c:catAx>
        <c:axId val="113693824"/>
        <c:scaling>
          <c:orientation val="minMax"/>
        </c:scaling>
        <c:axPos val="b"/>
        <c:numFmt formatCode="General" sourceLinked="0"/>
        <c:majorTickMark val="none"/>
        <c:tickLblPos val="low"/>
        <c:spPr>
          <a:ln w="3175">
            <a:solidFill>
              <a:srgbClr val="808080"/>
            </a:solidFill>
            <a:prstDash val="solid"/>
          </a:ln>
        </c:spPr>
        <c:txPr>
          <a:bodyPr rot="1260000" vert="horz" anchor="ctr" anchorCtr="1"/>
          <a:lstStyle/>
          <a:p>
            <a:pPr>
              <a:defRPr sz="1200"/>
            </a:pPr>
            <a:endParaRPr lang="es-MX"/>
          </a:p>
        </c:txPr>
        <c:crossAx val="113695360"/>
        <c:crosses val="autoZero"/>
        <c:lblAlgn val="ctr"/>
        <c:lblOffset val="100"/>
      </c:catAx>
      <c:valAx>
        <c:axId val="113695360"/>
        <c:scaling>
          <c:orientation val="minMax"/>
        </c:scaling>
        <c:axPos val="l"/>
        <c:numFmt formatCode="0%" sourceLinked="0"/>
        <c:tickLblPos val="nextTo"/>
        <c:spPr>
          <a:ln w="3175">
            <a:solidFill>
              <a:srgbClr val="808080"/>
            </a:solidFill>
            <a:prstDash val="solid"/>
          </a:ln>
        </c:spPr>
        <c:txPr>
          <a:bodyPr/>
          <a:lstStyle/>
          <a:p>
            <a:pPr>
              <a:defRPr sz="1200"/>
            </a:pPr>
            <a:endParaRPr lang="es-MX"/>
          </a:p>
        </c:txPr>
        <c:crossAx val="113693824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</c:chart>
  <c:spPr>
    <a:solidFill>
      <a:srgbClr val="FFFFFF"/>
    </a:solidFill>
    <a:ln w="3175">
      <a:solidFill>
        <a:schemeClr val="bg1">
          <a:lumMod val="65000"/>
        </a:schemeClr>
      </a:solidFill>
      <a:prstDash val="solid"/>
    </a:ln>
  </c:spPr>
  <c:externalData r:id="rId1"/>
</c:chartSpace>
</file>

<file path=ppt/charts/chart2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s-MX"/>
  <c:style val="18"/>
  <c:chart>
    <c:title>
      <c:tx>
        <c:rich>
          <a:bodyPr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r>
              <a:rPr lang="es-MX" sz="1200" b="1" i="0" u="none" strike="noStrike" baseline="0">
                <a:solidFill>
                  <a:srgbClr val="000000"/>
                </a:solidFill>
                <a:latin typeface="Calibri"/>
              </a:rPr>
              <a:t>De las siguientes personas, ¿a quiénes has comentado sobre tu orientación sexual y/o identidad de género? </a:t>
            </a:r>
          </a:p>
          <a:p>
            <a:pPr>
              <a:defRPr sz="1000" b="0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r>
              <a:rPr lang="es-MX" sz="1100" b="0" i="0" u="none" strike="noStrike" baseline="0">
                <a:solidFill>
                  <a:srgbClr val="000000"/>
                </a:solidFill>
                <a:latin typeface="Calibri"/>
              </a:rPr>
              <a:t>(Respuesta múltiple, en porcentaje)</a:t>
            </a:r>
          </a:p>
        </c:rich>
      </c:tx>
      <c:spPr>
        <a:noFill/>
        <a:ln w="25400">
          <a:noFill/>
        </a:ln>
      </c:spPr>
    </c:title>
    <c:view3D>
      <c:depthPercent val="100"/>
      <c:rAngAx val="1"/>
    </c:view3D>
    <c:floor>
      <c:spPr>
        <a:noFill/>
        <a:ln w="3175">
          <a:solidFill>
            <a:srgbClr val="808080"/>
          </a:solidFill>
          <a:prstDash val="solid"/>
        </a:ln>
      </c:spPr>
    </c:floor>
    <c:sideWall>
      <c:spPr>
        <a:noFill/>
        <a:ln w="25400">
          <a:noFill/>
        </a:ln>
      </c:spPr>
    </c:sideWall>
    <c:backWall>
      <c:spPr>
        <a:noFill/>
        <a:ln w="25400">
          <a:noFill/>
        </a:ln>
      </c:spPr>
    </c:backWall>
    <c:plotArea>
      <c:layout>
        <c:manualLayout>
          <c:layoutTarget val="inner"/>
          <c:xMode val="edge"/>
          <c:yMode val="edge"/>
          <c:x val="9.8387679146761498E-2"/>
          <c:y val="0.22950536360157514"/>
          <c:w val="0.87066182827589789"/>
          <c:h val="0.38524464597567376"/>
        </c:manualLayout>
      </c:layout>
      <c:bar3DChart>
        <c:barDir val="col"/>
        <c:grouping val="clustered"/>
        <c:ser>
          <c:idx val="0"/>
          <c:order val="0"/>
          <c:tx>
            <c:strRef>
              <c:f>'P37'!$L$2:$L$4</c:f>
              <c:strCache>
                <c:ptCount val="1"/>
                <c:pt idx="0">
                  <c:v>Familiares sanguíneos Amigos/as Compañeros de trabajo o estudios</c:v>
                </c:pt>
              </c:strCache>
            </c:strRef>
          </c:tx>
          <c:spPr>
            <a:solidFill>
              <a:srgbClr val="0033CC"/>
            </a:solidFill>
            <a:ln w="12700">
              <a:solidFill>
                <a:srgbClr val="000090"/>
              </a:solidFill>
              <a:prstDash val="solid"/>
            </a:ln>
            <a:effectLst>
              <a:outerShdw dist="35921" dir="2700000" algn="br">
                <a:srgbClr val="000000"/>
              </a:outerShdw>
            </a:effectLst>
          </c:spPr>
          <c:dLbls>
            <c:dLbl>
              <c:idx val="0"/>
              <c:layout>
                <c:manualLayout>
                  <c:x val="1.9595044995000563E-3"/>
                  <c:y val="-2.7995125762040562E-2"/>
                </c:manualLayout>
              </c:layout>
              <c:showVal val="1"/>
            </c:dLbl>
            <c:dLbl>
              <c:idx val="1"/>
              <c:layout>
                <c:manualLayout>
                  <c:x val="2.4618414574101451E-3"/>
                  <c:y val="-1.2970168612191961E-2"/>
                </c:manualLayout>
              </c:layout>
              <c:showVal val="1"/>
            </c:dLbl>
            <c:dLbl>
              <c:idx val="2"/>
              <c:layout>
                <c:manualLayout>
                  <c:x val="5.8789764100285174E-3"/>
                  <c:y val="-1.3997562881020326E-2"/>
                </c:manualLayout>
              </c:layout>
              <c:showVal val="1"/>
            </c:dLbl>
            <c:txPr>
              <a:bodyPr/>
              <a:lstStyle/>
              <a:p>
                <a:pPr>
                  <a:defRPr sz="1200"/>
                </a:pPr>
                <a:endParaRPr lang="es-MX"/>
              </a:p>
            </c:txPr>
            <c:showVal val="1"/>
          </c:dLbls>
          <c:cat>
            <c:strRef>
              <c:f>'P37'!$L$2:$L$8</c:f>
              <c:strCache>
                <c:ptCount val="7"/>
                <c:pt idx="0">
                  <c:v>Familiares sanguíneos</c:v>
                </c:pt>
                <c:pt idx="1">
                  <c:v>Amigos/as</c:v>
                </c:pt>
                <c:pt idx="2">
                  <c:v>Compañeros de trabajo o estudios</c:v>
                </c:pt>
                <c:pt idx="3">
                  <c:v>Mi pareja</c:v>
                </c:pt>
                <c:pt idx="4">
                  <c:v>Todos</c:v>
                </c:pt>
                <c:pt idx="5">
                  <c:v>Ninguno</c:v>
                </c:pt>
                <c:pt idx="6">
                  <c:v>Otros</c:v>
                </c:pt>
              </c:strCache>
            </c:strRef>
          </c:cat>
          <c:val>
            <c:numRef>
              <c:f>'P37'!$N$2:$N$4</c:f>
              <c:numCache>
                <c:formatCode>0.0%</c:formatCode>
                <c:ptCount val="3"/>
                <c:pt idx="0">
                  <c:v>0.45736434108527146</c:v>
                </c:pt>
                <c:pt idx="1">
                  <c:v>0.5852713178294574</c:v>
                </c:pt>
                <c:pt idx="2">
                  <c:v>0.32558139534883762</c:v>
                </c:pt>
              </c:numCache>
            </c:numRef>
          </c:val>
        </c:ser>
        <c:shape val="cylinder"/>
        <c:axId val="116428800"/>
        <c:axId val="116430336"/>
        <c:axId val="0"/>
      </c:bar3DChart>
      <c:catAx>
        <c:axId val="116428800"/>
        <c:scaling>
          <c:orientation val="minMax"/>
        </c:scaling>
        <c:axPos val="b"/>
        <c:numFmt formatCode="General" sourceLinked="1"/>
        <c:tickLblPos val="nextTo"/>
        <c:spPr>
          <a:ln w="3175">
            <a:solidFill>
              <a:srgbClr val="808080"/>
            </a:solidFill>
            <a:prstDash val="solid"/>
          </a:ln>
        </c:spPr>
        <c:txPr>
          <a:bodyPr rot="-2700000" vert="horz"/>
          <a:lstStyle/>
          <a:p>
            <a:pPr>
              <a:defRPr sz="1200" b="0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endParaRPr lang="es-MX"/>
          </a:p>
        </c:txPr>
        <c:crossAx val="116430336"/>
        <c:crosses val="autoZero"/>
        <c:auto val="1"/>
        <c:lblAlgn val="ctr"/>
        <c:lblOffset val="100"/>
      </c:catAx>
      <c:valAx>
        <c:axId val="116430336"/>
        <c:scaling>
          <c:orientation val="minMax"/>
        </c:scaling>
        <c:axPos val="l"/>
        <c:majorGridlines>
          <c:spPr>
            <a:ln w="3175">
              <a:solidFill>
                <a:srgbClr val="808080"/>
              </a:solidFill>
              <a:prstDash val="solid"/>
            </a:ln>
          </c:spPr>
        </c:majorGridlines>
        <c:numFmt formatCode="0%" sourceLinked="0"/>
        <c:tickLblPos val="nextTo"/>
        <c:spPr>
          <a:ln w="3175">
            <a:solidFill>
              <a:srgbClr val="808080"/>
            </a:solidFill>
            <a:prstDash val="solid"/>
          </a:ln>
        </c:spPr>
        <c:txPr>
          <a:bodyPr rot="0" vert="horz"/>
          <a:lstStyle/>
          <a:p>
            <a:pPr>
              <a:defRPr sz="1200" b="0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endParaRPr lang="es-MX"/>
          </a:p>
        </c:txPr>
        <c:crossAx val="116428800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</c:chart>
  <c:spPr>
    <a:solidFill>
      <a:srgbClr val="FFFFFF"/>
    </a:solidFill>
    <a:ln w="3175">
      <a:solidFill>
        <a:srgbClr val="808080"/>
      </a:solidFill>
      <a:prstDash val="solid"/>
    </a:ln>
  </c:spPr>
  <c:txPr>
    <a:bodyPr/>
    <a:lstStyle/>
    <a:p>
      <a:pPr>
        <a:defRPr sz="1000" b="0" i="0" u="none" strike="noStrike" baseline="0">
          <a:solidFill>
            <a:srgbClr val="000000"/>
          </a:solidFill>
          <a:latin typeface="Calibri"/>
          <a:ea typeface="Calibri"/>
          <a:cs typeface="Calibri"/>
        </a:defRPr>
      </a:pPr>
      <a:endParaRPr lang="es-MX"/>
    </a:p>
  </c:txPr>
  <c:externalData r:id="rId1"/>
</c:chartSpace>
</file>

<file path=ppt/charts/chart2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s-MX"/>
  <c:chart>
    <c:title>
      <c:tx>
        <c:rich>
          <a:bodyPr/>
          <a:lstStyle/>
          <a:p>
            <a:pPr>
              <a:defRPr sz="1400" b="0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r>
              <a:rPr lang="es-ES" sz="1400" b="1" i="0" u="none" strike="noStrike" baseline="0" dirty="0" smtClean="0"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Encuestados/as </a:t>
            </a:r>
            <a:r>
              <a:rPr lang="es-ES" sz="1400" b="1" i="0" u="none" strike="noStrike" baseline="0" dirty="0"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que consideran que el Estado de Chile discrimina a las minorías sexuales</a:t>
            </a:r>
          </a:p>
          <a:p>
            <a:pPr>
              <a:defRPr sz="1400" b="0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r>
              <a:rPr lang="es-ES" sz="1400" b="0" i="0" u="none" strike="noStrike" baseline="0" dirty="0"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(porcentaje)</a:t>
            </a:r>
          </a:p>
        </c:rich>
      </c:tx>
      <c:layout>
        <c:manualLayout>
          <c:xMode val="edge"/>
          <c:yMode val="edge"/>
          <c:x val="0.12608954152559601"/>
          <c:y val="1.3480522011314725E-2"/>
        </c:manualLayout>
      </c:layout>
      <c:spPr>
        <a:noFill/>
        <a:ln w="25400">
          <a:noFill/>
        </a:ln>
      </c:spPr>
    </c:title>
    <c:view3D>
      <c:depthPercent val="100"/>
      <c:rAngAx val="1"/>
    </c:view3D>
    <c:floor>
      <c:spPr>
        <a:noFill/>
        <a:ln w="3175">
          <a:solidFill>
            <a:srgbClr val="808080"/>
          </a:solidFill>
          <a:prstDash val="solid"/>
        </a:ln>
      </c:spPr>
    </c:floor>
    <c:sideWall>
      <c:spPr>
        <a:noFill/>
        <a:ln w="25400">
          <a:noFill/>
        </a:ln>
      </c:spPr>
    </c:sideWall>
    <c:backWall>
      <c:spPr>
        <a:noFill/>
        <a:ln w="25400">
          <a:noFill/>
        </a:ln>
      </c:spPr>
    </c:backWall>
    <c:plotArea>
      <c:layout>
        <c:manualLayout>
          <c:layoutTarget val="inner"/>
          <c:xMode val="edge"/>
          <c:yMode val="edge"/>
          <c:x val="9.8728647291181748E-2"/>
          <c:y val="0.341154722410968"/>
          <c:w val="0.85423890979144756"/>
          <c:h val="0.46773133621455193"/>
        </c:manualLayout>
      </c:layout>
      <c:bar3DChart>
        <c:barDir val="col"/>
        <c:grouping val="clustered"/>
        <c:ser>
          <c:idx val="0"/>
          <c:order val="0"/>
          <c:spPr>
            <a:solidFill>
              <a:srgbClr val="0066CC"/>
            </a:solidFill>
            <a:ln w="25400">
              <a:noFill/>
            </a:ln>
          </c:spPr>
          <c:dLbls>
            <c:dLbl>
              <c:idx val="0"/>
              <c:layout>
                <c:manualLayout>
                  <c:x val="7.8187371945752804E-3"/>
                  <c:y val="-5.7930382462950743E-2"/>
                </c:manualLayout>
              </c:layout>
              <c:showVal val="1"/>
            </c:dLbl>
            <c:dLbl>
              <c:idx val="1"/>
              <c:layout>
                <c:manualLayout>
                  <c:x val="1.3903649974787605E-2"/>
                  <c:y val="-4.5037791328715583E-2"/>
                </c:manualLayout>
              </c:layout>
              <c:showVal val="1"/>
            </c:dLbl>
            <c:dLbl>
              <c:idx val="2"/>
              <c:layout>
                <c:manualLayout>
                  <c:x val="2.572776151487045E-2"/>
                  <c:y val="-5.3507126659129392E-2"/>
                </c:manualLayout>
              </c:layout>
              <c:showVal val="1"/>
            </c:dLbl>
            <c:dLbl>
              <c:idx val="3"/>
              <c:layout>
                <c:manualLayout>
                  <c:x val="2.4876847290640412E-2"/>
                  <c:y val="-2.8747064511672898E-2"/>
                </c:manualLayout>
              </c:layout>
              <c:showVal val="1"/>
            </c:dLbl>
            <c:dLbl>
              <c:idx val="4"/>
              <c:layout>
                <c:manualLayout>
                  <c:x val="3.5596197027095745E-2"/>
                  <c:y val="-5.1511324242364417E-2"/>
                </c:manualLayout>
              </c:layout>
              <c:showVal val="1"/>
            </c:dLbl>
            <c:dLbl>
              <c:idx val="5"/>
              <c:layout>
                <c:manualLayout>
                  <c:x val="8.3752093802345242E-3"/>
                  <c:y val="-3.9494470774091616E-3"/>
                </c:manualLayout>
              </c:layout>
              <c:showVal val="1"/>
            </c:dLbl>
            <c:dLbl>
              <c:idx val="6"/>
              <c:layout>
                <c:manualLayout>
                  <c:x val="1.1111111111111101E-2"/>
                  <c:y val="-8.3355101939272362E-3"/>
                </c:manualLayout>
              </c:layout>
              <c:showVal val="1"/>
            </c:dLbl>
            <c:dLbl>
              <c:idx val="7"/>
              <c:layout>
                <c:manualLayout>
                  <c:x val="1.6750418760469024E-2"/>
                  <c:y val="-3.9494470774091009E-3"/>
                </c:manualLayout>
              </c:layout>
              <c:showVal val="1"/>
            </c:dLbl>
            <c:dLbl>
              <c:idx val="8"/>
              <c:layout>
                <c:manualLayout>
                  <c:x val="1.9444444444444403E-2"/>
                  <c:y val="-1.2285012285012303E-2"/>
                </c:manualLayout>
              </c:layout>
              <c:showVal val="1"/>
            </c:dLbl>
            <c:dLbl>
              <c:idx val="9"/>
              <c:layout>
                <c:manualLayout>
                  <c:x val="8.3752093802345242E-3"/>
                  <c:y val="-1.1848341232227517E-2"/>
                </c:manualLayout>
              </c:layout>
              <c:showVal val="1"/>
            </c:dLbl>
            <c:dLbl>
              <c:idx val="11"/>
              <c:layout>
                <c:manualLayout>
                  <c:x val="1.1166945840312716E-2"/>
                  <c:y val="0"/>
                </c:manualLayout>
              </c:layout>
              <c:showVal val="1"/>
            </c:dLbl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sz="1200"/>
                </a:pPr>
                <a:endParaRPr lang="es-MX"/>
              </a:p>
            </c:txPr>
            <c:showVal val="1"/>
          </c:dLbls>
          <c:cat>
            <c:strRef>
              <c:f>'Chile discrimina'!$I$3:$I$7</c:f>
              <c:strCache>
                <c:ptCount val="5"/>
                <c:pt idx="0">
                  <c:v>Poco o nada de acuerdo</c:v>
                </c:pt>
                <c:pt idx="2">
                  <c:v>Bastante o muy de acuerdo</c:v>
                </c:pt>
                <c:pt idx="4">
                  <c:v>No responde</c:v>
                </c:pt>
              </c:strCache>
            </c:strRef>
          </c:cat>
          <c:val>
            <c:numRef>
              <c:f>'Chile discrimina'!$H$3:$H$7</c:f>
              <c:numCache>
                <c:formatCode>General</c:formatCode>
                <c:ptCount val="5"/>
                <c:pt idx="0" formatCode="0.0%">
                  <c:v>0.116279069767442</c:v>
                </c:pt>
                <c:pt idx="2" formatCode="0.0%">
                  <c:v>0.87984496124031064</c:v>
                </c:pt>
                <c:pt idx="4" formatCode="0.0%">
                  <c:v>3.8759689922480607E-3</c:v>
                </c:pt>
              </c:numCache>
            </c:numRef>
          </c:val>
        </c:ser>
        <c:gapWidth val="0"/>
        <c:gapDepth val="0"/>
        <c:shape val="cylinder"/>
        <c:axId val="116291456"/>
        <c:axId val="116292992"/>
        <c:axId val="0"/>
      </c:bar3DChart>
      <c:catAx>
        <c:axId val="116291456"/>
        <c:scaling>
          <c:orientation val="minMax"/>
        </c:scaling>
        <c:axPos val="b"/>
        <c:numFmt formatCode="General" sourceLinked="1"/>
        <c:majorTickMark val="none"/>
        <c:tickLblPos val="nextTo"/>
        <c:spPr>
          <a:ln w="3175">
            <a:solidFill>
              <a:srgbClr val="808080"/>
            </a:solidFill>
            <a:prstDash val="solid"/>
          </a:ln>
        </c:spPr>
        <c:txPr>
          <a:bodyPr/>
          <a:lstStyle/>
          <a:p>
            <a:pPr>
              <a:defRPr sz="1200"/>
            </a:pPr>
            <a:endParaRPr lang="es-MX"/>
          </a:p>
        </c:txPr>
        <c:crossAx val="116292992"/>
        <c:crosses val="autoZero"/>
        <c:auto val="1"/>
        <c:lblAlgn val="ctr"/>
        <c:lblOffset val="100"/>
      </c:catAx>
      <c:valAx>
        <c:axId val="116292992"/>
        <c:scaling>
          <c:orientation val="minMax"/>
        </c:scaling>
        <c:axPos val="l"/>
        <c:numFmt formatCode="0%" sourceLinked="0"/>
        <c:tickLblPos val="nextTo"/>
        <c:spPr>
          <a:ln w="3175">
            <a:solidFill>
              <a:srgbClr val="808080"/>
            </a:solidFill>
            <a:prstDash val="solid"/>
          </a:ln>
        </c:spPr>
        <c:txPr>
          <a:bodyPr/>
          <a:lstStyle/>
          <a:p>
            <a:pPr>
              <a:defRPr sz="1200"/>
            </a:pPr>
            <a:endParaRPr lang="es-MX"/>
          </a:p>
        </c:txPr>
        <c:crossAx val="116291456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</c:chart>
  <c:spPr>
    <a:solidFill>
      <a:srgbClr val="FFFFFF"/>
    </a:solidFill>
    <a:ln w="3175">
      <a:solidFill>
        <a:srgbClr val="808080"/>
      </a:solidFill>
      <a:prstDash val="solid"/>
    </a:ln>
  </c:spPr>
  <c:externalData r:id="rId1"/>
</c:chartSpace>
</file>

<file path=ppt/charts/chart2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s-MX"/>
  <c:style val="35"/>
  <c:chart>
    <c:title>
      <c:tx>
        <c:rich>
          <a:bodyPr/>
          <a:lstStyle/>
          <a:p>
            <a:pPr>
              <a:defRPr sz="1400" b="0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r>
              <a:rPr lang="es-ES" sz="1400" b="1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Encuestados que consideran que el Estado chileno discrimina a las minorías sexuales, según sexo</a:t>
            </a:r>
          </a:p>
          <a:p>
            <a:pPr>
              <a:defRPr sz="1400" b="0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r>
              <a:rPr lang="es-ES" sz="1400" b="0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(en porcentaje) </a:t>
            </a:r>
          </a:p>
        </c:rich>
      </c:tx>
      <c:spPr>
        <a:noFill/>
        <a:ln w="25400">
          <a:noFill/>
        </a:ln>
      </c:spPr>
    </c:title>
    <c:view3D>
      <c:depthPercent val="100"/>
      <c:rAngAx val="1"/>
    </c:view3D>
    <c:floor>
      <c:spPr>
        <a:noFill/>
        <a:ln w="3175">
          <a:solidFill>
            <a:srgbClr val="808080"/>
          </a:solidFill>
          <a:prstDash val="solid"/>
        </a:ln>
      </c:spPr>
    </c:floor>
    <c:sideWall>
      <c:spPr>
        <a:noFill/>
        <a:ln w="25400">
          <a:noFill/>
        </a:ln>
      </c:spPr>
    </c:sideWall>
    <c:backWall>
      <c:spPr>
        <a:noFill/>
        <a:ln w="25400">
          <a:noFill/>
        </a:ln>
      </c:spPr>
    </c:backWall>
    <c:plotArea>
      <c:layout>
        <c:manualLayout>
          <c:layoutTarget val="inner"/>
          <c:xMode val="edge"/>
          <c:yMode val="edge"/>
          <c:x val="8.6071741032370933E-2"/>
          <c:y val="0.28055903058846599"/>
          <c:w val="0.85837270341207461"/>
          <c:h val="0.43694654990556148"/>
        </c:manualLayout>
      </c:layout>
      <c:bar3DChart>
        <c:barDir val="col"/>
        <c:grouping val="clustered"/>
        <c:ser>
          <c:idx val="0"/>
          <c:order val="0"/>
          <c:tx>
            <c:v>Hombres</c:v>
          </c:tx>
          <c:spPr>
            <a:solidFill>
              <a:srgbClr val="4572A7"/>
            </a:solidFill>
            <a:ln w="3175">
              <a:solidFill>
                <a:srgbClr val="333399"/>
              </a:solidFill>
              <a:prstDash val="solid"/>
            </a:ln>
          </c:spPr>
          <c:dLbls>
            <c:dLbl>
              <c:idx val="0"/>
              <c:layout>
                <c:manualLayout>
                  <c:x val="1.3888888888888923E-2"/>
                  <c:y val="-3.8940809968848111E-3"/>
                </c:manualLayout>
              </c:layout>
              <c:showVal val="1"/>
            </c:dLbl>
            <c:dLbl>
              <c:idx val="2"/>
              <c:layout>
                <c:manualLayout>
                  <c:x val="-1.0020982517094058E-2"/>
                  <c:y val="-2.8860429649230874E-2"/>
                </c:manualLayout>
              </c:layout>
              <c:showVal val="1"/>
            </c:dLbl>
            <c:dLbl>
              <c:idx val="4"/>
              <c:layout>
                <c:manualLayout>
                  <c:x val="1.0337550878185258E-2"/>
                  <c:y val="-2.5653715243760811E-2"/>
                </c:manualLayout>
              </c:layout>
              <c:showVal val="1"/>
            </c:dLbl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sz="1200"/>
                </a:pPr>
                <a:endParaRPr lang="es-MX"/>
              </a:p>
            </c:txPr>
            <c:showVal val="1"/>
          </c:dLbls>
          <c:cat>
            <c:strRef>
              <c:f>'Chile discrimina (2)'!$K$3:$K$7</c:f>
              <c:strCache>
                <c:ptCount val="5"/>
                <c:pt idx="0">
                  <c:v>Poco o nada de acuerdo</c:v>
                </c:pt>
                <c:pt idx="2">
                  <c:v>Bastante o muy de acuerdo</c:v>
                </c:pt>
                <c:pt idx="4">
                  <c:v>No responde</c:v>
                </c:pt>
              </c:strCache>
            </c:strRef>
          </c:cat>
          <c:val>
            <c:numRef>
              <c:f>'Chile discrimina (2)'!$H$3:$H$7</c:f>
              <c:numCache>
                <c:formatCode>General</c:formatCode>
                <c:ptCount val="5"/>
                <c:pt idx="0" formatCode="0.0%">
                  <c:v>0.15200000000000016</c:v>
                </c:pt>
                <c:pt idx="2" formatCode="0.0%">
                  <c:v>0.84000000000000064</c:v>
                </c:pt>
                <c:pt idx="4" formatCode="0.0%">
                  <c:v>8.0000000000000123E-3</c:v>
                </c:pt>
              </c:numCache>
            </c:numRef>
          </c:val>
        </c:ser>
        <c:ser>
          <c:idx val="1"/>
          <c:order val="1"/>
          <c:tx>
            <c:v>Mujeres</c:v>
          </c:tx>
          <c:spPr>
            <a:solidFill>
              <a:srgbClr val="4FCFCD"/>
            </a:solidFill>
            <a:ln w="3175">
              <a:solidFill>
                <a:srgbClr val="333399"/>
              </a:solidFill>
              <a:prstDash val="solid"/>
            </a:ln>
          </c:spPr>
          <c:dLbls>
            <c:dLbl>
              <c:idx val="0"/>
              <c:layout>
                <c:manualLayout>
                  <c:x val="2.7777777777777863E-2"/>
                  <c:y val="0"/>
                </c:manualLayout>
              </c:layout>
              <c:showVal val="1"/>
            </c:dLbl>
            <c:dLbl>
              <c:idx val="2"/>
              <c:layout>
                <c:manualLayout>
                  <c:x val="4.0717066790558622E-2"/>
                  <c:y val="0"/>
                </c:manualLayout>
              </c:layout>
              <c:showVal val="1"/>
            </c:dLbl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sz="1200"/>
                </a:pPr>
                <a:endParaRPr lang="es-MX"/>
              </a:p>
            </c:txPr>
            <c:showVal val="1"/>
          </c:dLbls>
          <c:val>
            <c:numRef>
              <c:f>'Chile discrimina (2)'!$J$3:$J$7</c:f>
              <c:numCache>
                <c:formatCode>General</c:formatCode>
                <c:ptCount val="5"/>
                <c:pt idx="0" formatCode="0.0%">
                  <c:v>7.5757575757575829E-2</c:v>
                </c:pt>
                <c:pt idx="2" formatCode="0.0%">
                  <c:v>0.92424242424242398</c:v>
                </c:pt>
              </c:numCache>
            </c:numRef>
          </c:val>
        </c:ser>
        <c:gapWidth val="75"/>
        <c:shape val="cylinder"/>
        <c:axId val="116634752"/>
        <c:axId val="116636288"/>
        <c:axId val="0"/>
      </c:bar3DChart>
      <c:catAx>
        <c:axId val="116634752"/>
        <c:scaling>
          <c:orientation val="minMax"/>
        </c:scaling>
        <c:axPos val="b"/>
        <c:numFmt formatCode="General" sourceLinked="1"/>
        <c:majorTickMark val="none"/>
        <c:tickLblPos val="nextTo"/>
        <c:spPr>
          <a:ln w="3175">
            <a:solidFill>
              <a:srgbClr val="808080"/>
            </a:solidFill>
            <a:prstDash val="solid"/>
          </a:ln>
        </c:spPr>
        <c:txPr>
          <a:bodyPr/>
          <a:lstStyle/>
          <a:p>
            <a:pPr>
              <a:defRPr sz="1200"/>
            </a:pPr>
            <a:endParaRPr lang="es-MX"/>
          </a:p>
        </c:txPr>
        <c:crossAx val="116636288"/>
        <c:crosses val="autoZero"/>
        <c:auto val="1"/>
        <c:lblAlgn val="ctr"/>
        <c:lblOffset val="100"/>
      </c:catAx>
      <c:valAx>
        <c:axId val="116636288"/>
        <c:scaling>
          <c:orientation val="minMax"/>
        </c:scaling>
        <c:axPos val="l"/>
        <c:numFmt formatCode="0%" sourceLinked="0"/>
        <c:majorTickMark val="none"/>
        <c:tickLblPos val="nextTo"/>
        <c:spPr>
          <a:ln w="3175">
            <a:solidFill>
              <a:srgbClr val="808080"/>
            </a:solidFill>
            <a:prstDash val="solid"/>
          </a:ln>
        </c:spPr>
        <c:txPr>
          <a:bodyPr/>
          <a:lstStyle/>
          <a:p>
            <a:pPr>
              <a:defRPr sz="1200"/>
            </a:pPr>
            <a:endParaRPr lang="es-MX"/>
          </a:p>
        </c:txPr>
        <c:crossAx val="116634752"/>
        <c:crosses val="autoZero"/>
        <c:crossBetween val="between"/>
      </c:valAx>
      <c:spPr>
        <a:noFill/>
        <a:ln w="25400">
          <a:noFill/>
        </a:ln>
      </c:spPr>
    </c:plotArea>
    <c:legend>
      <c:legendPos val="r"/>
      <c:layout>
        <c:manualLayout>
          <c:xMode val="edge"/>
          <c:yMode val="edge"/>
          <c:x val="0.55137824877153496"/>
          <c:y val="0.92399909765713195"/>
          <c:w val="0.40100250626566447"/>
          <c:h val="6.7999933593814801E-2"/>
        </c:manualLayout>
      </c:layout>
      <c:spPr>
        <a:solidFill>
          <a:schemeClr val="lt1"/>
        </a:solidFill>
        <a:ln w="3175" cap="flat" cmpd="sng" algn="ctr">
          <a:solidFill>
            <a:schemeClr val="bg1">
              <a:lumMod val="75000"/>
            </a:schemeClr>
          </a:solidFill>
          <a:prstDash val="solid"/>
        </a:ln>
        <a:effectLst/>
      </c:spPr>
      <c:txPr>
        <a:bodyPr/>
        <a:lstStyle/>
        <a:p>
          <a:pPr>
            <a:defRPr sz="1200">
              <a:solidFill>
                <a:schemeClr val="dk1"/>
              </a:solidFill>
              <a:latin typeface="+mn-lt"/>
              <a:ea typeface="+mn-ea"/>
              <a:cs typeface="+mn-cs"/>
            </a:defRPr>
          </a:pPr>
          <a:endParaRPr lang="es-MX"/>
        </a:p>
      </c:txPr>
    </c:legend>
    <c:plotVisOnly val="1"/>
    <c:dispBlanksAs val="gap"/>
  </c:chart>
  <c:spPr>
    <a:solidFill>
      <a:srgbClr val="FFFFFF"/>
    </a:solidFill>
    <a:ln w="3175">
      <a:solidFill>
        <a:srgbClr val="808080"/>
      </a:solidFill>
      <a:prstDash val="solid"/>
    </a:ln>
  </c:spPr>
  <c:externalData r:id="rId1"/>
</c:chartSpace>
</file>

<file path=ppt/charts/chart2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s-MX"/>
  <c:style val="3"/>
  <c:chart>
    <c:title>
      <c:tx>
        <c:rich>
          <a:bodyPr/>
          <a:lstStyle/>
          <a:p>
            <a:pPr>
              <a:defRPr sz="1200"/>
            </a:pPr>
            <a:r>
              <a:rPr lang="es-MX" sz="1200"/>
              <a:t>Encuestados/as que consideran que el Estado chileno discrimina a las minorías sexuales, según tramo de edad</a:t>
            </a:r>
          </a:p>
          <a:p>
            <a:pPr>
              <a:defRPr sz="1200"/>
            </a:pPr>
            <a:r>
              <a:rPr lang="es-MX" sz="1200" b="0"/>
              <a:t>(porcentaje)</a:t>
            </a:r>
          </a:p>
        </c:rich>
      </c:tx>
      <c:layout>
        <c:manualLayout>
          <c:xMode val="edge"/>
          <c:yMode val="edge"/>
          <c:x val="0.15288856750049123"/>
          <c:y val="0"/>
        </c:manualLayout>
      </c:layout>
    </c:title>
    <c:view3D>
      <c:depthPercent val="100"/>
      <c:rAngAx val="1"/>
    </c:view3D>
    <c:plotArea>
      <c:layout>
        <c:manualLayout>
          <c:layoutTarget val="inner"/>
          <c:xMode val="edge"/>
          <c:yMode val="edge"/>
          <c:x val="0.14615152061733563"/>
          <c:y val="0.25144587714442268"/>
          <c:w val="0.803237221998085"/>
          <c:h val="0.48798400258511632"/>
        </c:manualLayout>
      </c:layout>
      <c:bar3DChart>
        <c:barDir val="col"/>
        <c:grouping val="clustered"/>
        <c:ser>
          <c:idx val="0"/>
          <c:order val="0"/>
          <c:tx>
            <c:v>13-17</c:v>
          </c:tx>
          <c:spPr>
            <a:solidFill>
              <a:srgbClr val="0000FF"/>
            </a:solidFill>
          </c:spPr>
          <c:dLbls>
            <c:dLbl>
              <c:idx val="0"/>
              <c:layout>
                <c:manualLayout>
                  <c:x val="-2.1585162495270319E-2"/>
                  <c:y val="1.9417469790545146E-2"/>
                </c:manualLayout>
              </c:layout>
              <c:showVal val="1"/>
            </c:dLbl>
            <c:dLbl>
              <c:idx val="2"/>
              <c:layout>
                <c:manualLayout>
                  <c:x val="-3.7774246819109812E-2"/>
                  <c:y val="-1.9417469790545146E-2"/>
                </c:manualLayout>
              </c:layout>
              <c:showVal val="1"/>
            </c:dLbl>
            <c:dLbl>
              <c:idx val="4"/>
              <c:layout>
                <c:manualLayout>
                  <c:x val="-4.3170324990540493E-2"/>
                  <c:y val="0"/>
                </c:manualLayout>
              </c:layout>
              <c:showVal val="1"/>
            </c:dLbl>
            <c:txPr>
              <a:bodyPr/>
              <a:lstStyle/>
              <a:p>
                <a:pPr>
                  <a:defRPr sz="1200"/>
                </a:pPr>
                <a:endParaRPr lang="es-MX"/>
              </a:p>
            </c:txPr>
            <c:showVal val="1"/>
          </c:dLbls>
          <c:cat>
            <c:strRef>
              <c:f>'Chile discrimina (3)'!$H$13:$H$17</c:f>
              <c:strCache>
                <c:ptCount val="5"/>
                <c:pt idx="0">
                  <c:v>Poco o nada de acuerdo</c:v>
                </c:pt>
                <c:pt idx="2">
                  <c:v>Bastante o muy de acuerdo</c:v>
                </c:pt>
                <c:pt idx="4">
                  <c:v>No responde</c:v>
                </c:pt>
              </c:strCache>
            </c:strRef>
          </c:cat>
          <c:val>
            <c:numRef>
              <c:f>'Chile discrimina (3)'!$J$13:$J$17</c:f>
              <c:numCache>
                <c:formatCode>General</c:formatCode>
                <c:ptCount val="5"/>
                <c:pt idx="0" formatCode="0.0%">
                  <c:v>0.12121212121212126</c:v>
                </c:pt>
                <c:pt idx="2" formatCode="0.0%">
                  <c:v>0.87878787878787912</c:v>
                </c:pt>
                <c:pt idx="4" formatCode="0.0%">
                  <c:v>0</c:v>
                </c:pt>
              </c:numCache>
            </c:numRef>
          </c:val>
        </c:ser>
        <c:ser>
          <c:idx val="1"/>
          <c:order val="1"/>
          <c:tx>
            <c:strRef>
              <c:f>'Chile discrimina (3)'!$K$12</c:f>
              <c:strCache>
                <c:ptCount val="1"/>
                <c:pt idx="0">
                  <c:v>18-24</c:v>
                </c:pt>
              </c:strCache>
            </c:strRef>
          </c:tx>
          <c:dLbls>
            <c:dLbl>
              <c:idx val="0"/>
              <c:layout>
                <c:manualLayout>
                  <c:x val="2.8113824340542455E-3"/>
                  <c:y val="0"/>
                </c:manualLayout>
              </c:layout>
              <c:showVal val="1"/>
            </c:dLbl>
            <c:dLbl>
              <c:idx val="2"/>
              <c:layout>
                <c:manualLayout>
                  <c:x val="-2.3014967058195192E-3"/>
                  <c:y val="7.7666821292922267E-3"/>
                </c:manualLayout>
              </c:layout>
              <c:showVal val="1"/>
            </c:dLbl>
            <c:dLbl>
              <c:idx val="4"/>
              <c:layout>
                <c:manualLayout>
                  <c:x val="-1.6188871871452726E-2"/>
                  <c:y val="0"/>
                </c:manualLayout>
              </c:layout>
              <c:showVal val="1"/>
            </c:dLbl>
            <c:txPr>
              <a:bodyPr/>
              <a:lstStyle/>
              <a:p>
                <a:pPr>
                  <a:defRPr sz="1200"/>
                </a:pPr>
                <a:endParaRPr lang="es-MX"/>
              </a:p>
            </c:txPr>
            <c:showVal val="1"/>
          </c:dLbls>
          <c:cat>
            <c:strRef>
              <c:f>'Chile discrimina (3)'!$H$13:$H$17</c:f>
              <c:strCache>
                <c:ptCount val="5"/>
                <c:pt idx="0">
                  <c:v>Poco o nada de acuerdo</c:v>
                </c:pt>
                <c:pt idx="2">
                  <c:v>Bastante o muy de acuerdo</c:v>
                </c:pt>
                <c:pt idx="4">
                  <c:v>No responde</c:v>
                </c:pt>
              </c:strCache>
            </c:strRef>
          </c:cat>
          <c:val>
            <c:numRef>
              <c:f>'Chile discrimina (3)'!$L$13:$L$17</c:f>
              <c:numCache>
                <c:formatCode>General</c:formatCode>
                <c:ptCount val="5"/>
                <c:pt idx="0" formatCode="0.0%">
                  <c:v>0.12844036697247724</c:v>
                </c:pt>
                <c:pt idx="2" formatCode="0.0%">
                  <c:v>0.87155963302752326</c:v>
                </c:pt>
                <c:pt idx="4" formatCode="0.0%">
                  <c:v>0</c:v>
                </c:pt>
              </c:numCache>
            </c:numRef>
          </c:val>
        </c:ser>
        <c:ser>
          <c:idx val="2"/>
          <c:order val="2"/>
          <c:tx>
            <c:strRef>
              <c:f>'Chile discrimina (3)'!$M$12</c:f>
              <c:strCache>
                <c:ptCount val="1"/>
                <c:pt idx="0">
                  <c:v>25-34</c:v>
                </c:pt>
              </c:strCache>
            </c:strRef>
          </c:tx>
          <c:spPr>
            <a:solidFill>
              <a:srgbClr val="FF3399"/>
            </a:solidFill>
          </c:spPr>
          <c:dLbls>
            <c:dLbl>
              <c:idx val="0"/>
              <c:layout>
                <c:manualLayout>
                  <c:x val="1.6358833780864286E-2"/>
                  <c:y val="-1.941746979054508E-2"/>
                </c:manualLayout>
              </c:layout>
              <c:showVal val="1"/>
            </c:dLbl>
            <c:dLbl>
              <c:idx val="2"/>
              <c:layout>
                <c:manualLayout>
                  <c:x val="8.4910845418156248E-3"/>
                  <c:y val="7.7376323713378589E-2"/>
                </c:manualLayout>
              </c:layout>
              <c:showVal val="1"/>
            </c:dLbl>
            <c:dLbl>
              <c:idx val="4"/>
              <c:layout>
                <c:manualLayout>
                  <c:x val="-2.6981453119086858E-3"/>
                  <c:y val="-2.7184763493689038E-2"/>
                </c:manualLayout>
              </c:layout>
              <c:showVal val="1"/>
            </c:dLbl>
            <c:txPr>
              <a:bodyPr/>
              <a:lstStyle/>
              <a:p>
                <a:pPr>
                  <a:defRPr sz="1200"/>
                </a:pPr>
                <a:endParaRPr lang="es-MX"/>
              </a:p>
            </c:txPr>
            <c:showVal val="1"/>
          </c:dLbls>
          <c:cat>
            <c:strRef>
              <c:f>'Chile discrimina (3)'!$H$13:$H$17</c:f>
              <c:strCache>
                <c:ptCount val="5"/>
                <c:pt idx="0">
                  <c:v>Poco o nada de acuerdo</c:v>
                </c:pt>
                <c:pt idx="2">
                  <c:v>Bastante o muy de acuerdo</c:v>
                </c:pt>
                <c:pt idx="4">
                  <c:v>No responde</c:v>
                </c:pt>
              </c:strCache>
            </c:strRef>
          </c:cat>
          <c:val>
            <c:numRef>
              <c:f>'Chile discrimina (3)'!$N$13:$N$17</c:f>
              <c:numCache>
                <c:formatCode>General</c:formatCode>
                <c:ptCount val="5"/>
                <c:pt idx="0" formatCode="0.0%">
                  <c:v>0.1475409836065574</c:v>
                </c:pt>
                <c:pt idx="2" formatCode="0.0%">
                  <c:v>0.83606557377049184</c:v>
                </c:pt>
                <c:pt idx="4" formatCode="0.0%">
                  <c:v>1.6393442622950821E-2</c:v>
                </c:pt>
              </c:numCache>
            </c:numRef>
          </c:val>
        </c:ser>
        <c:ser>
          <c:idx val="3"/>
          <c:order val="3"/>
          <c:tx>
            <c:strRef>
              <c:f>'Chile discrimina (3)'!$O$12</c:f>
              <c:strCache>
                <c:ptCount val="1"/>
                <c:pt idx="0">
                  <c:v>35-44</c:v>
                </c:pt>
              </c:strCache>
            </c:strRef>
          </c:tx>
          <c:dLbls>
            <c:dLbl>
              <c:idx val="0"/>
              <c:layout>
                <c:manualLayout>
                  <c:x val="2.4283307807179123E-2"/>
                  <c:y val="7.7669879162180515E-3"/>
                </c:manualLayout>
              </c:layout>
              <c:showVal val="1"/>
            </c:dLbl>
            <c:dLbl>
              <c:idx val="2"/>
              <c:layout>
                <c:manualLayout>
                  <c:x val="-5.3962906238175738E-3"/>
                  <c:y val="-1.9417775577470965E-2"/>
                </c:manualLayout>
              </c:layout>
              <c:showVal val="1"/>
            </c:dLbl>
            <c:dLbl>
              <c:idx val="4"/>
              <c:layout>
                <c:manualLayout>
                  <c:x val="8.0944359357263736E-3"/>
                  <c:y val="0"/>
                </c:manualLayout>
              </c:layout>
              <c:showVal val="1"/>
            </c:dLbl>
            <c:txPr>
              <a:bodyPr/>
              <a:lstStyle/>
              <a:p>
                <a:pPr>
                  <a:defRPr sz="1200"/>
                </a:pPr>
                <a:endParaRPr lang="es-MX"/>
              </a:p>
            </c:txPr>
            <c:showVal val="1"/>
          </c:dLbls>
          <c:cat>
            <c:strRef>
              <c:f>'Chile discrimina (3)'!$H$13:$H$17</c:f>
              <c:strCache>
                <c:ptCount val="5"/>
                <c:pt idx="0">
                  <c:v>Poco o nada de acuerdo</c:v>
                </c:pt>
                <c:pt idx="2">
                  <c:v>Bastante o muy de acuerdo</c:v>
                </c:pt>
                <c:pt idx="4">
                  <c:v>No responde</c:v>
                </c:pt>
              </c:strCache>
            </c:strRef>
          </c:cat>
          <c:val>
            <c:numRef>
              <c:f>'Chile discrimina (3)'!$P$13:$P$17</c:f>
              <c:numCache>
                <c:formatCode>General</c:formatCode>
                <c:ptCount val="5"/>
                <c:pt idx="0" formatCode="0.0%">
                  <c:v>8.8235294117647106E-2</c:v>
                </c:pt>
                <c:pt idx="2" formatCode="0.0%">
                  <c:v>0.91176470588235237</c:v>
                </c:pt>
                <c:pt idx="4" formatCode="0.0%">
                  <c:v>0</c:v>
                </c:pt>
              </c:numCache>
            </c:numRef>
          </c:val>
        </c:ser>
        <c:ser>
          <c:idx val="4"/>
          <c:order val="4"/>
          <c:tx>
            <c:strRef>
              <c:f>'Chile discrimina (3)'!$Q$12</c:f>
              <c:strCache>
                <c:ptCount val="1"/>
                <c:pt idx="0">
                  <c:v>45-55</c:v>
                </c:pt>
              </c:strCache>
            </c:strRef>
          </c:tx>
          <c:spPr>
            <a:solidFill>
              <a:srgbClr val="00FF00"/>
            </a:solidFill>
          </c:spPr>
          <c:dLbls>
            <c:dLbl>
              <c:idx val="0"/>
              <c:layout>
                <c:manualLayout>
                  <c:x val="2.4283307807179123E-2"/>
                  <c:y val="1.1650481874327091E-2"/>
                </c:manualLayout>
              </c:layout>
              <c:showVal val="1"/>
            </c:dLbl>
            <c:dLbl>
              <c:idx val="2"/>
              <c:layout>
                <c:manualLayout>
                  <c:x val="3.2377743742905453E-2"/>
                  <c:y val="-7.7669879162180515E-3"/>
                </c:manualLayout>
              </c:layout>
              <c:showVal val="1"/>
            </c:dLbl>
            <c:dLbl>
              <c:idx val="4"/>
              <c:layout>
                <c:manualLayout>
                  <c:x val="3.2377743742905453E-2"/>
                  <c:y val="0"/>
                </c:manualLayout>
              </c:layout>
              <c:showVal val="1"/>
            </c:dLbl>
            <c:txPr>
              <a:bodyPr/>
              <a:lstStyle/>
              <a:p>
                <a:pPr>
                  <a:defRPr sz="1200"/>
                </a:pPr>
                <a:endParaRPr lang="es-MX"/>
              </a:p>
            </c:txPr>
            <c:showVal val="1"/>
          </c:dLbls>
          <c:cat>
            <c:strRef>
              <c:f>'Chile discrimina (3)'!$H$13:$H$17</c:f>
              <c:strCache>
                <c:ptCount val="5"/>
                <c:pt idx="0">
                  <c:v>Poco o nada de acuerdo</c:v>
                </c:pt>
                <c:pt idx="2">
                  <c:v>Bastante o muy de acuerdo</c:v>
                </c:pt>
                <c:pt idx="4">
                  <c:v>No responde</c:v>
                </c:pt>
              </c:strCache>
            </c:strRef>
          </c:cat>
          <c:val>
            <c:numRef>
              <c:f>'Chile discrimina (3)'!$R$13:$R$17</c:f>
              <c:numCache>
                <c:formatCode>General</c:formatCode>
                <c:ptCount val="5"/>
                <c:pt idx="0" formatCode="0.0%">
                  <c:v>0</c:v>
                </c:pt>
                <c:pt idx="2" formatCode="0.0%">
                  <c:v>1</c:v>
                </c:pt>
                <c:pt idx="4" formatCode="0.0%">
                  <c:v>0</c:v>
                </c:pt>
              </c:numCache>
            </c:numRef>
          </c:val>
        </c:ser>
        <c:shape val="cylinder"/>
        <c:axId val="116584832"/>
        <c:axId val="116586368"/>
        <c:axId val="0"/>
      </c:bar3DChart>
      <c:catAx>
        <c:axId val="116584832"/>
        <c:scaling>
          <c:orientation val="minMax"/>
        </c:scaling>
        <c:axPos val="b"/>
        <c:numFmt formatCode="General" sourceLinked="1"/>
        <c:majorTickMark val="none"/>
        <c:tickLblPos val="nextTo"/>
        <c:txPr>
          <a:bodyPr/>
          <a:lstStyle/>
          <a:p>
            <a:pPr>
              <a:defRPr sz="1200"/>
            </a:pPr>
            <a:endParaRPr lang="es-MX"/>
          </a:p>
        </c:txPr>
        <c:crossAx val="116586368"/>
        <c:crosses val="autoZero"/>
        <c:auto val="1"/>
        <c:lblAlgn val="ctr"/>
        <c:lblOffset val="100"/>
      </c:catAx>
      <c:valAx>
        <c:axId val="116586368"/>
        <c:scaling>
          <c:orientation val="minMax"/>
        </c:scaling>
        <c:axPos val="l"/>
        <c:numFmt formatCode="0%" sourceLinked="0"/>
        <c:tickLblPos val="nextTo"/>
        <c:txPr>
          <a:bodyPr/>
          <a:lstStyle/>
          <a:p>
            <a:pPr>
              <a:defRPr sz="1200"/>
            </a:pPr>
            <a:endParaRPr lang="es-MX"/>
          </a:p>
        </c:txPr>
        <c:crossAx val="116584832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15004595105897364"/>
          <c:y val="0.92637868624224751"/>
          <c:w val="0.72644552098269444"/>
          <c:h val="5.7312377401696493E-2"/>
        </c:manualLayout>
      </c:layout>
    </c:legend>
    <c:plotVisOnly val="1"/>
    <c:dispBlanksAs val="gap"/>
  </c:chart>
  <c:externalData r:id="rId1"/>
</c:chartSpace>
</file>

<file path=ppt/charts/chart2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s-MX"/>
  <c:style val="3"/>
  <c:chart>
    <c:title>
      <c:tx>
        <c:rich>
          <a:bodyPr/>
          <a:lstStyle/>
          <a:p>
            <a:pPr>
              <a:defRPr sz="1200"/>
            </a:pPr>
            <a:r>
              <a:rPr lang="es-MX" sz="1200" dirty="0"/>
              <a:t>Encuestados/as que consideran que el Estado chileno discrimina las minorías sexuales, </a:t>
            </a:r>
            <a:r>
              <a:rPr lang="es-MX" sz="1200" dirty="0" smtClean="0"/>
              <a:t>según </a:t>
            </a:r>
            <a:r>
              <a:rPr lang="es-MX" sz="1200" dirty="0"/>
              <a:t>orientación sexual</a:t>
            </a:r>
          </a:p>
          <a:p>
            <a:pPr>
              <a:defRPr sz="1200"/>
            </a:pPr>
            <a:r>
              <a:rPr lang="es-MX" sz="1000" b="0" dirty="0"/>
              <a:t>(porcentaje)</a:t>
            </a:r>
          </a:p>
        </c:rich>
      </c:tx>
      <c:layout>
        <c:manualLayout>
          <c:xMode val="edge"/>
          <c:yMode val="edge"/>
          <c:x val="0.10048191344502992"/>
          <c:y val="0"/>
        </c:manualLayout>
      </c:layout>
    </c:title>
    <c:view3D>
      <c:depthPercent val="100"/>
      <c:rAngAx val="1"/>
    </c:view3D>
    <c:plotArea>
      <c:layout>
        <c:manualLayout>
          <c:layoutTarget val="inner"/>
          <c:xMode val="edge"/>
          <c:yMode val="edge"/>
          <c:x val="9.7913503437889626E-2"/>
          <c:y val="0.22600981309208576"/>
          <c:w val="0.80110977306821685"/>
          <c:h val="0.48194113193816002"/>
        </c:manualLayout>
      </c:layout>
      <c:bar3DChart>
        <c:barDir val="col"/>
        <c:grouping val="clustered"/>
        <c:ser>
          <c:idx val="0"/>
          <c:order val="0"/>
          <c:tx>
            <c:v>Gay</c:v>
          </c:tx>
          <c:spPr>
            <a:solidFill>
              <a:srgbClr val="0000FF"/>
            </a:solidFill>
          </c:spPr>
          <c:dLbls>
            <c:dLbl>
              <c:idx val="0"/>
              <c:layout>
                <c:manualLayout>
                  <c:x val="-1.1148272017837236E-2"/>
                  <c:y val="-3.6549707602339214E-2"/>
                </c:manualLayout>
              </c:layout>
              <c:showVal val="1"/>
            </c:dLbl>
            <c:dLbl>
              <c:idx val="2"/>
              <c:layout>
                <c:manualLayout>
                  <c:x val="-4.7380156075808297E-2"/>
                  <c:y val="4.7514619883041009E-2"/>
                </c:manualLayout>
              </c:layout>
              <c:showVal val="1"/>
            </c:dLbl>
            <c:dLbl>
              <c:idx val="4"/>
              <c:layout>
                <c:manualLayout>
                  <c:x val="-4.1806020066889632E-2"/>
                  <c:y val="-1.0964912280701754E-2"/>
                </c:manualLayout>
              </c:layout>
              <c:showVal val="1"/>
            </c:dLbl>
            <c:txPr>
              <a:bodyPr/>
              <a:lstStyle/>
              <a:p>
                <a:pPr>
                  <a:defRPr sz="1200"/>
                </a:pPr>
                <a:endParaRPr lang="es-MX"/>
              </a:p>
            </c:txPr>
            <c:showVal val="1"/>
          </c:dLbls>
          <c:cat>
            <c:strRef>
              <c:f>'Chile discrimina (3)'!$H$3:$H$7</c:f>
              <c:strCache>
                <c:ptCount val="5"/>
                <c:pt idx="0">
                  <c:v>Poco o nada de acuerdo</c:v>
                </c:pt>
                <c:pt idx="2">
                  <c:v>Bastante o muy de acuerdo</c:v>
                </c:pt>
                <c:pt idx="4">
                  <c:v>No responde</c:v>
                </c:pt>
              </c:strCache>
            </c:strRef>
          </c:cat>
          <c:val>
            <c:numRef>
              <c:f>'Chile discrimina (3)'!$J$3:$J$7</c:f>
              <c:numCache>
                <c:formatCode>General</c:formatCode>
                <c:ptCount val="5"/>
                <c:pt idx="0" formatCode="0.0%">
                  <c:v>0.14035087719298245</c:v>
                </c:pt>
                <c:pt idx="2" formatCode="0.0%">
                  <c:v>0.85087719298245612</c:v>
                </c:pt>
                <c:pt idx="4" formatCode="0.0%">
                  <c:v>8.771929824561403E-3</c:v>
                </c:pt>
              </c:numCache>
            </c:numRef>
          </c:val>
        </c:ser>
        <c:ser>
          <c:idx val="1"/>
          <c:order val="1"/>
          <c:tx>
            <c:v>Lésbica</c:v>
          </c:tx>
          <c:spPr>
            <a:solidFill>
              <a:srgbClr val="FF3399"/>
            </a:solidFill>
          </c:spPr>
          <c:dLbls>
            <c:dLbl>
              <c:idx val="0"/>
              <c:layout>
                <c:manualLayout>
                  <c:x val="0"/>
                  <c:y val="-1.0964912280701754E-2"/>
                </c:manualLayout>
              </c:layout>
              <c:showVal val="1"/>
            </c:dLbl>
            <c:dLbl>
              <c:idx val="2"/>
              <c:layout>
                <c:manualLayout>
                  <c:x val="-1.6722408026755817E-2"/>
                  <c:y val="0"/>
                </c:manualLayout>
              </c:layout>
              <c:showVal val="1"/>
            </c:dLbl>
            <c:dLbl>
              <c:idx val="4"/>
              <c:layout>
                <c:manualLayout>
                  <c:x val="0"/>
                  <c:y val="-2.1929824561403532E-2"/>
                </c:manualLayout>
              </c:layout>
              <c:showVal val="1"/>
            </c:dLbl>
            <c:txPr>
              <a:bodyPr/>
              <a:lstStyle/>
              <a:p>
                <a:pPr>
                  <a:defRPr sz="1200"/>
                </a:pPr>
                <a:endParaRPr lang="es-MX"/>
              </a:p>
            </c:txPr>
            <c:showVal val="1"/>
          </c:dLbls>
          <c:cat>
            <c:strRef>
              <c:f>'Chile discrimina (3)'!$H$3:$H$7</c:f>
              <c:strCache>
                <c:ptCount val="5"/>
                <c:pt idx="0">
                  <c:v>Poco o nada de acuerdo</c:v>
                </c:pt>
                <c:pt idx="2">
                  <c:v>Bastante o muy de acuerdo</c:v>
                </c:pt>
                <c:pt idx="4">
                  <c:v>No responde</c:v>
                </c:pt>
              </c:strCache>
            </c:strRef>
          </c:cat>
          <c:val>
            <c:numRef>
              <c:f>'Chile discrimina (3)'!$L$3:$L$7</c:f>
              <c:numCache>
                <c:formatCode>General</c:formatCode>
                <c:ptCount val="5"/>
                <c:pt idx="0" formatCode="0.0%">
                  <c:v>0.10638297872340426</c:v>
                </c:pt>
                <c:pt idx="2" formatCode="0.0%">
                  <c:v>0.8936170212765957</c:v>
                </c:pt>
                <c:pt idx="4" formatCode="0.0%">
                  <c:v>0</c:v>
                </c:pt>
              </c:numCache>
            </c:numRef>
          </c:val>
        </c:ser>
        <c:ser>
          <c:idx val="2"/>
          <c:order val="2"/>
          <c:tx>
            <c:v>Bisexual</c:v>
          </c:tx>
          <c:spPr>
            <a:solidFill>
              <a:srgbClr val="00FF00"/>
            </a:solidFill>
          </c:spPr>
          <c:dLbls>
            <c:dLbl>
              <c:idx val="0"/>
              <c:layout>
                <c:manualLayout>
                  <c:x val="3.623188405797105E-2"/>
                  <c:y val="1.8274853801169593E-2"/>
                </c:manualLayout>
              </c:layout>
              <c:showVal val="1"/>
            </c:dLbl>
            <c:dLbl>
              <c:idx val="2"/>
              <c:layout>
                <c:manualLayout>
                  <c:x val="4.1806020066889632E-2"/>
                  <c:y val="-1.0965200073675E-2"/>
                </c:manualLayout>
              </c:layout>
              <c:showVal val="1"/>
            </c:dLbl>
            <c:dLbl>
              <c:idx val="4"/>
              <c:layout>
                <c:manualLayout>
                  <c:x val="3.9018952062430341E-2"/>
                  <c:y val="-1.8274853801169593E-2"/>
                </c:manualLayout>
              </c:layout>
              <c:showVal val="1"/>
            </c:dLbl>
            <c:txPr>
              <a:bodyPr/>
              <a:lstStyle/>
              <a:p>
                <a:pPr>
                  <a:defRPr sz="1400"/>
                </a:pPr>
                <a:endParaRPr lang="es-MX"/>
              </a:p>
            </c:txPr>
            <c:showVal val="1"/>
          </c:dLbls>
          <c:cat>
            <c:strRef>
              <c:f>'Chile discrimina (3)'!$H$3:$H$7</c:f>
              <c:strCache>
                <c:ptCount val="5"/>
                <c:pt idx="0">
                  <c:v>Poco o nada de acuerdo</c:v>
                </c:pt>
                <c:pt idx="2">
                  <c:v>Bastante o muy de acuerdo</c:v>
                </c:pt>
                <c:pt idx="4">
                  <c:v>No responde</c:v>
                </c:pt>
              </c:strCache>
            </c:strRef>
          </c:cat>
          <c:val>
            <c:numRef>
              <c:f>'Chile discrimina (3)'!$N$3:$N$7</c:f>
              <c:numCache>
                <c:formatCode>General</c:formatCode>
                <c:ptCount val="5"/>
                <c:pt idx="0" formatCode="0.0%">
                  <c:v>6.9767441860465157E-2</c:v>
                </c:pt>
                <c:pt idx="2" formatCode="0.0%">
                  <c:v>0.93023255813953487</c:v>
                </c:pt>
                <c:pt idx="4" formatCode="0.0%">
                  <c:v>0</c:v>
                </c:pt>
              </c:numCache>
            </c:numRef>
          </c:val>
        </c:ser>
        <c:shape val="cylinder"/>
        <c:axId val="117843072"/>
        <c:axId val="117844608"/>
        <c:axId val="0"/>
      </c:bar3DChart>
      <c:catAx>
        <c:axId val="117843072"/>
        <c:scaling>
          <c:orientation val="minMax"/>
        </c:scaling>
        <c:axPos val="b"/>
        <c:numFmt formatCode="General" sourceLinked="1"/>
        <c:majorTickMark val="none"/>
        <c:tickLblPos val="nextTo"/>
        <c:txPr>
          <a:bodyPr/>
          <a:lstStyle/>
          <a:p>
            <a:pPr>
              <a:defRPr sz="1200"/>
            </a:pPr>
            <a:endParaRPr lang="es-MX"/>
          </a:p>
        </c:txPr>
        <c:crossAx val="117844608"/>
        <c:crosses val="autoZero"/>
        <c:auto val="1"/>
        <c:lblAlgn val="ctr"/>
        <c:lblOffset val="100"/>
      </c:catAx>
      <c:valAx>
        <c:axId val="117844608"/>
        <c:scaling>
          <c:orientation val="minMax"/>
        </c:scaling>
        <c:axPos val="l"/>
        <c:numFmt formatCode="0%" sourceLinked="0"/>
        <c:tickLblPos val="nextTo"/>
        <c:txPr>
          <a:bodyPr/>
          <a:lstStyle/>
          <a:p>
            <a:pPr>
              <a:defRPr sz="1200"/>
            </a:pPr>
            <a:endParaRPr lang="es-MX"/>
          </a:p>
        </c:txPr>
        <c:crossAx val="117843072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85263242355787683"/>
          <c:y val="0.7139738059005758"/>
          <c:w val="0.13926200167416874"/>
          <c:h val="0.19771881471937283"/>
        </c:manualLayout>
      </c:layout>
    </c:legend>
    <c:plotVisOnly val="1"/>
    <c:dispBlanksAs val="gap"/>
  </c:chart>
  <c:externalData r:id="rId1"/>
</c:chartSpace>
</file>

<file path=ppt/charts/chart2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s-MX"/>
  <c:style val="3"/>
  <c:chart>
    <c:title>
      <c:tx>
        <c:rich>
          <a:bodyPr/>
          <a:lstStyle/>
          <a:p>
            <a:pPr>
              <a:defRPr sz="1100"/>
            </a:pPr>
            <a:r>
              <a:rPr lang="es-MX" sz="1400"/>
              <a:t>Encuestados /as que consideran que el Estado chileno discrimina a las minorías sexuales, según identidad de género</a:t>
            </a:r>
          </a:p>
          <a:p>
            <a:pPr>
              <a:defRPr sz="1100"/>
            </a:pPr>
            <a:r>
              <a:rPr lang="es-MX" sz="1100" b="0"/>
              <a:t>(porcentaje)</a:t>
            </a:r>
          </a:p>
        </c:rich>
      </c:tx>
      <c:layout>
        <c:manualLayout>
          <c:xMode val="edge"/>
          <c:yMode val="edge"/>
          <c:x val="0.15288856750049123"/>
          <c:y val="0"/>
        </c:manualLayout>
      </c:layout>
    </c:title>
    <c:view3D>
      <c:depthPercent val="100"/>
      <c:rAngAx val="1"/>
    </c:view3D>
    <c:plotArea>
      <c:layout>
        <c:manualLayout>
          <c:layoutTarget val="inner"/>
          <c:xMode val="edge"/>
          <c:yMode val="edge"/>
          <c:x val="0.13853472369383815"/>
          <c:y val="0.25144589292494651"/>
          <c:w val="0.803237221998085"/>
          <c:h val="0.48798400258511632"/>
        </c:manualLayout>
      </c:layout>
      <c:bar3DChart>
        <c:barDir val="col"/>
        <c:grouping val="clustered"/>
        <c:ser>
          <c:idx val="0"/>
          <c:order val="0"/>
          <c:tx>
            <c:strRef>
              <c:f>'Chile discrimina (3)'!$I$23</c:f>
              <c:strCache>
                <c:ptCount val="1"/>
                <c:pt idx="0">
                  <c:v>Hombre transgénero/transexual</c:v>
                </c:pt>
              </c:strCache>
            </c:strRef>
          </c:tx>
          <c:spPr>
            <a:solidFill>
              <a:srgbClr val="0000FF"/>
            </a:solidFill>
          </c:spPr>
          <c:dLbls>
            <c:dLbl>
              <c:idx val="0"/>
              <c:layout>
                <c:manualLayout>
                  <c:x val="-2.1585162495270337E-2"/>
                  <c:y val="1.9417469790545153E-2"/>
                </c:manualLayout>
              </c:layout>
              <c:showVal val="1"/>
            </c:dLbl>
            <c:dLbl>
              <c:idx val="2"/>
              <c:layout>
                <c:manualLayout>
                  <c:x val="-3.7774246819109826E-2"/>
                  <c:y val="-1.9417469790545153E-2"/>
                </c:manualLayout>
              </c:layout>
              <c:showVal val="1"/>
            </c:dLbl>
            <c:dLbl>
              <c:idx val="4"/>
              <c:layout>
                <c:manualLayout>
                  <c:x val="-4.3170324990540493E-2"/>
                  <c:y val="0"/>
                </c:manualLayout>
              </c:layout>
              <c:showVal val="1"/>
            </c:dLbl>
            <c:txPr>
              <a:bodyPr/>
              <a:lstStyle/>
              <a:p>
                <a:pPr>
                  <a:defRPr sz="1200"/>
                </a:pPr>
                <a:endParaRPr lang="es-MX"/>
              </a:p>
            </c:txPr>
            <c:showVal val="1"/>
          </c:dLbls>
          <c:cat>
            <c:strRef>
              <c:f>'Chile discrimina (3)'!$H$13:$H$17</c:f>
              <c:strCache>
                <c:ptCount val="5"/>
                <c:pt idx="0">
                  <c:v>Poco o nada de acuerdo</c:v>
                </c:pt>
                <c:pt idx="2">
                  <c:v>Bastante o muy de acuerdo</c:v>
                </c:pt>
                <c:pt idx="4">
                  <c:v>No responde</c:v>
                </c:pt>
              </c:strCache>
            </c:strRef>
          </c:cat>
          <c:val>
            <c:numRef>
              <c:f>'Chile discrimina (3)'!$J$24:$J$28</c:f>
              <c:numCache>
                <c:formatCode>General</c:formatCode>
                <c:ptCount val="5"/>
                <c:pt idx="0" formatCode="0.0%">
                  <c:v>5.2631578947368432E-2</c:v>
                </c:pt>
                <c:pt idx="2" formatCode="0.0%">
                  <c:v>0.6842105263157896</c:v>
                </c:pt>
                <c:pt idx="4" formatCode="0.0%">
                  <c:v>0.26315789473684226</c:v>
                </c:pt>
              </c:numCache>
            </c:numRef>
          </c:val>
        </c:ser>
        <c:ser>
          <c:idx val="1"/>
          <c:order val="1"/>
          <c:tx>
            <c:strRef>
              <c:f>'Chile discrimina (3)'!$K$23</c:f>
              <c:strCache>
                <c:ptCount val="1"/>
                <c:pt idx="0">
                  <c:v>Mujer transgénero/transexual</c:v>
                </c:pt>
              </c:strCache>
            </c:strRef>
          </c:tx>
          <c:spPr>
            <a:solidFill>
              <a:srgbClr val="FF3399"/>
            </a:solidFill>
          </c:spPr>
          <c:dLbls>
            <c:dLbl>
              <c:idx val="0"/>
              <c:layout>
                <c:manualLayout>
                  <c:x val="2.8113824340542442E-3"/>
                  <c:y val="0"/>
                </c:manualLayout>
              </c:layout>
              <c:showVal val="1"/>
            </c:dLbl>
            <c:dLbl>
              <c:idx val="2"/>
              <c:layout>
                <c:manualLayout>
                  <c:x val="2.0549133756892171E-2"/>
                  <c:y val="4.5518288824199504E-3"/>
                </c:manualLayout>
              </c:layout>
              <c:showVal val="1"/>
            </c:dLbl>
            <c:dLbl>
              <c:idx val="4"/>
              <c:layout>
                <c:manualLayout>
                  <c:x val="-1.6188871871452733E-2"/>
                  <c:y val="0"/>
                </c:manualLayout>
              </c:layout>
              <c:showVal val="1"/>
            </c:dLbl>
            <c:txPr>
              <a:bodyPr/>
              <a:lstStyle/>
              <a:p>
                <a:pPr>
                  <a:defRPr sz="1200"/>
                </a:pPr>
                <a:endParaRPr lang="es-MX"/>
              </a:p>
            </c:txPr>
            <c:showVal val="1"/>
          </c:dLbls>
          <c:cat>
            <c:strRef>
              <c:f>'Chile discrimina (3)'!$H$13:$H$17</c:f>
              <c:strCache>
                <c:ptCount val="5"/>
                <c:pt idx="0">
                  <c:v>Poco o nada de acuerdo</c:v>
                </c:pt>
                <c:pt idx="2">
                  <c:v>Bastante o muy de acuerdo</c:v>
                </c:pt>
                <c:pt idx="4">
                  <c:v>No responde</c:v>
                </c:pt>
              </c:strCache>
            </c:strRef>
          </c:cat>
          <c:val>
            <c:numRef>
              <c:f>'Chile discrimina (3)'!$L$24:$L$28</c:f>
              <c:numCache>
                <c:formatCode>General</c:formatCode>
                <c:ptCount val="5"/>
                <c:pt idx="0" formatCode="0.0%">
                  <c:v>3.4482758620689655E-2</c:v>
                </c:pt>
                <c:pt idx="2" formatCode="0.0%">
                  <c:v>0.37931034482758641</c:v>
                </c:pt>
                <c:pt idx="4" formatCode="0.0%">
                  <c:v>0.58620689655172409</c:v>
                </c:pt>
              </c:numCache>
            </c:numRef>
          </c:val>
        </c:ser>
        <c:shape val="cylinder"/>
        <c:axId val="117981952"/>
        <c:axId val="117983488"/>
        <c:axId val="0"/>
      </c:bar3DChart>
      <c:catAx>
        <c:axId val="117981952"/>
        <c:scaling>
          <c:orientation val="minMax"/>
        </c:scaling>
        <c:axPos val="b"/>
        <c:numFmt formatCode="General" sourceLinked="1"/>
        <c:majorTickMark val="none"/>
        <c:tickLblPos val="nextTo"/>
        <c:txPr>
          <a:bodyPr/>
          <a:lstStyle/>
          <a:p>
            <a:pPr>
              <a:defRPr sz="1200"/>
            </a:pPr>
            <a:endParaRPr lang="es-MX"/>
          </a:p>
        </c:txPr>
        <c:crossAx val="117983488"/>
        <c:crosses val="autoZero"/>
        <c:auto val="1"/>
        <c:lblAlgn val="ctr"/>
        <c:lblOffset val="100"/>
      </c:catAx>
      <c:valAx>
        <c:axId val="117983488"/>
        <c:scaling>
          <c:orientation val="minMax"/>
        </c:scaling>
        <c:axPos val="l"/>
        <c:numFmt formatCode="0%" sourceLinked="0"/>
        <c:tickLblPos val="nextTo"/>
        <c:txPr>
          <a:bodyPr/>
          <a:lstStyle/>
          <a:p>
            <a:pPr>
              <a:defRPr sz="1200"/>
            </a:pPr>
            <a:endParaRPr lang="es-MX"/>
          </a:p>
        </c:txPr>
        <c:crossAx val="117981952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11550179831524011"/>
          <c:y val="0.93280834943450741"/>
          <c:w val="0.72644552098269444"/>
          <c:h val="5.7312377401696493E-2"/>
        </c:manualLayout>
      </c:layout>
      <c:txPr>
        <a:bodyPr/>
        <a:lstStyle/>
        <a:p>
          <a:pPr>
            <a:defRPr sz="1200"/>
          </a:pPr>
          <a:endParaRPr lang="es-MX"/>
        </a:p>
      </c:txPr>
    </c:legend>
    <c:plotVisOnly val="1"/>
    <c:dispBlanksAs val="gap"/>
  </c:chart>
  <c:externalData r:id="rId1"/>
</c:chartSpace>
</file>

<file path=ppt/charts/chart2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s-MX"/>
  <c:style val="18"/>
  <c:chart>
    <c:title>
      <c:tx>
        <c:rich>
          <a:bodyPr/>
          <a:lstStyle/>
          <a:p>
            <a:pPr>
              <a:defRPr sz="1200" b="0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r>
              <a:rPr lang="es-ES" sz="1200" b="1" i="0" u="none" strike="noStrike" baseline="0" dirty="0"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Grado de importancia  del acceso al matrimonio entre personas del mismo sexo, para </a:t>
            </a:r>
            <a:r>
              <a:rPr lang="es-ES" sz="1200" b="1" i="0" u="none" strike="noStrike" baseline="0" dirty="0" smtClean="0"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los/as encuestados/as</a:t>
            </a:r>
            <a:endParaRPr lang="es-ES" sz="1200" b="1" i="0" u="none" strike="noStrike" baseline="0" dirty="0">
              <a:solidFill>
                <a:srgbClr val="000000"/>
              </a:solidFill>
              <a:latin typeface="Calibri"/>
              <a:ea typeface="Calibri"/>
              <a:cs typeface="Calibri"/>
            </a:endParaRPr>
          </a:p>
          <a:p>
            <a:pPr>
              <a:defRPr sz="1200" b="0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r>
              <a:rPr lang="es-ES" sz="1200" b="0" i="0" u="none" strike="noStrike" baseline="0" dirty="0"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(en porcentaje)</a:t>
            </a:r>
          </a:p>
        </c:rich>
      </c:tx>
      <c:layout>
        <c:manualLayout>
          <c:xMode val="edge"/>
          <c:yMode val="edge"/>
          <c:x val="0.10481792507528002"/>
          <c:y val="0"/>
        </c:manualLayout>
      </c:layout>
      <c:spPr>
        <a:noFill/>
        <a:ln w="25400">
          <a:noFill/>
        </a:ln>
      </c:spPr>
    </c:title>
    <c:view3D>
      <c:depthPercent val="100"/>
      <c:rAngAx val="1"/>
    </c:view3D>
    <c:floor>
      <c:spPr>
        <a:noFill/>
        <a:ln w="3175">
          <a:solidFill>
            <a:srgbClr val="808080"/>
          </a:solidFill>
          <a:prstDash val="solid"/>
        </a:ln>
      </c:spPr>
    </c:floor>
    <c:sideWall>
      <c:spPr>
        <a:noFill/>
        <a:ln w="25400">
          <a:noFill/>
        </a:ln>
      </c:spPr>
    </c:sideWall>
    <c:backWall>
      <c:spPr>
        <a:noFill/>
        <a:ln w="25400">
          <a:noFill/>
        </a:ln>
      </c:spPr>
    </c:backWall>
    <c:plotArea>
      <c:layout>
        <c:manualLayout>
          <c:layoutTarget val="inner"/>
          <c:xMode val="edge"/>
          <c:yMode val="edge"/>
          <c:x val="0.12793128131710826"/>
          <c:y val="0.24652640128990816"/>
          <c:w val="0.81651316312733391"/>
          <c:h val="0.52923720851290756"/>
        </c:manualLayout>
      </c:layout>
      <c:bar3DChart>
        <c:barDir val="col"/>
        <c:grouping val="clustered"/>
        <c:ser>
          <c:idx val="0"/>
          <c:order val="0"/>
          <c:tx>
            <c:strRef>
              <c:f>'P24'!$C$1:$C$2</c:f>
              <c:strCache>
                <c:ptCount val="1"/>
                <c:pt idx="0">
                  <c:v>¿QUÉ GRADO DE IMPORTANCIA TIENEN CADA UNA DE ESTAS CUESTIONES EN TU VIDA? Acceso al matrimonio entre personas del mismo sexo</c:v>
                </c:pt>
              </c:strCache>
            </c:strRef>
          </c:tx>
          <c:spPr>
            <a:solidFill>
              <a:srgbClr val="000090"/>
            </a:solidFill>
            <a:ln w="25400">
              <a:noFill/>
            </a:ln>
            <a:effectLst>
              <a:outerShdw dist="35921" dir="2700000" algn="br">
                <a:srgbClr val="000000"/>
              </a:outerShdw>
            </a:effectLst>
          </c:spPr>
          <c:dLbls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sz="1200" b="0" i="0" u="none" strike="noStrike" baseline="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</a:defRPr>
                </a:pPr>
                <a:endParaRPr lang="es-MX"/>
              </a:p>
            </c:txPr>
            <c:showVal val="1"/>
          </c:dLbls>
          <c:cat>
            <c:strRef>
              <c:f>'P24'!$C$3:$C$6</c:f>
              <c:strCache>
                <c:ptCount val="4"/>
                <c:pt idx="0">
                  <c:v>Nada importante</c:v>
                </c:pt>
                <c:pt idx="1">
                  <c:v>Poco importante</c:v>
                </c:pt>
                <c:pt idx="2">
                  <c:v>Bastante importante</c:v>
                </c:pt>
                <c:pt idx="3">
                  <c:v>Muy importante</c:v>
                </c:pt>
              </c:strCache>
            </c:strRef>
          </c:cat>
          <c:val>
            <c:numRef>
              <c:f>'P24'!$D$3:$D$6</c:f>
              <c:numCache>
                <c:formatCode>0.0%</c:formatCode>
                <c:ptCount val="4"/>
                <c:pt idx="0">
                  <c:v>5.83657587548638E-2</c:v>
                </c:pt>
                <c:pt idx="1">
                  <c:v>0.11673151750972798</c:v>
                </c:pt>
                <c:pt idx="2">
                  <c:v>0.21400778210116736</c:v>
                </c:pt>
                <c:pt idx="3">
                  <c:v>0.61089494163424163</c:v>
                </c:pt>
              </c:numCache>
            </c:numRef>
          </c:val>
        </c:ser>
        <c:shape val="cylinder"/>
        <c:axId val="117906432"/>
        <c:axId val="117949184"/>
        <c:axId val="0"/>
      </c:bar3DChart>
      <c:catAx>
        <c:axId val="117906432"/>
        <c:scaling>
          <c:orientation val="minMax"/>
        </c:scaling>
        <c:axPos val="b"/>
        <c:numFmt formatCode="General" sourceLinked="1"/>
        <c:tickLblPos val="nextTo"/>
        <c:spPr>
          <a:ln w="3175">
            <a:solidFill>
              <a:srgbClr val="808080"/>
            </a:solidFill>
            <a:prstDash val="solid"/>
          </a:ln>
        </c:spPr>
        <c:txPr>
          <a:bodyPr rot="0" vert="horz"/>
          <a:lstStyle/>
          <a:p>
            <a:pPr>
              <a:defRPr sz="1200" b="0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endParaRPr lang="es-MX"/>
          </a:p>
        </c:txPr>
        <c:crossAx val="117949184"/>
        <c:crosses val="autoZero"/>
        <c:auto val="1"/>
        <c:lblAlgn val="ctr"/>
        <c:lblOffset val="100"/>
      </c:catAx>
      <c:valAx>
        <c:axId val="117949184"/>
        <c:scaling>
          <c:orientation val="minMax"/>
        </c:scaling>
        <c:axPos val="l"/>
        <c:numFmt formatCode="0%" sourceLinked="0"/>
        <c:tickLblPos val="nextTo"/>
        <c:spPr>
          <a:ln w="3175">
            <a:solidFill>
              <a:srgbClr val="808080"/>
            </a:solidFill>
            <a:prstDash val="solid"/>
          </a:ln>
        </c:spPr>
        <c:txPr>
          <a:bodyPr rot="0" vert="horz"/>
          <a:lstStyle/>
          <a:p>
            <a:pPr>
              <a:defRPr sz="1200" b="0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endParaRPr lang="es-MX"/>
          </a:p>
        </c:txPr>
        <c:crossAx val="117906432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</c:chart>
  <c:spPr>
    <a:solidFill>
      <a:srgbClr val="FFFFFF"/>
    </a:solidFill>
    <a:ln w="3175">
      <a:solidFill>
        <a:schemeClr val="bg1">
          <a:lumMod val="65000"/>
        </a:schemeClr>
      </a:solidFill>
      <a:prstDash val="solid"/>
    </a:ln>
  </c:spPr>
  <c:txPr>
    <a:bodyPr/>
    <a:lstStyle/>
    <a:p>
      <a:pPr>
        <a:defRPr sz="1000" b="0" i="0" u="none" strike="noStrike" baseline="0">
          <a:solidFill>
            <a:srgbClr val="000000"/>
          </a:solidFill>
          <a:latin typeface="Calibri"/>
          <a:ea typeface="Calibri"/>
          <a:cs typeface="Calibri"/>
        </a:defRPr>
      </a:pPr>
      <a:endParaRPr lang="es-MX"/>
    </a:p>
  </c:txPr>
  <c:externalData r:id="rId1"/>
</c:chartSpace>
</file>

<file path=ppt/charts/chart2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s-MX"/>
  <c:style val="18"/>
  <c:chart>
    <c:title>
      <c:tx>
        <c:rich>
          <a:bodyPr/>
          <a:lstStyle/>
          <a:p>
            <a:pPr>
              <a:defRPr sz="1200" b="0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r>
              <a:rPr lang="es-ES" sz="1200" b="1" i="0" u="none" strike="noStrike" baseline="0" dirty="0"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Grado de importancia  del acceso a la unión civil entre personas del mismo sexo, según </a:t>
            </a:r>
            <a:r>
              <a:rPr lang="es-ES" sz="1200" b="1" i="0" u="none" strike="noStrike" baseline="0" dirty="0" smtClean="0"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los/as encuestados/as</a:t>
            </a:r>
            <a:endParaRPr lang="es-ES" sz="1200" b="1" i="0" u="none" strike="noStrike" baseline="0" dirty="0">
              <a:solidFill>
                <a:srgbClr val="000000"/>
              </a:solidFill>
              <a:latin typeface="Calibri"/>
              <a:ea typeface="Calibri"/>
              <a:cs typeface="Calibri"/>
            </a:endParaRPr>
          </a:p>
          <a:p>
            <a:pPr>
              <a:defRPr sz="1200" b="0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r>
              <a:rPr lang="es-ES" sz="1200" b="0" i="0" u="none" strike="noStrike" baseline="0" dirty="0"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(en porcentaje)</a:t>
            </a:r>
          </a:p>
        </c:rich>
      </c:tx>
      <c:layout>
        <c:manualLayout>
          <c:xMode val="edge"/>
          <c:yMode val="edge"/>
          <c:x val="0.13577024025842901"/>
          <c:y val="2.8601394088034152E-2"/>
        </c:manualLayout>
      </c:layout>
      <c:spPr>
        <a:noFill/>
        <a:ln w="25400">
          <a:noFill/>
        </a:ln>
      </c:spPr>
    </c:title>
    <c:view3D>
      <c:depthPercent val="100"/>
      <c:rAngAx val="1"/>
    </c:view3D>
    <c:floor>
      <c:spPr>
        <a:noFill/>
        <a:ln w="3175">
          <a:solidFill>
            <a:srgbClr val="808080"/>
          </a:solidFill>
          <a:prstDash val="solid"/>
        </a:ln>
      </c:spPr>
    </c:floor>
    <c:sideWall>
      <c:spPr>
        <a:noFill/>
        <a:ln w="25400">
          <a:noFill/>
        </a:ln>
      </c:spPr>
    </c:sideWall>
    <c:backWall>
      <c:spPr>
        <a:noFill/>
        <a:ln w="25400">
          <a:noFill/>
        </a:ln>
      </c:spPr>
    </c:backWall>
    <c:plotArea>
      <c:layout>
        <c:manualLayout>
          <c:layoutTarget val="inner"/>
          <c:xMode val="edge"/>
          <c:yMode val="edge"/>
          <c:x val="0.13022073060539616"/>
          <c:y val="0.31975958255814702"/>
          <c:w val="0.84245686502301997"/>
          <c:h val="0.48431116456505047"/>
        </c:manualLayout>
      </c:layout>
      <c:bar3DChart>
        <c:barDir val="col"/>
        <c:grouping val="clustered"/>
        <c:ser>
          <c:idx val="0"/>
          <c:order val="0"/>
          <c:tx>
            <c:strRef>
              <c:f>'P25'!$C$1:$C$2</c:f>
              <c:strCache>
                <c:ptCount val="1"/>
                <c:pt idx="0">
                  <c:v>¿QUÉ GRADO DE IMPORTANCIA TIENEN CADA UNA DE ESTAS CUESTIONES EN TU VIDA? Acceso a la unión civil entre personas del mismo sexo</c:v>
                </c:pt>
              </c:strCache>
            </c:strRef>
          </c:tx>
          <c:spPr>
            <a:solidFill>
              <a:srgbClr val="000090"/>
            </a:solidFill>
            <a:ln w="25400">
              <a:noFill/>
            </a:ln>
            <a:effectLst>
              <a:outerShdw dist="35921" dir="2700000" algn="br">
                <a:srgbClr val="000000"/>
              </a:outerShdw>
            </a:effectLst>
          </c:spPr>
          <c:dLbls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sz="1200" b="0" i="0" u="none" strike="noStrike" baseline="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</a:defRPr>
                </a:pPr>
                <a:endParaRPr lang="es-MX"/>
              </a:p>
            </c:txPr>
            <c:showVal val="1"/>
          </c:dLbls>
          <c:cat>
            <c:strRef>
              <c:f>'P25'!$C$3:$C$6</c:f>
              <c:strCache>
                <c:ptCount val="4"/>
                <c:pt idx="0">
                  <c:v>Nada importante</c:v>
                </c:pt>
                <c:pt idx="1">
                  <c:v>Poco importante</c:v>
                </c:pt>
                <c:pt idx="2">
                  <c:v>Bastante importante</c:v>
                </c:pt>
                <c:pt idx="3">
                  <c:v>Muy importante</c:v>
                </c:pt>
              </c:strCache>
            </c:strRef>
          </c:cat>
          <c:val>
            <c:numRef>
              <c:f>'P25'!$D$3:$D$6</c:f>
              <c:numCache>
                <c:formatCode>0.0%</c:formatCode>
                <c:ptCount val="4"/>
                <c:pt idx="0">
                  <c:v>2.343750000000001E-2</c:v>
                </c:pt>
                <c:pt idx="1">
                  <c:v>8.5937500000000028E-2</c:v>
                </c:pt>
                <c:pt idx="2">
                  <c:v>0.17578125000000017</c:v>
                </c:pt>
                <c:pt idx="3">
                  <c:v>0.71484375000000078</c:v>
                </c:pt>
              </c:numCache>
            </c:numRef>
          </c:val>
        </c:ser>
        <c:shape val="cylinder"/>
        <c:axId val="118195328"/>
        <c:axId val="118196864"/>
        <c:axId val="0"/>
      </c:bar3DChart>
      <c:catAx>
        <c:axId val="118195328"/>
        <c:scaling>
          <c:orientation val="minMax"/>
        </c:scaling>
        <c:axPos val="b"/>
        <c:numFmt formatCode="General" sourceLinked="1"/>
        <c:tickLblPos val="nextTo"/>
        <c:spPr>
          <a:ln w="3175">
            <a:solidFill>
              <a:srgbClr val="808080"/>
            </a:solidFill>
            <a:prstDash val="solid"/>
          </a:ln>
        </c:spPr>
        <c:txPr>
          <a:bodyPr rot="0" vert="horz"/>
          <a:lstStyle/>
          <a:p>
            <a:pPr>
              <a:defRPr sz="1200" b="0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endParaRPr lang="es-MX"/>
          </a:p>
        </c:txPr>
        <c:crossAx val="118196864"/>
        <c:crosses val="autoZero"/>
        <c:auto val="1"/>
        <c:lblAlgn val="ctr"/>
        <c:lblOffset val="100"/>
      </c:catAx>
      <c:valAx>
        <c:axId val="118196864"/>
        <c:scaling>
          <c:orientation val="minMax"/>
        </c:scaling>
        <c:axPos val="l"/>
        <c:numFmt formatCode="0%" sourceLinked="0"/>
        <c:tickLblPos val="nextTo"/>
        <c:spPr>
          <a:ln w="3175">
            <a:solidFill>
              <a:srgbClr val="808080"/>
            </a:solidFill>
            <a:prstDash val="solid"/>
          </a:ln>
        </c:spPr>
        <c:txPr>
          <a:bodyPr rot="0" vert="horz"/>
          <a:lstStyle/>
          <a:p>
            <a:pPr>
              <a:defRPr sz="1200" b="0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endParaRPr lang="es-MX"/>
          </a:p>
        </c:txPr>
        <c:crossAx val="118195328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</c:chart>
  <c:spPr>
    <a:solidFill>
      <a:srgbClr val="FFFFFF"/>
    </a:solidFill>
    <a:ln w="3175">
      <a:solidFill>
        <a:schemeClr val="bg1">
          <a:lumMod val="65000"/>
        </a:schemeClr>
      </a:solidFill>
      <a:prstDash val="solid"/>
    </a:ln>
  </c:spPr>
  <c:txPr>
    <a:bodyPr/>
    <a:lstStyle/>
    <a:p>
      <a:pPr>
        <a:defRPr sz="1000" b="0" i="0" u="none" strike="noStrike" baseline="0">
          <a:solidFill>
            <a:srgbClr val="000000"/>
          </a:solidFill>
          <a:latin typeface="Calibri"/>
          <a:ea typeface="Calibri"/>
          <a:cs typeface="Calibri"/>
        </a:defRPr>
      </a:pPr>
      <a:endParaRPr lang="es-MX"/>
    </a:p>
  </c:txPr>
  <c:externalData r:id="rId1"/>
</c:chartSpace>
</file>

<file path=ppt/charts/chart2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s-MX"/>
  <c:style val="18"/>
  <c:chart>
    <c:title>
      <c:tx>
        <c:rich>
          <a:bodyPr/>
          <a:lstStyle/>
          <a:p>
            <a:pPr>
              <a:defRPr sz="1200" b="0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r>
              <a:rPr lang="es-ES" sz="1200" b="1" i="0" u="none" strike="noStrike" baseline="0" dirty="0"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Grado de importancia  del derecho de adopción por parte de parejas del mismo sexo, según </a:t>
            </a:r>
            <a:r>
              <a:rPr lang="es-ES" sz="1200" b="1" i="0" u="none" strike="noStrike" baseline="0" dirty="0" smtClean="0"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los/as encuestados/as</a:t>
            </a:r>
            <a:endParaRPr lang="es-ES" sz="1200" b="1" i="0" u="none" strike="noStrike" baseline="0" dirty="0">
              <a:solidFill>
                <a:srgbClr val="000000"/>
              </a:solidFill>
              <a:latin typeface="Calibri"/>
              <a:ea typeface="Calibri"/>
              <a:cs typeface="Calibri"/>
            </a:endParaRPr>
          </a:p>
          <a:p>
            <a:pPr>
              <a:defRPr sz="1200" b="0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r>
              <a:rPr lang="es-ES" sz="1200" b="0" i="0" u="none" strike="noStrike" baseline="0" dirty="0"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(en porcentaje)</a:t>
            </a:r>
          </a:p>
        </c:rich>
      </c:tx>
      <c:layout>
        <c:manualLayout>
          <c:xMode val="edge"/>
          <c:yMode val="edge"/>
          <c:x val="0.12703765138494688"/>
          <c:y val="2.0498687664042007E-2"/>
        </c:manualLayout>
      </c:layout>
      <c:spPr>
        <a:noFill/>
        <a:ln w="25400">
          <a:noFill/>
        </a:ln>
      </c:spPr>
    </c:title>
    <c:view3D>
      <c:depthPercent val="100"/>
      <c:rAngAx val="1"/>
    </c:view3D>
    <c:floor>
      <c:spPr>
        <a:noFill/>
        <a:ln w="3175">
          <a:solidFill>
            <a:srgbClr val="808080"/>
          </a:solidFill>
          <a:prstDash val="solid"/>
        </a:ln>
      </c:spPr>
    </c:floor>
    <c:sideWall>
      <c:spPr>
        <a:noFill/>
        <a:ln w="25400">
          <a:noFill/>
        </a:ln>
      </c:spPr>
    </c:sideWall>
    <c:backWall>
      <c:spPr>
        <a:noFill/>
        <a:ln w="25400">
          <a:noFill/>
        </a:ln>
      </c:spPr>
    </c:backWall>
    <c:plotArea>
      <c:layout>
        <c:manualLayout>
          <c:layoutTarget val="inner"/>
          <c:xMode val="edge"/>
          <c:yMode val="edge"/>
          <c:x val="0.15059736851075417"/>
          <c:y val="0.26515636275392601"/>
          <c:w val="0.81152384361045804"/>
          <c:h val="0.55537642648683505"/>
        </c:manualLayout>
      </c:layout>
      <c:bar3DChart>
        <c:barDir val="col"/>
        <c:grouping val="clustered"/>
        <c:ser>
          <c:idx val="0"/>
          <c:order val="0"/>
          <c:tx>
            <c:strRef>
              <c:f>'P26'!$C$1:$C$2</c:f>
              <c:strCache>
                <c:ptCount val="1"/>
                <c:pt idx="0">
                  <c:v>¿QUÉ GRADO DE IMPORTANCIA TIENEN CADA UNA DE ESTAS CUESTIONES EN TU VIDA? Derecho de adopción por parte de parejas compuestas por el mismo sexo</c:v>
                </c:pt>
              </c:strCache>
            </c:strRef>
          </c:tx>
          <c:spPr>
            <a:solidFill>
              <a:srgbClr val="000090"/>
            </a:solidFill>
            <a:ln w="25400">
              <a:noFill/>
            </a:ln>
            <a:effectLst>
              <a:outerShdw dist="35921" dir="2700000" algn="br">
                <a:srgbClr val="000000"/>
              </a:outerShdw>
            </a:effectLst>
          </c:spPr>
          <c:dLbls>
            <c:dLbl>
              <c:idx val="2"/>
              <c:layout>
                <c:manualLayout>
                  <c:x val="5.4112554112554162E-3"/>
                  <c:y val="-1.6220600162205903E-2"/>
                </c:manualLayout>
              </c:layout>
              <c:showVal val="1"/>
            </c:dLbl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sz="1200" b="0" i="0" u="none" strike="noStrike" baseline="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</a:defRPr>
                </a:pPr>
                <a:endParaRPr lang="es-MX"/>
              </a:p>
            </c:txPr>
            <c:showVal val="1"/>
          </c:dLbls>
          <c:cat>
            <c:strRef>
              <c:f>'P26'!$C$3:$C$6</c:f>
              <c:strCache>
                <c:ptCount val="4"/>
                <c:pt idx="0">
                  <c:v>Nada importante</c:v>
                </c:pt>
                <c:pt idx="1">
                  <c:v>Poco importante</c:v>
                </c:pt>
                <c:pt idx="2">
                  <c:v>Bastante importante</c:v>
                </c:pt>
                <c:pt idx="3">
                  <c:v>Muy importante</c:v>
                </c:pt>
              </c:strCache>
            </c:strRef>
          </c:cat>
          <c:val>
            <c:numRef>
              <c:f>'P26'!$D$3:$D$6</c:f>
              <c:numCache>
                <c:formatCode>0.0%</c:formatCode>
                <c:ptCount val="4"/>
                <c:pt idx="0">
                  <c:v>8.2031250000000014E-2</c:v>
                </c:pt>
                <c:pt idx="1">
                  <c:v>0.17578125000000017</c:v>
                </c:pt>
                <c:pt idx="2">
                  <c:v>0.16796875000000017</c:v>
                </c:pt>
                <c:pt idx="3">
                  <c:v>0.57421875</c:v>
                </c:pt>
              </c:numCache>
            </c:numRef>
          </c:val>
        </c:ser>
        <c:shape val="cylinder"/>
        <c:axId val="118217728"/>
        <c:axId val="118252288"/>
        <c:axId val="0"/>
      </c:bar3DChart>
      <c:catAx>
        <c:axId val="118217728"/>
        <c:scaling>
          <c:orientation val="minMax"/>
        </c:scaling>
        <c:axPos val="b"/>
        <c:numFmt formatCode="General" sourceLinked="1"/>
        <c:tickLblPos val="nextTo"/>
        <c:spPr>
          <a:ln w="3175">
            <a:solidFill>
              <a:srgbClr val="808080"/>
            </a:solidFill>
            <a:prstDash val="solid"/>
          </a:ln>
        </c:spPr>
        <c:txPr>
          <a:bodyPr rot="0" vert="horz"/>
          <a:lstStyle/>
          <a:p>
            <a:pPr>
              <a:defRPr sz="1200" b="0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endParaRPr lang="es-MX"/>
          </a:p>
        </c:txPr>
        <c:crossAx val="118252288"/>
        <c:crosses val="autoZero"/>
        <c:auto val="1"/>
        <c:lblAlgn val="ctr"/>
        <c:lblOffset val="100"/>
      </c:catAx>
      <c:valAx>
        <c:axId val="118252288"/>
        <c:scaling>
          <c:orientation val="minMax"/>
        </c:scaling>
        <c:axPos val="l"/>
        <c:numFmt formatCode="0%" sourceLinked="0"/>
        <c:tickLblPos val="nextTo"/>
        <c:spPr>
          <a:ln w="3175">
            <a:solidFill>
              <a:srgbClr val="808080"/>
            </a:solidFill>
            <a:prstDash val="solid"/>
          </a:ln>
        </c:spPr>
        <c:txPr>
          <a:bodyPr rot="0" vert="horz"/>
          <a:lstStyle/>
          <a:p>
            <a:pPr>
              <a:defRPr sz="1200" b="0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endParaRPr lang="es-MX"/>
          </a:p>
        </c:txPr>
        <c:crossAx val="118217728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</c:chart>
  <c:spPr>
    <a:solidFill>
      <a:srgbClr val="FFFFFF"/>
    </a:solidFill>
    <a:ln w="3175">
      <a:solidFill>
        <a:srgbClr val="808080"/>
      </a:solidFill>
      <a:prstDash val="solid"/>
    </a:ln>
  </c:spPr>
  <c:txPr>
    <a:bodyPr/>
    <a:lstStyle/>
    <a:p>
      <a:pPr>
        <a:defRPr sz="1000" b="0" i="0" u="none" strike="noStrike" baseline="0">
          <a:solidFill>
            <a:srgbClr val="000000"/>
          </a:solidFill>
          <a:latin typeface="Calibri"/>
          <a:ea typeface="Calibri"/>
          <a:cs typeface="Calibri"/>
        </a:defRPr>
      </a:pPr>
      <a:endParaRPr lang="es-MX"/>
    </a:p>
  </c:txPr>
  <c:externalData r:id="rId1"/>
</c:chartSpace>
</file>

<file path=ppt/charts/chart29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s-MX"/>
  <c:style val="18"/>
  <c:chart>
    <c:title>
      <c:tx>
        <c:rich>
          <a:bodyPr/>
          <a:lstStyle/>
          <a:p>
            <a:pPr>
              <a:defRPr sz="1200" b="0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r>
              <a:rPr lang="es-ES" sz="1200" b="1" i="0" u="none" strike="noStrike" baseline="0" dirty="0"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Grado de importancia de que el Estado garantice una ley que permita a transexuales cambiar su nombre y sexo legal por uno acorde a su identidad de género, según </a:t>
            </a:r>
            <a:r>
              <a:rPr lang="es-ES" sz="1200" b="1" i="0" u="none" strike="noStrike" baseline="0" dirty="0" smtClean="0"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los/as encuestados/as</a:t>
            </a:r>
            <a:endParaRPr lang="es-ES" sz="1200" b="1" i="0" u="none" strike="noStrike" baseline="0" dirty="0">
              <a:solidFill>
                <a:srgbClr val="000000"/>
              </a:solidFill>
              <a:latin typeface="Calibri"/>
              <a:ea typeface="Calibri"/>
              <a:cs typeface="Calibri"/>
            </a:endParaRPr>
          </a:p>
          <a:p>
            <a:pPr>
              <a:defRPr sz="1200" b="0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r>
              <a:rPr lang="es-ES" sz="1200" b="0" i="0" u="none" strike="noStrike" baseline="0" dirty="0"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(en porcentaje)</a:t>
            </a:r>
          </a:p>
        </c:rich>
      </c:tx>
      <c:layout>
        <c:manualLayout>
          <c:xMode val="edge"/>
          <c:yMode val="edge"/>
          <c:x val="9.7680728257384122E-2"/>
          <c:y val="2.4922016959418505E-2"/>
        </c:manualLayout>
      </c:layout>
      <c:spPr>
        <a:noFill/>
        <a:ln w="25400">
          <a:noFill/>
        </a:ln>
      </c:spPr>
    </c:title>
    <c:view3D>
      <c:depthPercent val="100"/>
      <c:rAngAx val="1"/>
    </c:view3D>
    <c:floor>
      <c:spPr>
        <a:noFill/>
        <a:ln w="3175">
          <a:solidFill>
            <a:srgbClr val="808080"/>
          </a:solidFill>
          <a:prstDash val="solid"/>
        </a:ln>
      </c:spPr>
    </c:floor>
    <c:sideWall>
      <c:spPr>
        <a:noFill/>
        <a:ln w="25400">
          <a:noFill/>
        </a:ln>
      </c:spPr>
    </c:sideWall>
    <c:backWall>
      <c:spPr>
        <a:noFill/>
        <a:ln w="25400">
          <a:noFill/>
        </a:ln>
      </c:spPr>
    </c:backWall>
    <c:plotArea>
      <c:layout>
        <c:manualLayout>
          <c:layoutTarget val="inner"/>
          <c:xMode val="edge"/>
          <c:yMode val="edge"/>
          <c:x val="0.13626932997011701"/>
          <c:y val="0.31787401574803148"/>
          <c:w val="0.79639060268981721"/>
          <c:h val="0.50375646969362498"/>
        </c:manualLayout>
      </c:layout>
      <c:bar3DChart>
        <c:barDir val="col"/>
        <c:grouping val="clustered"/>
        <c:ser>
          <c:idx val="0"/>
          <c:order val="0"/>
          <c:tx>
            <c:strRef>
              <c:f>'P27'!$C$1:$C$2</c:f>
              <c:strCache>
                <c:ptCount val="1"/>
                <c:pt idx="0">
                  <c:v>¿QUÉ GRADO DE IMPORTANCIA TIENEN CADA UNA DE ESTAS CUESTIONES EN TU VIDA? El Estado debe garantizar una ley que permita a transexuales cambiar su nombre y sexo legal por uno acorde a su identidad de género</c:v>
                </c:pt>
              </c:strCache>
            </c:strRef>
          </c:tx>
          <c:spPr>
            <a:solidFill>
              <a:srgbClr val="000090"/>
            </a:solidFill>
            <a:ln w="25400">
              <a:noFill/>
            </a:ln>
            <a:effectLst>
              <a:outerShdw dist="35921" dir="2700000" algn="br">
                <a:srgbClr val="000000"/>
              </a:outerShdw>
            </a:effectLst>
          </c:spPr>
          <c:dLbls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sz="1200" b="0" i="0" u="none" strike="noStrike" baseline="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</a:defRPr>
                </a:pPr>
                <a:endParaRPr lang="es-MX"/>
              </a:p>
            </c:txPr>
            <c:showVal val="1"/>
          </c:dLbls>
          <c:cat>
            <c:strRef>
              <c:f>'P27'!$C$3:$C$6</c:f>
              <c:strCache>
                <c:ptCount val="4"/>
                <c:pt idx="0">
                  <c:v>Nada importante</c:v>
                </c:pt>
                <c:pt idx="1">
                  <c:v>Poco importante</c:v>
                </c:pt>
                <c:pt idx="2">
                  <c:v>Bastante importante</c:v>
                </c:pt>
                <c:pt idx="3">
                  <c:v>Muy importante</c:v>
                </c:pt>
              </c:strCache>
            </c:strRef>
          </c:cat>
          <c:val>
            <c:numRef>
              <c:f>'P27'!$D$3:$D$6</c:f>
              <c:numCache>
                <c:formatCode>0.0%</c:formatCode>
                <c:ptCount val="4"/>
                <c:pt idx="0">
                  <c:v>4.3137254901960811E-2</c:v>
                </c:pt>
                <c:pt idx="1">
                  <c:v>0.1098039215686271</c:v>
                </c:pt>
                <c:pt idx="2">
                  <c:v>0.19607843137254904</c:v>
                </c:pt>
                <c:pt idx="3">
                  <c:v>0.65098039215686365</c:v>
                </c:pt>
              </c:numCache>
            </c:numRef>
          </c:val>
        </c:ser>
        <c:shape val="cylinder"/>
        <c:axId val="118301824"/>
        <c:axId val="118303360"/>
        <c:axId val="0"/>
      </c:bar3DChart>
      <c:catAx>
        <c:axId val="118301824"/>
        <c:scaling>
          <c:orientation val="minMax"/>
        </c:scaling>
        <c:axPos val="b"/>
        <c:numFmt formatCode="General" sourceLinked="1"/>
        <c:tickLblPos val="nextTo"/>
        <c:spPr>
          <a:ln w="3175">
            <a:solidFill>
              <a:srgbClr val="808080"/>
            </a:solidFill>
            <a:prstDash val="solid"/>
          </a:ln>
        </c:spPr>
        <c:txPr>
          <a:bodyPr rot="0" vert="horz"/>
          <a:lstStyle/>
          <a:p>
            <a:pPr>
              <a:defRPr sz="1200" b="0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endParaRPr lang="es-MX"/>
          </a:p>
        </c:txPr>
        <c:crossAx val="118303360"/>
        <c:crosses val="autoZero"/>
        <c:auto val="1"/>
        <c:lblAlgn val="ctr"/>
        <c:lblOffset val="100"/>
      </c:catAx>
      <c:valAx>
        <c:axId val="118303360"/>
        <c:scaling>
          <c:orientation val="minMax"/>
        </c:scaling>
        <c:axPos val="l"/>
        <c:numFmt formatCode="0%" sourceLinked="0"/>
        <c:tickLblPos val="nextTo"/>
        <c:spPr>
          <a:ln w="3175">
            <a:solidFill>
              <a:srgbClr val="808080"/>
            </a:solidFill>
            <a:prstDash val="solid"/>
          </a:ln>
        </c:spPr>
        <c:txPr>
          <a:bodyPr rot="0" vert="horz"/>
          <a:lstStyle/>
          <a:p>
            <a:pPr>
              <a:defRPr sz="1200" b="0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endParaRPr lang="es-MX"/>
          </a:p>
        </c:txPr>
        <c:crossAx val="118301824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</c:chart>
  <c:spPr>
    <a:solidFill>
      <a:srgbClr val="FFFFFF"/>
    </a:solidFill>
    <a:ln w="3175">
      <a:solidFill>
        <a:srgbClr val="808080"/>
      </a:solidFill>
      <a:prstDash val="solid"/>
    </a:ln>
  </c:spPr>
  <c:txPr>
    <a:bodyPr/>
    <a:lstStyle/>
    <a:p>
      <a:pPr>
        <a:defRPr sz="1000" b="0" i="0" u="none" strike="noStrike" baseline="0">
          <a:solidFill>
            <a:srgbClr val="000000"/>
          </a:solidFill>
          <a:latin typeface="Calibri"/>
          <a:ea typeface="Calibri"/>
          <a:cs typeface="Calibri"/>
        </a:defRPr>
      </a:pPr>
      <a:endParaRPr lang="es-MX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s-MX"/>
  <c:chart>
    <c:title>
      <c:tx>
        <c:rich>
          <a:bodyPr/>
          <a:lstStyle/>
          <a:p>
            <a:pPr>
              <a:defRPr sz="1200" b="0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r>
              <a:rPr lang="es-ES" sz="1200" b="1" i="0" u="none" strike="noStrike" baseline="0" dirty="0"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Orientación sexual de </a:t>
            </a:r>
            <a:r>
              <a:rPr lang="es-ES" sz="1200" b="1" i="0" u="none" strike="noStrike" baseline="0" dirty="0" smtClean="0"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los/as encuestados/as</a:t>
            </a:r>
            <a:endParaRPr lang="es-ES" sz="1200" b="1" i="0" u="none" strike="noStrike" baseline="0" dirty="0">
              <a:solidFill>
                <a:srgbClr val="000000"/>
              </a:solidFill>
              <a:latin typeface="Calibri"/>
              <a:ea typeface="Calibri"/>
              <a:cs typeface="Calibri"/>
            </a:endParaRPr>
          </a:p>
          <a:p>
            <a:pPr>
              <a:defRPr sz="1200" b="0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r>
              <a:rPr lang="es-ES" sz="1200" b="0" i="0" u="none" strike="noStrike" baseline="0" dirty="0"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(en porcentaje)</a:t>
            </a:r>
          </a:p>
        </c:rich>
      </c:tx>
      <c:layout>
        <c:manualLayout>
          <c:xMode val="edge"/>
          <c:yMode val="edge"/>
          <c:x val="0.30105235220777937"/>
          <c:y val="6.2445897215124294E-2"/>
        </c:manualLayout>
      </c:layout>
      <c:spPr>
        <a:noFill/>
        <a:ln w="25400">
          <a:noFill/>
        </a:ln>
      </c:spPr>
    </c:title>
    <c:view3D>
      <c:depthPercent val="100"/>
      <c:rAngAx val="1"/>
    </c:view3D>
    <c:floor>
      <c:spPr>
        <a:noFill/>
        <a:ln w="3175">
          <a:solidFill>
            <a:srgbClr val="808080"/>
          </a:solidFill>
          <a:prstDash val="solid"/>
        </a:ln>
      </c:spPr>
    </c:floor>
    <c:sideWall>
      <c:spPr>
        <a:noFill/>
        <a:ln w="25400">
          <a:noFill/>
        </a:ln>
      </c:spPr>
    </c:sideWall>
    <c:backWall>
      <c:spPr>
        <a:noFill/>
        <a:ln w="25400">
          <a:noFill/>
        </a:ln>
      </c:spPr>
    </c:backWall>
    <c:plotArea>
      <c:layout>
        <c:manualLayout>
          <c:layoutTarget val="inner"/>
          <c:xMode val="edge"/>
          <c:yMode val="edge"/>
          <c:x val="0.17077559055118116"/>
          <c:y val="0.255196713692038"/>
          <c:w val="0.73900546806649292"/>
          <c:h val="0.58583189796587964"/>
        </c:manualLayout>
      </c:layout>
      <c:bar3DChart>
        <c:barDir val="col"/>
        <c:grouping val="clustered"/>
        <c:ser>
          <c:idx val="0"/>
          <c:order val="0"/>
          <c:spPr>
            <a:solidFill>
              <a:srgbClr val="0066CC"/>
            </a:solidFill>
            <a:ln w="25400">
              <a:noFill/>
            </a:ln>
          </c:spPr>
          <c:dLbls>
            <c:dLbl>
              <c:idx val="0"/>
              <c:layout>
                <c:manualLayout>
                  <c:x val="3.3333114610673759E-2"/>
                  <c:y val="4.6296296296296372E-3"/>
                </c:manualLayout>
              </c:layout>
              <c:showVal val="1"/>
            </c:dLbl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sz="1200"/>
                </a:pPr>
                <a:endParaRPr lang="es-MX"/>
              </a:p>
            </c:txPr>
            <c:showVal val="1"/>
          </c:dLbls>
          <c:cat>
            <c:strRef>
              <c:f>Orientacion!$G$3:$G$20</c:f>
              <c:strCache>
                <c:ptCount val="18"/>
                <c:pt idx="0">
                  <c:v>Gay</c:v>
                </c:pt>
                <c:pt idx="5">
                  <c:v>Lésbica</c:v>
                </c:pt>
                <c:pt idx="12">
                  <c:v>Bisexual</c:v>
                </c:pt>
                <c:pt idx="17">
                  <c:v>No responde</c:v>
                </c:pt>
              </c:strCache>
            </c:strRef>
          </c:cat>
          <c:val>
            <c:numRef>
              <c:f>Orientacion!$I$3:$I$20</c:f>
              <c:numCache>
                <c:formatCode>General</c:formatCode>
                <c:ptCount val="18"/>
                <c:pt idx="0" formatCode="0.0%">
                  <c:v>0.44186046511627947</c:v>
                </c:pt>
                <c:pt idx="5" formatCode="0.0%">
                  <c:v>0.36434108527131831</c:v>
                </c:pt>
                <c:pt idx="12" formatCode="0.0%">
                  <c:v>0.16666666666666688</c:v>
                </c:pt>
                <c:pt idx="17" formatCode="0.0%">
                  <c:v>2.7131782945736406E-2</c:v>
                </c:pt>
              </c:numCache>
            </c:numRef>
          </c:val>
        </c:ser>
        <c:gapWidth val="0"/>
        <c:gapDepth val="0"/>
        <c:shape val="cylinder"/>
        <c:axId val="113806336"/>
        <c:axId val="113820416"/>
        <c:axId val="0"/>
      </c:bar3DChart>
      <c:catAx>
        <c:axId val="113806336"/>
        <c:scaling>
          <c:orientation val="minMax"/>
        </c:scaling>
        <c:axPos val="b"/>
        <c:numFmt formatCode="General" sourceLinked="0"/>
        <c:majorTickMark val="none"/>
        <c:tickLblPos val="low"/>
        <c:spPr>
          <a:ln w="3175">
            <a:solidFill>
              <a:srgbClr val="808080"/>
            </a:solidFill>
            <a:prstDash val="solid"/>
          </a:ln>
        </c:spPr>
        <c:txPr>
          <a:bodyPr rot="0" vert="horz" anchor="ctr" anchorCtr="1"/>
          <a:lstStyle/>
          <a:p>
            <a:pPr>
              <a:defRPr sz="1200"/>
            </a:pPr>
            <a:endParaRPr lang="es-MX"/>
          </a:p>
        </c:txPr>
        <c:crossAx val="113820416"/>
        <c:crosses val="autoZero"/>
        <c:lblAlgn val="ctr"/>
        <c:lblOffset val="100"/>
      </c:catAx>
      <c:valAx>
        <c:axId val="113820416"/>
        <c:scaling>
          <c:orientation val="minMax"/>
        </c:scaling>
        <c:axPos val="l"/>
        <c:numFmt formatCode="0%" sourceLinked="0"/>
        <c:tickLblPos val="nextTo"/>
        <c:spPr>
          <a:ln w="3175">
            <a:solidFill>
              <a:srgbClr val="808080"/>
            </a:solidFill>
            <a:prstDash val="solid"/>
          </a:ln>
        </c:spPr>
        <c:txPr>
          <a:bodyPr/>
          <a:lstStyle/>
          <a:p>
            <a:pPr>
              <a:defRPr sz="1200"/>
            </a:pPr>
            <a:endParaRPr lang="es-MX"/>
          </a:p>
        </c:txPr>
        <c:crossAx val="113806336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</c:chart>
  <c:spPr>
    <a:solidFill>
      <a:srgbClr val="FFFFFF"/>
    </a:solidFill>
    <a:ln w="3175">
      <a:solidFill>
        <a:srgbClr val="808080"/>
      </a:solidFill>
      <a:prstDash val="solid"/>
    </a:ln>
  </c:spPr>
  <c:externalData r:id="rId1"/>
</c:chartSpace>
</file>

<file path=ppt/charts/chart3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s-MX"/>
  <c:style val="18"/>
  <c:chart>
    <c:title>
      <c:tx>
        <c:rich>
          <a:bodyPr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r>
              <a:rPr lang="es-ES" sz="1300" b="1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Grado de importancia de la aprobación de una ley contra la discriminación</a:t>
            </a:r>
          </a:p>
          <a:p>
            <a:pPr>
              <a:defRPr sz="1000" b="0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r>
              <a:rPr lang="es-ES" sz="1000" b="0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(en porcentaje)</a:t>
            </a:r>
          </a:p>
        </c:rich>
      </c:tx>
      <c:layout>
        <c:manualLayout>
          <c:xMode val="edge"/>
          <c:yMode val="edge"/>
          <c:x val="0.111569499408429"/>
          <c:y val="0"/>
        </c:manualLayout>
      </c:layout>
      <c:spPr>
        <a:noFill/>
        <a:ln w="25400">
          <a:noFill/>
        </a:ln>
      </c:spPr>
    </c:title>
    <c:view3D>
      <c:depthPercent val="100"/>
      <c:rAngAx val="1"/>
    </c:view3D>
    <c:floor>
      <c:spPr>
        <a:noFill/>
        <a:ln w="3175">
          <a:solidFill>
            <a:srgbClr val="808080"/>
          </a:solidFill>
          <a:prstDash val="solid"/>
        </a:ln>
      </c:spPr>
    </c:floor>
    <c:sideWall>
      <c:spPr>
        <a:noFill/>
        <a:ln w="25400">
          <a:noFill/>
        </a:ln>
      </c:spPr>
    </c:sideWall>
    <c:backWall>
      <c:spPr>
        <a:noFill/>
        <a:ln w="25400">
          <a:noFill/>
        </a:ln>
      </c:spPr>
    </c:backWall>
    <c:plotArea>
      <c:layout>
        <c:manualLayout>
          <c:layoutTarget val="inner"/>
          <c:xMode val="edge"/>
          <c:yMode val="edge"/>
          <c:x val="0.14667171578676988"/>
          <c:y val="0.26192286010438154"/>
          <c:w val="0.77317350256591066"/>
          <c:h val="0.59495462893928097"/>
        </c:manualLayout>
      </c:layout>
      <c:bar3DChart>
        <c:barDir val="col"/>
        <c:grouping val="clustered"/>
        <c:ser>
          <c:idx val="0"/>
          <c:order val="0"/>
          <c:tx>
            <c:strRef>
              <c:f>'P28'!$D$1:$D$2</c:f>
              <c:strCache>
                <c:ptCount val="1"/>
                <c:pt idx="0">
                  <c:v>¿QUÉ GRADO DE IMPORTANCIA TIENEN CADA UNA DE ESTAS CUESTIONES EN TU VIDA? La aprobación de una ley contra la discriminación</c:v>
                </c:pt>
              </c:strCache>
            </c:strRef>
          </c:tx>
          <c:spPr>
            <a:solidFill>
              <a:srgbClr val="000090"/>
            </a:solidFill>
            <a:ln w="25400">
              <a:noFill/>
            </a:ln>
            <a:effectLst>
              <a:outerShdw dist="35921" dir="2700000" algn="br">
                <a:srgbClr val="000000"/>
              </a:outerShdw>
            </a:effectLst>
          </c:spPr>
          <c:dLbls>
            <c:dLbl>
              <c:idx val="0"/>
              <c:layout>
                <c:manualLayout>
                  <c:x val="0"/>
                  <c:y val="-2.5720521793874681E-2"/>
                </c:manualLayout>
              </c:layout>
              <c:showVal val="1"/>
            </c:dLbl>
            <c:dLbl>
              <c:idx val="1"/>
              <c:layout>
                <c:manualLayout>
                  <c:x val="5.1829742967326314E-3"/>
                  <c:y val="-3.6517886895510006E-2"/>
                </c:manualLayout>
              </c:layout>
              <c:showVal val="1"/>
            </c:dLbl>
            <c:dLbl>
              <c:idx val="2"/>
              <c:layout>
                <c:manualLayout>
                  <c:x val="9.7982940167141968E-3"/>
                  <c:y val="-3.6743602562678262E-3"/>
                </c:manualLayout>
              </c:layout>
              <c:showVal val="1"/>
            </c:dLbl>
            <c:dLbl>
              <c:idx val="3"/>
              <c:layout>
                <c:manualLayout>
                  <c:x val="2.4495735041785535E-3"/>
                  <c:y val="-2.5720521793874788E-2"/>
                </c:manualLayout>
              </c:layout>
              <c:showVal val="1"/>
            </c:dLbl>
            <c:numFmt formatCode="0.0%" sourceLinked="0"/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sz="1200" b="0" i="0" u="none" strike="noStrike" baseline="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</a:defRPr>
                </a:pPr>
                <a:endParaRPr lang="es-MX"/>
              </a:p>
            </c:txPr>
            <c:showVal val="1"/>
          </c:dLbls>
          <c:cat>
            <c:strRef>
              <c:f>'P28'!$D$3:$D$6</c:f>
              <c:strCache>
                <c:ptCount val="4"/>
                <c:pt idx="0">
                  <c:v>Nada importante</c:v>
                </c:pt>
                <c:pt idx="1">
                  <c:v>Poco importante</c:v>
                </c:pt>
                <c:pt idx="2">
                  <c:v>Bastante importante</c:v>
                </c:pt>
                <c:pt idx="3">
                  <c:v>Muy importante</c:v>
                </c:pt>
              </c:strCache>
            </c:strRef>
          </c:cat>
          <c:val>
            <c:numRef>
              <c:f>'P28'!$E$3:$E$6</c:f>
              <c:numCache>
                <c:formatCode>0%</c:formatCode>
                <c:ptCount val="4"/>
                <c:pt idx="0">
                  <c:v>1.5625000000000003E-2</c:v>
                </c:pt>
                <c:pt idx="1">
                  <c:v>1.1718750000000003E-2</c:v>
                </c:pt>
                <c:pt idx="2">
                  <c:v>8.5937500000000028E-2</c:v>
                </c:pt>
                <c:pt idx="3">
                  <c:v>0.88671875</c:v>
                </c:pt>
              </c:numCache>
            </c:numRef>
          </c:val>
        </c:ser>
        <c:shape val="cylinder"/>
        <c:axId val="118381568"/>
        <c:axId val="118387456"/>
        <c:axId val="0"/>
      </c:bar3DChart>
      <c:catAx>
        <c:axId val="118381568"/>
        <c:scaling>
          <c:orientation val="minMax"/>
        </c:scaling>
        <c:axPos val="b"/>
        <c:numFmt formatCode="General" sourceLinked="1"/>
        <c:tickLblPos val="nextTo"/>
        <c:spPr>
          <a:ln w="3175">
            <a:solidFill>
              <a:srgbClr val="808080"/>
            </a:solidFill>
            <a:prstDash val="solid"/>
          </a:ln>
        </c:spPr>
        <c:txPr>
          <a:bodyPr rot="0" vert="horz"/>
          <a:lstStyle/>
          <a:p>
            <a:pPr>
              <a:defRPr sz="1200" b="0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endParaRPr lang="es-MX"/>
          </a:p>
        </c:txPr>
        <c:crossAx val="118387456"/>
        <c:crosses val="autoZero"/>
        <c:auto val="1"/>
        <c:lblAlgn val="ctr"/>
        <c:lblOffset val="100"/>
      </c:catAx>
      <c:valAx>
        <c:axId val="118387456"/>
        <c:scaling>
          <c:orientation val="minMax"/>
        </c:scaling>
        <c:axPos val="l"/>
        <c:numFmt formatCode="0%" sourceLinked="1"/>
        <c:tickLblPos val="nextTo"/>
        <c:spPr>
          <a:ln w="3175">
            <a:solidFill>
              <a:srgbClr val="808080"/>
            </a:solidFill>
            <a:prstDash val="solid"/>
          </a:ln>
        </c:spPr>
        <c:txPr>
          <a:bodyPr rot="0" vert="horz"/>
          <a:lstStyle/>
          <a:p>
            <a:pPr>
              <a:defRPr sz="1200" b="0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endParaRPr lang="es-MX"/>
          </a:p>
        </c:txPr>
        <c:crossAx val="118381568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</c:chart>
  <c:spPr>
    <a:solidFill>
      <a:srgbClr val="FFFFFF"/>
    </a:solidFill>
    <a:ln w="3175">
      <a:solidFill>
        <a:schemeClr val="bg1">
          <a:lumMod val="65000"/>
        </a:schemeClr>
      </a:solidFill>
      <a:prstDash val="solid"/>
    </a:ln>
  </c:spPr>
  <c:txPr>
    <a:bodyPr/>
    <a:lstStyle/>
    <a:p>
      <a:pPr>
        <a:defRPr sz="1000" b="0" i="0" u="none" strike="noStrike" baseline="0">
          <a:solidFill>
            <a:srgbClr val="000000"/>
          </a:solidFill>
          <a:latin typeface="Calibri"/>
          <a:ea typeface="Calibri"/>
          <a:cs typeface="Calibri"/>
        </a:defRPr>
      </a:pPr>
      <a:endParaRPr lang="es-MX"/>
    </a:p>
  </c:txPr>
  <c:externalData r:id="rId1"/>
</c:chartSpace>
</file>

<file path=ppt/charts/chart3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s-MX"/>
  <c:style val="18"/>
  <c:chart>
    <c:title>
      <c:tx>
        <c:rich>
          <a:bodyPr/>
          <a:lstStyle/>
          <a:p>
            <a:pPr>
              <a:defRPr sz="1200" b="0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r>
              <a:rPr lang="es-ES" sz="1200" b="1" i="0" u="none" strike="noStrike" baseline="0" dirty="0"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Grado de importancia de reformar la ley que fija en 14 años </a:t>
            </a:r>
            <a:r>
              <a:rPr lang="es-ES" sz="1200" b="1" i="0" u="none" strike="noStrike" baseline="0" dirty="0" smtClean="0"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la edad </a:t>
            </a:r>
            <a:r>
              <a:rPr lang="es-ES" sz="1200" b="1" i="0" u="none" strike="noStrike" baseline="0" dirty="0"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de consentimiento sexual de los heterosexuales y en 18 la de los </a:t>
            </a:r>
            <a:r>
              <a:rPr lang="es-ES" sz="1200" b="1" i="0" u="none" strike="noStrike" baseline="0" dirty="0" err="1"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gays</a:t>
            </a:r>
            <a:endParaRPr lang="es-ES" sz="1200" b="1" i="0" u="none" strike="noStrike" baseline="0" dirty="0">
              <a:solidFill>
                <a:srgbClr val="000000"/>
              </a:solidFill>
              <a:latin typeface="Calibri"/>
              <a:ea typeface="Calibri"/>
              <a:cs typeface="Calibri"/>
            </a:endParaRPr>
          </a:p>
          <a:p>
            <a:pPr>
              <a:defRPr sz="1200" b="0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r>
              <a:rPr lang="es-ES" sz="1200" b="0" i="0" u="none" strike="noStrike" baseline="0" dirty="0"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(en porcentaje)</a:t>
            </a:r>
          </a:p>
        </c:rich>
      </c:tx>
      <c:layout>
        <c:manualLayout>
          <c:xMode val="edge"/>
          <c:yMode val="edge"/>
          <c:x val="0.10165190714797"/>
          <c:y val="0"/>
        </c:manualLayout>
      </c:layout>
      <c:spPr>
        <a:noFill/>
        <a:ln w="25400">
          <a:noFill/>
        </a:ln>
      </c:spPr>
    </c:title>
    <c:view3D>
      <c:depthPercent val="100"/>
      <c:rAngAx val="1"/>
    </c:view3D>
    <c:floor>
      <c:spPr>
        <a:noFill/>
        <a:ln w="3175">
          <a:solidFill>
            <a:srgbClr val="808080"/>
          </a:solidFill>
          <a:prstDash val="solid"/>
        </a:ln>
      </c:spPr>
    </c:floor>
    <c:sideWall>
      <c:spPr>
        <a:noFill/>
        <a:ln w="25400">
          <a:noFill/>
        </a:ln>
      </c:spPr>
    </c:sideWall>
    <c:backWall>
      <c:spPr>
        <a:noFill/>
        <a:ln w="25400">
          <a:noFill/>
        </a:ln>
      </c:spPr>
    </c:backWall>
    <c:plotArea>
      <c:layout>
        <c:manualLayout>
          <c:layoutTarget val="inner"/>
          <c:xMode val="edge"/>
          <c:yMode val="edge"/>
          <c:x val="0.16517383001543401"/>
          <c:y val="0.29427107457156099"/>
          <c:w val="0.78222373366119979"/>
          <c:h val="0.56200658741186749"/>
        </c:manualLayout>
      </c:layout>
      <c:bar3DChart>
        <c:barDir val="col"/>
        <c:grouping val="clustered"/>
        <c:ser>
          <c:idx val="0"/>
          <c:order val="0"/>
          <c:tx>
            <c:strRef>
              <c:f>'P29'!$C$1:$C$2</c:f>
              <c:strCache>
                <c:ptCount val="1"/>
                <c:pt idx="0">
                  <c:v>¿QUÉ GRADO DE IMPORTANCIA TIENEN CADA UNA DE ESTAS CUESTIONES EN TU VIDA? Reformar la ley que fija en 14 años de edad de consentimiento sexual de los heterosexuales y en 18 la de los gays</c:v>
                </c:pt>
              </c:strCache>
            </c:strRef>
          </c:tx>
          <c:spPr>
            <a:solidFill>
              <a:srgbClr val="000090"/>
            </a:solidFill>
            <a:ln w="25400">
              <a:noFill/>
            </a:ln>
            <a:effectLst>
              <a:outerShdw dist="35921" dir="2700000" algn="br">
                <a:srgbClr val="000000"/>
              </a:outerShdw>
            </a:effectLst>
          </c:spPr>
          <c:dLbls>
            <c:numFmt formatCode="0.00%" sourceLinked="0"/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sz="1200" b="0" i="0" u="none" strike="noStrike" baseline="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</a:defRPr>
                </a:pPr>
                <a:endParaRPr lang="es-MX"/>
              </a:p>
            </c:txPr>
            <c:showVal val="1"/>
          </c:dLbls>
          <c:cat>
            <c:strRef>
              <c:f>'P29'!$C$3:$C$6</c:f>
              <c:strCache>
                <c:ptCount val="4"/>
                <c:pt idx="0">
                  <c:v>Nada importante</c:v>
                </c:pt>
                <c:pt idx="1">
                  <c:v>Poco importante</c:v>
                </c:pt>
                <c:pt idx="2">
                  <c:v>Bastante importante</c:v>
                </c:pt>
                <c:pt idx="3">
                  <c:v>Muy importante</c:v>
                </c:pt>
              </c:strCache>
            </c:strRef>
          </c:cat>
          <c:val>
            <c:numRef>
              <c:f>'P29'!$D$3:$D$6</c:f>
              <c:numCache>
                <c:formatCode>0.0%</c:formatCode>
                <c:ptCount val="4"/>
                <c:pt idx="0">
                  <c:v>8.2677165354330728E-2</c:v>
                </c:pt>
                <c:pt idx="1">
                  <c:v>9.0551181102362266E-2</c:v>
                </c:pt>
                <c:pt idx="2">
                  <c:v>0.20078740157480326</c:v>
                </c:pt>
                <c:pt idx="3">
                  <c:v>0.62598425196850593</c:v>
                </c:pt>
              </c:numCache>
            </c:numRef>
          </c:val>
        </c:ser>
        <c:shape val="cylinder"/>
        <c:axId val="118420992"/>
        <c:axId val="118422528"/>
        <c:axId val="0"/>
      </c:bar3DChart>
      <c:catAx>
        <c:axId val="118420992"/>
        <c:scaling>
          <c:orientation val="minMax"/>
        </c:scaling>
        <c:axPos val="b"/>
        <c:numFmt formatCode="General" sourceLinked="1"/>
        <c:tickLblPos val="nextTo"/>
        <c:spPr>
          <a:ln w="3175">
            <a:solidFill>
              <a:srgbClr val="808080"/>
            </a:solidFill>
            <a:prstDash val="solid"/>
          </a:ln>
        </c:spPr>
        <c:txPr>
          <a:bodyPr rot="0" vert="horz"/>
          <a:lstStyle/>
          <a:p>
            <a:pPr>
              <a:defRPr sz="1200" b="0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endParaRPr lang="es-MX"/>
          </a:p>
        </c:txPr>
        <c:crossAx val="118422528"/>
        <c:crosses val="autoZero"/>
        <c:auto val="1"/>
        <c:lblAlgn val="ctr"/>
        <c:lblOffset val="100"/>
      </c:catAx>
      <c:valAx>
        <c:axId val="118422528"/>
        <c:scaling>
          <c:orientation val="minMax"/>
        </c:scaling>
        <c:axPos val="l"/>
        <c:numFmt formatCode="0%" sourceLinked="0"/>
        <c:tickLblPos val="nextTo"/>
        <c:spPr>
          <a:ln w="3175">
            <a:solidFill>
              <a:srgbClr val="808080"/>
            </a:solidFill>
            <a:prstDash val="solid"/>
          </a:ln>
        </c:spPr>
        <c:txPr>
          <a:bodyPr rot="0" vert="horz"/>
          <a:lstStyle/>
          <a:p>
            <a:pPr>
              <a:defRPr sz="1200" b="0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endParaRPr lang="es-MX"/>
          </a:p>
        </c:txPr>
        <c:crossAx val="118420992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</c:chart>
  <c:spPr>
    <a:solidFill>
      <a:srgbClr val="FFFFFF"/>
    </a:solidFill>
    <a:ln w="3175">
      <a:solidFill>
        <a:schemeClr val="bg1">
          <a:lumMod val="65000"/>
        </a:schemeClr>
      </a:solidFill>
      <a:prstDash val="solid"/>
    </a:ln>
  </c:spPr>
  <c:txPr>
    <a:bodyPr/>
    <a:lstStyle/>
    <a:p>
      <a:pPr>
        <a:defRPr sz="1000" b="0" i="0" u="none" strike="noStrike" baseline="0">
          <a:solidFill>
            <a:srgbClr val="000000"/>
          </a:solidFill>
          <a:latin typeface="Calibri"/>
          <a:ea typeface="Calibri"/>
          <a:cs typeface="Calibri"/>
        </a:defRPr>
      </a:pPr>
      <a:endParaRPr lang="es-MX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s-MX"/>
  <c:chart>
    <c:title>
      <c:tx>
        <c:rich>
          <a:bodyPr/>
          <a:lstStyle/>
          <a:p>
            <a:pPr>
              <a:defRPr sz="1200" b="0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r>
              <a:rPr lang="es-ES" sz="1200" b="1" i="0" u="none" strike="noStrike" baseline="0" dirty="0"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Religión de </a:t>
            </a:r>
            <a:r>
              <a:rPr lang="es-ES" sz="1200" b="1" i="0" u="none" strike="noStrike" baseline="0" dirty="0" smtClean="0"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los/as entrevistados/as</a:t>
            </a:r>
            <a:endParaRPr lang="es-ES" sz="1200" b="1" i="0" u="none" strike="noStrike" baseline="0" dirty="0">
              <a:solidFill>
                <a:srgbClr val="000000"/>
              </a:solidFill>
              <a:latin typeface="Calibri"/>
              <a:ea typeface="Calibri"/>
              <a:cs typeface="Calibri"/>
            </a:endParaRPr>
          </a:p>
          <a:p>
            <a:pPr>
              <a:defRPr sz="1200" b="0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r>
              <a:rPr lang="es-ES" sz="1200" b="0" i="0" u="none" strike="noStrike" baseline="0" dirty="0"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(en porcentaje)</a:t>
            </a:r>
          </a:p>
        </c:rich>
      </c:tx>
      <c:layout/>
      <c:spPr>
        <a:noFill/>
        <a:ln w="25400">
          <a:noFill/>
        </a:ln>
      </c:spPr>
    </c:title>
    <c:view3D>
      <c:depthPercent val="100"/>
      <c:rAngAx val="1"/>
    </c:view3D>
    <c:floor>
      <c:spPr>
        <a:noFill/>
        <a:ln w="3175">
          <a:solidFill>
            <a:srgbClr val="808080"/>
          </a:solidFill>
          <a:prstDash val="solid"/>
        </a:ln>
      </c:spPr>
    </c:floor>
    <c:sideWall>
      <c:spPr>
        <a:noFill/>
        <a:ln w="25400">
          <a:noFill/>
        </a:ln>
      </c:spPr>
    </c:sideWall>
    <c:backWall>
      <c:spPr>
        <a:noFill/>
        <a:ln w="25400">
          <a:noFill/>
        </a:ln>
      </c:spPr>
    </c:backWall>
    <c:plotArea>
      <c:layout>
        <c:manualLayout>
          <c:layoutTarget val="inner"/>
          <c:xMode val="edge"/>
          <c:yMode val="edge"/>
          <c:x val="0.17487798347949027"/>
          <c:y val="0.230385745337919"/>
          <c:w val="0.75569351907934679"/>
          <c:h val="0.48399733147915008"/>
        </c:manualLayout>
      </c:layout>
      <c:bar3DChart>
        <c:barDir val="col"/>
        <c:grouping val="clustered"/>
        <c:ser>
          <c:idx val="0"/>
          <c:order val="0"/>
          <c:spPr>
            <a:solidFill>
              <a:srgbClr val="0066CC"/>
            </a:solidFill>
            <a:ln w="25400">
              <a:noFill/>
            </a:ln>
          </c:spPr>
          <c:dLbls>
            <c:dLbl>
              <c:idx val="0"/>
              <c:layout>
                <c:manualLayout>
                  <c:x val="2.2184841861322527E-2"/>
                  <c:y val="-2.3214565363100504E-2"/>
                </c:manualLayout>
              </c:layout>
              <c:showVal val="1"/>
            </c:dLbl>
            <c:dLbl>
              <c:idx val="1"/>
              <c:layout>
                <c:manualLayout>
                  <c:x val="2.2296607195160138E-2"/>
                  <c:y val="-3.4241021150155412E-2"/>
                </c:manualLayout>
              </c:layout>
              <c:showVal val="1"/>
            </c:dLbl>
            <c:dLbl>
              <c:idx val="2"/>
              <c:layout>
                <c:manualLayout>
                  <c:x val="2.5083545010150445E-2"/>
                  <c:y val="-4.0118636055688897E-2"/>
                </c:manualLayout>
              </c:layout>
              <c:showVal val="1"/>
            </c:dLbl>
            <c:dLbl>
              <c:idx val="3"/>
              <c:layout>
                <c:manualLayout>
                  <c:x val="1.7160814202462425E-2"/>
                  <c:y val="-4.1677014100829711E-2"/>
                </c:manualLayout>
              </c:layout>
              <c:showVal val="1"/>
            </c:dLbl>
            <c:dLbl>
              <c:idx val="4"/>
              <c:layout>
                <c:manualLayout>
                  <c:x val="1.7849658118794902E-2"/>
                  <c:y val="-5.1532128238474618E-2"/>
                </c:manualLayout>
              </c:layout>
              <c:showVal val="1"/>
            </c:dLbl>
            <c:dLbl>
              <c:idx val="5"/>
              <c:layout>
                <c:manualLayout>
                  <c:x val="2.7870680044593216E-2"/>
                  <c:y val="-3.5799835879703631E-2"/>
                </c:manualLayout>
              </c:layout>
              <c:showVal val="1"/>
            </c:dLbl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sz="1200"/>
                </a:pPr>
                <a:endParaRPr lang="es-MX"/>
              </a:p>
            </c:txPr>
            <c:showVal val="1"/>
          </c:dLbls>
          <c:cat>
            <c:strRef>
              <c:f>Religión!$H$3:$H$8</c:f>
              <c:strCache>
                <c:ptCount val="6"/>
                <c:pt idx="0">
                  <c:v>Católica</c:v>
                </c:pt>
                <c:pt idx="1">
                  <c:v>Evangélica</c:v>
                </c:pt>
                <c:pt idx="2">
                  <c:v>Agnóstica</c:v>
                </c:pt>
                <c:pt idx="3">
                  <c:v>Otra</c:v>
                </c:pt>
                <c:pt idx="4">
                  <c:v>Ninguna</c:v>
                </c:pt>
                <c:pt idx="5">
                  <c:v>No responde</c:v>
                </c:pt>
              </c:strCache>
            </c:strRef>
          </c:cat>
          <c:val>
            <c:numRef>
              <c:f>Religión!$J$3:$J$8</c:f>
              <c:numCache>
                <c:formatCode>0.0%</c:formatCode>
                <c:ptCount val="6"/>
                <c:pt idx="0">
                  <c:v>0.31007751937984701</c:v>
                </c:pt>
                <c:pt idx="1">
                  <c:v>5.4263565891472902E-2</c:v>
                </c:pt>
                <c:pt idx="2">
                  <c:v>2.3255813953488403E-2</c:v>
                </c:pt>
                <c:pt idx="3">
                  <c:v>1.5503875968992224E-2</c:v>
                </c:pt>
                <c:pt idx="4">
                  <c:v>0.58914728682170459</c:v>
                </c:pt>
                <c:pt idx="5">
                  <c:v>7.7519379844961404E-3</c:v>
                </c:pt>
              </c:numCache>
            </c:numRef>
          </c:val>
        </c:ser>
        <c:gapWidth val="0"/>
        <c:gapDepth val="0"/>
        <c:shape val="cylinder"/>
        <c:axId val="114910336"/>
        <c:axId val="114911872"/>
        <c:axId val="0"/>
      </c:bar3DChart>
      <c:catAx>
        <c:axId val="114910336"/>
        <c:scaling>
          <c:orientation val="minMax"/>
        </c:scaling>
        <c:axPos val="b"/>
        <c:numFmt formatCode="General" sourceLinked="1"/>
        <c:majorTickMark val="none"/>
        <c:tickLblPos val="nextTo"/>
        <c:spPr>
          <a:ln w="3175">
            <a:solidFill>
              <a:srgbClr val="808080"/>
            </a:solidFill>
            <a:prstDash val="solid"/>
          </a:ln>
        </c:spPr>
        <c:txPr>
          <a:bodyPr/>
          <a:lstStyle/>
          <a:p>
            <a:pPr>
              <a:defRPr sz="1200"/>
            </a:pPr>
            <a:endParaRPr lang="es-MX"/>
          </a:p>
        </c:txPr>
        <c:crossAx val="114911872"/>
        <c:crosses val="autoZero"/>
        <c:auto val="1"/>
        <c:lblAlgn val="ctr"/>
        <c:lblOffset val="100"/>
      </c:catAx>
      <c:valAx>
        <c:axId val="114911872"/>
        <c:scaling>
          <c:orientation val="minMax"/>
        </c:scaling>
        <c:axPos val="l"/>
        <c:numFmt formatCode="0%" sourceLinked="0"/>
        <c:tickLblPos val="nextTo"/>
        <c:spPr>
          <a:ln w="3175">
            <a:solidFill>
              <a:srgbClr val="808080"/>
            </a:solidFill>
            <a:prstDash val="solid"/>
          </a:ln>
        </c:spPr>
        <c:txPr>
          <a:bodyPr/>
          <a:lstStyle/>
          <a:p>
            <a:pPr>
              <a:defRPr sz="1200"/>
            </a:pPr>
            <a:endParaRPr lang="es-MX"/>
          </a:p>
        </c:txPr>
        <c:crossAx val="114910336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</c:chart>
  <c:spPr>
    <a:solidFill>
      <a:srgbClr val="FFFFFF"/>
    </a:solidFill>
    <a:ln w="3175">
      <a:solidFill>
        <a:schemeClr val="bg1">
          <a:lumMod val="65000"/>
        </a:schemeClr>
      </a:solidFill>
      <a:prstDash val="solid"/>
    </a:ln>
  </c:spPr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s-MX"/>
  <c:chart>
    <c:title>
      <c:tx>
        <c:rich>
          <a:bodyPr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r>
              <a:rPr lang="es-ES" sz="1300" b="1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Tiene usted hijos/as</a:t>
            </a:r>
          </a:p>
          <a:p>
            <a:pPr>
              <a:defRPr sz="1000" b="0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r>
              <a:rPr lang="es-ES" sz="1000" b="0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(en porcentaje)</a:t>
            </a:r>
          </a:p>
        </c:rich>
      </c:tx>
      <c:layout>
        <c:manualLayout>
          <c:xMode val="edge"/>
          <c:yMode val="edge"/>
          <c:x val="0.36175000000000002"/>
          <c:y val="2.7068832173240538E-2"/>
        </c:manualLayout>
      </c:layout>
      <c:spPr>
        <a:noFill/>
        <a:ln w="25400">
          <a:noFill/>
        </a:ln>
      </c:spPr>
    </c:title>
    <c:view3D>
      <c:depthPercent val="100"/>
      <c:rAngAx val="1"/>
    </c:view3D>
    <c:floor>
      <c:spPr>
        <a:noFill/>
        <a:ln w="3175">
          <a:solidFill>
            <a:srgbClr val="808080"/>
          </a:solidFill>
          <a:prstDash val="solid"/>
        </a:ln>
      </c:spPr>
    </c:floor>
    <c:sideWall>
      <c:spPr>
        <a:noFill/>
        <a:ln w="25400">
          <a:noFill/>
        </a:ln>
      </c:spPr>
    </c:sideWall>
    <c:backWall>
      <c:spPr>
        <a:noFill/>
        <a:ln w="25400">
          <a:noFill/>
        </a:ln>
      </c:spPr>
    </c:backWall>
    <c:plotArea>
      <c:layout>
        <c:manualLayout>
          <c:layoutTarget val="inner"/>
          <c:xMode val="edge"/>
          <c:yMode val="edge"/>
          <c:x val="0.125867672790901"/>
          <c:y val="0.31585155683845839"/>
          <c:w val="0.86008180227471909"/>
          <c:h val="0.43013748929052331"/>
        </c:manualLayout>
      </c:layout>
      <c:bar3DChart>
        <c:barDir val="col"/>
        <c:grouping val="clustered"/>
        <c:ser>
          <c:idx val="0"/>
          <c:order val="0"/>
          <c:spPr>
            <a:solidFill>
              <a:srgbClr val="0066CC"/>
            </a:solidFill>
            <a:ln w="25400">
              <a:noFill/>
            </a:ln>
          </c:spPr>
          <c:dLbls>
            <c:dLbl>
              <c:idx val="0"/>
              <c:layout>
                <c:manualLayout>
                  <c:x val="1.9444444444444403E-2"/>
                  <c:y val="-3.622503973546231E-2"/>
                </c:manualLayout>
              </c:layout>
              <c:showVal val="1"/>
            </c:dLbl>
            <c:dLbl>
              <c:idx val="2"/>
              <c:layout>
                <c:manualLayout>
                  <c:x val="5.5555555555555462E-3"/>
                  <c:y val="-3.4802784222737804E-2"/>
                </c:manualLayout>
              </c:layout>
              <c:showVal val="1"/>
            </c:dLbl>
            <c:dLbl>
              <c:idx val="4"/>
              <c:layout>
                <c:manualLayout>
                  <c:x val="2.5000000000000012E-2"/>
                  <c:y val="-3.4802784222737707E-2"/>
                </c:manualLayout>
              </c:layout>
              <c:showVal val="1"/>
            </c:dLbl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sz="1200"/>
                </a:pPr>
                <a:endParaRPr lang="es-MX"/>
              </a:p>
            </c:txPr>
            <c:showVal val="1"/>
          </c:dLbls>
          <c:cat>
            <c:strRef>
              <c:f>Hijos!$H$3:$H$8</c:f>
              <c:strCache>
                <c:ptCount val="5"/>
                <c:pt idx="0">
                  <c:v>Si</c:v>
                </c:pt>
                <c:pt idx="2">
                  <c:v>No</c:v>
                </c:pt>
                <c:pt idx="4">
                  <c:v>No responde </c:v>
                </c:pt>
              </c:strCache>
            </c:strRef>
          </c:cat>
          <c:val>
            <c:numRef>
              <c:f>Hijos!$J$3:$J$8</c:f>
              <c:numCache>
                <c:formatCode>General</c:formatCode>
                <c:ptCount val="6"/>
                <c:pt idx="0" formatCode="0.00%">
                  <c:v>0.10077519379845008</c:v>
                </c:pt>
                <c:pt idx="2" formatCode="0.00%">
                  <c:v>0.88372093023255804</c:v>
                </c:pt>
                <c:pt idx="4" formatCode="0.00%">
                  <c:v>1.5503875968992224E-2</c:v>
                </c:pt>
              </c:numCache>
            </c:numRef>
          </c:val>
        </c:ser>
        <c:gapWidth val="0"/>
        <c:gapDepth val="0"/>
        <c:shape val="cylinder"/>
        <c:axId val="114977792"/>
        <c:axId val="114979584"/>
        <c:axId val="0"/>
      </c:bar3DChart>
      <c:catAx>
        <c:axId val="114977792"/>
        <c:scaling>
          <c:orientation val="minMax"/>
        </c:scaling>
        <c:axPos val="b"/>
        <c:numFmt formatCode="General" sourceLinked="1"/>
        <c:majorTickMark val="none"/>
        <c:tickLblPos val="nextTo"/>
        <c:spPr>
          <a:ln w="3175">
            <a:solidFill>
              <a:srgbClr val="808080"/>
            </a:solidFill>
            <a:prstDash val="solid"/>
          </a:ln>
        </c:spPr>
        <c:txPr>
          <a:bodyPr/>
          <a:lstStyle/>
          <a:p>
            <a:pPr>
              <a:defRPr sz="1200"/>
            </a:pPr>
            <a:endParaRPr lang="es-MX"/>
          </a:p>
        </c:txPr>
        <c:crossAx val="114979584"/>
        <c:crosses val="autoZero"/>
        <c:auto val="1"/>
        <c:lblAlgn val="ctr"/>
        <c:lblOffset val="100"/>
      </c:catAx>
      <c:valAx>
        <c:axId val="114979584"/>
        <c:scaling>
          <c:orientation val="minMax"/>
        </c:scaling>
        <c:axPos val="l"/>
        <c:numFmt formatCode="0%" sourceLinked="0"/>
        <c:tickLblPos val="nextTo"/>
        <c:spPr>
          <a:ln w="3175">
            <a:solidFill>
              <a:srgbClr val="808080"/>
            </a:solidFill>
            <a:prstDash val="solid"/>
          </a:ln>
        </c:spPr>
        <c:txPr>
          <a:bodyPr/>
          <a:lstStyle/>
          <a:p>
            <a:pPr>
              <a:defRPr sz="1200"/>
            </a:pPr>
            <a:endParaRPr lang="es-MX"/>
          </a:p>
        </c:txPr>
        <c:crossAx val="114977792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</c:chart>
  <c:spPr>
    <a:solidFill>
      <a:srgbClr val="FFFFFF"/>
    </a:solidFill>
    <a:ln w="3175">
      <a:solidFill>
        <a:schemeClr val="bg1">
          <a:lumMod val="65000"/>
        </a:schemeClr>
      </a:solidFill>
      <a:prstDash val="solid"/>
    </a:ln>
  </c:spPr>
  <c:externalData r:id="rId1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s-MX"/>
  <c:chart>
    <c:title>
      <c:tx>
        <c:rich>
          <a:bodyPr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r>
              <a:rPr lang="es-ES" sz="1300" b="1" i="0" u="none" strike="noStrike" baseline="0" dirty="0" smtClean="0"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Encuestados/as </a:t>
            </a:r>
            <a:r>
              <a:rPr lang="es-ES" sz="1300" b="1" i="0" u="none" strike="noStrike" baseline="0" dirty="0"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que tienen hijos/as, según sexo</a:t>
            </a:r>
          </a:p>
          <a:p>
            <a:pPr>
              <a:defRPr sz="1000" b="0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r>
              <a:rPr lang="es-ES" sz="1000" b="0" i="0" u="none" strike="noStrike" baseline="0" dirty="0"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(en porcentaje)</a:t>
            </a:r>
          </a:p>
        </c:rich>
      </c:tx>
      <c:spPr>
        <a:noFill/>
        <a:ln w="25400">
          <a:noFill/>
        </a:ln>
      </c:spPr>
    </c:title>
    <c:view3D>
      <c:depthPercent val="100"/>
      <c:rAngAx val="1"/>
    </c:view3D>
    <c:floor>
      <c:spPr>
        <a:noFill/>
        <a:ln w="3175">
          <a:solidFill>
            <a:srgbClr val="808080"/>
          </a:solidFill>
          <a:prstDash val="solid"/>
        </a:ln>
      </c:spPr>
    </c:floor>
    <c:sideWall>
      <c:spPr>
        <a:noFill/>
        <a:ln w="25400">
          <a:noFill/>
        </a:ln>
      </c:spPr>
    </c:sideWall>
    <c:backWall>
      <c:spPr>
        <a:noFill/>
        <a:ln w="25400">
          <a:noFill/>
        </a:ln>
      </c:spPr>
    </c:backWall>
    <c:plotArea>
      <c:layout>
        <c:manualLayout>
          <c:layoutTarget val="inner"/>
          <c:xMode val="edge"/>
          <c:yMode val="edge"/>
          <c:x val="0.163252405949256"/>
          <c:y val="0.25977401026727831"/>
          <c:w val="0.64508092738407896"/>
          <c:h val="0.53262388025162699"/>
        </c:manualLayout>
      </c:layout>
      <c:bar3DChart>
        <c:barDir val="col"/>
        <c:grouping val="clustered"/>
        <c:ser>
          <c:idx val="0"/>
          <c:order val="0"/>
          <c:spPr>
            <a:solidFill>
              <a:srgbClr val="0066CC"/>
            </a:solidFill>
            <a:ln w="25400">
              <a:noFill/>
            </a:ln>
          </c:spPr>
          <c:dPt>
            <c:idx val="0"/>
            <c:spPr>
              <a:solidFill>
                <a:srgbClr val="37CCC7"/>
              </a:solidFill>
              <a:ln w="25400">
                <a:noFill/>
              </a:ln>
            </c:spPr>
          </c:dPt>
          <c:dLbls>
            <c:dLbl>
              <c:idx val="0"/>
              <c:layout>
                <c:manualLayout>
                  <c:x val="5.8333333333333487E-2"/>
                  <c:y val="-0.108275328692962"/>
                </c:manualLayout>
              </c:layout>
              <c:showVal val="1"/>
            </c:dLbl>
            <c:dLbl>
              <c:idx val="1"/>
              <c:layout>
                <c:manualLayout>
                  <c:x val="6.9444444444444434E-2"/>
                  <c:y val="-0.108275328692962"/>
                </c:manualLayout>
              </c:layout>
              <c:showVal val="1"/>
            </c:dLbl>
            <c:dLbl>
              <c:idx val="2"/>
              <c:layout>
                <c:manualLayout>
                  <c:x val="0.05"/>
                  <c:y val="-4.6403712296983708E-2"/>
                </c:manualLayout>
              </c:layout>
              <c:showVal val="1"/>
            </c:dLbl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sz="1200"/>
                </a:pPr>
                <a:endParaRPr lang="es-MX"/>
              </a:p>
            </c:txPr>
            <c:showVal val="1"/>
          </c:dLbls>
          <c:cat>
            <c:strRef>
              <c:f>'Hijos (2)'!$I$3:$I$4</c:f>
              <c:strCache>
                <c:ptCount val="2"/>
                <c:pt idx="0">
                  <c:v>Mujer</c:v>
                </c:pt>
                <c:pt idx="1">
                  <c:v>Hombre</c:v>
                </c:pt>
              </c:strCache>
            </c:strRef>
          </c:cat>
          <c:val>
            <c:numRef>
              <c:f>'Hijos (2)'!$K$3:$K$4</c:f>
              <c:numCache>
                <c:formatCode>0.0%</c:formatCode>
                <c:ptCount val="2"/>
                <c:pt idx="0">
                  <c:v>0.12878787878787901</c:v>
                </c:pt>
                <c:pt idx="1">
                  <c:v>7.2000000000000022E-2</c:v>
                </c:pt>
              </c:numCache>
            </c:numRef>
          </c:val>
        </c:ser>
        <c:gapWidth val="0"/>
        <c:gapDepth val="0"/>
        <c:shape val="cylinder"/>
        <c:axId val="115041792"/>
        <c:axId val="115043328"/>
        <c:axId val="0"/>
      </c:bar3DChart>
      <c:catAx>
        <c:axId val="115041792"/>
        <c:scaling>
          <c:orientation val="minMax"/>
        </c:scaling>
        <c:axPos val="b"/>
        <c:numFmt formatCode="General" sourceLinked="1"/>
        <c:majorTickMark val="none"/>
        <c:tickLblPos val="nextTo"/>
        <c:spPr>
          <a:ln w="3175">
            <a:solidFill>
              <a:srgbClr val="808080"/>
            </a:solidFill>
            <a:prstDash val="solid"/>
          </a:ln>
        </c:spPr>
        <c:txPr>
          <a:bodyPr/>
          <a:lstStyle/>
          <a:p>
            <a:pPr>
              <a:defRPr sz="1200"/>
            </a:pPr>
            <a:endParaRPr lang="es-MX"/>
          </a:p>
        </c:txPr>
        <c:crossAx val="115043328"/>
        <c:crosses val="autoZero"/>
        <c:auto val="1"/>
        <c:lblAlgn val="ctr"/>
        <c:lblOffset val="100"/>
      </c:catAx>
      <c:valAx>
        <c:axId val="115043328"/>
        <c:scaling>
          <c:orientation val="minMax"/>
        </c:scaling>
        <c:axPos val="l"/>
        <c:numFmt formatCode="0%" sourceLinked="0"/>
        <c:tickLblPos val="nextTo"/>
        <c:spPr>
          <a:ln w="3175">
            <a:solidFill>
              <a:srgbClr val="808080"/>
            </a:solidFill>
            <a:prstDash val="solid"/>
          </a:ln>
        </c:spPr>
        <c:txPr>
          <a:bodyPr/>
          <a:lstStyle/>
          <a:p>
            <a:pPr>
              <a:defRPr sz="1200"/>
            </a:pPr>
            <a:endParaRPr lang="es-MX"/>
          </a:p>
        </c:txPr>
        <c:crossAx val="115041792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</c:chart>
  <c:spPr>
    <a:solidFill>
      <a:srgbClr val="FFFFFF"/>
    </a:solidFill>
    <a:ln w="3175">
      <a:solidFill>
        <a:schemeClr val="bg1">
          <a:lumMod val="65000"/>
        </a:schemeClr>
      </a:solidFill>
      <a:prstDash val="solid"/>
    </a:ln>
  </c:spPr>
  <c:externalData r:id="rId1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s-MX"/>
  <c:chart>
    <c:title>
      <c:tx>
        <c:rich>
          <a:bodyPr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r>
              <a:rPr lang="es-ES" sz="1400" b="1" i="0" u="none" strike="noStrike" baseline="0" dirty="0"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Custodia de </a:t>
            </a:r>
            <a:r>
              <a:rPr lang="es-ES" sz="1400" b="1" i="0" u="none" strike="noStrike" baseline="0" dirty="0" smtClean="0"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los/as </a:t>
            </a:r>
            <a:r>
              <a:rPr lang="es-ES" sz="1400" b="1" i="0" u="none" strike="noStrike" baseline="0" dirty="0"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hijos/as de </a:t>
            </a:r>
            <a:r>
              <a:rPr lang="es-ES" sz="1400" b="1" i="0" u="none" strike="noStrike" baseline="0" dirty="0" smtClean="0"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los/as </a:t>
            </a:r>
            <a:r>
              <a:rPr lang="es-ES" sz="1400" b="1" i="0" u="none" strike="noStrike" baseline="0" dirty="0"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que declaran tener hijos/as</a:t>
            </a:r>
          </a:p>
          <a:p>
            <a:pPr>
              <a:defRPr sz="1000" b="0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r>
              <a:rPr lang="es-ES" sz="1000" b="0" i="0" u="none" strike="noStrike" baseline="0" dirty="0"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(en porcentaje)</a:t>
            </a:r>
          </a:p>
        </c:rich>
      </c:tx>
      <c:layout>
        <c:manualLayout>
          <c:xMode val="edge"/>
          <c:yMode val="edge"/>
          <c:x val="0.12090405960184318"/>
          <c:y val="1.7741226031574724E-2"/>
        </c:manualLayout>
      </c:layout>
      <c:spPr>
        <a:noFill/>
        <a:ln w="25400">
          <a:noFill/>
        </a:ln>
      </c:spPr>
    </c:title>
    <c:view3D>
      <c:depthPercent val="100"/>
      <c:rAngAx val="1"/>
    </c:view3D>
    <c:floor>
      <c:spPr>
        <a:noFill/>
        <a:ln w="3175">
          <a:solidFill>
            <a:srgbClr val="808080"/>
          </a:solidFill>
          <a:prstDash val="solid"/>
        </a:ln>
      </c:spPr>
    </c:floor>
    <c:sideWall>
      <c:spPr>
        <a:noFill/>
        <a:ln w="25400">
          <a:noFill/>
        </a:ln>
      </c:spPr>
    </c:sideWall>
    <c:backWall>
      <c:spPr>
        <a:noFill/>
        <a:ln w="25400">
          <a:noFill/>
        </a:ln>
      </c:spPr>
    </c:backWall>
    <c:plotArea>
      <c:layout>
        <c:manualLayout>
          <c:layoutTarget val="inner"/>
          <c:xMode val="edge"/>
          <c:yMode val="edge"/>
          <c:x val="0.10436224705782708"/>
          <c:y val="0.26791657956472348"/>
          <c:w val="0.86008180227472009"/>
          <c:h val="0.43013748929052331"/>
        </c:manualLayout>
      </c:layout>
      <c:bar3DChart>
        <c:barDir val="col"/>
        <c:grouping val="clustered"/>
        <c:ser>
          <c:idx val="0"/>
          <c:order val="0"/>
          <c:spPr>
            <a:solidFill>
              <a:srgbClr val="0066CC"/>
            </a:solidFill>
            <a:ln w="25400">
              <a:noFill/>
            </a:ln>
          </c:spPr>
          <c:dLbls>
            <c:dLbl>
              <c:idx val="0"/>
              <c:layout>
                <c:manualLayout>
                  <c:x val="3.888888888888891E-2"/>
                  <c:y val="-4.0091711273909814E-2"/>
                </c:manualLayout>
              </c:layout>
              <c:showVal val="1"/>
            </c:dLbl>
            <c:dLbl>
              <c:idx val="2"/>
              <c:layout>
                <c:manualLayout>
                  <c:x val="-3.6111111111111219E-2"/>
                  <c:y val="-2.3201856148491799E-2"/>
                </c:manualLayout>
              </c:layout>
              <c:showVal val="1"/>
            </c:dLbl>
            <c:dLbl>
              <c:idx val="4"/>
              <c:layout>
                <c:manualLayout>
                  <c:x val="-2.7777777777777983E-3"/>
                  <c:y val="-3.4802784222737908E-2"/>
                </c:manualLayout>
              </c:layout>
              <c:showVal val="1"/>
            </c:dLbl>
            <c:numFmt formatCode="0.00%" sourceLinked="0"/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sz="1200"/>
                </a:pPr>
                <a:endParaRPr lang="es-MX"/>
              </a:p>
            </c:txPr>
            <c:showVal val="1"/>
          </c:dLbls>
          <c:cat>
            <c:strRef>
              <c:f>Custodia!$H$3:$H$7</c:f>
              <c:strCache>
                <c:ptCount val="5"/>
                <c:pt idx="0">
                  <c:v>Compartida</c:v>
                </c:pt>
                <c:pt idx="2">
                  <c:v>Bajo su custodia</c:v>
                </c:pt>
                <c:pt idx="4">
                  <c:v>No está bajo su custodia</c:v>
                </c:pt>
              </c:strCache>
            </c:strRef>
          </c:cat>
          <c:val>
            <c:numRef>
              <c:f>Custodia!$J$3:$J$7</c:f>
              <c:numCache>
                <c:formatCode>General</c:formatCode>
                <c:ptCount val="5"/>
                <c:pt idx="0" formatCode="0.0%">
                  <c:v>0.18750000000000017</c:v>
                </c:pt>
                <c:pt idx="2" formatCode="0.0%">
                  <c:v>0.43750000000000033</c:v>
                </c:pt>
                <c:pt idx="4" formatCode="0.0%">
                  <c:v>0.37500000000000033</c:v>
                </c:pt>
              </c:numCache>
            </c:numRef>
          </c:val>
        </c:ser>
        <c:gapWidth val="0"/>
        <c:gapDepth val="0"/>
        <c:shape val="cylinder"/>
        <c:axId val="115076480"/>
        <c:axId val="115152000"/>
        <c:axId val="0"/>
      </c:bar3DChart>
      <c:catAx>
        <c:axId val="115076480"/>
        <c:scaling>
          <c:orientation val="minMax"/>
        </c:scaling>
        <c:axPos val="b"/>
        <c:numFmt formatCode="General" sourceLinked="1"/>
        <c:majorTickMark val="none"/>
        <c:tickLblPos val="nextTo"/>
        <c:spPr>
          <a:ln w="3175">
            <a:solidFill>
              <a:srgbClr val="808080"/>
            </a:solidFill>
            <a:prstDash val="solid"/>
          </a:ln>
        </c:spPr>
        <c:txPr>
          <a:bodyPr/>
          <a:lstStyle/>
          <a:p>
            <a:pPr>
              <a:defRPr sz="1200"/>
            </a:pPr>
            <a:endParaRPr lang="es-MX"/>
          </a:p>
        </c:txPr>
        <c:crossAx val="115152000"/>
        <c:crosses val="autoZero"/>
        <c:auto val="1"/>
        <c:lblAlgn val="ctr"/>
        <c:lblOffset val="100"/>
      </c:catAx>
      <c:valAx>
        <c:axId val="115152000"/>
        <c:scaling>
          <c:orientation val="minMax"/>
        </c:scaling>
        <c:axPos val="l"/>
        <c:numFmt formatCode="0%" sourceLinked="0"/>
        <c:tickLblPos val="nextTo"/>
        <c:spPr>
          <a:ln w="3175">
            <a:solidFill>
              <a:srgbClr val="808080"/>
            </a:solidFill>
            <a:prstDash val="solid"/>
          </a:ln>
        </c:spPr>
        <c:txPr>
          <a:bodyPr/>
          <a:lstStyle/>
          <a:p>
            <a:pPr>
              <a:defRPr sz="1200"/>
            </a:pPr>
            <a:endParaRPr lang="es-MX"/>
          </a:p>
        </c:txPr>
        <c:crossAx val="115076480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</c:chart>
  <c:spPr>
    <a:solidFill>
      <a:srgbClr val="FFFFFF"/>
    </a:solidFill>
    <a:ln w="3175">
      <a:solidFill>
        <a:schemeClr val="bg1">
          <a:lumMod val="65000"/>
        </a:schemeClr>
      </a:solidFill>
      <a:prstDash val="solid"/>
    </a:ln>
  </c:spPr>
  <c:externalData r:id="rId1"/>
  <c:userShapes r:id="rId2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s-MX"/>
  <c:chart>
    <c:title>
      <c:tx>
        <c:rich>
          <a:bodyPr/>
          <a:lstStyle/>
          <a:p>
            <a:pPr>
              <a:defRPr sz="1100" b="0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r>
              <a:rPr lang="es-ES" sz="1600" b="1" i="0" u="none" strike="noStrike" baseline="0" dirty="0"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Custodia de </a:t>
            </a:r>
            <a:r>
              <a:rPr lang="es-ES" sz="1600" b="1" i="0" u="none" strike="noStrike" baseline="0" dirty="0" smtClean="0"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los/as </a:t>
            </a:r>
            <a:r>
              <a:rPr lang="es-ES" sz="1600" b="1" i="0" u="none" strike="noStrike" baseline="0" dirty="0"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hijos/as según sexo</a:t>
            </a:r>
          </a:p>
          <a:p>
            <a:pPr>
              <a:defRPr sz="1100" b="0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r>
              <a:rPr lang="es-ES" sz="1100" b="0" i="0" u="none" strike="noStrike" baseline="0" dirty="0"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(en porcentaje)</a:t>
            </a:r>
          </a:p>
        </c:rich>
      </c:tx>
      <c:layout>
        <c:manualLayout>
          <c:xMode val="edge"/>
          <c:yMode val="edge"/>
          <c:x val="0.20995144356955417"/>
          <c:y val="0"/>
        </c:manualLayout>
      </c:layout>
      <c:spPr>
        <a:noFill/>
        <a:ln w="25400">
          <a:noFill/>
        </a:ln>
      </c:spPr>
    </c:title>
    <c:view3D>
      <c:depthPercent val="100"/>
      <c:rAngAx val="1"/>
    </c:view3D>
    <c:floor>
      <c:spPr>
        <a:noFill/>
        <a:ln w="3175">
          <a:solidFill>
            <a:srgbClr val="808080"/>
          </a:solidFill>
          <a:prstDash val="solid"/>
        </a:ln>
      </c:spPr>
    </c:floor>
    <c:sideWall>
      <c:spPr>
        <a:noFill/>
        <a:ln w="25400">
          <a:noFill/>
        </a:ln>
      </c:spPr>
    </c:sideWall>
    <c:backWall>
      <c:spPr>
        <a:noFill/>
        <a:ln w="25400">
          <a:noFill/>
        </a:ln>
      </c:spPr>
    </c:backWall>
    <c:plotArea>
      <c:layout>
        <c:manualLayout>
          <c:layoutTarget val="inner"/>
          <c:xMode val="edge"/>
          <c:yMode val="edge"/>
          <c:x val="0.12544663167104117"/>
          <c:y val="0.26619933106865401"/>
          <c:w val="0.76037423447069308"/>
          <c:h val="0.53560521269006234"/>
        </c:manualLayout>
      </c:layout>
      <c:bar3DChart>
        <c:barDir val="col"/>
        <c:grouping val="clustered"/>
        <c:ser>
          <c:idx val="0"/>
          <c:order val="0"/>
          <c:tx>
            <c:v>Hombres</c:v>
          </c:tx>
          <c:spPr>
            <a:solidFill>
              <a:srgbClr val="135AB9"/>
            </a:solidFill>
            <a:ln w="25400">
              <a:noFill/>
            </a:ln>
          </c:spPr>
          <c:dLbls>
            <c:numFmt formatCode="0.00%" sourceLinked="0"/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sz="1400"/>
                </a:pPr>
                <a:endParaRPr lang="es-MX"/>
              </a:p>
            </c:txPr>
            <c:showVal val="1"/>
          </c:dLbls>
          <c:cat>
            <c:strRef>
              <c:f>'[BBDD MOVILH VALIDADA (8) PME.xls]Custodia (2)'!$H$3:$H$5</c:f>
              <c:strCache>
                <c:ptCount val="3"/>
                <c:pt idx="0">
                  <c:v>No tiene custodia</c:v>
                </c:pt>
                <c:pt idx="1">
                  <c:v>Custodia</c:v>
                </c:pt>
                <c:pt idx="2">
                  <c:v>Custodia compartida</c:v>
                </c:pt>
              </c:strCache>
            </c:strRef>
          </c:cat>
          <c:val>
            <c:numRef>
              <c:f>'[BBDD MOVILH VALIDADA (8) PME.xls]Custodia (2)'!$J$3:$J$5</c:f>
              <c:numCache>
                <c:formatCode>0.0%</c:formatCode>
                <c:ptCount val="3"/>
                <c:pt idx="0">
                  <c:v>0.66666666666666763</c:v>
                </c:pt>
                <c:pt idx="1">
                  <c:v>0.22222222222222204</c:v>
                </c:pt>
                <c:pt idx="2">
                  <c:v>0.11111111111111102</c:v>
                </c:pt>
              </c:numCache>
            </c:numRef>
          </c:val>
        </c:ser>
        <c:ser>
          <c:idx val="1"/>
          <c:order val="1"/>
          <c:tx>
            <c:v>Mujeres</c:v>
          </c:tx>
          <c:spPr>
            <a:solidFill>
              <a:srgbClr val="37CCC7"/>
            </a:solidFill>
            <a:ln w="25400">
              <a:noFill/>
            </a:ln>
          </c:spPr>
          <c:dLbls>
            <c:dLbl>
              <c:idx val="0"/>
              <c:layout>
                <c:manualLayout>
                  <c:x val="3.1073165252700898E-2"/>
                  <c:y val="-3.3633485168314652E-2"/>
                </c:manualLayout>
              </c:layout>
              <c:showVal val="1"/>
            </c:dLbl>
            <c:dLbl>
              <c:idx val="1"/>
              <c:layout>
                <c:manualLayout>
                  <c:x val="3.7146361027040886E-2"/>
                  <c:y val="-1.1210976558160205E-2"/>
                </c:manualLayout>
              </c:layout>
              <c:showVal val="1"/>
            </c:dLbl>
            <c:numFmt formatCode="0.00%" sourceLinked="0"/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sz="1400"/>
                </a:pPr>
                <a:endParaRPr lang="es-MX"/>
              </a:p>
            </c:txPr>
            <c:showVal val="1"/>
          </c:dLbls>
          <c:val>
            <c:numRef>
              <c:f>'[BBDD MOVILH VALIDADA (8) PME.xls]Custodia (2)'!$J$6:$J$8</c:f>
              <c:numCache>
                <c:formatCode>0.0%</c:formatCode>
                <c:ptCount val="3"/>
                <c:pt idx="0">
                  <c:v>0.17647058823529416</c:v>
                </c:pt>
                <c:pt idx="1">
                  <c:v>0.17647058823529416</c:v>
                </c:pt>
                <c:pt idx="2">
                  <c:v>0.64705882352941446</c:v>
                </c:pt>
              </c:numCache>
            </c:numRef>
          </c:val>
        </c:ser>
        <c:shape val="cylinder"/>
        <c:axId val="115210880"/>
        <c:axId val="115106176"/>
        <c:axId val="0"/>
      </c:bar3DChart>
      <c:catAx>
        <c:axId val="115210880"/>
        <c:scaling>
          <c:orientation val="minMax"/>
        </c:scaling>
        <c:axPos val="b"/>
        <c:numFmt formatCode="0" sourceLinked="1"/>
        <c:majorTickMark val="none"/>
        <c:tickLblPos val="nextTo"/>
        <c:spPr>
          <a:ln w="3175">
            <a:solidFill>
              <a:srgbClr val="808080"/>
            </a:solidFill>
            <a:prstDash val="solid"/>
          </a:ln>
        </c:spPr>
        <c:txPr>
          <a:bodyPr/>
          <a:lstStyle/>
          <a:p>
            <a:pPr>
              <a:defRPr sz="1400"/>
            </a:pPr>
            <a:endParaRPr lang="es-MX"/>
          </a:p>
        </c:txPr>
        <c:crossAx val="115106176"/>
        <c:crosses val="autoZero"/>
        <c:auto val="1"/>
        <c:lblAlgn val="ctr"/>
        <c:lblOffset val="100"/>
      </c:catAx>
      <c:valAx>
        <c:axId val="115106176"/>
        <c:scaling>
          <c:orientation val="minMax"/>
        </c:scaling>
        <c:axPos val="l"/>
        <c:numFmt formatCode="0%" sourceLinked="0"/>
        <c:tickLblPos val="nextTo"/>
        <c:spPr>
          <a:ln w="3175">
            <a:solidFill>
              <a:srgbClr val="808080"/>
            </a:solidFill>
            <a:prstDash val="solid"/>
          </a:ln>
        </c:spPr>
        <c:txPr>
          <a:bodyPr/>
          <a:lstStyle/>
          <a:p>
            <a:pPr>
              <a:defRPr sz="1400"/>
            </a:pPr>
            <a:endParaRPr lang="es-MX"/>
          </a:p>
        </c:txPr>
        <c:crossAx val="115210880"/>
        <c:crosses val="autoZero"/>
        <c:crossBetween val="between"/>
      </c:valAx>
      <c:spPr>
        <a:noFill/>
        <a:ln w="25400">
          <a:noFill/>
        </a:ln>
      </c:spPr>
    </c:plotArea>
    <c:legend>
      <c:legendPos val="r"/>
      <c:layout>
        <c:manualLayout>
          <c:xMode val="edge"/>
          <c:yMode val="edge"/>
          <c:x val="0.85213006511332501"/>
          <c:y val="0.8382996141531236"/>
          <c:w val="0.13533830445917516"/>
          <c:h val="0.15319180766249926"/>
        </c:manualLayout>
      </c:layout>
      <c:spPr>
        <a:noFill/>
        <a:ln w="25400">
          <a:noFill/>
        </a:ln>
      </c:spPr>
      <c:txPr>
        <a:bodyPr/>
        <a:lstStyle/>
        <a:p>
          <a:pPr>
            <a:defRPr sz="1300"/>
          </a:pPr>
          <a:endParaRPr lang="es-MX"/>
        </a:p>
      </c:txPr>
    </c:legend>
    <c:plotVisOnly val="1"/>
    <c:dispBlanksAs val="gap"/>
  </c:chart>
  <c:spPr>
    <a:solidFill>
      <a:srgbClr val="FFFFFF"/>
    </a:solidFill>
    <a:ln w="3175">
      <a:solidFill>
        <a:schemeClr val="bg1">
          <a:lumMod val="65000"/>
        </a:schemeClr>
      </a:solidFill>
      <a:prstDash val="solid"/>
    </a:ln>
  </c:spPr>
  <c:externalData r:id="rId1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s-MX"/>
  <c:chart>
    <c:title>
      <c:tx>
        <c:rich>
          <a:bodyPr/>
          <a:lstStyle/>
          <a:p>
            <a:pPr>
              <a:defRPr sz="1400" b="0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r>
              <a:rPr lang="es-ES" sz="1400" b="1" i="0" u="none" strike="noStrike" baseline="0" dirty="0"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¿Has sido </a:t>
            </a:r>
            <a:r>
              <a:rPr lang="es-ES" sz="1400" b="1" i="0" u="none" strike="noStrike" baseline="0" dirty="0" smtClean="0"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discriminado/a </a:t>
            </a:r>
            <a:r>
              <a:rPr lang="es-ES" sz="1400" b="1" i="0" u="none" strike="noStrike" baseline="0" dirty="0"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en razón de tu orientación sexual y/o </a:t>
            </a:r>
            <a:r>
              <a:rPr lang="es-ES" sz="1400" b="1" i="0" u="none" strike="noStrike" baseline="0" dirty="0" smtClean="0"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 identidad de </a:t>
            </a:r>
            <a:r>
              <a:rPr lang="es-ES" sz="1400" b="1" i="0" u="none" strike="noStrike" baseline="0" dirty="0"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género?</a:t>
            </a:r>
          </a:p>
          <a:p>
            <a:pPr>
              <a:defRPr sz="1400" b="0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r>
              <a:rPr lang="es-ES" sz="1400" b="0" i="0" u="none" strike="noStrike" baseline="0" dirty="0"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(en porcentaje)</a:t>
            </a:r>
          </a:p>
        </c:rich>
      </c:tx>
      <c:layout>
        <c:manualLayout>
          <c:xMode val="edge"/>
          <c:yMode val="edge"/>
          <c:x val="0.11687475529647202"/>
          <c:y val="8.7384457377610546E-3"/>
        </c:manualLayout>
      </c:layout>
      <c:spPr>
        <a:noFill/>
        <a:ln w="25400">
          <a:noFill/>
        </a:ln>
      </c:spPr>
    </c:title>
    <c:view3D>
      <c:depthPercent val="100"/>
      <c:rAngAx val="1"/>
    </c:view3D>
    <c:floor>
      <c:spPr>
        <a:noFill/>
        <a:ln w="3175">
          <a:solidFill>
            <a:srgbClr val="808080"/>
          </a:solidFill>
          <a:prstDash val="solid"/>
        </a:ln>
      </c:spPr>
    </c:floor>
    <c:sideWall>
      <c:spPr>
        <a:noFill/>
        <a:ln w="25400">
          <a:noFill/>
        </a:ln>
      </c:spPr>
    </c:sideWall>
    <c:backWall>
      <c:spPr>
        <a:noFill/>
        <a:ln w="25400">
          <a:noFill/>
        </a:ln>
      </c:spPr>
    </c:backWall>
    <c:plotArea>
      <c:layout>
        <c:manualLayout>
          <c:layoutTarget val="inner"/>
          <c:xMode val="edge"/>
          <c:yMode val="edge"/>
          <c:x val="0.17719399986346906"/>
          <c:y val="0.36852516387068146"/>
          <c:w val="0.75678209057760404"/>
          <c:h val="0.42596024181187947"/>
        </c:manualLayout>
      </c:layout>
      <c:bar3DChart>
        <c:barDir val="col"/>
        <c:grouping val="clustered"/>
        <c:ser>
          <c:idx val="0"/>
          <c:order val="0"/>
          <c:spPr>
            <a:solidFill>
              <a:srgbClr val="0066CC"/>
            </a:solidFill>
            <a:ln w="25400">
              <a:noFill/>
            </a:ln>
          </c:spPr>
          <c:dLbls>
            <c:dLbl>
              <c:idx val="0"/>
              <c:layout>
                <c:manualLayout>
                  <c:x val="1.9444591238175834E-2"/>
                  <c:y val="-5.8785743887277177E-2"/>
                </c:manualLayout>
              </c:layout>
              <c:showVal val="1"/>
            </c:dLbl>
            <c:dLbl>
              <c:idx val="1"/>
              <c:layout>
                <c:manualLayout>
                  <c:x val="1.9556227870844999E-2"/>
                  <c:y val="-5.7568790743262314E-2"/>
                </c:manualLayout>
              </c:layout>
              <c:showVal val="1"/>
            </c:dLbl>
            <c:dLbl>
              <c:idx val="2"/>
              <c:layout>
                <c:manualLayout>
                  <c:x val="2.504183621342634E-2"/>
                  <c:y val="-5.3643294588176516E-2"/>
                </c:manualLayout>
              </c:layout>
              <c:showVal val="1"/>
            </c:dLbl>
            <c:dLbl>
              <c:idx val="3"/>
              <c:layout>
                <c:manualLayout>
                  <c:x val="1.6666666666666722E-2"/>
                  <c:y val="-2.457002457002461E-2"/>
                </c:manualLayout>
              </c:layout>
              <c:showVal val="1"/>
            </c:dLbl>
            <c:dLbl>
              <c:idx val="4"/>
              <c:layout>
                <c:manualLayout>
                  <c:x val="1.871620074336354E-5"/>
                  <c:y val="-2.2271558160493154E-2"/>
                </c:manualLayout>
              </c:layout>
              <c:showVal val="1"/>
            </c:dLbl>
            <c:dLbl>
              <c:idx val="5"/>
              <c:layout>
                <c:manualLayout>
                  <c:x val="8.3752093802345242E-3"/>
                  <c:y val="-3.9494470774091616E-3"/>
                </c:manualLayout>
              </c:layout>
              <c:showVal val="1"/>
            </c:dLbl>
            <c:dLbl>
              <c:idx val="6"/>
              <c:layout>
                <c:manualLayout>
                  <c:x val="1.1111111111111101E-2"/>
                  <c:y val="-8.335510193927205E-3"/>
                </c:manualLayout>
              </c:layout>
              <c:showVal val="1"/>
            </c:dLbl>
            <c:dLbl>
              <c:idx val="7"/>
              <c:layout>
                <c:manualLayout>
                  <c:x val="1.6750418760469024E-2"/>
                  <c:y val="-3.9494470774090957E-3"/>
                </c:manualLayout>
              </c:layout>
              <c:showVal val="1"/>
            </c:dLbl>
            <c:dLbl>
              <c:idx val="8"/>
              <c:layout>
                <c:manualLayout>
                  <c:x val="1.9444444444444403E-2"/>
                  <c:y val="-1.2285012285012303E-2"/>
                </c:manualLayout>
              </c:layout>
              <c:showVal val="1"/>
            </c:dLbl>
            <c:dLbl>
              <c:idx val="9"/>
              <c:layout>
                <c:manualLayout>
                  <c:x val="8.3752093802345242E-3"/>
                  <c:y val="-1.1848341232227517E-2"/>
                </c:manualLayout>
              </c:layout>
              <c:showVal val="1"/>
            </c:dLbl>
            <c:dLbl>
              <c:idx val="11"/>
              <c:layout>
                <c:manualLayout>
                  <c:x val="1.1166945840312716E-2"/>
                  <c:y val="0"/>
                </c:manualLayout>
              </c:layout>
              <c:showVal val="1"/>
            </c:dLbl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sz="1400"/>
                </a:pPr>
                <a:endParaRPr lang="es-MX"/>
              </a:p>
            </c:txPr>
            <c:showVal val="1"/>
          </c:dLbls>
          <c:cat>
            <c:strRef>
              <c:f>Discriminación!$H$3:$H$5</c:f>
              <c:strCache>
                <c:ptCount val="3"/>
                <c:pt idx="0">
                  <c:v>Si</c:v>
                </c:pt>
                <c:pt idx="1">
                  <c:v>No</c:v>
                </c:pt>
                <c:pt idx="2">
                  <c:v>No responde</c:v>
                </c:pt>
              </c:strCache>
            </c:strRef>
          </c:cat>
          <c:val>
            <c:numRef>
              <c:f>Discriminación!$J$3:$J$5</c:f>
              <c:numCache>
                <c:formatCode>0.0%</c:formatCode>
                <c:ptCount val="3"/>
                <c:pt idx="0">
                  <c:v>0.52713178294573559</c:v>
                </c:pt>
                <c:pt idx="1">
                  <c:v>0.46511627906976755</c:v>
                </c:pt>
                <c:pt idx="2">
                  <c:v>7.7519379844961404E-3</c:v>
                </c:pt>
              </c:numCache>
            </c:numRef>
          </c:val>
        </c:ser>
        <c:gapWidth val="0"/>
        <c:gapDepth val="0"/>
        <c:shape val="cylinder"/>
        <c:axId val="115217536"/>
        <c:axId val="115219072"/>
        <c:axId val="0"/>
      </c:bar3DChart>
      <c:catAx>
        <c:axId val="115217536"/>
        <c:scaling>
          <c:orientation val="minMax"/>
        </c:scaling>
        <c:axPos val="b"/>
        <c:numFmt formatCode="General" sourceLinked="1"/>
        <c:majorTickMark val="none"/>
        <c:tickLblPos val="nextTo"/>
        <c:spPr>
          <a:ln w="3175">
            <a:solidFill>
              <a:srgbClr val="808080"/>
            </a:solidFill>
            <a:prstDash val="solid"/>
          </a:ln>
        </c:spPr>
        <c:txPr>
          <a:bodyPr/>
          <a:lstStyle/>
          <a:p>
            <a:pPr>
              <a:defRPr sz="1400"/>
            </a:pPr>
            <a:endParaRPr lang="es-MX"/>
          </a:p>
        </c:txPr>
        <c:crossAx val="115219072"/>
        <c:crosses val="autoZero"/>
        <c:auto val="1"/>
        <c:lblAlgn val="ctr"/>
        <c:lblOffset val="100"/>
      </c:catAx>
      <c:valAx>
        <c:axId val="115219072"/>
        <c:scaling>
          <c:orientation val="minMax"/>
        </c:scaling>
        <c:axPos val="l"/>
        <c:numFmt formatCode="0%" sourceLinked="0"/>
        <c:tickLblPos val="nextTo"/>
        <c:spPr>
          <a:ln w="3175">
            <a:solidFill>
              <a:srgbClr val="808080"/>
            </a:solidFill>
            <a:prstDash val="solid"/>
          </a:ln>
        </c:spPr>
        <c:txPr>
          <a:bodyPr/>
          <a:lstStyle/>
          <a:p>
            <a:pPr>
              <a:defRPr sz="1400"/>
            </a:pPr>
            <a:endParaRPr lang="es-MX"/>
          </a:p>
        </c:txPr>
        <c:crossAx val="115217536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</c:chart>
  <c:spPr>
    <a:solidFill>
      <a:srgbClr val="FFFFFF"/>
    </a:solidFill>
    <a:ln w="3175">
      <a:solidFill>
        <a:schemeClr val="bg1">
          <a:lumMod val="65000"/>
        </a:schemeClr>
      </a:solidFill>
      <a:prstDash val="solid"/>
    </a:ln>
  </c:spPr>
  <c:externalData r:id="rId1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0.27355</cdr:x>
      <cdr:y>0.86944</cdr:y>
    </cdr:from>
    <cdr:to>
      <cdr:x>0.75855</cdr:x>
      <cdr:y>0.96218</cdr:y>
    </cdr:to>
    <cdr:sp macro="" textlink="">
      <cdr:nvSpPr>
        <cdr:cNvPr id="4" name="3 CuadroTexto"/>
        <cdr:cNvSpPr txBox="1"/>
      </cdr:nvSpPr>
      <cdr:spPr>
        <a:xfrm xmlns:a="http://schemas.openxmlformats.org/drawingml/2006/main">
          <a:off x="1292352" y="3037129"/>
          <a:ext cx="2289048" cy="28519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pPr algn="ctr"/>
          <a:r>
            <a:rPr lang="es-MX" sz="1100" b="1" dirty="0"/>
            <a:t>Porcentaje </a:t>
          </a:r>
          <a:r>
            <a:rPr lang="es-MX" sz="1200" b="1" dirty="0"/>
            <a:t>según</a:t>
          </a:r>
          <a:r>
            <a:rPr lang="es-MX" sz="1100" b="1" baseline="0" dirty="0"/>
            <a:t> tipo de custodia</a:t>
          </a:r>
          <a:endParaRPr lang="es-MX" sz="1100" b="1" dirty="0"/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910B1A6-8086-4C17-93A5-2101BA7EDB70}" type="datetimeFigureOut">
              <a:rPr lang="es-MX" smtClean="0"/>
              <a:pPr/>
              <a:t>05/10/2011</a:t>
            </a:fld>
            <a:endParaRPr lang="es-MX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421E28B-B409-48C4-858F-98D25521C0E2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="" xmlns:p14="http://schemas.microsoft.com/office/powerpoint/2010/main" val="10997360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s-MX" dirty="0" smtClean="0"/>
              <a:t>Aumentar</a:t>
            </a:r>
            <a:r>
              <a:rPr lang="es-MX" baseline="0" dirty="0" smtClean="0"/>
              <a:t> los %, valores y variables a tamaño 12. de aquí en adelante porfa. AUMENTADO. </a:t>
            </a:r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21E28B-B409-48C4-858F-98D25521C0E2}" type="slidenum">
              <a:rPr lang="es-MX" smtClean="0"/>
              <a:pPr/>
              <a:t>8</a:t>
            </a:fld>
            <a:endParaRPr lang="es-MX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21E28B-B409-48C4-858F-98D25521C0E2}" type="slidenum">
              <a:rPr lang="es-MX" smtClean="0"/>
              <a:pPr/>
              <a:t>15</a:t>
            </a:fld>
            <a:endParaRPr lang="es-MX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21E28B-B409-48C4-858F-98D25521C0E2}" type="slidenum">
              <a:rPr lang="es-MX" smtClean="0"/>
              <a:pPr/>
              <a:t>17</a:t>
            </a:fld>
            <a:endParaRPr lang="es-MX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21E28B-B409-48C4-858F-98D25521C0E2}" type="slidenum">
              <a:rPr lang="es-MX" smtClean="0"/>
              <a:pPr/>
              <a:t>18</a:t>
            </a:fld>
            <a:endParaRPr lang="es-MX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21E28B-B409-48C4-858F-98D25521C0E2}" type="slidenum">
              <a:rPr lang="es-MX" smtClean="0"/>
              <a:pPr/>
              <a:t>26</a:t>
            </a:fld>
            <a:endParaRPr lang="es-MX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s-MX" dirty="0" smtClean="0"/>
              <a:t>Eje en %. LISTO.</a:t>
            </a:r>
            <a:r>
              <a:rPr lang="es-MX" baseline="0" dirty="0" smtClean="0"/>
              <a:t> </a:t>
            </a:r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21E28B-B409-48C4-858F-98D25521C0E2}" type="slidenum">
              <a:rPr lang="es-MX" smtClean="0"/>
              <a:pPr/>
              <a:t>29</a:t>
            </a:fld>
            <a:endParaRPr lang="es-MX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s-MX" dirty="0" smtClean="0"/>
              <a:t>Eje en %. LISTO.</a:t>
            </a:r>
            <a:r>
              <a:rPr lang="es-MX" baseline="0" dirty="0" smtClean="0"/>
              <a:t> </a:t>
            </a:r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21E28B-B409-48C4-858F-98D25521C0E2}" type="slidenum">
              <a:rPr lang="es-MX" smtClean="0"/>
              <a:pPr/>
              <a:t>31</a:t>
            </a:fld>
            <a:endParaRPr lang="es-MX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s-MX" dirty="0" smtClean="0"/>
              <a:t>Eje en %. LISTO.</a:t>
            </a:r>
            <a:r>
              <a:rPr lang="es-MX" baseline="0" dirty="0" smtClean="0"/>
              <a:t> </a:t>
            </a:r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21E28B-B409-48C4-858F-98D25521C0E2}" type="slidenum">
              <a:rPr lang="es-MX" smtClean="0"/>
              <a:pPr/>
              <a:t>32</a:t>
            </a:fld>
            <a:endParaRPr lang="es-MX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8A95F3-9C2A-48F0-9EE6-01DF8A737BB3}" type="datetimeFigureOut">
              <a:rPr lang="es-MX" smtClean="0"/>
              <a:pPr/>
              <a:t>05/10/2011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DF538B-F795-49BF-98D5-3BF273753766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8A95F3-9C2A-48F0-9EE6-01DF8A737BB3}" type="datetimeFigureOut">
              <a:rPr lang="es-MX" smtClean="0"/>
              <a:pPr/>
              <a:t>05/10/2011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DF538B-F795-49BF-98D5-3BF273753766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8A95F3-9C2A-48F0-9EE6-01DF8A737BB3}" type="datetimeFigureOut">
              <a:rPr lang="es-MX" smtClean="0"/>
              <a:pPr/>
              <a:t>05/10/2011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DF538B-F795-49BF-98D5-3BF273753766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8A95F3-9C2A-48F0-9EE6-01DF8A737BB3}" type="datetimeFigureOut">
              <a:rPr lang="es-MX" smtClean="0"/>
              <a:pPr/>
              <a:t>05/10/2011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DF538B-F795-49BF-98D5-3BF273753766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8A95F3-9C2A-48F0-9EE6-01DF8A737BB3}" type="datetimeFigureOut">
              <a:rPr lang="es-MX" smtClean="0"/>
              <a:pPr/>
              <a:t>05/10/2011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DF538B-F795-49BF-98D5-3BF273753766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8A95F3-9C2A-48F0-9EE6-01DF8A737BB3}" type="datetimeFigureOut">
              <a:rPr lang="es-MX" smtClean="0"/>
              <a:pPr/>
              <a:t>05/10/2011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DF538B-F795-49BF-98D5-3BF273753766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8A95F3-9C2A-48F0-9EE6-01DF8A737BB3}" type="datetimeFigureOut">
              <a:rPr lang="es-MX" smtClean="0"/>
              <a:pPr/>
              <a:t>05/10/2011</a:t>
            </a:fld>
            <a:endParaRPr lang="es-MX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DF538B-F795-49BF-98D5-3BF273753766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8A95F3-9C2A-48F0-9EE6-01DF8A737BB3}" type="datetimeFigureOut">
              <a:rPr lang="es-MX" smtClean="0"/>
              <a:pPr/>
              <a:t>05/10/2011</a:t>
            </a:fld>
            <a:endParaRPr lang="es-MX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DF538B-F795-49BF-98D5-3BF273753766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8A95F3-9C2A-48F0-9EE6-01DF8A737BB3}" type="datetimeFigureOut">
              <a:rPr lang="es-MX" smtClean="0"/>
              <a:pPr/>
              <a:t>05/10/2011</a:t>
            </a:fld>
            <a:endParaRPr lang="es-MX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DF538B-F795-49BF-98D5-3BF273753766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8A95F3-9C2A-48F0-9EE6-01DF8A737BB3}" type="datetimeFigureOut">
              <a:rPr lang="es-MX" smtClean="0"/>
              <a:pPr/>
              <a:t>05/10/2011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DF538B-F795-49BF-98D5-3BF273753766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8A95F3-9C2A-48F0-9EE6-01DF8A737BB3}" type="datetimeFigureOut">
              <a:rPr lang="es-MX" smtClean="0"/>
              <a:pPr/>
              <a:t>05/10/2011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DF538B-F795-49BF-98D5-3BF273753766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8A95F3-9C2A-48F0-9EE6-01DF8A737BB3}" type="datetimeFigureOut">
              <a:rPr lang="es-MX" smtClean="0"/>
              <a:pPr/>
              <a:t>05/10/2011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DF538B-F795-49BF-98D5-3BF273753766}" type="slidenum">
              <a:rPr lang="es-MX" smtClean="0"/>
              <a:pPr/>
              <a:t>‹Nº›</a:t>
            </a:fld>
            <a:endParaRPr lang="es-MX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9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2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4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5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6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7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8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9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0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1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2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3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4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5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6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7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8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9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0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1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467544" y="1484784"/>
            <a:ext cx="8064896" cy="2520280"/>
          </a:xfrm>
        </p:spPr>
        <p:txBody>
          <a:bodyPr>
            <a:normAutofit/>
          </a:bodyPr>
          <a:lstStyle/>
          <a:p>
            <a:r>
              <a:rPr lang="es-MX" sz="4000" b="1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ENCUESTA DE DISCRIMINACIÓN EN MINORÍAS SEXUALES</a:t>
            </a:r>
            <a:br>
              <a:rPr lang="es-MX" sz="4000" b="1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s-MX" sz="3200" dirty="0" smtClean="0">
                <a:solidFill>
                  <a:srgbClr val="FF0066"/>
                </a:solidFill>
              </a:rPr>
              <a:t>Fundación Progresa - </a:t>
            </a:r>
            <a:r>
              <a:rPr lang="es-MX" sz="3200" dirty="0" err="1" smtClean="0">
                <a:solidFill>
                  <a:srgbClr val="FF0066"/>
                </a:solidFill>
              </a:rPr>
              <a:t>Movilh</a:t>
            </a:r>
            <a:endParaRPr lang="es-MX" sz="4000" dirty="0">
              <a:solidFill>
                <a:srgbClr val="FF0066"/>
              </a:solidFill>
            </a:endParaRPr>
          </a:p>
        </p:txBody>
      </p:sp>
      <p:pic>
        <p:nvPicPr>
          <p:cNvPr id="4" name="Picture 11" descr="movilh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5373216"/>
            <a:ext cx="3312368" cy="8476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7" descr="Fundacion-Progresa-Log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64088" y="5157192"/>
            <a:ext cx="3528392" cy="12599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1 Título"/>
          <p:cNvSpPr txBox="1">
            <a:spLocks/>
          </p:cNvSpPr>
          <p:nvPr/>
        </p:nvSpPr>
        <p:spPr>
          <a:xfrm>
            <a:off x="611560" y="836712"/>
            <a:ext cx="8064896" cy="5760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sz="3200" dirty="0" smtClean="0">
                <a:solidFill>
                  <a:srgbClr val="FF0066"/>
                </a:solidFill>
              </a:rPr>
              <a:t>TIENE USTED HIJOS/AS</a:t>
            </a:r>
          </a:p>
        </p:txBody>
      </p:sp>
      <p:sp>
        <p:nvSpPr>
          <p:cNvPr id="7" name="CuadroTexto 6"/>
          <p:cNvSpPr txBox="1"/>
          <p:nvPr/>
        </p:nvSpPr>
        <p:spPr>
          <a:xfrm>
            <a:off x="3995936" y="1628800"/>
            <a:ext cx="1080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Gráfico 5</a:t>
            </a:r>
            <a:endParaRPr lang="es-ES" dirty="0"/>
          </a:p>
        </p:txBody>
      </p:sp>
      <p:graphicFrame>
        <p:nvGraphicFramePr>
          <p:cNvPr id="8" name="2 Gráfico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1916367080"/>
              </p:ext>
            </p:extLst>
          </p:nvPr>
        </p:nvGraphicFramePr>
        <p:xfrm>
          <a:off x="1763688" y="2420888"/>
          <a:ext cx="5400600" cy="33123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="" xmlns:p14="http://schemas.microsoft.com/office/powerpoint/2010/main" val="2553614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1 Título"/>
          <p:cNvSpPr txBox="1">
            <a:spLocks/>
          </p:cNvSpPr>
          <p:nvPr/>
        </p:nvSpPr>
        <p:spPr>
          <a:xfrm>
            <a:off x="611560" y="692696"/>
            <a:ext cx="8136904" cy="72008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7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sz="3200" dirty="0" smtClean="0">
                <a:solidFill>
                  <a:srgbClr val="FF0066"/>
                </a:solidFill>
              </a:rPr>
              <a:t>ENCUESTADOS/AS QUE TIENEN HIJOS/AS,</a:t>
            </a:r>
          </a:p>
          <a:p>
            <a:r>
              <a:rPr lang="es-MX" sz="3200" dirty="0" smtClean="0">
                <a:solidFill>
                  <a:srgbClr val="FF0066"/>
                </a:solidFill>
              </a:rPr>
              <a:t> SEGÚN SEXO</a:t>
            </a:r>
          </a:p>
        </p:txBody>
      </p:sp>
      <p:sp>
        <p:nvSpPr>
          <p:cNvPr id="7" name="CuadroTexto 6"/>
          <p:cNvSpPr txBox="1"/>
          <p:nvPr/>
        </p:nvSpPr>
        <p:spPr>
          <a:xfrm>
            <a:off x="3995936" y="1628800"/>
            <a:ext cx="1080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Gráfico 6</a:t>
            </a:r>
            <a:endParaRPr lang="es-ES" dirty="0"/>
          </a:p>
        </p:txBody>
      </p:sp>
      <p:graphicFrame>
        <p:nvGraphicFramePr>
          <p:cNvPr id="8" name="2 Gráfico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4225611990"/>
              </p:ext>
            </p:extLst>
          </p:nvPr>
        </p:nvGraphicFramePr>
        <p:xfrm>
          <a:off x="1547664" y="2348880"/>
          <a:ext cx="5904656" cy="36724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="" xmlns:p14="http://schemas.microsoft.com/office/powerpoint/2010/main" val="1513164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1 Título"/>
          <p:cNvSpPr txBox="1">
            <a:spLocks/>
          </p:cNvSpPr>
          <p:nvPr/>
        </p:nvSpPr>
        <p:spPr>
          <a:xfrm>
            <a:off x="611560" y="692696"/>
            <a:ext cx="8280920" cy="72008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7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sz="3200" dirty="0" smtClean="0">
                <a:solidFill>
                  <a:srgbClr val="FF0066"/>
                </a:solidFill>
              </a:rPr>
              <a:t>CUSTODIA DE LOS HIJOS/AS</a:t>
            </a:r>
          </a:p>
          <a:p>
            <a:r>
              <a:rPr lang="es-MX" sz="3200" dirty="0" smtClean="0">
                <a:solidFill>
                  <a:srgbClr val="FF0066"/>
                </a:solidFill>
              </a:rPr>
              <a:t>(DE LOS/AS QUE DECLARAN TENER HIJOS/AS)</a:t>
            </a:r>
          </a:p>
        </p:txBody>
      </p:sp>
      <p:sp>
        <p:nvSpPr>
          <p:cNvPr id="7" name="CuadroTexto 6"/>
          <p:cNvSpPr txBox="1"/>
          <p:nvPr/>
        </p:nvSpPr>
        <p:spPr>
          <a:xfrm>
            <a:off x="3995936" y="1700808"/>
            <a:ext cx="1080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Gráfico 7</a:t>
            </a:r>
            <a:endParaRPr lang="es-ES" dirty="0"/>
          </a:p>
        </p:txBody>
      </p:sp>
      <p:graphicFrame>
        <p:nvGraphicFramePr>
          <p:cNvPr id="8" name="2 Gráfico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3598279397"/>
              </p:ext>
            </p:extLst>
          </p:nvPr>
        </p:nvGraphicFramePr>
        <p:xfrm>
          <a:off x="1475656" y="2348880"/>
          <a:ext cx="6048672" cy="35283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="" xmlns:p14="http://schemas.microsoft.com/office/powerpoint/2010/main" val="448798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1 Título"/>
          <p:cNvSpPr txBox="1">
            <a:spLocks/>
          </p:cNvSpPr>
          <p:nvPr/>
        </p:nvSpPr>
        <p:spPr>
          <a:xfrm>
            <a:off x="611560" y="692696"/>
            <a:ext cx="8136904" cy="79208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sz="2500" dirty="0" smtClean="0">
                <a:solidFill>
                  <a:srgbClr val="FF0066"/>
                </a:solidFill>
              </a:rPr>
              <a:t>CUSTODIA DE LOS/AS HIJOS/AS</a:t>
            </a:r>
          </a:p>
          <a:p>
            <a:r>
              <a:rPr lang="es-MX" sz="2500" dirty="0" smtClean="0">
                <a:solidFill>
                  <a:srgbClr val="FF0066"/>
                </a:solidFill>
              </a:rPr>
              <a:t>(DE LOS QUE DECLARAN TENER HIJOS/AS), SEGÚN SEXO</a:t>
            </a:r>
          </a:p>
        </p:txBody>
      </p:sp>
      <p:sp>
        <p:nvSpPr>
          <p:cNvPr id="7" name="CuadroTexto 6"/>
          <p:cNvSpPr txBox="1"/>
          <p:nvPr/>
        </p:nvSpPr>
        <p:spPr>
          <a:xfrm>
            <a:off x="3995936" y="1835532"/>
            <a:ext cx="1080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Gráfico 8</a:t>
            </a:r>
            <a:endParaRPr lang="es-ES" dirty="0"/>
          </a:p>
        </p:txBody>
      </p:sp>
      <p:graphicFrame>
        <p:nvGraphicFramePr>
          <p:cNvPr id="8" name="3 Gráfico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161270968"/>
              </p:ext>
            </p:extLst>
          </p:nvPr>
        </p:nvGraphicFramePr>
        <p:xfrm>
          <a:off x="1259632" y="2420888"/>
          <a:ext cx="6552728" cy="3600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="" xmlns:p14="http://schemas.microsoft.com/office/powerpoint/2010/main" val="4004000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 Título"/>
          <p:cNvSpPr txBox="1">
            <a:spLocks/>
          </p:cNvSpPr>
          <p:nvPr/>
        </p:nvSpPr>
        <p:spPr>
          <a:xfrm>
            <a:off x="539552" y="1916832"/>
            <a:ext cx="8064896" cy="252028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sz="4000" b="1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III. DISCRIMINACIÓN </a:t>
            </a:r>
          </a:p>
          <a:p>
            <a:r>
              <a:rPr lang="es-MX" sz="4000" b="1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Y DENUNCIAS</a:t>
            </a:r>
          </a:p>
          <a:p>
            <a:endParaRPr lang="es-MX" sz="4000" b="1" dirty="0">
              <a:solidFill>
                <a:srgbClr val="FF00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s-MX" sz="3200" dirty="0" smtClean="0">
                <a:solidFill>
                  <a:srgbClr val="FF0066"/>
                </a:solidFill>
              </a:rPr>
              <a:t>Fundación Progresa - Movilh</a:t>
            </a:r>
            <a:endParaRPr lang="es-MX" sz="4000" dirty="0">
              <a:solidFill>
                <a:srgbClr val="FF0066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541591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1 Título"/>
          <p:cNvSpPr txBox="1">
            <a:spLocks/>
          </p:cNvSpPr>
          <p:nvPr/>
        </p:nvSpPr>
        <p:spPr>
          <a:xfrm>
            <a:off x="611560" y="692696"/>
            <a:ext cx="8280920" cy="79208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sz="2500" dirty="0" smtClean="0">
                <a:solidFill>
                  <a:srgbClr val="FF0000"/>
                </a:solidFill>
              </a:rPr>
              <a:t>DISCRIMINACIÓN EN RAZÓN DE LA ORIENTACIÓN </a:t>
            </a:r>
          </a:p>
          <a:p>
            <a:r>
              <a:rPr lang="es-MX" sz="2500" dirty="0" smtClean="0">
                <a:solidFill>
                  <a:srgbClr val="FF0000"/>
                </a:solidFill>
              </a:rPr>
              <a:t>SEXUAL Y/O IDENTIDAD GÉNERO</a:t>
            </a:r>
          </a:p>
        </p:txBody>
      </p:sp>
      <p:sp>
        <p:nvSpPr>
          <p:cNvPr id="7" name="CuadroTexto 6"/>
          <p:cNvSpPr txBox="1"/>
          <p:nvPr/>
        </p:nvSpPr>
        <p:spPr>
          <a:xfrm>
            <a:off x="3995936" y="1700808"/>
            <a:ext cx="1080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Gráfico 9</a:t>
            </a:r>
            <a:endParaRPr lang="es-ES" dirty="0"/>
          </a:p>
        </p:txBody>
      </p:sp>
      <p:graphicFrame>
        <p:nvGraphicFramePr>
          <p:cNvPr id="6" name="2 Gráfico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739663684"/>
              </p:ext>
            </p:extLst>
          </p:nvPr>
        </p:nvGraphicFramePr>
        <p:xfrm>
          <a:off x="1691680" y="2420888"/>
          <a:ext cx="5976664" cy="3600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="" xmlns:p14="http://schemas.microsoft.com/office/powerpoint/2010/main" val="4015758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1 Título"/>
          <p:cNvSpPr txBox="1">
            <a:spLocks/>
          </p:cNvSpPr>
          <p:nvPr/>
        </p:nvSpPr>
        <p:spPr>
          <a:xfrm>
            <a:off x="611560" y="692696"/>
            <a:ext cx="8280920" cy="122413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sz="2500" dirty="0" smtClean="0">
                <a:solidFill>
                  <a:srgbClr val="FF0066"/>
                </a:solidFill>
              </a:rPr>
              <a:t>DISCRIMINACIÓN EN RAZÓN DE LA ORIENTACIÓN </a:t>
            </a:r>
          </a:p>
          <a:p>
            <a:r>
              <a:rPr lang="es-MX" sz="2500" dirty="0" smtClean="0">
                <a:solidFill>
                  <a:srgbClr val="FF0066"/>
                </a:solidFill>
              </a:rPr>
              <a:t>SEXUAL Y/O IDENTIDAD DE GÉNERO, SEGÚN ORIENTACIÓN SEXUAL DE LOS/AS ENCUESTADOS/AS</a:t>
            </a:r>
          </a:p>
        </p:txBody>
      </p:sp>
      <p:sp>
        <p:nvSpPr>
          <p:cNvPr id="7" name="CuadroTexto 6"/>
          <p:cNvSpPr txBox="1"/>
          <p:nvPr/>
        </p:nvSpPr>
        <p:spPr>
          <a:xfrm>
            <a:off x="3995936" y="2132856"/>
            <a:ext cx="1296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Gráfico 10</a:t>
            </a:r>
            <a:endParaRPr lang="es-ES" dirty="0"/>
          </a:p>
        </p:txBody>
      </p:sp>
      <p:graphicFrame>
        <p:nvGraphicFramePr>
          <p:cNvPr id="6" name="2 Gráfico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3315935182"/>
              </p:ext>
            </p:extLst>
          </p:nvPr>
        </p:nvGraphicFramePr>
        <p:xfrm>
          <a:off x="1691680" y="2708920"/>
          <a:ext cx="5904656" cy="3600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="" xmlns:p14="http://schemas.microsoft.com/office/powerpoint/2010/main" val="3222294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1 Título"/>
          <p:cNvSpPr txBox="1">
            <a:spLocks/>
          </p:cNvSpPr>
          <p:nvPr/>
        </p:nvSpPr>
        <p:spPr>
          <a:xfrm>
            <a:off x="611560" y="548680"/>
            <a:ext cx="8280920" cy="129614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sz="2500" dirty="0" smtClean="0">
                <a:solidFill>
                  <a:srgbClr val="FF0000"/>
                </a:solidFill>
              </a:rPr>
              <a:t>DISCRIMINACIÓN EN RAZÓN DE ORIENTACIÓN SEXUAL Y/O DE IDENTIDAD DE GÉNERO, SEGÚN IDENTIDAD DE GÉNERO DE LOS/AS ENCUESTADOS/AS</a:t>
            </a:r>
          </a:p>
        </p:txBody>
      </p:sp>
      <p:sp>
        <p:nvSpPr>
          <p:cNvPr id="7" name="CuadroTexto 6"/>
          <p:cNvSpPr txBox="1"/>
          <p:nvPr/>
        </p:nvSpPr>
        <p:spPr>
          <a:xfrm>
            <a:off x="3995936" y="1988840"/>
            <a:ext cx="1296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Gráfico 11</a:t>
            </a:r>
            <a:endParaRPr lang="es-ES" dirty="0"/>
          </a:p>
        </p:txBody>
      </p:sp>
      <p:graphicFrame>
        <p:nvGraphicFramePr>
          <p:cNvPr id="8" name="2 Gráfico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3351508515"/>
              </p:ext>
            </p:extLst>
          </p:nvPr>
        </p:nvGraphicFramePr>
        <p:xfrm>
          <a:off x="1835696" y="2636912"/>
          <a:ext cx="5832648" cy="3600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="" xmlns:p14="http://schemas.microsoft.com/office/powerpoint/2010/main" val="4190531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1 Título"/>
          <p:cNvSpPr txBox="1">
            <a:spLocks/>
          </p:cNvSpPr>
          <p:nvPr/>
        </p:nvSpPr>
        <p:spPr>
          <a:xfrm>
            <a:off x="611560" y="692696"/>
            <a:ext cx="8280920" cy="72008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sz="3200" dirty="0" smtClean="0">
                <a:solidFill>
                  <a:srgbClr val="FF0066"/>
                </a:solidFill>
              </a:rPr>
              <a:t>EXPRESIÓN DE DISCRIMINACIÓN</a:t>
            </a:r>
          </a:p>
        </p:txBody>
      </p:sp>
      <p:sp>
        <p:nvSpPr>
          <p:cNvPr id="7" name="CuadroTexto 6"/>
          <p:cNvSpPr txBox="1"/>
          <p:nvPr/>
        </p:nvSpPr>
        <p:spPr>
          <a:xfrm>
            <a:off x="3995936" y="1556792"/>
            <a:ext cx="1296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Gráfico 12</a:t>
            </a:r>
            <a:endParaRPr lang="es-ES" dirty="0"/>
          </a:p>
        </p:txBody>
      </p:sp>
      <p:graphicFrame>
        <p:nvGraphicFramePr>
          <p:cNvPr id="6" name="2 Gráfico"/>
          <p:cNvGraphicFramePr>
            <a:graphicFrameLocks/>
          </p:cNvGraphicFramePr>
          <p:nvPr/>
        </p:nvGraphicFramePr>
        <p:xfrm>
          <a:off x="1403648" y="2276872"/>
          <a:ext cx="6336704" cy="41044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="" xmlns:p14="http://schemas.microsoft.com/office/powerpoint/2010/main" val="500821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1 Título"/>
          <p:cNvSpPr txBox="1">
            <a:spLocks/>
          </p:cNvSpPr>
          <p:nvPr/>
        </p:nvSpPr>
        <p:spPr>
          <a:xfrm>
            <a:off x="611560" y="332656"/>
            <a:ext cx="8208912" cy="6480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sz="3200" dirty="0" smtClean="0">
                <a:solidFill>
                  <a:srgbClr val="FF0066"/>
                </a:solidFill>
              </a:rPr>
              <a:t>LUGARES DE DISCRIMINACIÓN</a:t>
            </a:r>
          </a:p>
        </p:txBody>
      </p:sp>
      <p:sp>
        <p:nvSpPr>
          <p:cNvPr id="7" name="CuadroTexto 6"/>
          <p:cNvSpPr txBox="1"/>
          <p:nvPr/>
        </p:nvSpPr>
        <p:spPr>
          <a:xfrm>
            <a:off x="3995936" y="1196752"/>
            <a:ext cx="1296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Gráfico 13</a:t>
            </a:r>
            <a:endParaRPr lang="es-ES" dirty="0"/>
          </a:p>
        </p:txBody>
      </p:sp>
      <p:graphicFrame>
        <p:nvGraphicFramePr>
          <p:cNvPr id="6" name="4 Gráfico"/>
          <p:cNvGraphicFramePr>
            <a:graphicFrameLocks/>
          </p:cNvGraphicFramePr>
          <p:nvPr/>
        </p:nvGraphicFramePr>
        <p:xfrm>
          <a:off x="827584" y="1772816"/>
          <a:ext cx="7272808" cy="46085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="" xmlns:p14="http://schemas.microsoft.com/office/powerpoint/2010/main" val="2728275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1"/>
          <p:cNvSpPr>
            <a:spLocks noChangeArrowheads="1"/>
          </p:cNvSpPr>
          <p:nvPr/>
        </p:nvSpPr>
        <p:spPr bwMode="auto">
          <a:xfrm>
            <a:off x="611560" y="3356992"/>
            <a:ext cx="3312368" cy="1728192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_tradnl" sz="1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ÇlÇr ñæí©" charset="0"/>
              </a:rPr>
              <a:t>I. Variables descriptivas de los </a:t>
            </a:r>
            <a:r>
              <a:rPr kumimoji="0" lang="es-ES_tradnl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ÇlÇr ñæí©" charset="0"/>
              </a:rPr>
              <a:t>encuestados/as</a:t>
            </a:r>
            <a:r>
              <a:rPr kumimoji="0" lang="es-ES_tradnl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ÇlÇr ñæí©" charset="0"/>
              </a:rPr>
              <a:t>:</a:t>
            </a:r>
            <a:endParaRPr kumimoji="0" lang="es-ES_tradnl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ea typeface="ÇlÇr ñæí©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Cambria" charset="0"/>
              </a:rPr>
              <a:t>-</a:t>
            </a:r>
            <a:r>
              <a:rPr kumimoji="0" lang="es-MX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ＭＳ Ｐゴシック" charset="0"/>
              </a:rPr>
              <a:t>Sexo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Cambria" charset="0"/>
              </a:rPr>
              <a:t>-</a:t>
            </a:r>
            <a:r>
              <a:rPr kumimoji="0" lang="es-MX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ＭＳ Ｐゴシック" charset="0"/>
              </a:rPr>
              <a:t>Identidad de género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Cambria" charset="0"/>
              </a:rPr>
              <a:t>-</a:t>
            </a:r>
            <a:r>
              <a:rPr kumimoji="0" lang="es-MX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ＭＳ Ｐゴシック" charset="0"/>
              </a:rPr>
              <a:t>Orientación sexual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Cambria" charset="0"/>
              </a:rPr>
              <a:t>-</a:t>
            </a:r>
            <a:r>
              <a:rPr kumimoji="0" lang="es-MX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ＭＳ Ｐゴシック" charset="0"/>
              </a:rPr>
              <a:t>Religión</a:t>
            </a:r>
            <a:endParaRPr kumimoji="0" lang="es-ES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ea typeface="ＭＳ Ｐゴシック" charset="0"/>
            </a:endParaRPr>
          </a:p>
        </p:txBody>
      </p:sp>
      <p:sp>
        <p:nvSpPr>
          <p:cNvPr id="5" name="AutoShape 2"/>
          <p:cNvSpPr>
            <a:spLocks noChangeArrowheads="1"/>
          </p:cNvSpPr>
          <p:nvPr/>
        </p:nvSpPr>
        <p:spPr bwMode="auto">
          <a:xfrm>
            <a:off x="4788024" y="2996952"/>
            <a:ext cx="3456384" cy="2232248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_tradnl" sz="1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ÇlÇr ñæí©" charset="0"/>
              </a:rPr>
              <a:t>II. Maternidad y paternidad de los </a:t>
            </a:r>
            <a:r>
              <a:rPr kumimoji="0" lang="es-ES_tradnl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ÇlÇr ñæí©" charset="0"/>
              </a:rPr>
              <a:t>encuestados/as</a:t>
            </a:r>
            <a:r>
              <a:rPr kumimoji="0" lang="es-ES_tradnl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ÇlÇr ñæí©" charset="0"/>
              </a:rPr>
              <a:t>:</a:t>
            </a:r>
            <a:endParaRPr kumimoji="0" lang="es-ES_tradnl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ea typeface="ÇlÇr ñæí©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Cambria" charset="0"/>
              </a:rPr>
              <a:t>-</a:t>
            </a:r>
            <a:r>
              <a:rPr kumimoji="0" lang="es-MX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ＭＳ Ｐゴシック" charset="0"/>
              </a:rPr>
              <a:t>Hijos/as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Cambria" charset="0"/>
              </a:rPr>
              <a:t>-</a:t>
            </a:r>
            <a:r>
              <a:rPr kumimoji="0" lang="es-MX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ＭＳ Ｐゴシック" charset="0"/>
              </a:rPr>
              <a:t>Número de hijos/as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Cambria" charset="0"/>
              </a:rPr>
              <a:t>-</a:t>
            </a:r>
            <a:r>
              <a:rPr kumimoji="0" lang="es-MX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ＭＳ Ｐゴシック" charset="0"/>
              </a:rPr>
              <a:t>Número de hijos/as por sexo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Cambria" charset="0"/>
              </a:rPr>
              <a:t>-</a:t>
            </a:r>
            <a:r>
              <a:rPr kumimoji="0" lang="es-MX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ＭＳ Ｐゴシック" charset="0"/>
              </a:rPr>
              <a:t>Custodia de los hijos/as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Cambria" charset="0"/>
              </a:rPr>
              <a:t>-</a:t>
            </a:r>
            <a:r>
              <a:rPr kumimoji="0" lang="es-MX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ＭＳ Ｐゴシック" charset="0"/>
              </a:rPr>
              <a:t>Custodia de los hijos/as según sexo del padre o madre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3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0"/>
            </a:endParaRPr>
          </a:p>
        </p:txBody>
      </p:sp>
      <p:sp>
        <p:nvSpPr>
          <p:cNvPr id="8" name="1 Título"/>
          <p:cNvSpPr txBox="1">
            <a:spLocks/>
          </p:cNvSpPr>
          <p:nvPr/>
        </p:nvSpPr>
        <p:spPr>
          <a:xfrm>
            <a:off x="539552" y="548680"/>
            <a:ext cx="8064896" cy="208823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sz="4000" b="1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TEMÁTICAS </a:t>
            </a:r>
          </a:p>
          <a:p>
            <a:r>
              <a:rPr lang="es-MX" sz="2400" dirty="0" smtClean="0">
                <a:solidFill>
                  <a:srgbClr val="FF0066"/>
                </a:solidFill>
              </a:rPr>
              <a:t>Las siguientes temáticas guiaron los cruces realizados a partir de la Encuesta de Percepción sobre Discriminación 2011</a:t>
            </a:r>
            <a:endParaRPr lang="es-MX" sz="2400" dirty="0">
              <a:solidFill>
                <a:srgbClr val="FF006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1 Título"/>
          <p:cNvSpPr txBox="1">
            <a:spLocks/>
          </p:cNvSpPr>
          <p:nvPr/>
        </p:nvSpPr>
        <p:spPr>
          <a:xfrm>
            <a:off x="611560" y="692696"/>
            <a:ext cx="8208912" cy="64807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2500" dirty="0" smtClean="0">
                <a:solidFill>
                  <a:srgbClr val="FF0066"/>
                </a:solidFill>
              </a:rPr>
              <a:t>ENCUESTADOS/AS QUE DECLARAN HABER DENUNCIADO DISCRIMINACIÓN EN INSTITUCIONES  DEL ESTADO</a:t>
            </a:r>
            <a:endParaRPr lang="es-MX" sz="2500" dirty="0" smtClean="0">
              <a:solidFill>
                <a:srgbClr val="FF0066"/>
              </a:solidFill>
            </a:endParaRPr>
          </a:p>
        </p:txBody>
      </p:sp>
      <p:sp>
        <p:nvSpPr>
          <p:cNvPr id="7" name="CuadroTexto 6"/>
          <p:cNvSpPr txBox="1"/>
          <p:nvPr/>
        </p:nvSpPr>
        <p:spPr>
          <a:xfrm>
            <a:off x="3995936" y="1700808"/>
            <a:ext cx="1296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Gráfico 14</a:t>
            </a:r>
            <a:endParaRPr lang="es-ES" dirty="0"/>
          </a:p>
        </p:txBody>
      </p:sp>
      <p:graphicFrame>
        <p:nvGraphicFramePr>
          <p:cNvPr id="10" name="2 Gráfico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2827052483"/>
              </p:ext>
            </p:extLst>
          </p:nvPr>
        </p:nvGraphicFramePr>
        <p:xfrm>
          <a:off x="1763688" y="2420888"/>
          <a:ext cx="5544616" cy="34563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="" xmlns:p14="http://schemas.microsoft.com/office/powerpoint/2010/main" val="2177332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1 Título"/>
          <p:cNvSpPr txBox="1">
            <a:spLocks/>
          </p:cNvSpPr>
          <p:nvPr/>
        </p:nvSpPr>
        <p:spPr>
          <a:xfrm>
            <a:off x="611560" y="188640"/>
            <a:ext cx="8208912" cy="6480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sz="3200" dirty="0" smtClean="0">
                <a:solidFill>
                  <a:srgbClr val="0066FF"/>
                </a:solidFill>
              </a:rPr>
              <a:t>LIBERTADES</a:t>
            </a:r>
          </a:p>
        </p:txBody>
      </p:sp>
      <p:sp>
        <p:nvSpPr>
          <p:cNvPr id="7" name="CuadroTexto 6"/>
          <p:cNvSpPr txBox="1"/>
          <p:nvPr/>
        </p:nvSpPr>
        <p:spPr>
          <a:xfrm>
            <a:off x="3995936" y="908720"/>
            <a:ext cx="1296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Gráfico 15</a:t>
            </a:r>
            <a:endParaRPr lang="es-ES" dirty="0"/>
          </a:p>
        </p:txBody>
      </p:sp>
      <p:graphicFrame>
        <p:nvGraphicFramePr>
          <p:cNvPr id="6" name="8 Gráfico"/>
          <p:cNvGraphicFramePr>
            <a:graphicFrameLocks/>
          </p:cNvGraphicFramePr>
          <p:nvPr/>
        </p:nvGraphicFramePr>
        <p:xfrm>
          <a:off x="1331640" y="1484784"/>
          <a:ext cx="6552728" cy="50405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="" xmlns:p14="http://schemas.microsoft.com/office/powerpoint/2010/main" val="2509705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1 Título"/>
          <p:cNvSpPr txBox="1">
            <a:spLocks/>
          </p:cNvSpPr>
          <p:nvPr/>
        </p:nvSpPr>
        <p:spPr>
          <a:xfrm>
            <a:off x="611560" y="620688"/>
            <a:ext cx="8352928" cy="7200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sz="2500" dirty="0" smtClean="0">
                <a:solidFill>
                  <a:srgbClr val="FF0066"/>
                </a:solidFill>
              </a:rPr>
              <a:t>LIBERTAD DE HABLAR PÚBLICAMENTE SOBRE SU ORIENTACIÓN SEXUAL Y/O IDENTIDAD DE GÉNERO, SEGÚN TRAMO DE EDAD</a:t>
            </a:r>
          </a:p>
        </p:txBody>
      </p:sp>
      <p:sp>
        <p:nvSpPr>
          <p:cNvPr id="7" name="CuadroTexto 6"/>
          <p:cNvSpPr txBox="1"/>
          <p:nvPr/>
        </p:nvSpPr>
        <p:spPr>
          <a:xfrm>
            <a:off x="3995936" y="1700808"/>
            <a:ext cx="1296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Gráfico 16</a:t>
            </a:r>
          </a:p>
        </p:txBody>
      </p:sp>
      <p:graphicFrame>
        <p:nvGraphicFramePr>
          <p:cNvPr id="9" name="10 Gráfico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589025607"/>
              </p:ext>
            </p:extLst>
          </p:nvPr>
        </p:nvGraphicFramePr>
        <p:xfrm>
          <a:off x="1619672" y="2204864"/>
          <a:ext cx="6192688" cy="42484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="" xmlns:p14="http://schemas.microsoft.com/office/powerpoint/2010/main" val="4041802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1 Título"/>
          <p:cNvSpPr txBox="1">
            <a:spLocks/>
          </p:cNvSpPr>
          <p:nvPr/>
        </p:nvSpPr>
        <p:spPr>
          <a:xfrm>
            <a:off x="611560" y="692696"/>
            <a:ext cx="8208912" cy="64807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sz="2500" dirty="0" smtClean="0">
                <a:solidFill>
                  <a:srgbClr val="FF0066"/>
                </a:solidFill>
              </a:rPr>
              <a:t>ENCUESTADOS/AS QUE DICEN SENTIRSE LIBRE DE BESARSE CON SU PAREJA EN ESPACIOS PÚBLICOS, SEGÚN TRAMO DE EDAD</a:t>
            </a:r>
          </a:p>
        </p:txBody>
      </p:sp>
      <p:sp>
        <p:nvSpPr>
          <p:cNvPr id="7" name="CuadroTexto 6"/>
          <p:cNvSpPr txBox="1"/>
          <p:nvPr/>
        </p:nvSpPr>
        <p:spPr>
          <a:xfrm>
            <a:off x="3995936" y="1700808"/>
            <a:ext cx="1296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Gráfico 17</a:t>
            </a:r>
            <a:endParaRPr lang="es-ES" dirty="0"/>
          </a:p>
        </p:txBody>
      </p:sp>
      <p:graphicFrame>
        <p:nvGraphicFramePr>
          <p:cNvPr id="9" name="10 Gráfico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1852071347"/>
              </p:ext>
            </p:extLst>
          </p:nvPr>
        </p:nvGraphicFramePr>
        <p:xfrm>
          <a:off x="1835696" y="2204864"/>
          <a:ext cx="5688632" cy="41764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="" xmlns:p14="http://schemas.microsoft.com/office/powerpoint/2010/main" val="4005071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1 Título"/>
          <p:cNvSpPr txBox="1">
            <a:spLocks/>
          </p:cNvSpPr>
          <p:nvPr/>
        </p:nvSpPr>
        <p:spPr>
          <a:xfrm>
            <a:off x="611560" y="692696"/>
            <a:ext cx="8208912" cy="64807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sz="2500" dirty="0" smtClean="0">
                <a:solidFill>
                  <a:srgbClr val="FF0066"/>
                </a:solidFill>
              </a:rPr>
              <a:t>ENCUESTADOS/AS QUE DICEN SENTIRSE LIBRE DE EXPRESAR SU ORIENTACIÓN SEXUAL Y/O IDENTIDAD DE GÉNERO EN MANIFESTACIONES PÚBLICAS, SEGÚN TRAMO DE EDAD</a:t>
            </a:r>
          </a:p>
        </p:txBody>
      </p:sp>
      <p:sp>
        <p:nvSpPr>
          <p:cNvPr id="7" name="CuadroTexto 6"/>
          <p:cNvSpPr txBox="1"/>
          <p:nvPr/>
        </p:nvSpPr>
        <p:spPr>
          <a:xfrm>
            <a:off x="3995936" y="1988840"/>
            <a:ext cx="1296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Gráfico 18</a:t>
            </a:r>
            <a:endParaRPr lang="es-ES" dirty="0"/>
          </a:p>
        </p:txBody>
      </p:sp>
      <p:graphicFrame>
        <p:nvGraphicFramePr>
          <p:cNvPr id="9" name="10 Gráfico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3483805676"/>
              </p:ext>
            </p:extLst>
          </p:nvPr>
        </p:nvGraphicFramePr>
        <p:xfrm>
          <a:off x="1403648" y="2708920"/>
          <a:ext cx="6192688" cy="3600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="" xmlns:p14="http://schemas.microsoft.com/office/powerpoint/2010/main" val="4204333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1 Título"/>
          <p:cNvSpPr txBox="1">
            <a:spLocks/>
          </p:cNvSpPr>
          <p:nvPr/>
        </p:nvSpPr>
        <p:spPr>
          <a:xfrm>
            <a:off x="611560" y="188640"/>
            <a:ext cx="8208912" cy="108012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sz="2500" dirty="0" smtClean="0">
                <a:solidFill>
                  <a:srgbClr val="FF0066"/>
                </a:solidFill>
              </a:rPr>
              <a:t>ENCUESTADOS/AS </a:t>
            </a:r>
            <a:r>
              <a:rPr lang="es-MX" sz="2500" dirty="0">
                <a:solidFill>
                  <a:srgbClr val="FF0066"/>
                </a:solidFill>
              </a:rPr>
              <a:t>QUE DICEN SENTIRSE LIBRE DE EXPRESAR SU ORIENTACIÓN </a:t>
            </a:r>
            <a:r>
              <a:rPr lang="es-MX" sz="2500" dirty="0" smtClean="0">
                <a:solidFill>
                  <a:srgbClr val="FF0066"/>
                </a:solidFill>
              </a:rPr>
              <a:t>SEXUAL Y/O </a:t>
            </a:r>
            <a:r>
              <a:rPr lang="es-MX" sz="2500" dirty="0">
                <a:solidFill>
                  <a:srgbClr val="FF0066"/>
                </a:solidFill>
              </a:rPr>
              <a:t>IDENTIDAD DE GÉNERO EN MANIFESTACIONES PÚBLICAS, </a:t>
            </a:r>
            <a:r>
              <a:rPr lang="es-MX" sz="2500" dirty="0" smtClean="0">
                <a:solidFill>
                  <a:srgbClr val="FF0066"/>
                </a:solidFill>
              </a:rPr>
              <a:t>SEGÚN SEXO</a:t>
            </a:r>
          </a:p>
        </p:txBody>
      </p:sp>
      <p:sp>
        <p:nvSpPr>
          <p:cNvPr id="7" name="CuadroTexto 6"/>
          <p:cNvSpPr txBox="1"/>
          <p:nvPr/>
        </p:nvSpPr>
        <p:spPr>
          <a:xfrm>
            <a:off x="3995936" y="1412776"/>
            <a:ext cx="1296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Gráfico 19</a:t>
            </a:r>
            <a:endParaRPr lang="es-ES" dirty="0"/>
          </a:p>
        </p:txBody>
      </p:sp>
      <p:graphicFrame>
        <p:nvGraphicFramePr>
          <p:cNvPr id="6" name="10 Gráfico"/>
          <p:cNvGraphicFramePr>
            <a:graphicFrameLocks/>
          </p:cNvGraphicFramePr>
          <p:nvPr/>
        </p:nvGraphicFramePr>
        <p:xfrm>
          <a:off x="1547664" y="2060848"/>
          <a:ext cx="6192688" cy="43924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="" xmlns:p14="http://schemas.microsoft.com/office/powerpoint/2010/main" val="1256933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1 Título"/>
          <p:cNvSpPr txBox="1">
            <a:spLocks/>
          </p:cNvSpPr>
          <p:nvPr/>
        </p:nvSpPr>
        <p:spPr>
          <a:xfrm>
            <a:off x="611560" y="332656"/>
            <a:ext cx="8064896" cy="122413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sz="2500" dirty="0" smtClean="0">
                <a:solidFill>
                  <a:srgbClr val="FF0066"/>
                </a:solidFill>
              </a:rPr>
              <a:t>PERSONAS A LAS QUE LOS/AS ENCUESTADOS/AS HAN COMENTADO SOBRE SU ORIENTACIÓN SEXUAL Y/O IDENTIDAD DE GÉNERO</a:t>
            </a:r>
          </a:p>
        </p:txBody>
      </p:sp>
      <p:sp>
        <p:nvSpPr>
          <p:cNvPr id="7" name="CuadroTexto 6"/>
          <p:cNvSpPr txBox="1"/>
          <p:nvPr/>
        </p:nvSpPr>
        <p:spPr>
          <a:xfrm>
            <a:off x="3995936" y="1844824"/>
            <a:ext cx="1296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>
                <a:solidFill>
                  <a:srgbClr val="FF0000"/>
                </a:solidFill>
              </a:rPr>
              <a:t>Gráfico 20</a:t>
            </a:r>
            <a:endParaRPr lang="es-ES" dirty="0">
              <a:solidFill>
                <a:srgbClr val="FF0000"/>
              </a:solidFill>
            </a:endParaRPr>
          </a:p>
        </p:txBody>
      </p:sp>
      <p:graphicFrame>
        <p:nvGraphicFramePr>
          <p:cNvPr id="6" name="5 Gráfico"/>
          <p:cNvGraphicFramePr>
            <a:graphicFrameLocks/>
          </p:cNvGraphicFramePr>
          <p:nvPr/>
        </p:nvGraphicFramePr>
        <p:xfrm>
          <a:off x="1403648" y="1916832"/>
          <a:ext cx="6480720" cy="45365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="" xmlns:p14="http://schemas.microsoft.com/office/powerpoint/2010/main" val="4001280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 Título"/>
          <p:cNvSpPr txBox="1">
            <a:spLocks/>
          </p:cNvSpPr>
          <p:nvPr/>
        </p:nvSpPr>
        <p:spPr>
          <a:xfrm>
            <a:off x="539552" y="1628800"/>
            <a:ext cx="8064896" cy="252028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sz="4000" b="1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IV. ESTADO DE CHILE Y DISCRIMINACIÓN DE LAS MINORÍAS SEXUALES</a:t>
            </a:r>
          </a:p>
          <a:p>
            <a:endParaRPr lang="es-MX" sz="4000" b="1" dirty="0">
              <a:solidFill>
                <a:srgbClr val="FF00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s-MX" sz="3200" dirty="0" smtClean="0">
                <a:solidFill>
                  <a:srgbClr val="FF0066"/>
                </a:solidFill>
              </a:rPr>
              <a:t>Fundación Progresa - Movilh</a:t>
            </a:r>
            <a:endParaRPr lang="es-MX" sz="4000" dirty="0">
              <a:solidFill>
                <a:srgbClr val="FF0066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897911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1 Título"/>
          <p:cNvSpPr txBox="1">
            <a:spLocks/>
          </p:cNvSpPr>
          <p:nvPr/>
        </p:nvSpPr>
        <p:spPr>
          <a:xfrm>
            <a:off x="611560" y="692696"/>
            <a:ext cx="8208912" cy="64807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sz="2500" dirty="0" smtClean="0">
                <a:solidFill>
                  <a:srgbClr val="FF0066"/>
                </a:solidFill>
              </a:rPr>
              <a:t>ENCUESTADOS/AS QUE CONSIDERAN QUE EL ESTADO DE CHILE DISCRIMINA A LAS MINORÍAS SEXUALES, SEGÚN NIVEL DE ACUERDO</a:t>
            </a:r>
          </a:p>
        </p:txBody>
      </p:sp>
      <p:sp>
        <p:nvSpPr>
          <p:cNvPr id="7" name="CuadroTexto 6"/>
          <p:cNvSpPr txBox="1"/>
          <p:nvPr/>
        </p:nvSpPr>
        <p:spPr>
          <a:xfrm>
            <a:off x="3995936" y="1844824"/>
            <a:ext cx="1296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Gráfico 21</a:t>
            </a:r>
            <a:endParaRPr lang="es-ES" dirty="0"/>
          </a:p>
        </p:txBody>
      </p:sp>
      <p:graphicFrame>
        <p:nvGraphicFramePr>
          <p:cNvPr id="9" name="2 Gráfico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612913889"/>
              </p:ext>
            </p:extLst>
          </p:nvPr>
        </p:nvGraphicFramePr>
        <p:xfrm>
          <a:off x="1403648" y="2492896"/>
          <a:ext cx="6192688" cy="36724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="" xmlns:p14="http://schemas.microsoft.com/office/powerpoint/2010/main" val="1055752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1 Título"/>
          <p:cNvSpPr txBox="1">
            <a:spLocks/>
          </p:cNvSpPr>
          <p:nvPr/>
        </p:nvSpPr>
        <p:spPr>
          <a:xfrm>
            <a:off x="611560" y="692696"/>
            <a:ext cx="8208912" cy="64807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sz="2500" dirty="0" smtClean="0">
                <a:solidFill>
                  <a:srgbClr val="FF0066"/>
                </a:solidFill>
              </a:rPr>
              <a:t>ENCUESTADOS/AS QUE CONSIDERAN QUE EL ESTADO DE CHILE DISCRIMINA A LAS MINORÍAS SEXUALES, SEGUN SEXO DE LOS/AS ENCUESTADOS/AS</a:t>
            </a:r>
          </a:p>
        </p:txBody>
      </p:sp>
      <p:sp>
        <p:nvSpPr>
          <p:cNvPr id="7" name="CuadroTexto 6"/>
          <p:cNvSpPr txBox="1"/>
          <p:nvPr/>
        </p:nvSpPr>
        <p:spPr>
          <a:xfrm>
            <a:off x="3995936" y="1844824"/>
            <a:ext cx="1296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Gráfico 22</a:t>
            </a:r>
            <a:endParaRPr lang="es-ES" dirty="0"/>
          </a:p>
        </p:txBody>
      </p:sp>
      <p:graphicFrame>
        <p:nvGraphicFramePr>
          <p:cNvPr id="6" name="4 Gráfico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396567556"/>
              </p:ext>
            </p:extLst>
          </p:nvPr>
        </p:nvGraphicFramePr>
        <p:xfrm>
          <a:off x="1403648" y="2492896"/>
          <a:ext cx="6336704" cy="39604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="" xmlns:p14="http://schemas.microsoft.com/office/powerpoint/2010/main" val="4270669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AutoShape 2"/>
          <p:cNvSpPr>
            <a:spLocks noChangeArrowheads="1"/>
          </p:cNvSpPr>
          <p:nvPr/>
        </p:nvSpPr>
        <p:spPr bwMode="auto">
          <a:xfrm>
            <a:off x="827584" y="4005064"/>
            <a:ext cx="6696744" cy="2088232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_tradnl" sz="155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ÇlÇr ñæí©" charset="0"/>
              </a:rPr>
              <a:t>IV. </a:t>
            </a:r>
            <a:r>
              <a:rPr kumimoji="0" lang="es-ES_tradnl" sz="155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ÇlÇr ñæí©" charset="0"/>
              </a:rPr>
              <a:t>Reivindicaciones de las minorías sexuales</a:t>
            </a:r>
            <a:r>
              <a:rPr kumimoji="0" lang="es-ES_tradnl" sz="155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ÇlÇr ñæí©" charset="0"/>
              </a:rPr>
              <a:t>: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sz="155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Cambria" charset="0"/>
              </a:rPr>
              <a:t>-</a:t>
            </a:r>
            <a:r>
              <a:rPr kumimoji="0" lang="es-MX" sz="155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ＭＳ Ｐゴシック" charset="0"/>
              </a:rPr>
              <a:t>Acceso a matrimonio entre personas de un mismo sexo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sz="155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Cambria" charset="0"/>
              </a:rPr>
              <a:t>-</a:t>
            </a:r>
            <a:r>
              <a:rPr kumimoji="0" lang="es-MX" sz="155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ＭＳ Ｐゴシック" charset="0"/>
              </a:rPr>
              <a:t>Acceso a unión civil entre personas de un mismo sexo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sz="155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Cambria" charset="0"/>
              </a:rPr>
              <a:t>-</a:t>
            </a:r>
            <a:r>
              <a:rPr kumimoji="0" lang="es-MX" sz="155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ＭＳ Ｐゴシック" charset="0"/>
              </a:rPr>
              <a:t>Derecho de adopción entre personas de un mismo sexo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sz="155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Cambria" charset="0"/>
              </a:rPr>
              <a:t>-</a:t>
            </a:r>
            <a:r>
              <a:rPr kumimoji="0" lang="es-MX" sz="155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ＭＳ Ｐゴシック" charset="0"/>
              </a:rPr>
              <a:t>Derecho a cambiar el nombre y sexo legal por uno acorde a la identidad de género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sz="155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Cambria" charset="0"/>
              </a:rPr>
              <a:t>-</a:t>
            </a:r>
            <a:r>
              <a:rPr kumimoji="0" lang="es-MX" sz="155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ＭＳ Ｐゴシック" charset="0"/>
              </a:rPr>
              <a:t>Ley contra la discriminación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sz="155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Cambria" charset="0"/>
              </a:rPr>
              <a:t>-</a:t>
            </a:r>
            <a:r>
              <a:rPr kumimoji="0" lang="es-MX" sz="15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ＭＳ Ｐゴシック" charset="0"/>
              </a:rPr>
              <a:t>Modificación de </a:t>
            </a:r>
            <a:r>
              <a:rPr kumimoji="0" lang="es-MX" sz="155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ＭＳ Ｐゴシック" charset="0"/>
              </a:rPr>
              <a:t>la edad </a:t>
            </a:r>
            <a:r>
              <a:rPr kumimoji="0" lang="es-MX" sz="15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ＭＳ Ｐゴシック" charset="0"/>
              </a:rPr>
              <a:t>de consentimiento </a:t>
            </a:r>
            <a:r>
              <a:rPr kumimoji="0" lang="es-MX" sz="155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ＭＳ Ｐゴシック" charset="0"/>
              </a:rPr>
              <a:t>sexual de los heterosexuales y gay</a:t>
            </a:r>
            <a:endParaRPr kumimoji="0" lang="es-ES" sz="155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ea typeface="ＭＳ Ｐゴシック" charset="0"/>
            </a:endParaRPr>
          </a:p>
        </p:txBody>
      </p:sp>
      <p:sp>
        <p:nvSpPr>
          <p:cNvPr id="6" name="AutoShape 3"/>
          <p:cNvSpPr>
            <a:spLocks noChangeArrowheads="1"/>
          </p:cNvSpPr>
          <p:nvPr/>
        </p:nvSpPr>
        <p:spPr bwMode="auto">
          <a:xfrm>
            <a:off x="755576" y="404664"/>
            <a:ext cx="6696744" cy="3024336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_tradnl" sz="155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ÇlÇr ñæí©" charset="0"/>
              </a:rPr>
              <a:t>III. Discriminación y denuncias de </a:t>
            </a:r>
            <a:r>
              <a:rPr kumimoji="0" lang="es-ES_tradnl" sz="155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ÇlÇr ñæí©" charset="0"/>
              </a:rPr>
              <a:t>los/las encuestados/as</a:t>
            </a:r>
            <a:r>
              <a:rPr kumimoji="0" lang="es-ES_tradnl" sz="15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ÇlÇr ñæí©" charset="0"/>
              </a:rPr>
              <a:t>:</a:t>
            </a:r>
            <a:endParaRPr kumimoji="0" lang="es-ES_tradnl" sz="155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ea typeface="ÇlÇr ñæí©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sz="155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Cambria" charset="0"/>
              </a:rPr>
              <a:t>-</a:t>
            </a:r>
            <a:r>
              <a:rPr kumimoji="0" lang="es-MX" sz="15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ＭＳ Ｐゴシック" charset="0"/>
              </a:rPr>
              <a:t>Discriminación de la minorías sexuales</a:t>
            </a:r>
            <a:endParaRPr kumimoji="0" lang="es-MX" sz="155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ea typeface="ＭＳ Ｐゴシック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sz="155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Cambria" charset="0"/>
              </a:rPr>
              <a:t>-</a:t>
            </a:r>
            <a:r>
              <a:rPr kumimoji="0" lang="es-MX" sz="155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ＭＳ Ｐゴシック" charset="0"/>
              </a:rPr>
              <a:t>Discriminación según orientación sexual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sz="15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mbria" charset="0"/>
              </a:rPr>
              <a:t>-Discriminación s</a:t>
            </a:r>
            <a:r>
              <a:rPr kumimoji="0" lang="es-MX" sz="15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ＭＳ Ｐゴシック" charset="0"/>
              </a:rPr>
              <a:t>egún </a:t>
            </a:r>
            <a:r>
              <a:rPr kumimoji="0" lang="es-MX" sz="155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ＭＳ Ｐゴシック" charset="0"/>
              </a:rPr>
              <a:t>identidad de </a:t>
            </a:r>
            <a:r>
              <a:rPr kumimoji="0" lang="es-MX" sz="15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ＭＳ Ｐゴシック" charset="0"/>
              </a:rPr>
              <a:t>género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s-MX" sz="1550" dirty="0" smtClean="0">
                <a:ea typeface="ＭＳ Ｐゴシック" charset="0"/>
              </a:rPr>
              <a:t>- Discriminación según tramo de edad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sz="15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mbria" charset="0"/>
              </a:rPr>
              <a:t>-</a:t>
            </a:r>
            <a:r>
              <a:rPr kumimoji="0" lang="es-MX" sz="15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ＭＳ Ｐゴシック" charset="0"/>
              </a:rPr>
              <a:t>Tipo </a:t>
            </a:r>
            <a:r>
              <a:rPr kumimoji="0" lang="es-MX" sz="155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ＭＳ Ｐゴシック" charset="0"/>
              </a:rPr>
              <a:t>de discriminación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sz="155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Cambria" charset="0"/>
              </a:rPr>
              <a:t>-</a:t>
            </a:r>
            <a:r>
              <a:rPr kumimoji="0" lang="es-MX" sz="155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ＭＳ Ｐゴシック" charset="0"/>
              </a:rPr>
              <a:t>Lugares en los cuales suele producirse la discriminación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sz="155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Cambria" charset="0"/>
              </a:rPr>
              <a:t>-</a:t>
            </a:r>
            <a:r>
              <a:rPr kumimoji="0" lang="es-MX" sz="155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ＭＳ Ｐゴシック" charset="0"/>
              </a:rPr>
              <a:t>Tasa de denuncia de los episodios de discriminación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sz="155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Cambria" charset="0"/>
              </a:rPr>
              <a:t>-</a:t>
            </a:r>
            <a:r>
              <a:rPr kumimoji="0" lang="es-MX" sz="155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ＭＳ Ｐゴシック" charset="0"/>
              </a:rPr>
              <a:t>Libertad para hablar de </a:t>
            </a:r>
            <a:r>
              <a:rPr kumimoji="0" lang="es-MX" sz="15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ＭＳ Ｐゴシック" charset="0"/>
              </a:rPr>
              <a:t>la orientación </a:t>
            </a:r>
            <a:r>
              <a:rPr kumimoji="0" lang="es-MX" sz="155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ＭＳ Ｐゴシック" charset="0"/>
              </a:rPr>
              <a:t>sexual en público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sz="155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Cambria" charset="0"/>
              </a:rPr>
              <a:t>-</a:t>
            </a:r>
            <a:r>
              <a:rPr kumimoji="0" lang="es-MX" sz="155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ＭＳ Ｐゴシック" charset="0"/>
              </a:rPr>
              <a:t>Libertad para besarse en público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sz="155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Cambria" charset="0"/>
              </a:rPr>
              <a:t>-</a:t>
            </a:r>
            <a:r>
              <a:rPr kumimoji="0" lang="es-MX" sz="155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ＭＳ Ｐゴシック" charset="0"/>
              </a:rPr>
              <a:t>Libertad para expresar su orientación </a:t>
            </a:r>
            <a:r>
              <a:rPr kumimoji="0" lang="es-MX" sz="15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ＭＳ Ｐゴシック" charset="0"/>
              </a:rPr>
              <a:t>sexual en manifestaciones</a:t>
            </a:r>
            <a:r>
              <a:rPr kumimoji="0" lang="es-MX" sz="155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ea typeface="ＭＳ Ｐゴシック" charset="0"/>
              </a:rPr>
              <a:t> públicas</a:t>
            </a:r>
            <a:endParaRPr kumimoji="0" lang="es-ES" sz="155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ea typeface="ＭＳ Ｐゴシック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1 Título"/>
          <p:cNvSpPr txBox="1">
            <a:spLocks/>
          </p:cNvSpPr>
          <p:nvPr/>
        </p:nvSpPr>
        <p:spPr>
          <a:xfrm>
            <a:off x="611560" y="260648"/>
            <a:ext cx="8208912" cy="10081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sz="2500" dirty="0" smtClean="0">
                <a:solidFill>
                  <a:srgbClr val="FF0066"/>
                </a:solidFill>
              </a:rPr>
              <a:t>ENCUESTADOS/AS QUE CONSIDERAN QUE EL ESTADO DE CHILE DISCRIMINA A LAS MINORÍAS SEXUALES, SEGÚN TRAMO DE EDAD</a:t>
            </a:r>
          </a:p>
        </p:txBody>
      </p:sp>
      <p:sp>
        <p:nvSpPr>
          <p:cNvPr id="7" name="CuadroTexto 6"/>
          <p:cNvSpPr txBox="1"/>
          <p:nvPr/>
        </p:nvSpPr>
        <p:spPr>
          <a:xfrm>
            <a:off x="4067944" y="1484784"/>
            <a:ext cx="1296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Gráfico 23</a:t>
            </a:r>
            <a:endParaRPr lang="es-ES" dirty="0"/>
          </a:p>
        </p:txBody>
      </p:sp>
      <p:graphicFrame>
        <p:nvGraphicFramePr>
          <p:cNvPr id="8" name="7 Gráfico"/>
          <p:cNvGraphicFramePr>
            <a:graphicFrameLocks/>
          </p:cNvGraphicFramePr>
          <p:nvPr/>
        </p:nvGraphicFramePr>
        <p:xfrm>
          <a:off x="1259632" y="1916832"/>
          <a:ext cx="6768752" cy="46085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="" xmlns:p14="http://schemas.microsoft.com/office/powerpoint/2010/main" val="2989623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1 Título"/>
          <p:cNvSpPr txBox="1">
            <a:spLocks/>
          </p:cNvSpPr>
          <p:nvPr/>
        </p:nvSpPr>
        <p:spPr>
          <a:xfrm>
            <a:off x="0" y="0"/>
            <a:ext cx="9144000" cy="108012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sz="2400" dirty="0" smtClean="0">
                <a:solidFill>
                  <a:srgbClr val="FF0066"/>
                </a:solidFill>
              </a:rPr>
              <a:t>ENCUESTADOS/AS QUE CONSIDERAN QUE EL ESTADO DE CHILE DISCRIMINA A LAS MINORÍAS SEXUALES, SEGÚN ORIENTACIÓN SEXUAL</a:t>
            </a:r>
          </a:p>
        </p:txBody>
      </p:sp>
      <p:sp>
        <p:nvSpPr>
          <p:cNvPr id="7" name="CuadroTexto 6"/>
          <p:cNvSpPr txBox="1"/>
          <p:nvPr/>
        </p:nvSpPr>
        <p:spPr>
          <a:xfrm>
            <a:off x="3995936" y="1196752"/>
            <a:ext cx="1296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Gráfico 23</a:t>
            </a:r>
            <a:endParaRPr lang="es-ES" dirty="0"/>
          </a:p>
        </p:txBody>
      </p:sp>
      <p:graphicFrame>
        <p:nvGraphicFramePr>
          <p:cNvPr id="9" name="4 Gráfico"/>
          <p:cNvGraphicFramePr>
            <a:graphicFrameLocks/>
          </p:cNvGraphicFramePr>
          <p:nvPr/>
        </p:nvGraphicFramePr>
        <p:xfrm>
          <a:off x="1403648" y="1772816"/>
          <a:ext cx="6768752" cy="46085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="" xmlns:p14="http://schemas.microsoft.com/office/powerpoint/2010/main" val="4270669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1 Título"/>
          <p:cNvSpPr txBox="1">
            <a:spLocks/>
          </p:cNvSpPr>
          <p:nvPr/>
        </p:nvSpPr>
        <p:spPr>
          <a:xfrm>
            <a:off x="611560" y="188640"/>
            <a:ext cx="8208912" cy="108012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sz="2500" dirty="0" smtClean="0">
                <a:solidFill>
                  <a:srgbClr val="FF0066"/>
                </a:solidFill>
              </a:rPr>
              <a:t>ENCUESTADOS/AS QUE CONSIDERAN QUE EL ESTADO DE CHILE DISCRIMINA A LAS MINORÍAS SEXUALES, SEGÚN IDENTIDAD DE GÉNERO</a:t>
            </a:r>
          </a:p>
        </p:txBody>
      </p:sp>
      <p:sp>
        <p:nvSpPr>
          <p:cNvPr id="7" name="CuadroTexto 6"/>
          <p:cNvSpPr txBox="1"/>
          <p:nvPr/>
        </p:nvSpPr>
        <p:spPr>
          <a:xfrm>
            <a:off x="3995936" y="1412776"/>
            <a:ext cx="1296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Gráfico 23</a:t>
            </a:r>
            <a:endParaRPr lang="es-ES" dirty="0"/>
          </a:p>
        </p:txBody>
      </p:sp>
      <p:graphicFrame>
        <p:nvGraphicFramePr>
          <p:cNvPr id="9" name="7 Gráfico"/>
          <p:cNvGraphicFramePr>
            <a:graphicFrameLocks/>
          </p:cNvGraphicFramePr>
          <p:nvPr/>
        </p:nvGraphicFramePr>
        <p:xfrm>
          <a:off x="1259632" y="1916832"/>
          <a:ext cx="6552728" cy="46805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="" xmlns:p14="http://schemas.microsoft.com/office/powerpoint/2010/main" val="4270669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 Título"/>
          <p:cNvSpPr txBox="1">
            <a:spLocks/>
          </p:cNvSpPr>
          <p:nvPr/>
        </p:nvSpPr>
        <p:spPr>
          <a:xfrm>
            <a:off x="539552" y="1916832"/>
            <a:ext cx="8064896" cy="252028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sz="4000" b="1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V. REINVINDICACIÓN DE LAS MINORÍAS SEXUALES</a:t>
            </a:r>
          </a:p>
          <a:p>
            <a:endParaRPr lang="es-MX" sz="4000" b="1" dirty="0">
              <a:solidFill>
                <a:srgbClr val="FF00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s-MX" sz="3200" dirty="0" smtClean="0">
                <a:solidFill>
                  <a:srgbClr val="FF0066"/>
                </a:solidFill>
              </a:rPr>
              <a:t>Fundación Progresa - Movilh</a:t>
            </a:r>
            <a:endParaRPr lang="es-MX" sz="4000" dirty="0">
              <a:solidFill>
                <a:srgbClr val="FF0066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114842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 Título"/>
          <p:cNvSpPr txBox="1">
            <a:spLocks/>
          </p:cNvSpPr>
          <p:nvPr/>
        </p:nvSpPr>
        <p:spPr>
          <a:xfrm>
            <a:off x="539552" y="1916832"/>
            <a:ext cx="8064896" cy="252028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sz="4000" b="1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¿QUÉ GRADO DE IMPORTANCIA TIENEN CADA UNA DE ESTAS CUESTIONES EN TU VIDA?</a:t>
            </a:r>
          </a:p>
        </p:txBody>
      </p:sp>
    </p:spTree>
    <p:extLst>
      <p:ext uri="{BB962C8B-B14F-4D97-AF65-F5344CB8AC3E}">
        <p14:creationId xmlns="" xmlns:p14="http://schemas.microsoft.com/office/powerpoint/2010/main" val="3623218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1 Título"/>
          <p:cNvSpPr txBox="1">
            <a:spLocks/>
          </p:cNvSpPr>
          <p:nvPr/>
        </p:nvSpPr>
        <p:spPr>
          <a:xfrm>
            <a:off x="611560" y="692696"/>
            <a:ext cx="8208912" cy="64807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sz="2500" dirty="0" smtClean="0">
                <a:solidFill>
                  <a:srgbClr val="FF0066"/>
                </a:solidFill>
              </a:rPr>
              <a:t>GRADO DE IMPORTANCIA DEL ACCESO AL MATRIMONIO ENTRE PERSONAS DEL MISMO SEXO PARA LOS/AS ENCUESTADOS/AS</a:t>
            </a:r>
          </a:p>
        </p:txBody>
      </p:sp>
      <p:sp>
        <p:nvSpPr>
          <p:cNvPr id="7" name="CuadroTexto 6"/>
          <p:cNvSpPr txBox="1"/>
          <p:nvPr/>
        </p:nvSpPr>
        <p:spPr>
          <a:xfrm>
            <a:off x="3995936" y="1844824"/>
            <a:ext cx="1296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Gráfico 24</a:t>
            </a:r>
            <a:endParaRPr lang="es-ES" dirty="0"/>
          </a:p>
        </p:txBody>
      </p:sp>
      <p:graphicFrame>
        <p:nvGraphicFramePr>
          <p:cNvPr id="9" name="Gráfico 8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4213618857"/>
              </p:ext>
            </p:extLst>
          </p:nvPr>
        </p:nvGraphicFramePr>
        <p:xfrm>
          <a:off x="1547664" y="2564904"/>
          <a:ext cx="5976664" cy="36724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="" xmlns:p14="http://schemas.microsoft.com/office/powerpoint/2010/main" val="4276673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1 Título"/>
          <p:cNvSpPr txBox="1">
            <a:spLocks/>
          </p:cNvSpPr>
          <p:nvPr/>
        </p:nvSpPr>
        <p:spPr>
          <a:xfrm>
            <a:off x="611560" y="692696"/>
            <a:ext cx="8208912" cy="64807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sz="2500" dirty="0" smtClean="0">
                <a:solidFill>
                  <a:srgbClr val="FF0066"/>
                </a:solidFill>
              </a:rPr>
              <a:t>GRADO DE IMPORTANCIA DEL ACCESO LA UNIÓN CIVIL ENTRE PERSONAS DEL MISMO SEXO SEGÚN LOS/AS ENCUESTADOS/AS</a:t>
            </a:r>
          </a:p>
        </p:txBody>
      </p:sp>
      <p:sp>
        <p:nvSpPr>
          <p:cNvPr id="7" name="CuadroTexto 6"/>
          <p:cNvSpPr txBox="1"/>
          <p:nvPr/>
        </p:nvSpPr>
        <p:spPr>
          <a:xfrm>
            <a:off x="3995936" y="1844824"/>
            <a:ext cx="1296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>
                <a:solidFill>
                  <a:srgbClr val="FF0000"/>
                </a:solidFill>
              </a:rPr>
              <a:t>Gráfico 25</a:t>
            </a:r>
            <a:endParaRPr lang="es-ES" dirty="0">
              <a:solidFill>
                <a:srgbClr val="FF0000"/>
              </a:solidFill>
            </a:endParaRPr>
          </a:p>
        </p:txBody>
      </p:sp>
      <p:graphicFrame>
        <p:nvGraphicFramePr>
          <p:cNvPr id="9" name="Gráfico 8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54970566"/>
              </p:ext>
            </p:extLst>
          </p:nvPr>
        </p:nvGraphicFramePr>
        <p:xfrm>
          <a:off x="1763688" y="2564904"/>
          <a:ext cx="5616624" cy="35283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="" xmlns:p14="http://schemas.microsoft.com/office/powerpoint/2010/main" val="2779079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1 Título"/>
          <p:cNvSpPr txBox="1">
            <a:spLocks/>
          </p:cNvSpPr>
          <p:nvPr/>
        </p:nvSpPr>
        <p:spPr>
          <a:xfrm>
            <a:off x="611560" y="692696"/>
            <a:ext cx="8208912" cy="64807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sz="2500" dirty="0" smtClean="0">
                <a:solidFill>
                  <a:srgbClr val="FF0066"/>
                </a:solidFill>
              </a:rPr>
              <a:t>GRADO DE IMPORTANCIA DEL DERECHO DE ADOPCIÓN POR PARTE DE PAREJAS DEL MISMO SEXO, SEGÚN LOS/AS ENCUESTADOS/AS</a:t>
            </a:r>
          </a:p>
        </p:txBody>
      </p:sp>
      <p:sp>
        <p:nvSpPr>
          <p:cNvPr id="7" name="CuadroTexto 6"/>
          <p:cNvSpPr txBox="1"/>
          <p:nvPr/>
        </p:nvSpPr>
        <p:spPr>
          <a:xfrm>
            <a:off x="3995936" y="1844824"/>
            <a:ext cx="1296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Gráfico 26</a:t>
            </a:r>
            <a:endParaRPr lang="es-ES" dirty="0"/>
          </a:p>
        </p:txBody>
      </p:sp>
      <p:graphicFrame>
        <p:nvGraphicFramePr>
          <p:cNvPr id="9" name="Gráfico 8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2986111978"/>
              </p:ext>
            </p:extLst>
          </p:nvPr>
        </p:nvGraphicFramePr>
        <p:xfrm>
          <a:off x="1835696" y="2636912"/>
          <a:ext cx="5688632" cy="34563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="" xmlns:p14="http://schemas.microsoft.com/office/powerpoint/2010/main" val="560105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1 Título"/>
          <p:cNvSpPr txBox="1">
            <a:spLocks/>
          </p:cNvSpPr>
          <p:nvPr/>
        </p:nvSpPr>
        <p:spPr>
          <a:xfrm>
            <a:off x="611560" y="692696"/>
            <a:ext cx="8208912" cy="64807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sz="2500" dirty="0" smtClean="0">
                <a:solidFill>
                  <a:srgbClr val="FF0066"/>
                </a:solidFill>
              </a:rPr>
              <a:t>GRADO DE IMPORTANCIA DE QUE EL ESTADO GARANTICE UNA LEY QUE PERMITA A TRANSEXUALES EL CAMBIO DE NOMBRE Y SEXO LEGAL, SEGÚN LOS/AS ENCUESTADOS/AS</a:t>
            </a:r>
          </a:p>
        </p:txBody>
      </p:sp>
      <p:sp>
        <p:nvSpPr>
          <p:cNvPr id="7" name="CuadroTexto 6"/>
          <p:cNvSpPr txBox="1"/>
          <p:nvPr/>
        </p:nvSpPr>
        <p:spPr>
          <a:xfrm>
            <a:off x="3995936" y="1844824"/>
            <a:ext cx="1296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Gráfico 27</a:t>
            </a:r>
          </a:p>
        </p:txBody>
      </p:sp>
      <p:graphicFrame>
        <p:nvGraphicFramePr>
          <p:cNvPr id="9" name="Gráfico 8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1456216168"/>
              </p:ext>
            </p:extLst>
          </p:nvPr>
        </p:nvGraphicFramePr>
        <p:xfrm>
          <a:off x="2051720" y="2420888"/>
          <a:ext cx="5184576" cy="35283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="" xmlns:p14="http://schemas.microsoft.com/office/powerpoint/2010/main" val="2435397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1 Título"/>
          <p:cNvSpPr txBox="1">
            <a:spLocks/>
          </p:cNvSpPr>
          <p:nvPr/>
        </p:nvSpPr>
        <p:spPr>
          <a:xfrm>
            <a:off x="395536" y="692696"/>
            <a:ext cx="8532440" cy="64807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sz="2500" dirty="0" smtClean="0">
                <a:solidFill>
                  <a:srgbClr val="FF0066"/>
                </a:solidFill>
              </a:rPr>
              <a:t>GRADO DE IMPORTANCIA DE LA APROBACIÓN DE UNA LEY CONTRA LA DISCRIMINACIÓN, SEGÚN LOS/AS ENCUESTADOS/AS</a:t>
            </a:r>
          </a:p>
        </p:txBody>
      </p:sp>
      <p:sp>
        <p:nvSpPr>
          <p:cNvPr id="7" name="CuadroTexto 6"/>
          <p:cNvSpPr txBox="1"/>
          <p:nvPr/>
        </p:nvSpPr>
        <p:spPr>
          <a:xfrm>
            <a:off x="3995936" y="1844824"/>
            <a:ext cx="1296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Gráfico 28</a:t>
            </a:r>
            <a:endParaRPr lang="es-ES" dirty="0"/>
          </a:p>
        </p:txBody>
      </p:sp>
      <p:graphicFrame>
        <p:nvGraphicFramePr>
          <p:cNvPr id="9" name="Gráfico 8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4119536427"/>
              </p:ext>
            </p:extLst>
          </p:nvPr>
        </p:nvGraphicFramePr>
        <p:xfrm>
          <a:off x="2051720" y="2420888"/>
          <a:ext cx="5184576" cy="34563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="" xmlns:p14="http://schemas.microsoft.com/office/powerpoint/2010/main" val="4263867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 Título"/>
          <p:cNvSpPr txBox="1">
            <a:spLocks/>
          </p:cNvSpPr>
          <p:nvPr/>
        </p:nvSpPr>
        <p:spPr>
          <a:xfrm>
            <a:off x="467544" y="1916832"/>
            <a:ext cx="8064896" cy="252028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857250" indent="-857250">
              <a:buAutoNum type="romanUcPeriod"/>
            </a:pPr>
            <a:r>
              <a:rPr lang="es-MX" sz="4000" b="1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VARIABLES DESCRIPTIVAS </a:t>
            </a:r>
          </a:p>
          <a:p>
            <a:r>
              <a:rPr lang="es-MX" sz="4000" b="1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 LOS/AS ENCUESTADOS/AS</a:t>
            </a:r>
            <a:br>
              <a:rPr lang="es-MX" sz="4000" b="1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es-MX" sz="4000" b="1" dirty="0" smtClean="0">
              <a:solidFill>
                <a:srgbClr val="FF00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s-MX" sz="3200" dirty="0" smtClean="0">
                <a:solidFill>
                  <a:srgbClr val="FF0066"/>
                </a:solidFill>
              </a:rPr>
              <a:t>Fundación Progresa - Movilh</a:t>
            </a:r>
            <a:endParaRPr lang="es-MX" sz="4000" dirty="0">
              <a:solidFill>
                <a:srgbClr val="FF0066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808259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1 Título"/>
          <p:cNvSpPr txBox="1">
            <a:spLocks/>
          </p:cNvSpPr>
          <p:nvPr/>
        </p:nvSpPr>
        <p:spPr>
          <a:xfrm>
            <a:off x="323528" y="476672"/>
            <a:ext cx="8532440" cy="115212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sz="2400" dirty="0" smtClean="0">
                <a:solidFill>
                  <a:srgbClr val="FF0066"/>
                </a:solidFill>
              </a:rPr>
              <a:t>GRADO DE IMPORTANCIA DE REFORMAR LA LEY QUE FIJA EN 14 AÑOS LA EDAD DE CONSENTIMIENTO SEXUAL DE LOS HETEROSEXUALES Y EN 18 LA DE LOS GAYS</a:t>
            </a:r>
          </a:p>
        </p:txBody>
      </p:sp>
      <p:sp>
        <p:nvSpPr>
          <p:cNvPr id="7" name="CuadroTexto 6"/>
          <p:cNvSpPr txBox="1"/>
          <p:nvPr/>
        </p:nvSpPr>
        <p:spPr>
          <a:xfrm>
            <a:off x="3995936" y="1988840"/>
            <a:ext cx="1296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Gráfico 29</a:t>
            </a:r>
            <a:endParaRPr lang="es-ES" dirty="0"/>
          </a:p>
        </p:txBody>
      </p:sp>
      <p:graphicFrame>
        <p:nvGraphicFramePr>
          <p:cNvPr id="6" name="Gráfico 5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2976121974"/>
              </p:ext>
            </p:extLst>
          </p:nvPr>
        </p:nvGraphicFramePr>
        <p:xfrm>
          <a:off x="1835696" y="2708920"/>
          <a:ext cx="5616624" cy="35283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="" xmlns:p14="http://schemas.microsoft.com/office/powerpoint/2010/main" val="675109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rmAutofit/>
          </a:bodyPr>
          <a:lstStyle/>
          <a:p>
            <a:r>
              <a:rPr lang="es-MX" b="1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NOTA METODOLÓGICA</a:t>
            </a:r>
            <a:endParaRPr lang="es-MX" dirty="0"/>
          </a:p>
        </p:txBody>
      </p:sp>
      <p:graphicFrame>
        <p:nvGraphicFramePr>
          <p:cNvPr id="4" name="Tabla 3"/>
          <p:cNvGraphicFramePr>
            <a:graphicFrameLocks noGrp="1"/>
          </p:cNvGraphicFramePr>
          <p:nvPr/>
        </p:nvGraphicFramePr>
        <p:xfrm>
          <a:off x="467544" y="1988840"/>
          <a:ext cx="8208912" cy="3384376"/>
        </p:xfrm>
        <a:graphic>
          <a:graphicData uri="http://schemas.openxmlformats.org/drawingml/2006/table">
            <a:tbl>
              <a:tblPr/>
              <a:tblGrid>
                <a:gridCol w="2233841"/>
                <a:gridCol w="5975071"/>
              </a:tblGrid>
              <a:tr h="834960">
                <a:tc>
                  <a:txBody>
                    <a:bodyPr/>
                    <a:lstStyle/>
                    <a:p>
                      <a:pPr algn="l" fontAlgn="ctr"/>
                      <a:r>
                        <a:rPr lang="es-E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Universo:</a:t>
                      </a:r>
                      <a:r>
                        <a:rPr lang="es-E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</a:t>
                      </a:r>
                      <a:endParaRPr lang="es-E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Hombres y mujeres lesbianas, </a:t>
                      </a:r>
                      <a:r>
                        <a:rPr lang="es-ES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gays</a:t>
                      </a:r>
                      <a:r>
                        <a:rPr lang="es-E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, bisexuales y transexuales (</a:t>
                      </a:r>
                      <a:r>
                        <a:rPr lang="es-ES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LGBT</a:t>
                      </a:r>
                      <a:r>
                        <a:rPr lang="es-E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) de entre 13 y 55 años residentes </a:t>
                      </a:r>
                      <a:r>
                        <a:rPr lang="es-E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en la </a:t>
                      </a:r>
                      <a:r>
                        <a:rPr lang="es-E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Región </a:t>
                      </a:r>
                      <a:r>
                        <a:rPr lang="es-E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Metropolitana</a:t>
                      </a:r>
                      <a:endParaRPr lang="es-E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8614">
                <a:tc>
                  <a:txBody>
                    <a:bodyPr/>
                    <a:lstStyle/>
                    <a:p>
                      <a:pPr algn="l" fontAlgn="ctr"/>
                      <a:r>
                        <a:rPr lang="es-E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Tipo de muestreo:</a:t>
                      </a: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No probabilístico, intencionado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8614">
                <a:tc>
                  <a:txBody>
                    <a:bodyPr/>
                    <a:lstStyle/>
                    <a:p>
                      <a:pPr algn="l" fontAlgn="ctr"/>
                      <a:r>
                        <a:rPr lang="es-E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Tamaño de la muestra:</a:t>
                      </a:r>
                      <a:r>
                        <a:rPr lang="es-E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endParaRPr lang="es-E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258 personas 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34960">
                <a:tc>
                  <a:txBody>
                    <a:bodyPr/>
                    <a:lstStyle/>
                    <a:p>
                      <a:pPr algn="l" fontAlgn="ctr"/>
                      <a:r>
                        <a:rPr lang="es-E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Lugar de aplicación:</a:t>
                      </a: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Las </a:t>
                      </a:r>
                      <a:r>
                        <a:rPr lang="es-E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personas fueron encuestadas </a:t>
                      </a:r>
                      <a:r>
                        <a:rPr lang="es-E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durante</a:t>
                      </a:r>
                      <a:r>
                        <a:rPr lang="es-ES" sz="1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la </a:t>
                      </a:r>
                      <a:r>
                        <a:rPr lang="es-E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marcha </a:t>
                      </a:r>
                      <a:r>
                        <a:rPr lang="es-E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por los derechos humanos de la diversidad sexual, en espacios de concurrencia </a:t>
                      </a:r>
                      <a:r>
                        <a:rPr lang="es-ES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LGBT</a:t>
                      </a:r>
                      <a:r>
                        <a:rPr lang="es-E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y en sus </a:t>
                      </a:r>
                      <a:r>
                        <a:rPr lang="es-E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hogares</a:t>
                      </a:r>
                      <a:endParaRPr lang="es-E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8614">
                <a:tc>
                  <a:txBody>
                    <a:bodyPr/>
                    <a:lstStyle/>
                    <a:p>
                      <a:pPr algn="l" fontAlgn="ctr"/>
                      <a:r>
                        <a:rPr lang="es-E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Instrumento:</a:t>
                      </a: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Encuesta presencial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8614">
                <a:tc>
                  <a:txBody>
                    <a:bodyPr/>
                    <a:lstStyle/>
                    <a:p>
                      <a:pPr algn="l" fontAlgn="ctr"/>
                      <a:r>
                        <a:rPr lang="es-E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Fecha de aplicación:</a:t>
                      </a:r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endParaRPr lang="es-ES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Entre el 25 de junio y el 25 de septiembre del 2011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467544" y="1484784"/>
            <a:ext cx="8064896" cy="2520280"/>
          </a:xfrm>
        </p:spPr>
        <p:txBody>
          <a:bodyPr>
            <a:normAutofit/>
          </a:bodyPr>
          <a:lstStyle/>
          <a:p>
            <a:r>
              <a:rPr lang="es-MX" sz="4000" b="1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ENCUESTA DE DISCRIMINACIÓN EN MINORÍAS SEXUALES</a:t>
            </a:r>
            <a:br>
              <a:rPr lang="es-MX" sz="4000" b="1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s-MX" sz="3200" dirty="0" smtClean="0">
                <a:solidFill>
                  <a:srgbClr val="FF0066"/>
                </a:solidFill>
              </a:rPr>
              <a:t>Fundación Progresa - </a:t>
            </a:r>
            <a:r>
              <a:rPr lang="es-MX" sz="3200" dirty="0" err="1" smtClean="0">
                <a:solidFill>
                  <a:srgbClr val="FF0066"/>
                </a:solidFill>
              </a:rPr>
              <a:t>Movilh</a:t>
            </a:r>
            <a:endParaRPr lang="es-MX" sz="4000" dirty="0">
              <a:solidFill>
                <a:srgbClr val="FF0066"/>
              </a:solidFill>
            </a:endParaRPr>
          </a:p>
        </p:txBody>
      </p:sp>
      <p:pic>
        <p:nvPicPr>
          <p:cNvPr id="4" name="Picture 11" descr="movilh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5373216"/>
            <a:ext cx="3312368" cy="8476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7" descr="Fundacion-Progresa-Log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64088" y="5157192"/>
            <a:ext cx="3528392" cy="12599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849345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1 Título"/>
          <p:cNvSpPr txBox="1">
            <a:spLocks/>
          </p:cNvSpPr>
          <p:nvPr/>
        </p:nvSpPr>
        <p:spPr>
          <a:xfrm>
            <a:off x="611560" y="836712"/>
            <a:ext cx="8064896" cy="5760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sz="3200" dirty="0" smtClean="0">
                <a:solidFill>
                  <a:srgbClr val="FF0066"/>
                </a:solidFill>
              </a:rPr>
              <a:t>SEXO DE LOS/AS ENTREVISTADOS/AS</a:t>
            </a:r>
            <a:endParaRPr lang="es-MX" sz="4000" dirty="0">
              <a:solidFill>
                <a:srgbClr val="FF0066"/>
              </a:solidFill>
            </a:endParaRPr>
          </a:p>
        </p:txBody>
      </p:sp>
      <p:sp>
        <p:nvSpPr>
          <p:cNvPr id="7" name="CuadroTexto 6"/>
          <p:cNvSpPr txBox="1"/>
          <p:nvPr/>
        </p:nvSpPr>
        <p:spPr>
          <a:xfrm>
            <a:off x="3995936" y="1772816"/>
            <a:ext cx="1080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Gráfico 1</a:t>
            </a:r>
            <a:endParaRPr lang="es-ES" dirty="0"/>
          </a:p>
        </p:txBody>
      </p:sp>
      <p:graphicFrame>
        <p:nvGraphicFramePr>
          <p:cNvPr id="8" name="2 Gráfico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839965899"/>
              </p:ext>
            </p:extLst>
          </p:nvPr>
        </p:nvGraphicFramePr>
        <p:xfrm>
          <a:off x="1547664" y="2420888"/>
          <a:ext cx="6192688" cy="31683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="" xmlns:p14="http://schemas.microsoft.com/office/powerpoint/2010/main" val="2397947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1 Título"/>
          <p:cNvSpPr txBox="1">
            <a:spLocks/>
          </p:cNvSpPr>
          <p:nvPr/>
        </p:nvSpPr>
        <p:spPr>
          <a:xfrm>
            <a:off x="899592" y="260648"/>
            <a:ext cx="7128792" cy="165618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sz="3200" dirty="0" smtClean="0">
                <a:solidFill>
                  <a:srgbClr val="FF0066"/>
                </a:solidFill>
              </a:rPr>
              <a:t>IDENTIDAD DE GÉNERO DE </a:t>
            </a:r>
          </a:p>
          <a:p>
            <a:r>
              <a:rPr lang="es-MX" sz="3200" dirty="0" smtClean="0">
                <a:solidFill>
                  <a:srgbClr val="FF0066"/>
                </a:solidFill>
              </a:rPr>
              <a:t>LOS/AS ENTREVISTADOS/AS</a:t>
            </a:r>
          </a:p>
        </p:txBody>
      </p:sp>
      <p:sp>
        <p:nvSpPr>
          <p:cNvPr id="7" name="CuadroTexto 6"/>
          <p:cNvSpPr txBox="1"/>
          <p:nvPr/>
        </p:nvSpPr>
        <p:spPr>
          <a:xfrm>
            <a:off x="3851920" y="1628800"/>
            <a:ext cx="1080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Gráfico 2</a:t>
            </a:r>
            <a:endParaRPr lang="es-ES" dirty="0"/>
          </a:p>
        </p:txBody>
      </p:sp>
      <p:graphicFrame>
        <p:nvGraphicFramePr>
          <p:cNvPr id="9" name="2 Gráfico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2951651100"/>
              </p:ext>
            </p:extLst>
          </p:nvPr>
        </p:nvGraphicFramePr>
        <p:xfrm>
          <a:off x="1331640" y="2348880"/>
          <a:ext cx="6480720" cy="34563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="" xmlns:p14="http://schemas.microsoft.com/office/powerpoint/2010/main" val="200965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1 Título"/>
          <p:cNvSpPr txBox="1">
            <a:spLocks/>
          </p:cNvSpPr>
          <p:nvPr/>
        </p:nvSpPr>
        <p:spPr>
          <a:xfrm>
            <a:off x="611560" y="692696"/>
            <a:ext cx="8208912" cy="79208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sz="3200" dirty="0" smtClean="0">
                <a:solidFill>
                  <a:srgbClr val="FF0066"/>
                </a:solidFill>
              </a:rPr>
              <a:t>ORIENTACIÓN SEXUAL DE </a:t>
            </a:r>
          </a:p>
          <a:p>
            <a:r>
              <a:rPr lang="es-MX" sz="3200" dirty="0" smtClean="0">
                <a:solidFill>
                  <a:srgbClr val="FF0066"/>
                </a:solidFill>
              </a:rPr>
              <a:t>LOS/AS ENCUESTADOS/AS</a:t>
            </a:r>
          </a:p>
        </p:txBody>
      </p:sp>
      <p:sp>
        <p:nvSpPr>
          <p:cNvPr id="7" name="CuadroTexto 6"/>
          <p:cNvSpPr txBox="1"/>
          <p:nvPr/>
        </p:nvSpPr>
        <p:spPr>
          <a:xfrm>
            <a:off x="3995936" y="1700808"/>
            <a:ext cx="1080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Gráfico 3</a:t>
            </a:r>
            <a:endParaRPr lang="es-ES" dirty="0"/>
          </a:p>
        </p:txBody>
      </p:sp>
      <p:graphicFrame>
        <p:nvGraphicFramePr>
          <p:cNvPr id="9" name="2 Gráfico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143183098"/>
              </p:ext>
            </p:extLst>
          </p:nvPr>
        </p:nvGraphicFramePr>
        <p:xfrm>
          <a:off x="1187624" y="2348880"/>
          <a:ext cx="6480720" cy="34563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="" xmlns:p14="http://schemas.microsoft.com/office/powerpoint/2010/main" val="1485303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1 Título"/>
          <p:cNvSpPr txBox="1">
            <a:spLocks/>
          </p:cNvSpPr>
          <p:nvPr/>
        </p:nvSpPr>
        <p:spPr>
          <a:xfrm>
            <a:off x="611560" y="692696"/>
            <a:ext cx="8064896" cy="5760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sz="3200" dirty="0" smtClean="0">
                <a:solidFill>
                  <a:srgbClr val="FF0066"/>
                </a:solidFill>
              </a:rPr>
              <a:t>RELIGIÓN DE LOS/AS ENTREVISTADOS/AS</a:t>
            </a:r>
          </a:p>
        </p:txBody>
      </p:sp>
      <p:sp>
        <p:nvSpPr>
          <p:cNvPr id="7" name="CuadroTexto 6"/>
          <p:cNvSpPr txBox="1"/>
          <p:nvPr/>
        </p:nvSpPr>
        <p:spPr>
          <a:xfrm>
            <a:off x="3995936" y="1700808"/>
            <a:ext cx="1080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Gráfico 4</a:t>
            </a:r>
            <a:endParaRPr lang="es-ES" dirty="0"/>
          </a:p>
        </p:txBody>
      </p:sp>
      <p:graphicFrame>
        <p:nvGraphicFramePr>
          <p:cNvPr id="8" name="2 Gráfico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2938118905"/>
              </p:ext>
            </p:extLst>
          </p:nvPr>
        </p:nvGraphicFramePr>
        <p:xfrm>
          <a:off x="1475656" y="2276872"/>
          <a:ext cx="6336704" cy="36724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="" xmlns:p14="http://schemas.microsoft.com/office/powerpoint/2010/main" val="3284691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 Título"/>
          <p:cNvSpPr txBox="1">
            <a:spLocks/>
          </p:cNvSpPr>
          <p:nvPr/>
        </p:nvSpPr>
        <p:spPr>
          <a:xfrm>
            <a:off x="539552" y="1916832"/>
            <a:ext cx="8064896" cy="252028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sz="4000" b="1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II. MATERNIDAD Y PATERNIDAD DE LOS/AS ENCUESTADOS/AS</a:t>
            </a:r>
          </a:p>
          <a:p>
            <a:endParaRPr lang="es-MX" sz="4000" b="1" dirty="0">
              <a:solidFill>
                <a:srgbClr val="FF00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s-MX" sz="3200" dirty="0" smtClean="0">
                <a:solidFill>
                  <a:srgbClr val="FF0066"/>
                </a:solidFill>
              </a:rPr>
              <a:t>Fundación Progresa - Movilh</a:t>
            </a:r>
            <a:endParaRPr lang="es-MX" sz="4000" dirty="0">
              <a:solidFill>
                <a:srgbClr val="FF0066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610757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527</TotalTime>
  <Words>1446</Words>
  <Application>Microsoft Office PowerPoint</Application>
  <PresentationFormat>Presentación en pantalla (4:3)</PresentationFormat>
  <Paragraphs>216</Paragraphs>
  <Slides>42</Slides>
  <Notes>8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42</vt:i4>
      </vt:variant>
    </vt:vector>
  </HeadingPairs>
  <TitlesOfParts>
    <vt:vector size="43" baseType="lpstr">
      <vt:lpstr>Tema de Office</vt:lpstr>
      <vt:lpstr>ENCUESTA DE DISCRIMINACIÓN EN MINORÍAS SEXUALES Fundación Progresa - Movilh</vt:lpstr>
      <vt:lpstr>Diapositiva 2</vt:lpstr>
      <vt:lpstr>Diapositiva 3</vt:lpstr>
      <vt:lpstr>Diapositiva 4</vt:lpstr>
      <vt:lpstr>Diapositiva 5</vt:lpstr>
      <vt:lpstr>Diapositiva 6</vt:lpstr>
      <vt:lpstr>Diapositiva 7</vt:lpstr>
      <vt:lpstr>Diapositiva 8</vt:lpstr>
      <vt:lpstr>Diapositiva 9</vt:lpstr>
      <vt:lpstr>Diapositiva 10</vt:lpstr>
      <vt:lpstr>Diapositiva 11</vt:lpstr>
      <vt:lpstr>Diapositiva 12</vt:lpstr>
      <vt:lpstr>Diapositiva 13</vt:lpstr>
      <vt:lpstr>Diapositiva 14</vt:lpstr>
      <vt:lpstr>Diapositiva 15</vt:lpstr>
      <vt:lpstr>Diapositiva 16</vt:lpstr>
      <vt:lpstr>Diapositiva 17</vt:lpstr>
      <vt:lpstr>Diapositiva 18</vt:lpstr>
      <vt:lpstr>Diapositiva 19</vt:lpstr>
      <vt:lpstr>Diapositiva 20</vt:lpstr>
      <vt:lpstr>Diapositiva 21</vt:lpstr>
      <vt:lpstr>Diapositiva 22</vt:lpstr>
      <vt:lpstr>Diapositiva 23</vt:lpstr>
      <vt:lpstr>Diapositiva 24</vt:lpstr>
      <vt:lpstr>Diapositiva 25</vt:lpstr>
      <vt:lpstr>Diapositiva 26</vt:lpstr>
      <vt:lpstr>Diapositiva 27</vt:lpstr>
      <vt:lpstr>Diapositiva 28</vt:lpstr>
      <vt:lpstr>Diapositiva 29</vt:lpstr>
      <vt:lpstr>Diapositiva 30</vt:lpstr>
      <vt:lpstr>Diapositiva 31</vt:lpstr>
      <vt:lpstr>Diapositiva 32</vt:lpstr>
      <vt:lpstr>Diapositiva 33</vt:lpstr>
      <vt:lpstr>Diapositiva 34</vt:lpstr>
      <vt:lpstr>Diapositiva 35</vt:lpstr>
      <vt:lpstr>Diapositiva 36</vt:lpstr>
      <vt:lpstr>Diapositiva 37</vt:lpstr>
      <vt:lpstr>Diapositiva 38</vt:lpstr>
      <vt:lpstr>Diapositiva 39</vt:lpstr>
      <vt:lpstr>Diapositiva 40</vt:lpstr>
      <vt:lpstr>NOTA METODOLÓGICA</vt:lpstr>
      <vt:lpstr>ENCUESTA DE DISCRIMINACIÓN EN MINORÍAS SEXUALES Fundación Progresa - Movilh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Encuesta de discriminación en minorias sexuales</dc:title>
  <dc:creator>Patricia</dc:creator>
  <cp:lastModifiedBy>Patricia</cp:lastModifiedBy>
  <cp:revision>60</cp:revision>
  <dcterms:created xsi:type="dcterms:W3CDTF">2011-10-04T18:21:36Z</dcterms:created>
  <dcterms:modified xsi:type="dcterms:W3CDTF">2011-10-06T00:29:29Z</dcterms:modified>
</cp:coreProperties>
</file>