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4660"/>
  </p:normalViewPr>
  <p:slideViewPr>
    <p:cSldViewPr snapToGrid="0">
      <p:cViewPr>
        <p:scale>
          <a:sx n="70" d="100"/>
          <a:sy n="70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B9523-FD2A-B049-EBA1-4F374BAF3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41AF8B-1EBA-CDDA-7693-1A8E00349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EC035-0D59-0EC9-6977-23059735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E976-187D-45F7-A3EA-8CD20BD3E67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661A9-B24B-CE2B-4471-562FF933E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3FB9A-ED5B-3409-24AB-D81BAC2C7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6CCC-C0A3-4206-B7EF-F1985B37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98F01-4D06-6E77-18D9-F7180D11F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1D24A-8008-EDA2-1EC5-0698AADBB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8B978-CEBE-6A3A-C90F-5A69A0521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E976-187D-45F7-A3EA-8CD20BD3E67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CAA0D-43A1-9803-F48D-6D71C1F01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18C1F-5DEB-A5A0-DA42-213B3CF9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6CCC-C0A3-4206-B7EF-F1985B37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6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904DF3-7265-53F1-DE1C-6271179F5A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2C0650-D2F3-A78C-AA34-2836CDF95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3D584-E36F-3A82-7954-F3196D656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E976-187D-45F7-A3EA-8CD20BD3E67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4599F-4DDA-1F5E-F7FA-57F1E0E46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DE856-7D9F-A546-8CE8-35EFD9C5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6CCC-C0A3-4206-B7EF-F1985B37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77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05435-7702-F382-4FD0-315ACCE4F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85FCB-5FCB-FE37-5844-A58D26D6C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52490-C214-D958-EEF2-F7A593CD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E976-187D-45F7-A3EA-8CD20BD3E67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88D2B-C362-7C07-35A5-07018642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3468F-666E-AB7F-1CDD-9048C3DF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6CCC-C0A3-4206-B7EF-F1985B37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96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B0CAF-C652-6879-6A59-4F6DD8CD7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DBEB2-1214-D371-AC29-87341CA42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F9DF-AEF4-EC40-5259-3F50D9E17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E976-187D-45F7-A3EA-8CD20BD3E67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732DE-5BA8-2BAA-35FC-C7DE70B2D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1A53B-8175-0950-E8D9-35A30DC9A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6CCC-C0A3-4206-B7EF-F1985B37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48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CFF5-1F9E-569E-BBC5-B94C5EBAA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3CA08-4F8A-DC1E-A87B-13676A6FB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DEA82-3DC5-6F60-D86F-C002BAD6D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09AF2E-3DAE-FFD7-4A7C-DC29EB5F6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E976-187D-45F7-A3EA-8CD20BD3E67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19785C-F64D-5653-4B2E-387ABA45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852D0-377C-3193-1EB4-C889B4C0C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6CCC-C0A3-4206-B7EF-F1985B37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099EF-99AD-4BFD-586E-EE79D70F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B9C2F-480E-DA14-2F9F-F99A74BFC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80EE8-29A8-FFA8-C2D3-E5D5810A9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79CAD7-A107-A9A3-EAFB-0B74C2AA7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498CC-2C9C-6612-3B61-D560AAF020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B2B6E4-9EEB-DAF4-3E31-DFBD08D31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E976-187D-45F7-A3EA-8CD20BD3E67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61B29F-4612-3700-8B6C-FB13A32AE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0489E2-829B-48C4-7FBA-EC615499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6CCC-C0A3-4206-B7EF-F1985B37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EDFB3-5E91-046E-8D49-C22978F1B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16D4D3-6CDA-4A27-F71F-6347D7A76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E976-187D-45F7-A3EA-8CD20BD3E67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E828B-4929-14EC-0E57-578C36A1B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A35B1E-4577-B6AD-5E06-7E86414D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6CCC-C0A3-4206-B7EF-F1985B37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9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1F7C2D-9832-CAA3-0969-E5501BA84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E976-187D-45F7-A3EA-8CD20BD3E67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75F1A-09DE-256B-741C-94A00FB09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198B3-A3EB-32B0-40B1-674D60EC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6CCC-C0A3-4206-B7EF-F1985B37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1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C455-241E-6A8A-828D-1A3A3057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7C216-910A-B3B1-5B63-822CFD6B1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52001-E630-1EA6-6363-7D7B69189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98529-D71E-F98D-3002-ED5FF5617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E976-187D-45F7-A3EA-8CD20BD3E67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1EC2C-5052-B8FD-BFB1-53C106D69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CF6C6-B0E8-5C2D-C571-491C6BC8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6CCC-C0A3-4206-B7EF-F1985B37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6C5AA-0A53-E02E-03E2-F3E087F2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057EBD-20BF-9119-283F-16B5CC24C1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FD5B52-3357-1BF3-06D5-1AC27C3B1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10F87-09DE-30ED-F0CE-D6072A68C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6E976-187D-45F7-A3EA-8CD20BD3E67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1062A-5919-94CE-1C60-C0D8A813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078F5-FDB2-D40B-BF16-4D587F2A4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96CCC-C0A3-4206-B7EF-F1985B37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2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9ED182-5219-0765-78EB-BF0395DA9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2F4D6-1E8D-389E-2316-A9617AF95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8A5DE-FC53-10DE-442E-676440C1C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6E976-187D-45F7-A3EA-8CD20BD3E67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6DA64-4219-B33E-7C57-779C97CEA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E60CA-2E44-F530-01C3-2327D22A7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96CCC-C0A3-4206-B7EF-F1985B378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0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BA8443-2C22-734D-E444-3E5F24AA7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9" r="-1" b="-1"/>
          <a:stretch/>
        </p:blipFill>
        <p:spPr>
          <a:xfrm>
            <a:off x="-3049" y="-13294"/>
            <a:ext cx="12191999" cy="6857990"/>
          </a:xfrm>
          <a:prstGeom prst="rect">
            <a:avLst/>
          </a:prstGeom>
        </p:spPr>
      </p:pic>
      <p:sp>
        <p:nvSpPr>
          <p:cNvPr id="33" name="Rectangle 2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0131E8-6742-36BE-FFC8-58699C19A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dirty="0" err="1">
                <a:solidFill>
                  <a:srgbClr val="FFFFFF"/>
                </a:solidFill>
                <a:latin typeface="Footlight MT Light" panose="0204060206030A020304" pitchFamily="18" charset="0"/>
              </a:rPr>
              <a:t>Mecánica</a:t>
            </a:r>
            <a:r>
              <a:rPr lang="en-US" sz="5200" dirty="0">
                <a:solidFill>
                  <a:srgbClr val="FFFFFF"/>
                </a:solidFill>
                <a:latin typeface="Footlight MT Light" panose="0204060206030A020304" pitchFamily="18" charset="0"/>
              </a:rPr>
              <a:t> de </a:t>
            </a:r>
            <a:r>
              <a:rPr lang="en-US" sz="5200" dirty="0" err="1">
                <a:solidFill>
                  <a:srgbClr val="FFFFFF"/>
                </a:solidFill>
                <a:latin typeface="Footlight MT Light" panose="0204060206030A020304" pitchFamily="18" charset="0"/>
              </a:rPr>
              <a:t>Fluidos</a:t>
            </a:r>
            <a:r>
              <a:rPr lang="en-US" sz="5200" dirty="0">
                <a:solidFill>
                  <a:srgbClr val="FFFFFF"/>
                </a:solidFill>
                <a:latin typeface="Footlight MT Light" panose="0204060206030A020304" pitchFamily="18" charset="0"/>
              </a:rPr>
              <a:t>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CABB7-78AB-8F6A-DFEF-565B9FF2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016" y="5303520"/>
            <a:ext cx="3029434" cy="103327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  <a:latin typeface="Footlight MT Light" panose="0204060206030A020304" pitchFamily="18" charset="0"/>
              </a:rPr>
              <a:t>Física</a:t>
            </a:r>
            <a:r>
              <a:rPr lang="en-US" dirty="0">
                <a:solidFill>
                  <a:srgbClr val="FFFFFF"/>
                </a:solidFill>
                <a:latin typeface="Footlight MT Light" panose="0204060206030A020304" pitchFamily="18" charset="0"/>
              </a:rPr>
              <a:t> II</a:t>
            </a:r>
          </a:p>
          <a:p>
            <a:r>
              <a:rPr lang="en-US" dirty="0">
                <a:solidFill>
                  <a:srgbClr val="FFFFFF"/>
                </a:solidFill>
                <a:latin typeface="Footlight MT Light" panose="0204060206030A020304" pitchFamily="18" charset="0"/>
              </a:rPr>
              <a:t>Ignacio Adasme</a:t>
            </a:r>
          </a:p>
        </p:txBody>
      </p:sp>
    </p:spTree>
    <p:extLst>
      <p:ext uri="{BB962C8B-B14F-4D97-AF65-F5344CB8AC3E}">
        <p14:creationId xmlns:p14="http://schemas.microsoft.com/office/powerpoint/2010/main" val="315780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B776D-B262-1F27-8534-0625DFF6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ootlight MT Light" panose="0204060206030A020304" pitchFamily="18" charset="0"/>
              </a:rPr>
              <a:t>Guía</a:t>
            </a:r>
            <a:r>
              <a:rPr lang="en-US" dirty="0">
                <a:latin typeface="Footlight MT Light" panose="0204060206030A020304" pitchFamily="18" charset="0"/>
              </a:rPr>
              <a:t> N°1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91447-BDD5-D583-800D-8A1CFEC19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>
                <a:latin typeface="Footlight MT Light" panose="0204060206030A020304" pitchFamily="18" charset="0"/>
              </a:rPr>
              <a:t>3. Un hombre de 70 kg de masa está parado y apoyado en sus dos pies. La superficie de apoyo de cada zapato es de 200 cm2 . ¿Cuál será la presión, expresada en Pascales, ejercida sobre el suelo? Dato: g= 9,81 m/s2</a:t>
            </a:r>
            <a:endParaRPr lang="en-US" sz="24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Footlight MT Light" panose="0204060206030A020304" pitchFamily="18" charset="0"/>
              </a:rPr>
              <a:t>Respuesta</a:t>
            </a:r>
          </a:p>
          <a:p>
            <a:pPr marL="0" indent="0">
              <a:buNone/>
            </a:pPr>
            <a:r>
              <a:rPr lang="en-US" sz="2400" dirty="0" err="1">
                <a:latin typeface="Footlight MT Light" panose="0204060206030A020304" pitchFamily="18" charset="0"/>
              </a:rPr>
              <a:t>Datos</a:t>
            </a:r>
            <a:r>
              <a:rPr lang="en-US" sz="2400" dirty="0">
                <a:latin typeface="Footlight MT Light" panose="0204060206030A020304" pitchFamily="18" charset="0"/>
              </a:rPr>
              <a:t>: m = 70kg; A = 400 cm2; g = 9,81m/s2; F = ?</a:t>
            </a:r>
          </a:p>
          <a:p>
            <a:pPr marL="0" indent="0">
              <a:buNone/>
            </a:pPr>
            <a:r>
              <a:rPr lang="en-US" sz="2400" dirty="0">
                <a:latin typeface="Footlight MT Light" panose="0204060206030A020304" pitchFamily="18" charset="0"/>
              </a:rPr>
              <a:t>W = m * a = m * g = 70 kg * 9,81m/s2 = 686,7 N</a:t>
            </a:r>
          </a:p>
          <a:p>
            <a:pPr marL="0" indent="0">
              <a:buNone/>
            </a:pPr>
            <a:r>
              <a:rPr lang="en-US" sz="2400" dirty="0">
                <a:latin typeface="Footlight MT Light" panose="0204060206030A020304" pitchFamily="18" charset="0"/>
              </a:rPr>
              <a:t>P = F / A = W / A = 686.7 N / 400cm2 = 686.7 N / 0,04 m2 = 17167,5 N/m2</a:t>
            </a:r>
          </a:p>
          <a:p>
            <a:pPr marL="0" indent="0">
              <a:buNone/>
            </a:pPr>
            <a:r>
              <a:rPr lang="en-US" sz="2400" dirty="0">
                <a:latin typeface="Footlight MT Light" panose="0204060206030A020304" pitchFamily="18" charset="0"/>
              </a:rPr>
              <a:t>17167,5 N/m2 = </a:t>
            </a:r>
            <a:r>
              <a:rPr lang="en-US" sz="2400" dirty="0">
                <a:highlight>
                  <a:srgbClr val="FFFF00"/>
                </a:highlight>
                <a:latin typeface="Footlight MT Light" panose="0204060206030A020304" pitchFamily="18" charset="0"/>
              </a:rPr>
              <a:t>17167,5 Pa </a:t>
            </a:r>
          </a:p>
        </p:txBody>
      </p:sp>
    </p:spTree>
    <p:extLst>
      <p:ext uri="{BB962C8B-B14F-4D97-AF65-F5344CB8AC3E}">
        <p14:creationId xmlns:p14="http://schemas.microsoft.com/office/powerpoint/2010/main" val="396214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C3B94-CB26-F590-1DDD-CB6FFBEF3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ootlight MT Light" panose="0204060206030A020304" pitchFamily="18" charset="0"/>
              </a:rPr>
              <a:t>Guía</a:t>
            </a:r>
            <a:r>
              <a:rPr lang="en-US" dirty="0">
                <a:latin typeface="Footlight MT Light" panose="0204060206030A020304" pitchFamily="18" charset="0"/>
              </a:rPr>
              <a:t> N°1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96B69-020B-8B98-F1BF-42F3E89CD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>
                <a:latin typeface="Footlight MT Light" panose="0204060206030A020304" pitchFamily="18" charset="0"/>
              </a:rPr>
              <a:t>6. Calcular la presión que soporta un submarino que navega a 150 m de profundidad si la densidad del agua es 1030 kg/m3 </a:t>
            </a:r>
          </a:p>
          <a:p>
            <a:pPr marL="0" indent="0">
              <a:buNone/>
            </a:pPr>
            <a:r>
              <a:rPr lang="es-ES" sz="2400" dirty="0">
                <a:latin typeface="Footlight MT Light" panose="0204060206030A020304" pitchFamily="18" charset="0"/>
              </a:rPr>
              <a:t>Respuesta</a:t>
            </a:r>
          </a:p>
          <a:p>
            <a:pPr marL="0" indent="0">
              <a:buNone/>
            </a:pPr>
            <a:r>
              <a:rPr lang="en-US" sz="2400" dirty="0">
                <a:latin typeface="Footlight MT Light" panose="0204060206030A020304" pitchFamily="18" charset="0"/>
              </a:rPr>
              <a:t>P = Y * h + Po</a:t>
            </a:r>
          </a:p>
          <a:p>
            <a:pPr marL="0" indent="0">
              <a:buNone/>
            </a:pPr>
            <a:r>
              <a:rPr lang="en-US" sz="2400" dirty="0">
                <a:latin typeface="Footlight MT Light" panose="0204060206030A020304" pitchFamily="18" charset="0"/>
              </a:rPr>
              <a:t>Y = p * g</a:t>
            </a:r>
          </a:p>
          <a:p>
            <a:pPr marL="0" indent="0">
              <a:buNone/>
            </a:pPr>
            <a:r>
              <a:rPr lang="en-US" sz="2400" dirty="0" err="1">
                <a:latin typeface="Footlight MT Light" panose="0204060206030A020304" pitchFamily="18" charset="0"/>
              </a:rPr>
              <a:t>Datos</a:t>
            </a:r>
            <a:r>
              <a:rPr lang="en-US" sz="2400" dirty="0">
                <a:latin typeface="Footlight MT Light" panose="0204060206030A020304" pitchFamily="18" charset="0"/>
              </a:rPr>
              <a:t>: Y = ?; h = 150 m; Po = 101325 Pa; p = 1030 kg/m3; g = 9,81 m/s2</a:t>
            </a:r>
          </a:p>
          <a:p>
            <a:pPr marL="0" indent="0">
              <a:buNone/>
            </a:pPr>
            <a:r>
              <a:rPr lang="en-US" sz="2400" dirty="0">
                <a:latin typeface="Footlight MT Light" panose="0204060206030A020304" pitchFamily="18" charset="0"/>
              </a:rPr>
              <a:t>Y = 1030 kg/m3 * 9,81 m/s2 = 10104,3 N/m3</a:t>
            </a:r>
          </a:p>
          <a:p>
            <a:pPr marL="0" indent="0">
              <a:buNone/>
            </a:pPr>
            <a:r>
              <a:rPr lang="en-US" sz="2400" dirty="0">
                <a:latin typeface="Footlight MT Light" panose="0204060206030A020304" pitchFamily="18" charset="0"/>
              </a:rPr>
              <a:t>P = 10104,3 N/m3 * 150 m + 101325 Pa = 1515645 + 101325 = </a:t>
            </a:r>
            <a:r>
              <a:rPr lang="en-US" sz="2400" dirty="0">
                <a:highlight>
                  <a:srgbClr val="FFFF00"/>
                </a:highlight>
                <a:latin typeface="Footlight MT Light" panose="0204060206030A020304" pitchFamily="18" charset="0"/>
              </a:rPr>
              <a:t>1616970 Pa </a:t>
            </a:r>
          </a:p>
          <a:p>
            <a:pPr marL="0" indent="0">
              <a:buNone/>
            </a:pPr>
            <a:endParaRPr lang="en-US" sz="24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083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7B581-035F-72FB-3D8F-B09E13E68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Footlight MT Light" panose="0204060206030A020304" pitchFamily="18" charset="0"/>
              </a:rPr>
              <a:t>Guía</a:t>
            </a:r>
            <a:r>
              <a:rPr lang="en-US" dirty="0">
                <a:latin typeface="Footlight MT Light" panose="0204060206030A020304" pitchFamily="18" charset="0"/>
              </a:rPr>
              <a:t> N°1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85DE5-2DDE-E117-946F-0074500AC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>
                <a:latin typeface="Footlight MT Light" panose="0204060206030A020304" pitchFamily="18" charset="0"/>
              </a:rPr>
              <a:t>13. Un cubo de aluminio de 3 cm de arista y densidad 2,7 g/cm3 se sumerge en agua de densidad 1 g/cm3 . a. ¿Qué masa tiene el cubo? b. ¿Qué volumen desaloja? c. ¿Qué masa de agua desaloja? d. ¿Cuánto pesa el agua desalojada? </a:t>
            </a:r>
          </a:p>
          <a:p>
            <a:pPr marL="0" indent="0">
              <a:buNone/>
            </a:pPr>
            <a:r>
              <a:rPr lang="es-ES" sz="2400" dirty="0">
                <a:latin typeface="Footlight MT Light" panose="0204060206030A020304" pitchFamily="18" charset="0"/>
              </a:rPr>
              <a:t>Respuesta</a:t>
            </a:r>
          </a:p>
          <a:p>
            <a:pPr marL="0" indent="0">
              <a:buNone/>
            </a:pPr>
            <a:r>
              <a:rPr lang="en-US" sz="2400" dirty="0" err="1">
                <a:latin typeface="Footlight MT Light" panose="0204060206030A020304" pitchFamily="18" charset="0"/>
              </a:rPr>
              <a:t>Datos</a:t>
            </a:r>
            <a:r>
              <a:rPr lang="en-US" sz="2400" dirty="0">
                <a:latin typeface="Footlight MT Light" panose="0204060206030A020304" pitchFamily="18" charset="0"/>
              </a:rPr>
              <a:t>: V = 27 cm3; pc = 2,7 g/cm3; pa = 1 g/cm3; </a:t>
            </a:r>
          </a:p>
          <a:p>
            <a:pPr marL="0" indent="0">
              <a:buNone/>
            </a:pPr>
            <a:r>
              <a:rPr lang="en-US" sz="2400" dirty="0">
                <a:latin typeface="Footlight MT Light" panose="0204060206030A020304" pitchFamily="18" charset="0"/>
              </a:rPr>
              <a:t>a. p = m/v; p*v = m; m = 2,7 g/cm3 * 27 cm3 = </a:t>
            </a:r>
            <a:r>
              <a:rPr lang="en-US" sz="2400" dirty="0">
                <a:highlight>
                  <a:srgbClr val="FFFF00"/>
                </a:highlight>
                <a:latin typeface="Footlight MT Light" panose="0204060206030A020304" pitchFamily="18" charset="0"/>
              </a:rPr>
              <a:t>72,9 g = 0,0729 kg</a:t>
            </a:r>
          </a:p>
          <a:p>
            <a:pPr marL="0" indent="0">
              <a:buNone/>
            </a:pPr>
            <a:r>
              <a:rPr lang="en-US" sz="2400" dirty="0">
                <a:latin typeface="Footlight MT Light" panose="0204060206030A020304" pitchFamily="18" charset="0"/>
              </a:rPr>
              <a:t>b. 27 cm3 = </a:t>
            </a:r>
            <a:r>
              <a:rPr lang="en-US" sz="2400" dirty="0">
                <a:highlight>
                  <a:srgbClr val="FFFF00"/>
                </a:highlight>
                <a:latin typeface="Footlight MT Light" panose="0204060206030A020304" pitchFamily="18" charset="0"/>
              </a:rPr>
              <a:t>27 cm3 = 0,000027 m3</a:t>
            </a:r>
          </a:p>
          <a:p>
            <a:pPr marL="0" indent="0">
              <a:buNone/>
            </a:pPr>
            <a:r>
              <a:rPr lang="en-US" sz="2400" dirty="0">
                <a:latin typeface="Footlight MT Light" panose="0204060206030A020304" pitchFamily="18" charset="0"/>
              </a:rPr>
              <a:t>c. m = 27cm3 * 1 g/cm3 = </a:t>
            </a:r>
            <a:r>
              <a:rPr lang="en-US" sz="2400" dirty="0">
                <a:highlight>
                  <a:srgbClr val="FFFF00"/>
                </a:highlight>
                <a:latin typeface="Footlight MT Light" panose="0204060206030A020304" pitchFamily="18" charset="0"/>
              </a:rPr>
              <a:t>27g = 0,027 kg</a:t>
            </a:r>
          </a:p>
          <a:p>
            <a:pPr marL="0" indent="0">
              <a:buNone/>
            </a:pPr>
            <a:r>
              <a:rPr lang="en-US" sz="2400" dirty="0">
                <a:latin typeface="Footlight MT Light" panose="0204060206030A020304" pitchFamily="18" charset="0"/>
              </a:rPr>
              <a:t>d. W = m * a; 0,027 kg * 9,81 m/s2 = </a:t>
            </a:r>
            <a:r>
              <a:rPr lang="en-US" sz="2400" dirty="0">
                <a:highlight>
                  <a:srgbClr val="FFFF00"/>
                </a:highlight>
                <a:latin typeface="Footlight MT Light" panose="0204060206030A020304" pitchFamily="18" charset="0"/>
              </a:rPr>
              <a:t>0,26 N</a:t>
            </a:r>
          </a:p>
          <a:p>
            <a:pPr marL="0" indent="0">
              <a:buNone/>
            </a:pPr>
            <a:endParaRPr lang="en-US" sz="2400" dirty="0">
              <a:latin typeface="Footlight MT Light" panose="0204060206030A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45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403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Footlight MT Light</vt:lpstr>
      <vt:lpstr>Office Theme</vt:lpstr>
      <vt:lpstr>Mecánica de Fluidos </vt:lpstr>
      <vt:lpstr>Guía N°1</vt:lpstr>
      <vt:lpstr>Guía N°1</vt:lpstr>
      <vt:lpstr>Guía N°1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Mecánica de Fluidos </dc:title>
  <dc:creator>Ignacio Adasme</dc:creator>
  <cp:lastModifiedBy>Ignacio Adasme</cp:lastModifiedBy>
  <cp:revision>4</cp:revision>
  <dcterms:created xsi:type="dcterms:W3CDTF">2023-09-23T20:24:53Z</dcterms:created>
  <dcterms:modified xsi:type="dcterms:W3CDTF">2023-09-24T00:17:36Z</dcterms:modified>
</cp:coreProperties>
</file>