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4" r:id="rId4"/>
    <p:sldId id="265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EEE251C-9278-446E-94B4-A45D94CF92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8055FC-3474-47B3-9B4F-67BB1FF9F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CEC8C-C875-46FC-B5E4-D61A1C548497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F96C8D-3E0E-4E49-B6AF-3B70D36C82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B9B36-4822-46B1-ACA8-0730FA8C1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9A7F6-A9F7-4200-B15A-0DDF77E808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875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451A8-9F55-443A-B22B-91AD4434529B}" type="datetimeFigureOut">
              <a:rPr lang="es-ES" smtClean="0"/>
              <a:t>17/10/2023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58500-FC51-4538-819A-391D99492B7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3153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595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992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9412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213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052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30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26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295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2029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950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960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987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544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92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ángulo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orma libre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orma libre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ángulo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orma libre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orma libre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orma libre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orma libre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orma libre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orma libre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orma libre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orma libre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orma libre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orma libre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orma libre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orma libre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orma libre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orma libre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orma libre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orma libre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orma libre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orma libre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orma libre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orma libre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orma libre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orma libre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orma libre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orma libre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ángulo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orma libre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orma libre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orma libre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orma libre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orma libre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orma libre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orma libre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orma libre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orma libre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orma libre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orma libre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ángulo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orma libre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orma libre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orma libre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orma libre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orma libre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orma libre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orma libre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orma libre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orma libre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orma libre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orma libre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orma libre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orma libre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B4B42CC5-A37F-479C-BB89-93782537C5C2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4A89A-6E40-4DEC-A31D-8D0BA4D0C19B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CAC9A-50FA-453B-A5A1-664F834320F1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A96A25-A1A1-4951-AA35-C0B05EF039E3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0" name="Cuadro de texto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Cuadro de texto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5C997B-94A4-4371-AF12-483312E12549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A9720-1EE6-4D5E-A5BF-D4060F8DE7CF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BAA0C9-03DE-4F7E-9E82-3790C686D72B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CACA7D-22A4-4E66-8FBE-CC5DD02FB4DF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58C13-3C2F-4635-87DB-06CB8F496D80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F887F4-C29B-48B9-BDC1-98C5FCB6A07F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DD4354-610D-40D5-AEB6-3A793CD516D2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E701CA-C3B4-4331-83CC-2F0A47CA6E57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2249486"/>
            <a:ext cx="487839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249485"/>
            <a:ext cx="4875210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550BC4-1DD7-42C5-AEE4-96F7F79285D7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AB6CF5-77ED-4FF9-AAF8-52C3AF46E3D9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74DD3-B4C2-4A96-8300-79DD1DCFF12A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D0B20-C8B4-43BB-AD01-62F210BF3AA3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1807E4-B9D9-419C-89FE-7ED2FA492EAC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o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ángulo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orma libre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orma libre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orma libre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orma libre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orma libre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orma libre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orma libre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orma libre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orma libre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orma libre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íne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orma libre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orma libre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orma libre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orma libre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ángulo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orma libre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orma libre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orma libre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orma libre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orma libre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orma libre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orma libre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orma libre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orma libre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orma libre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o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orma libre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orma libre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orma libre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orma libre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orma libre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orma libre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orma libre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orma libre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orma libre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ángulo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4295C3A-E926-46B8-ADEB-3C84EE47C3D7}" type="datetime1">
              <a:rPr lang="es-ES" noProof="0" smtClean="0"/>
              <a:t>17/10/2023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5400" dirty="0">
                <a:latin typeface="Rockwell" panose="02060603020205020403" pitchFamily="18" charset="0"/>
              </a:rPr>
              <a:t>Clase 8: análisis estadísticos II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rtl="0"/>
            <a:endParaRPr lang="es-E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7. Agrupar variables, niveles de una variable u observaciones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6097587" cy="3541712"/>
          </a:xfrm>
        </p:spPr>
        <p:txBody>
          <a:bodyPr>
            <a:normAutofit fontScale="92500" lnSpcReduction="20000"/>
          </a:bodyPr>
          <a:lstStyle/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cluster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Buscan diferencias o semejanzas para agrupar eventos. Aquellos dentro de un grupo o “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cluster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” son más similares entre sí y diferentes de los otros grupos.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Muy útil para clasificar encuestados en grupos de actores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Después describir los grupos en base a otras variables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77CF077-7154-9D9D-5580-B467C3F56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97088"/>
            <a:ext cx="4217988" cy="369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18F72F0-A484-A781-FE2E-ADCF81CC9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850" y="2796545"/>
            <a:ext cx="13825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s-CL" altLang="es-ES" sz="1100" dirty="0">
                <a:solidFill>
                  <a:srgbClr val="FF0000"/>
                </a:solidFill>
              </a:rPr>
              <a:t>Mucha diferencia</a:t>
            </a:r>
            <a:endParaRPr lang="es-ES" altLang="es-ES" sz="1100" dirty="0">
              <a:solidFill>
                <a:srgbClr val="FF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61406D8-E49B-41BC-ABCA-938C05CAE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2431" y="3334634"/>
            <a:ext cx="13825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s-CL" altLang="es-ES" sz="1100" dirty="0">
                <a:solidFill>
                  <a:srgbClr val="FF0000"/>
                </a:solidFill>
              </a:rPr>
              <a:t>Menor diferencia</a:t>
            </a:r>
            <a:endParaRPr lang="es-ES" altLang="es-ES" sz="1100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89F1877-6F75-127B-7ADF-024C4676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150" y="3652500"/>
            <a:ext cx="13825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buChar char="•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»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s-CL" altLang="es-ES" sz="1100" dirty="0">
                <a:solidFill>
                  <a:srgbClr val="FF0000"/>
                </a:solidFill>
              </a:rPr>
              <a:t>Muy menor diferencia</a:t>
            </a:r>
            <a:endParaRPr lang="es-ES" altLang="es-E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8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Análisis de información cualitativa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10174287" cy="3541712"/>
          </a:xfrm>
        </p:spPr>
        <p:txBody>
          <a:bodyPr>
            <a:normAutofit/>
          </a:bodyPr>
          <a:lstStyle/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La información cualitativa transcrita puede analizarse de dos formas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Forma Manual: Clasificar en tipologías de razones de manera manual.</a:t>
            </a:r>
          </a:p>
          <a:p>
            <a:pPr lvl="1"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Listado de razones validado. Se puede modificar para adecuarlo al estudio</a:t>
            </a:r>
          </a:p>
          <a:p>
            <a:pPr lvl="1"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Colocar las tipologías de razones en columnas. Cuando un argumento pueda clasificarse dentro de esa tipología, tendrá una puntuación de 1</a:t>
            </a:r>
          </a:p>
          <a:p>
            <a:pPr lvl="1"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Emplear técnicas de análisis de variables dicotómicas.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Mediante el uso de software específico.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Atlas.ti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 o paquetes de R</a:t>
            </a:r>
          </a:p>
        </p:txBody>
      </p:sp>
    </p:spTree>
    <p:extLst>
      <p:ext uri="{BB962C8B-B14F-4D97-AF65-F5344CB8AC3E}">
        <p14:creationId xmlns:p14="http://schemas.microsoft.com/office/powerpoint/2010/main" val="320466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Análisis de información cualitativa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2">
            <a:extLst>
              <a:ext uri="{FF2B5EF4-FFF2-40B4-BE49-F238E27FC236}">
                <a16:creationId xmlns:a16="http://schemas.microsoft.com/office/drawing/2014/main" id="{05289E33-C091-197F-9FDF-5213D1853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097088"/>
            <a:ext cx="10104131" cy="303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0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Análisis de información cualitativa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3C59D2B-C5CC-1F2F-1A65-A03C920CF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097088"/>
            <a:ext cx="10385905" cy="393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33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Análisis de información cualitativa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4">
            <a:extLst>
              <a:ext uri="{FF2B5EF4-FFF2-40B4-BE49-F238E27FC236}">
                <a16:creationId xmlns:a16="http://schemas.microsoft.com/office/drawing/2014/main" id="{A993F30F-42FF-DA10-6DA6-A382ACAD2A6B}"/>
              </a:ext>
            </a:extLst>
          </p:cNvPr>
          <p:cNvSpPr txBox="1">
            <a:spLocks/>
          </p:cNvSpPr>
          <p:nvPr/>
        </p:nvSpPr>
        <p:spPr>
          <a:xfrm>
            <a:off x="1141412" y="2166620"/>
            <a:ext cx="5533707" cy="374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Programa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Atlas.ti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Permite contabilizar conceptos, relacionarlos con bibliografía o medios multimedia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Requiere una programación previa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Recomendable para análisis</a:t>
            </a:r>
          </a:p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muy detallado.</a:t>
            </a:r>
          </a:p>
          <a:p>
            <a:pPr lvl="1">
              <a:spcBef>
                <a:spcPct val="0"/>
              </a:spcBef>
              <a:spcAft>
                <a:spcPct val="0"/>
              </a:spcAft>
              <a:defRPr/>
            </a:pP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2">
            <a:extLst>
              <a:ext uri="{FF2B5EF4-FFF2-40B4-BE49-F238E27FC236}">
                <a16:creationId xmlns:a16="http://schemas.microsoft.com/office/drawing/2014/main" id="{51049BE7-A952-1EB0-F3D3-8A1BCC0A2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1504950"/>
            <a:ext cx="4622006" cy="216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3">
            <a:extLst>
              <a:ext uri="{FF2B5EF4-FFF2-40B4-BE49-F238E27FC236}">
                <a16:creationId xmlns:a16="http://schemas.microsoft.com/office/drawing/2014/main" id="{76EA8043-A9B0-71C4-B114-7AFDB73E7F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3823334"/>
            <a:ext cx="3973513" cy="2480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0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4400" dirty="0">
                <a:latin typeface="Rockwell" panose="02060603020205020403" pitchFamily="18" charset="0"/>
              </a:rPr>
              <a:t>Situaciones más habituales en análisis de encuestas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Mi estudio busca ser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exploratorio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quiero una imagen comprensible de la valoración de los servicios.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varios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una sola variable cualitativa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el nivel de estudio se valoran más los servicios culturales.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varios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una sola variable cuantitativa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número de años de residencia en la comuna cambia la valoración de los servicios de provisión.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4400" dirty="0">
                <a:latin typeface="Rockwell" panose="02060603020205020403" pitchFamily="18" charset="0"/>
              </a:rPr>
              <a:t>Situaciones más habituales en análisis de encuestas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827463"/>
          </a:xfrm>
        </p:spPr>
        <p:txBody>
          <a:bodyPr rtlCol="0">
            <a:normAutofit fontScale="70000" lnSpcReduction="20000"/>
          </a:bodyPr>
          <a:lstStyle/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Mi estudio busca ser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exploratorio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quiero una imagen comprensible de la valoración de los servicios.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varios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una sola variable cualitativa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el nivel de estudio se valoran más los servicios culturales.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varios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una sola variable cuantitativa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número de años de residencia en la comuna cambia la valoración de los servicios de provisión.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0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4400" dirty="0">
                <a:latin typeface="Rockwell" panose="02060603020205020403" pitchFamily="18" charset="0"/>
              </a:rPr>
              <a:t>Situaciones más habituales en análisis de encuestas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spcAft>
                <a:spcPct val="0"/>
              </a:spcAft>
              <a:buFont typeface="Arial" panose="020B0604020202020204" pitchFamily="34" charset="0"/>
              <a:buAutoNum type="arabicPeriod" startAt="4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cuantitativas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varias variables de distintas características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el nivel de estudio se valoran más los servicios culturales.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 startAt="4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puntuaciones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dados por cada encuestado a una lista de servicios y quiero relacionarlas con variables cuantitativas socio-culturales o socio-económicas. Tengo una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hipótesis concreta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la que quiero relacionar la valoración de servicios ecosistémicos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con varias variables de distintas características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por ejemplo, ver si al aumentar el nivel de estudio se valoran más los servicios culturales. 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buFont typeface="Arial" panose="020B0604020202020204" pitchFamily="34" charset="0"/>
              <a:buAutoNum type="arabicPeriod" startAt="4"/>
            </a:pP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Tengo una serie de variables, por ejemplo,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elección </a:t>
            </a:r>
            <a:r>
              <a:rPr lang="es-AR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 servicios de los ecosistemas de una lista. </a:t>
            </a:r>
            <a:r>
              <a:rPr lang="es-AR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La mayor parte de mi base de datos son ceros o variables de texto y dicotómicas (si/no, 1/0)</a:t>
            </a:r>
            <a:endParaRPr lang="es-ES" alt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21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0" y="2097088"/>
            <a:ext cx="5221290" cy="3541714"/>
          </a:xfrm>
        </p:spPr>
        <p:txBody>
          <a:bodyPr rtlCol="0">
            <a:normAutofit fontScale="85000" lnSpcReduction="10000"/>
          </a:bodyPr>
          <a:lstStyle/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Correlación o regresión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Si me interesa solamente relacionar dos variables y observar si al aumentar una, crece otra, decrece o se mantiene 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Correlación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Me interesa crear una formula que prediga como al aumentar una variable, aumenta la otra 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Regresiones, modelos lineales</a:t>
            </a:r>
          </a:p>
          <a:p>
            <a:pPr lvl="1"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Requiere una hipótesis 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3. Datos de puntuaciones, una variable cuantitativa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43E090E-AE77-F315-D5B1-87766787767F}"/>
              </a:ext>
            </a:extLst>
          </p:cNvPr>
          <p:cNvSpPr/>
          <p:nvPr/>
        </p:nvSpPr>
        <p:spPr>
          <a:xfrm>
            <a:off x="6581775" y="2097088"/>
            <a:ext cx="4465638" cy="31702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C5A98C53-E250-D21D-E5D6-572509CF4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63" y="2097088"/>
            <a:ext cx="4464050" cy="315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41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4. Datos de puntuaciones, variables cuantitativas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9574212" cy="3541712"/>
          </a:xfrm>
        </p:spPr>
        <p:txBody>
          <a:bodyPr>
            <a:normAutofit fontScale="85000" lnSpcReduction="10000"/>
          </a:bodyPr>
          <a:lstStyle/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Metodos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multivariante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 de ordenación canónicos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Similar al ACP pero relaciona variables respuesta y variables explicativas.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Si retiro una variable explicativa, los resultados varían. Esto no pasa en un ACP.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Permite explicaciones más robustas, no es tan exploratorio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redundacia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 (RDA):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regression multiple </a:t>
            </a:r>
            <a:r>
              <a:rPr lang="en-US" dirty="0" err="1"/>
              <a:t>seguida</a:t>
            </a:r>
            <a:r>
              <a:rPr lang="en-US" dirty="0"/>
              <a:t> de un ACP.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i trato los datos de manera cuantitativa</a:t>
            </a:r>
          </a:p>
          <a:p>
            <a:pPr>
              <a:spcAft>
                <a:spcPct val="0"/>
              </a:spcAft>
              <a:defRPr/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canónico de correspondencias (CCA) si trato los datos como frecuencias.</a:t>
            </a:r>
          </a:p>
        </p:txBody>
      </p:sp>
    </p:spTree>
    <p:extLst>
      <p:ext uri="{BB962C8B-B14F-4D97-AF65-F5344CB8AC3E}">
        <p14:creationId xmlns:p14="http://schemas.microsoft.com/office/powerpoint/2010/main" val="114474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 fontScale="90000"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5. Datos de puntuaciones o cualitativas, variables explicativas cualitativas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9574212" cy="3541712"/>
          </a:xfrm>
        </p:spPr>
        <p:txBody>
          <a:bodyPr>
            <a:normAutofit/>
          </a:bodyPr>
          <a:lstStyle/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Manova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El Análisis multivariante de varianza (MANOVA) proporciona un análisis de regresión y un análisis de varianza para variables dependientes múltiples por una o más covariables o variables de factor</a:t>
            </a:r>
            <a:endParaRPr lang="es-C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71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6. Variables dicotómicas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9574212" cy="3541712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Comparación de frecuencias entre 2 variables:</a:t>
            </a:r>
          </a:p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Tablas de </a:t>
            </a:r>
            <a:r>
              <a:rPr lang="es-CL" alt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contigencia</a:t>
            </a: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 de chi-cuadrado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de correspondencias múltiple: Equivalente a PCA para datos cualitativos. Apropiados para datos binarios o categorías.</a:t>
            </a:r>
          </a:p>
        </p:txBody>
      </p:sp>
    </p:spTree>
    <p:extLst>
      <p:ext uri="{BB962C8B-B14F-4D97-AF65-F5344CB8AC3E}">
        <p14:creationId xmlns:p14="http://schemas.microsoft.com/office/powerpoint/2010/main" val="400596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5BED1ADD-8FEA-FC8D-C45D-B9900BACA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FFFFFF"/>
                </a:solidFill>
                <a:latin typeface="Montserrat" panose="00000500000000000000" pitchFamily="50" charset="0"/>
                <a:cs typeface="Arial" panose="020B0604020202020204" pitchFamily="34" charset="0"/>
                <a:sym typeface="Montserrat" panose="00000500000000000000" pitchFamily="50" charset="0"/>
              </a:rPr>
              <a:t>7. Reducir variables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17FB7B79-A91F-C57D-9E6A-8C065955AD1A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1141413" y="2097088"/>
            <a:ext cx="9574212" cy="3541712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Considerando que se tienen una serie de preguntas para medir alguna variable o propiedad. Por ejemplo: un cuestionario en el que varias preguntas sirvan para determinar el interés por la naturaleza del encuestado.</a:t>
            </a:r>
          </a:p>
          <a:p>
            <a:pPr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Factorial (o análisis factorial confirmatorio): Permite ver si las preguntas están midiendo lo mismo. Se analizan los valores propios, como en el ACP. Si tengo más de un factor con valor propio&gt;1 debo eliminar las preguntas que no están funcionando</a:t>
            </a:r>
          </a:p>
          <a:p>
            <a:pPr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Cuando obtengo un solo eje con valor propio &gt; 1 se retienen esas preguntas</a:t>
            </a:r>
          </a:p>
          <a:p>
            <a:pPr>
              <a:spcAft>
                <a:spcPct val="0"/>
              </a:spcAft>
            </a:pPr>
            <a:r>
              <a:rPr lang="es-CL" altLang="es-ES" dirty="0">
                <a:latin typeface="Arial" panose="020B0604020202020204" pitchFamily="34" charset="0"/>
                <a:cs typeface="Arial" panose="020B0604020202020204" pitchFamily="34" charset="0"/>
              </a:rPr>
              <a:t>Análisis de fiabilidad de alfa de Cronbach. Válido si &gt; 0,7</a:t>
            </a:r>
          </a:p>
        </p:txBody>
      </p:sp>
    </p:spTree>
    <p:extLst>
      <p:ext uri="{BB962C8B-B14F-4D97-AF65-F5344CB8AC3E}">
        <p14:creationId xmlns:p14="http://schemas.microsoft.com/office/powerpoint/2010/main" val="108897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99_TF77815013" id="{8FD947F4-9C84-4D31-9A71-50EF00CCFDB1}" vid="{F3634BA7-4789-48F2-AC63-487E7207BC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Ciclo problema - solución </Template>
  <TotalTime>314</TotalTime>
  <Words>1112</Words>
  <Application>Microsoft Office PowerPoint</Application>
  <PresentationFormat>Panorámica</PresentationFormat>
  <Paragraphs>74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Montserrat</vt:lpstr>
      <vt:lpstr>Rockwell</vt:lpstr>
      <vt:lpstr>Tahoma</vt:lpstr>
      <vt:lpstr>Tw Cen MT</vt:lpstr>
      <vt:lpstr>Circuito</vt:lpstr>
      <vt:lpstr>Clase 8: análisis estadísticos II</vt:lpstr>
      <vt:lpstr>Situaciones más habituales en análisis de encuestas</vt:lpstr>
      <vt:lpstr>Situaciones más habituales en análisis de encuestas</vt:lpstr>
      <vt:lpstr>Situaciones más habituales en análisis de encuestas</vt:lpstr>
      <vt:lpstr>3. Datos de puntuaciones, una variable cuantitativa</vt:lpstr>
      <vt:lpstr>4. Datos de puntuaciones, variables cuantitativas</vt:lpstr>
      <vt:lpstr>5. Datos de puntuaciones o cualitativas, variables explicativas cualitativas</vt:lpstr>
      <vt:lpstr>6. Variables dicotómicas</vt:lpstr>
      <vt:lpstr>7. Reducir variables</vt:lpstr>
      <vt:lpstr>7. Agrupar variables, niveles de una variable u observaciones</vt:lpstr>
      <vt:lpstr>Análisis de información cualitativa</vt:lpstr>
      <vt:lpstr>Análisis de información cualitativa</vt:lpstr>
      <vt:lpstr>Análisis de información cualitativa</vt:lpstr>
      <vt:lpstr>Análisis de información cualitativa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8: análisis estadísticos II</dc:title>
  <dc:creator>Inigo Bidegain Albizu</dc:creator>
  <cp:lastModifiedBy>Inigo Bidegain Albizu</cp:lastModifiedBy>
  <cp:revision>2</cp:revision>
  <dcterms:created xsi:type="dcterms:W3CDTF">2023-10-16T18:51:02Z</dcterms:created>
  <dcterms:modified xsi:type="dcterms:W3CDTF">2023-10-17T20:28:27Z</dcterms:modified>
</cp:coreProperties>
</file>