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5" r:id="rId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90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56003-65BE-40AE-BE21-E3D1947E4D7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C838A-51B7-4DF7-9B61-3DB62A110E5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D152D-3062-4F29-9B02-870CAFFA649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C08D1-C54A-488B-A5E5-E21DD8F239C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715B1-E74A-4BF7-9E04-C2630D6E17A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BBD8C-0788-4055-9D68-1260452E4F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77B47-CE69-48C2-ACF7-61DCE07907C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74EC6-B6B0-48F9-AD2D-84906753977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F8777-F491-4003-9ECA-A0A3C72B349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5BDC6-EB27-4893-8053-965FA0EC2AA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9F64A-8F92-44D3-BAE2-4724DD02C1F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E7205-FEE7-4F81-975A-39EB9FDAC6C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2CD828BE-358A-45D1-89BB-75F3E7AD91B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graphicFrame>
        <p:nvGraphicFramePr>
          <p:cNvPr id="9343" name="Group 127"/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858001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6939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Estado de Resultados de la Empresa </a:t>
                      </a:r>
                      <a:endParaRPr kumimoji="0" lang="es-E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301">
                <a:tc>
                  <a:txBody>
                    <a:bodyPr/>
                    <a:lstStyle/>
                    <a:p>
                      <a:pPr marL="627063" marR="0" lvl="0" indent="-6270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	Ingresos Operacionales  (Totales)</a:t>
                      </a:r>
                      <a:endParaRPr kumimoji="0" lang="es-E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92">
                <a:tc>
                  <a:txBody>
                    <a:bodyPr/>
                    <a:lstStyle/>
                    <a:p>
                      <a:pPr marL="627063" marR="0" lvl="0" indent="-6270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	Gastos Operacionales (Totales)</a:t>
                      </a:r>
                      <a:endParaRPr kumimoji="0" lang="es-E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096">
                <a:tc>
                  <a:txBody>
                    <a:bodyPr/>
                    <a:lstStyle/>
                    <a:p>
                      <a:pPr marL="627063" marR="0" lvl="0" indent="-6270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	EBITDA (Resultado Operacional Bruto)</a:t>
                      </a:r>
                      <a:endParaRPr kumimoji="0" lang="es-E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4988" algn="l"/>
                        </a:tabLst>
                      </a:pPr>
                      <a:r>
                        <a:rPr kumimoji="0" lang="es-C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	Depreciación y Amortización</a:t>
                      </a:r>
                      <a:endParaRPr kumimoji="0" lang="es-E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79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27063" algn="l"/>
                        </a:tabLst>
                      </a:pPr>
                      <a:r>
                        <a:rPr kumimoji="0" lang="es-C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	EBIT (Resultado Operacional Neto)</a:t>
                      </a:r>
                      <a:endParaRPr kumimoji="0" lang="es-E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27063" algn="l"/>
                        </a:tabLst>
                      </a:pPr>
                      <a:r>
                        <a:rPr kumimoji="0" lang="es-C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	Intereses (Ítems Financieros)</a:t>
                      </a:r>
                      <a:endParaRPr kumimoji="0" lang="es-E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27063" algn="l"/>
                        </a:tabLst>
                      </a:pPr>
                      <a:r>
                        <a:rPr kumimoji="0" lang="es-C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	EBT (</a:t>
                      </a:r>
                      <a:r>
                        <a:rPr kumimoji="0" 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Earnings Before Taxes</a:t>
                      </a:r>
                      <a:r>
                        <a:rPr kumimoji="0" lang="es-C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/ Utilidades antes de Impuestos) </a:t>
                      </a:r>
                      <a:endParaRPr kumimoji="0" lang="es-E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2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>
                          <a:tab pos="627063" algn="l"/>
                        </a:tabLst>
                      </a:pPr>
                      <a:r>
                        <a:rPr kumimoji="0" lang="es-C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	Impuestos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27063" algn="l"/>
                        </a:tabLst>
                      </a:pPr>
                      <a:r>
                        <a:rPr kumimoji="0" lang="es-C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	UTILIDAD LÍQUIDA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27063" algn="l"/>
                        </a:tabLst>
                      </a:pPr>
                      <a:r>
                        <a:rPr kumimoji="0" lang="es-CL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	Participación de los Trabajadores (15%) </a:t>
                      </a:r>
                      <a:endParaRPr kumimoji="0" lang="es-E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70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27063" algn="l"/>
                        </a:tabLst>
                        <a:defRPr/>
                      </a:pPr>
                      <a:r>
                        <a:rPr kumimoji="0" lang="es-C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	UTILIDAD (PERDIDA) del EJERCICIO</a:t>
                      </a:r>
                      <a:endParaRPr kumimoji="0" lang="es-E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27063" algn="l"/>
                        </a:tabLst>
                      </a:pPr>
                      <a:endParaRPr kumimoji="0" lang="es-C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27063" algn="l"/>
                        </a:tabLst>
                      </a:pPr>
                      <a:endParaRPr kumimoji="0" lang="es-E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5" name="Line 128"/>
          <p:cNvSpPr>
            <a:spLocks noChangeShapeType="1"/>
          </p:cNvSpPr>
          <p:nvPr/>
        </p:nvSpPr>
        <p:spPr bwMode="auto">
          <a:xfrm>
            <a:off x="0" y="692696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076" name="Line 129"/>
          <p:cNvSpPr>
            <a:spLocks noChangeShapeType="1"/>
          </p:cNvSpPr>
          <p:nvPr/>
        </p:nvSpPr>
        <p:spPr bwMode="auto">
          <a:xfrm>
            <a:off x="0" y="4293096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077" name="Line 130"/>
          <p:cNvSpPr>
            <a:spLocks noChangeShapeType="1"/>
          </p:cNvSpPr>
          <p:nvPr/>
        </p:nvSpPr>
        <p:spPr bwMode="auto">
          <a:xfrm>
            <a:off x="0" y="530120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078" name="Line 131"/>
          <p:cNvSpPr>
            <a:spLocks noChangeShapeType="1"/>
          </p:cNvSpPr>
          <p:nvPr/>
        </p:nvSpPr>
        <p:spPr bwMode="auto">
          <a:xfrm>
            <a:off x="0" y="2492896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079" name="Line 132"/>
          <p:cNvSpPr>
            <a:spLocks noChangeShapeType="1"/>
          </p:cNvSpPr>
          <p:nvPr/>
        </p:nvSpPr>
        <p:spPr bwMode="auto">
          <a:xfrm>
            <a:off x="0" y="16288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080" name="Line 130"/>
          <p:cNvSpPr>
            <a:spLocks noChangeShapeType="1"/>
          </p:cNvSpPr>
          <p:nvPr/>
        </p:nvSpPr>
        <p:spPr bwMode="auto">
          <a:xfrm>
            <a:off x="0" y="6165304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081" name="Line 130"/>
          <p:cNvSpPr>
            <a:spLocks noChangeShapeType="1"/>
          </p:cNvSpPr>
          <p:nvPr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cxnSp>
        <p:nvCxnSpPr>
          <p:cNvPr id="12" name="11 Conector recto de flecha"/>
          <p:cNvCxnSpPr/>
          <p:nvPr/>
        </p:nvCxnSpPr>
        <p:spPr>
          <a:xfrm flipH="1">
            <a:off x="7092280" y="3501008"/>
            <a:ext cx="1584176" cy="1152128"/>
          </a:xfrm>
          <a:prstGeom prst="straightConnector1">
            <a:avLst/>
          </a:prstGeom>
          <a:ln w="152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-2088232" y="4149080"/>
            <a:ext cx="2088232" cy="648072"/>
          </a:xfrm>
          <a:prstGeom prst="straightConnector1">
            <a:avLst/>
          </a:prstGeom>
          <a:ln w="152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0" y="571500"/>
            <a:ext cx="9144000" cy="6109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933950" algn="r"/>
              </a:tabLst>
            </a:pPr>
            <a:r>
              <a:rPr lang="es-CL" sz="2800" b="1" dirty="0">
                <a:latin typeface="Times New Roman" pitchFamily="18" charset="0"/>
                <a:cs typeface="Times New Roman" pitchFamily="18" charset="0"/>
              </a:rPr>
              <a:t>Problema</a:t>
            </a:r>
          </a:p>
          <a:p>
            <a:pPr>
              <a:spcBef>
                <a:spcPct val="50000"/>
              </a:spcBef>
              <a:tabLst>
                <a:tab pos="4933950" algn="r"/>
              </a:tabLst>
            </a:pPr>
            <a:r>
              <a:rPr lang="es-CL" sz="2800" dirty="0">
                <a:latin typeface="Times New Roman" pitchFamily="18" charset="0"/>
                <a:cs typeface="Times New Roman" pitchFamily="18" charset="0"/>
              </a:rPr>
              <a:t>Una empresa entrega la siguiente información </a:t>
            </a:r>
            <a:r>
              <a:rPr lang="es-CL" sz="2800" dirty="0" smtClean="0">
                <a:latin typeface="Times New Roman" pitchFamily="18" charset="0"/>
                <a:cs typeface="Times New Roman" pitchFamily="18" charset="0"/>
              </a:rPr>
              <a:t>anual el </a:t>
            </a:r>
            <a:r>
              <a:rPr lang="es-CL" sz="2800" dirty="0">
                <a:latin typeface="Times New Roman" pitchFamily="18" charset="0"/>
                <a:cs typeface="Times New Roman" pitchFamily="18" charset="0"/>
              </a:rPr>
              <a:t>31 de diciembre de </a:t>
            </a:r>
            <a:r>
              <a:rPr lang="es-CL" sz="2800" dirty="0" smtClean="0">
                <a:latin typeface="Times New Roman" pitchFamily="18" charset="0"/>
                <a:cs typeface="Times New Roman" pitchFamily="18" charset="0"/>
              </a:rPr>
              <a:t>2015 </a:t>
            </a:r>
            <a:r>
              <a:rPr lang="es-CL" sz="2800" dirty="0">
                <a:latin typeface="Times New Roman" pitchFamily="18" charset="0"/>
                <a:cs typeface="Times New Roman" pitchFamily="18" charset="0"/>
              </a:rPr>
              <a:t>(en millones de pesos): ingresos por servicios prestados </a:t>
            </a:r>
            <a:r>
              <a:rPr lang="es-CL" sz="2800" dirty="0" smtClean="0">
                <a:latin typeface="Times New Roman" pitchFamily="18" charset="0"/>
                <a:cs typeface="Times New Roman" pitchFamily="18" charset="0"/>
              </a:rPr>
              <a:t>20; pago </a:t>
            </a:r>
            <a:r>
              <a:rPr lang="es-CL" sz="2800" dirty="0">
                <a:latin typeface="Times New Roman" pitchFamily="18" charset="0"/>
                <a:cs typeface="Times New Roman" pitchFamily="18" charset="0"/>
              </a:rPr>
              <a:t>por arriendo de locales del año 9</a:t>
            </a:r>
            <a:r>
              <a:rPr lang="es-CL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s-CL" sz="2800" dirty="0">
                <a:latin typeface="Times New Roman" pitchFamily="18" charset="0"/>
                <a:cs typeface="Times New Roman" pitchFamily="18" charset="0"/>
              </a:rPr>
              <a:t>gastos por seguros anual 1; </a:t>
            </a:r>
            <a:r>
              <a:rPr lang="es-CL" sz="2800" dirty="0" smtClean="0">
                <a:latin typeface="Times New Roman" pitchFamily="18" charset="0"/>
                <a:cs typeface="Times New Roman" pitchFamily="18" charset="0"/>
              </a:rPr>
              <a:t>depreciación 2; </a:t>
            </a:r>
            <a:r>
              <a:rPr lang="es-CL" sz="2800" dirty="0">
                <a:latin typeface="Times New Roman" pitchFamily="18" charset="0"/>
                <a:cs typeface="Times New Roman" pitchFamily="18" charset="0"/>
              </a:rPr>
              <a:t>gastos generales </a:t>
            </a:r>
            <a:r>
              <a:rPr lang="es-CL" sz="2800" dirty="0" smtClean="0">
                <a:latin typeface="Times New Roman" pitchFamily="18" charset="0"/>
                <a:cs typeface="Times New Roman" pitchFamily="18" charset="0"/>
              </a:rPr>
              <a:t>1; dividendos </a:t>
            </a:r>
            <a:r>
              <a:rPr lang="es-CL" sz="2800" dirty="0">
                <a:latin typeface="Times New Roman" pitchFamily="18" charset="0"/>
                <a:cs typeface="Times New Roman" pitchFamily="18" charset="0"/>
              </a:rPr>
              <a:t>pagados a cuenta de utilidades </a:t>
            </a:r>
            <a:r>
              <a:rPr lang="es-CL" sz="2800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es-CL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tabLst>
                <a:tab pos="4933950" algn="r"/>
              </a:tabLst>
            </a:pPr>
            <a:r>
              <a:rPr lang="es-CL" sz="2800" dirty="0" smtClean="0">
                <a:latin typeface="Times New Roman" pitchFamily="18" charset="0"/>
                <a:cs typeface="Times New Roman" pitchFamily="18" charset="0"/>
              </a:rPr>
              <a:t>Además se sabe que tiene una deuda con el banco de 20 y paga 10% de intereses anuales. Debe amortizar este crédito en 4 cuotas de 5 a partir del próximo año.</a:t>
            </a:r>
          </a:p>
          <a:p>
            <a:pPr>
              <a:spcBef>
                <a:spcPct val="50000"/>
              </a:spcBef>
              <a:tabLst>
                <a:tab pos="4933950" algn="r"/>
              </a:tabLst>
            </a:pPr>
            <a:r>
              <a:rPr lang="es-CL" sz="2800" dirty="0" smtClean="0">
                <a:latin typeface="Times New Roman" pitchFamily="18" charset="0"/>
                <a:cs typeface="Times New Roman" pitchFamily="18" charset="0"/>
              </a:rPr>
              <a:t>La tasa de impuestos es del 35% de la renta anual</a:t>
            </a:r>
            <a:endParaRPr lang="es-CL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tabLst>
                <a:tab pos="4933950" algn="r"/>
              </a:tabLst>
            </a:pPr>
            <a:r>
              <a:rPr lang="es-CL" sz="2800" dirty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s-CL" sz="2800" dirty="0" smtClean="0">
                <a:latin typeface="Times New Roman" pitchFamily="18" charset="0"/>
                <a:cs typeface="Times New Roman" pitchFamily="18" charset="0"/>
              </a:rPr>
              <a:t>pide el </a:t>
            </a:r>
            <a:r>
              <a:rPr lang="es-CL" sz="2800" dirty="0">
                <a:latin typeface="Times New Roman" pitchFamily="18" charset="0"/>
                <a:cs typeface="Times New Roman" pitchFamily="18" charset="0"/>
              </a:rPr>
              <a:t>estado de </a:t>
            </a:r>
            <a:r>
              <a:rPr lang="es-CL" sz="2800" dirty="0" smtClean="0">
                <a:latin typeface="Times New Roman" pitchFamily="18" charset="0"/>
                <a:cs typeface="Times New Roman" pitchFamily="18" charset="0"/>
              </a:rPr>
              <a:t>resultados del año 2015.</a:t>
            </a:r>
            <a:endParaRPr lang="es-CL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tabLst>
                <a:tab pos="4933950" algn="r"/>
              </a:tabLst>
            </a:pP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127</Words>
  <Application>Microsoft Office PowerPoint</Application>
  <PresentationFormat>Presentación en pantalla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Diseño predeterminado</vt:lpstr>
      <vt:lpstr>Diapositiva 1</vt:lpstr>
      <vt:lpstr>Diapositiva 2</vt:lpstr>
    </vt:vector>
  </TitlesOfParts>
  <Company>Universidad de Chile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Cristobal Videla</dc:creator>
  <cp:lastModifiedBy>Microsoft</cp:lastModifiedBy>
  <cp:revision>27</cp:revision>
  <dcterms:created xsi:type="dcterms:W3CDTF">2007-03-06T23:46:33Z</dcterms:created>
  <dcterms:modified xsi:type="dcterms:W3CDTF">2016-09-29T04:38:26Z</dcterms:modified>
</cp:coreProperties>
</file>