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59" r:id="rId5"/>
    <p:sldId id="262" r:id="rId6"/>
    <p:sldId id="260" r:id="rId7"/>
    <p:sldId id="263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872CF-22D3-4CB0-A8EB-09F62117F778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70660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1C649-9F46-4CB4-8011-572B7CC4CC27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69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5CEB6-0D1A-4CA1-808A-4F7D7DE6C9A6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12467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63ED6-BCE2-4FD7-946C-C4A94253F74B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4379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145F8-B548-46A1-97BB-E4DD3B7880A9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7447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9E78E-298E-4E27-81A4-3523B9FCC6CF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8675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EF83B-FB4D-4727-8B1B-90AA910E7CF1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62373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9D1F3-FCF7-4883-8602-763CC75761E0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85173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04815-58BF-4A9B-8536-D8076A38ECDC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4382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B3355-16A7-4250-8E0F-76403BF23BA0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1368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EF13A-5AE1-4B52-8ECB-DAF782FC6002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1268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4E6BF3-8C35-4A88-9119-7DE688C4C172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s-ES" sz="4000" b="1" dirty="0" smtClean="0"/>
              <a:t>Capítulo 3 Curso de Finanzas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s-ES" sz="800" b="1" dirty="0" smtClean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2800" b="1" dirty="0" smtClean="0"/>
              <a:t>Valor del dinero en el tiempo (VDT)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(tasa de interés – cuotas de un préstamo – bonos - acciones)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s-ES" sz="2800" b="1" dirty="0" smtClean="0"/>
              <a:t>Información financiera de la empresa (IFRS)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      (balance; estado de resultados y coeficientes {ratios})</a:t>
            </a:r>
          </a:p>
          <a:p>
            <a:pPr marL="609600" indent="-6096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s-ES" b="1" dirty="0" smtClean="0"/>
              <a:t>Riesgo y Rentabilidad – CAPM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Introducción al riesgo y la rentabilidad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La diversificación de la cartera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Costo de capital medio ponderado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Valor de la empresa y endeudamiento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  <a:tabLst>
                <a:tab pos="1619250" algn="l"/>
              </a:tabLst>
            </a:pPr>
            <a:r>
              <a:rPr lang="es-ES" b="1" dirty="0"/>
              <a:t> </a:t>
            </a:r>
            <a:r>
              <a:rPr lang="es-ES" b="1" dirty="0" smtClean="0"/>
              <a:t>           	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calcular el precio de un activo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  <a:tabLst>
                <a:tab pos="1619250" algn="l"/>
              </a:tabLst>
            </a:pP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	calcular el valor presente de un flujo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s-ES" b="1" dirty="0"/>
          </a:p>
        </p:txBody>
      </p:sp>
      <p:sp>
        <p:nvSpPr>
          <p:cNvPr id="2" name="1 Flecha derecha"/>
          <p:cNvSpPr/>
          <p:nvPr/>
        </p:nvSpPr>
        <p:spPr>
          <a:xfrm>
            <a:off x="611560" y="5805264"/>
            <a:ext cx="936104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5104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8697913" cy="764704"/>
          </a:xfrm>
        </p:spPr>
        <p:txBody>
          <a:bodyPr/>
          <a:lstStyle/>
          <a:p>
            <a:pPr algn="l"/>
            <a:r>
              <a:rPr lang="es-ES" sz="3200" b="1" dirty="0" smtClean="0"/>
              <a:t>1.   </a:t>
            </a:r>
            <a:r>
              <a:rPr lang="es-ES" sz="3200" b="1" dirty="0"/>
              <a:t>Valor del Dinero en el Tiempo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es-ES" sz="2800" dirty="0"/>
              <a:t>Ecuación fundamental:</a:t>
            </a:r>
          </a:p>
          <a:p>
            <a:pPr>
              <a:spcAft>
                <a:spcPts val="1200"/>
              </a:spcAft>
              <a:buFontTx/>
              <a:buNone/>
            </a:pPr>
            <a:r>
              <a:rPr lang="es-ES" sz="3600" b="1" dirty="0"/>
              <a:t>   </a:t>
            </a:r>
            <a:r>
              <a:rPr lang="es-ES" sz="2800" b="1" dirty="0"/>
              <a:t>1 </a:t>
            </a:r>
            <a:r>
              <a:rPr lang="es-ES" sz="2800" b="1" dirty="0" smtClean="0"/>
              <a:t>(peso hoy) = (</a:t>
            </a:r>
            <a:r>
              <a:rPr lang="es-ES" sz="2800" b="1" dirty="0"/>
              <a:t>1+r</a:t>
            </a:r>
            <a:r>
              <a:rPr lang="es-ES" sz="2800" b="1" dirty="0" smtClean="0"/>
              <a:t>) * (peso mañana)</a:t>
            </a:r>
          </a:p>
          <a:p>
            <a:pPr>
              <a:spcAft>
                <a:spcPts val="1200"/>
              </a:spcAft>
              <a:buFontTx/>
              <a:buNone/>
            </a:pPr>
            <a:r>
              <a:rPr lang="es-ES" sz="2800" b="1" dirty="0" smtClean="0"/>
              <a:t>	</a:t>
            </a:r>
            <a:r>
              <a:rPr lang="es-ES" sz="2400" b="1" dirty="0" smtClean="0"/>
              <a:t>luego, un peso mañana vale menos que un peso hoy</a:t>
            </a:r>
            <a:endParaRPr lang="es-ES" sz="2400" b="1" dirty="0"/>
          </a:p>
          <a:p>
            <a:pPr>
              <a:spcAft>
                <a:spcPts val="1200"/>
              </a:spcAft>
            </a:pPr>
            <a:r>
              <a:rPr lang="es-ES" sz="2800" b="1" dirty="0"/>
              <a:t>VP(Perpetuidad)  = C / r</a:t>
            </a:r>
          </a:p>
          <a:p>
            <a:pPr>
              <a:spcAft>
                <a:spcPts val="1200"/>
              </a:spcAft>
            </a:pPr>
            <a:r>
              <a:rPr lang="es-ES" sz="2800" b="1" dirty="0"/>
              <a:t>VP (Anualidad)   = (C/r) * (1 – (1/(1+r)</a:t>
            </a:r>
            <a:r>
              <a:rPr lang="es-ES" sz="2800" b="1" baseline="30000" dirty="0"/>
              <a:t>n</a:t>
            </a:r>
            <a:r>
              <a:rPr lang="es-ES" sz="2800" b="1" dirty="0"/>
              <a:t>))</a:t>
            </a:r>
          </a:p>
          <a:p>
            <a:pPr>
              <a:spcAft>
                <a:spcPts val="1200"/>
              </a:spcAft>
            </a:pPr>
            <a:r>
              <a:rPr lang="es-ES" sz="2400" b="1" dirty="0" smtClean="0"/>
              <a:t>VP(Bono) = C/r * (1 – (1/(1+r)</a:t>
            </a:r>
            <a:r>
              <a:rPr lang="es-ES" sz="2400" b="1" baseline="30000" dirty="0" smtClean="0"/>
              <a:t>n</a:t>
            </a:r>
            <a:r>
              <a:rPr lang="es-ES" sz="2400" b="1" dirty="0" smtClean="0"/>
              <a:t>)) + Valor Nominal/(1+r)</a:t>
            </a:r>
            <a:r>
              <a:rPr lang="es-ES" sz="2400" b="1" baseline="30000" dirty="0" smtClean="0"/>
              <a:t>n</a:t>
            </a:r>
          </a:p>
          <a:p>
            <a:r>
              <a:rPr lang="es-ES" sz="2800" dirty="0" smtClean="0"/>
              <a:t>VP </a:t>
            </a:r>
            <a:r>
              <a:rPr lang="es-ES" sz="2800" dirty="0"/>
              <a:t>(Acción)   =  </a:t>
            </a:r>
            <a:r>
              <a:rPr lang="el-GR" sz="3600" dirty="0">
                <a:cs typeface="Arial" charset="0"/>
              </a:rPr>
              <a:t>Σ</a:t>
            </a:r>
            <a:r>
              <a:rPr lang="es-ES" sz="3600" dirty="0">
                <a:cs typeface="Arial" charset="0"/>
              </a:rPr>
              <a:t> [ </a:t>
            </a:r>
            <a:r>
              <a:rPr lang="es-ES" sz="2800" dirty="0">
                <a:cs typeface="Arial" charset="0"/>
              </a:rPr>
              <a:t>DIV</a:t>
            </a:r>
            <a:r>
              <a:rPr lang="es-ES" sz="2800" baseline="-25000" dirty="0">
                <a:cs typeface="Arial" charset="0"/>
              </a:rPr>
              <a:t>n</a:t>
            </a:r>
            <a:r>
              <a:rPr lang="es-ES" sz="2800" dirty="0">
                <a:cs typeface="Arial" charset="0"/>
              </a:rPr>
              <a:t> / (1+r)</a:t>
            </a:r>
            <a:r>
              <a:rPr lang="es-ES" sz="2800" baseline="30000" dirty="0">
                <a:cs typeface="Arial" charset="0"/>
              </a:rPr>
              <a:t>n </a:t>
            </a:r>
            <a:r>
              <a:rPr lang="es-ES" sz="3600" dirty="0">
                <a:cs typeface="Arial" charset="0"/>
              </a:rPr>
              <a:t>]</a:t>
            </a:r>
            <a:endParaRPr lang="es-ES" sz="2800" dirty="0">
              <a:cs typeface="Arial" charset="0"/>
            </a:endParaRPr>
          </a:p>
          <a:p>
            <a:r>
              <a:rPr lang="es-ES" sz="2800" dirty="0">
                <a:cs typeface="Arial" charset="0"/>
              </a:rPr>
              <a:t>VP (Acción)   = DIV</a:t>
            </a:r>
            <a:r>
              <a:rPr lang="es-ES" sz="2800" baseline="-25000" dirty="0">
                <a:cs typeface="Arial" charset="0"/>
              </a:rPr>
              <a:t>1</a:t>
            </a:r>
            <a:r>
              <a:rPr lang="es-ES" sz="2800" dirty="0">
                <a:cs typeface="Arial" charset="0"/>
              </a:rPr>
              <a:t> / (</a:t>
            </a:r>
            <a:r>
              <a:rPr lang="es-ES" sz="2800" b="1" i="1" dirty="0">
                <a:cs typeface="Arial" charset="0"/>
              </a:rPr>
              <a:t>r</a:t>
            </a:r>
            <a:r>
              <a:rPr lang="es-ES" sz="2800" dirty="0">
                <a:cs typeface="Arial" charset="0"/>
              </a:rPr>
              <a:t> </a:t>
            </a:r>
            <a:r>
              <a:rPr lang="es-ES" sz="2800" b="1" i="1" dirty="0">
                <a:cs typeface="Arial" charset="0"/>
              </a:rPr>
              <a:t>– g</a:t>
            </a:r>
            <a:r>
              <a:rPr lang="es-ES" sz="2800" dirty="0" smtClean="0">
                <a:cs typeface="Arial" charset="0"/>
              </a:rPr>
              <a:t>)</a:t>
            </a:r>
          </a:p>
          <a:p>
            <a:r>
              <a:rPr lang="es-ES" sz="2800" dirty="0" smtClean="0">
                <a:cs typeface="Arial" charset="0"/>
              </a:rPr>
              <a:t>Observación: </a:t>
            </a:r>
            <a:r>
              <a:rPr lang="es-ES" sz="2800" dirty="0" err="1" smtClean="0">
                <a:cs typeface="Arial" charset="0"/>
              </a:rPr>
              <a:t>Piketty</a:t>
            </a:r>
            <a:r>
              <a:rPr lang="es-ES" sz="2800" dirty="0" smtClean="0">
                <a:cs typeface="Arial" charset="0"/>
              </a:rPr>
              <a:t> utiliza los conceptos de </a:t>
            </a:r>
            <a:r>
              <a:rPr lang="es-ES" sz="2800" b="1" i="1" dirty="0" smtClean="0">
                <a:cs typeface="Arial" charset="0"/>
              </a:rPr>
              <a:t>r </a:t>
            </a:r>
            <a:r>
              <a:rPr lang="es-ES" sz="2800" dirty="0" smtClean="0">
                <a:cs typeface="Arial" charset="0"/>
              </a:rPr>
              <a:t>y de </a:t>
            </a:r>
            <a:r>
              <a:rPr lang="es-ES" sz="2800" b="1" i="1" dirty="0" smtClean="0">
                <a:cs typeface="Arial" charset="0"/>
              </a:rPr>
              <a:t>g</a:t>
            </a:r>
            <a:r>
              <a:rPr lang="es-ES" sz="2800" dirty="0" smtClean="0">
                <a:cs typeface="Arial" charset="0"/>
              </a:rPr>
              <a:t> para demostrar la tendencia al caos del capitalismo.</a:t>
            </a:r>
            <a:endParaRPr lang="el-GR" sz="2800" dirty="0">
              <a:cs typeface="Arial" charset="0"/>
            </a:endParaRPr>
          </a:p>
          <a:p>
            <a:pPr>
              <a:buFontTx/>
              <a:buNone/>
            </a:pPr>
            <a:r>
              <a:rPr lang="es-ES" sz="2800" dirty="0"/>
              <a:t>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 marL="742950" indent="-742950">
              <a:buAutoNum type="arabicPeriod" startAt="2"/>
            </a:pPr>
            <a:r>
              <a:rPr lang="es-ES" sz="3600" b="1" u="sng" dirty="0" smtClean="0"/>
              <a:t>Información Financiera – IFRS</a:t>
            </a:r>
          </a:p>
          <a:p>
            <a:pPr marL="990600" lvl="1" indent="-533400">
              <a:spcBef>
                <a:spcPts val="1200"/>
              </a:spcBef>
              <a:buFontTx/>
              <a:buAutoNum type="alphaUcPeriod"/>
            </a:pPr>
            <a:r>
              <a:rPr lang="es-ES" b="1" dirty="0" smtClean="0">
                <a:solidFill>
                  <a:srgbClr val="0033CC"/>
                </a:solidFill>
              </a:rPr>
              <a:t>Balance </a:t>
            </a:r>
            <a:r>
              <a:rPr lang="es-ES" b="1" dirty="0">
                <a:solidFill>
                  <a:srgbClr val="0033CC"/>
                </a:solidFill>
              </a:rPr>
              <a:t>General</a:t>
            </a:r>
          </a:p>
          <a:p>
            <a:pPr marL="609600" indent="-609600">
              <a:buFontTx/>
              <a:buNone/>
            </a:pPr>
            <a:r>
              <a:rPr lang="es-ES" dirty="0"/>
              <a:t>    Ecuación contable fundamental:</a:t>
            </a:r>
          </a:p>
          <a:p>
            <a:pPr marL="990600" lvl="1" indent="-533400">
              <a:buFontTx/>
              <a:buNone/>
            </a:pPr>
            <a:r>
              <a:rPr lang="es-ES" b="1" dirty="0"/>
              <a:t>ACTIVOS  =  PASIVOS  +  </a:t>
            </a:r>
            <a:r>
              <a:rPr lang="es-ES" b="1" dirty="0" smtClean="0"/>
              <a:t>PATRIMONIO</a:t>
            </a:r>
          </a:p>
          <a:p>
            <a:pPr marL="449263" lvl="1" indent="7938" algn="just">
              <a:buFontTx/>
              <a:buNone/>
            </a:pPr>
            <a:r>
              <a:rPr lang="es-ES" b="1" dirty="0" smtClean="0"/>
              <a:t>El concepto de “activo biológico”, esto es, de un activo, es la expresión del así llamado “patrimonio forestal”.</a:t>
            </a:r>
          </a:p>
          <a:p>
            <a:pPr marL="990600" lvl="1" indent="-533400">
              <a:lnSpc>
                <a:spcPct val="150000"/>
              </a:lnSpc>
              <a:buFontTx/>
              <a:buAutoNum type="alphaUcPeriod" startAt="2"/>
            </a:pPr>
            <a:r>
              <a:rPr lang="es-ES" b="1" dirty="0" smtClean="0">
                <a:solidFill>
                  <a:srgbClr val="0033CC"/>
                </a:solidFill>
              </a:rPr>
              <a:t>Estado </a:t>
            </a:r>
            <a:r>
              <a:rPr lang="es-ES" b="1" dirty="0">
                <a:solidFill>
                  <a:srgbClr val="0033CC"/>
                </a:solidFill>
              </a:rPr>
              <a:t>de Resultados</a:t>
            </a:r>
          </a:p>
          <a:p>
            <a:pPr marL="990600" lvl="1" indent="-533400">
              <a:buFontTx/>
              <a:buNone/>
            </a:pPr>
            <a:r>
              <a:rPr lang="es-ES" b="1" dirty="0"/>
              <a:t>EBITDA = INGRESOS – </a:t>
            </a:r>
            <a:r>
              <a:rPr lang="es-ES" b="1" dirty="0" smtClean="0"/>
              <a:t>COSTOS</a:t>
            </a:r>
          </a:p>
          <a:p>
            <a:pPr marL="990600" lvl="1" indent="-533400">
              <a:buFontTx/>
              <a:buNone/>
            </a:pPr>
            <a:r>
              <a:rPr lang="es-ES" b="1" dirty="0" smtClean="0"/>
              <a:t>La </a:t>
            </a:r>
            <a:r>
              <a:rPr lang="es-ES" b="1" u="sng" dirty="0" smtClean="0"/>
              <a:t>Utilidad del Periodo </a:t>
            </a:r>
            <a:r>
              <a:rPr lang="es-ES" b="1" dirty="0" smtClean="0"/>
              <a:t>también se llama la</a:t>
            </a:r>
          </a:p>
          <a:p>
            <a:pPr marL="990600" lvl="1" indent="-533400">
              <a:buFontTx/>
              <a:buNone/>
            </a:pPr>
            <a:r>
              <a:rPr lang="es-ES" b="1" dirty="0" smtClean="0"/>
              <a:t>“</a:t>
            </a:r>
            <a:r>
              <a:rPr lang="es-ES" b="1" u="sng" dirty="0" smtClean="0"/>
              <a:t>última línea</a:t>
            </a:r>
            <a:r>
              <a:rPr lang="es-ES" b="1" dirty="0" smtClean="0"/>
              <a:t>”  (“bottom line”)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97913" cy="908050"/>
          </a:xfrm>
        </p:spPr>
        <p:txBody>
          <a:bodyPr/>
          <a:lstStyle/>
          <a:p>
            <a:pPr algn="l"/>
            <a:r>
              <a:rPr lang="es-ES" sz="3600" b="1" dirty="0" smtClean="0"/>
              <a:t>3.1   </a:t>
            </a:r>
            <a:r>
              <a:rPr lang="es-ES" sz="3600" b="1" dirty="0"/>
              <a:t>EL CAPM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1844"/>
            <a:ext cx="9144000" cy="6021387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sz="4000" b="1" dirty="0"/>
              <a:t>Capital Assets Pricing Model</a:t>
            </a:r>
          </a:p>
          <a:p>
            <a:pPr marL="633413" lvl="2" indent="-368300"/>
            <a:r>
              <a:rPr lang="es-ES" dirty="0" smtClean="0"/>
              <a:t>Una plantación </a:t>
            </a:r>
            <a:r>
              <a:rPr lang="es-ES" dirty="0"/>
              <a:t>forestal</a:t>
            </a:r>
          </a:p>
          <a:p>
            <a:pPr marL="633413" lvl="2" indent="-368300"/>
            <a:r>
              <a:rPr lang="es-ES" dirty="0" smtClean="0"/>
              <a:t>Una planta </a:t>
            </a:r>
            <a:r>
              <a:rPr lang="es-ES" dirty="0"/>
              <a:t>de celulosa</a:t>
            </a:r>
          </a:p>
          <a:p>
            <a:pPr marL="633413" lvl="2" indent="-368300"/>
            <a:r>
              <a:rPr lang="es-ES" dirty="0" smtClean="0"/>
              <a:t>Un aserradero</a:t>
            </a:r>
            <a:endParaRPr lang="es-ES" dirty="0"/>
          </a:p>
          <a:p>
            <a:pPr marL="633413" lvl="2" indent="-368300"/>
            <a:r>
              <a:rPr lang="es-ES" dirty="0" smtClean="0"/>
              <a:t>Flujo de caja de una empresa</a:t>
            </a:r>
            <a:endParaRPr lang="es-ES" dirty="0"/>
          </a:p>
          <a:p>
            <a:pPr marL="633413" lvl="2" indent="-368300"/>
            <a:r>
              <a:rPr lang="es-ES" dirty="0" smtClean="0"/>
              <a:t>Una planta </a:t>
            </a:r>
            <a:r>
              <a:rPr lang="es-ES" dirty="0"/>
              <a:t>de molduras</a:t>
            </a:r>
          </a:p>
          <a:p>
            <a:pPr marL="633413" lvl="2" indent="-368300"/>
            <a:r>
              <a:rPr lang="es-ES" dirty="0" smtClean="0"/>
              <a:t>Una flota </a:t>
            </a:r>
            <a:r>
              <a:rPr lang="es-ES" dirty="0"/>
              <a:t>de camiones</a:t>
            </a:r>
          </a:p>
          <a:p>
            <a:pPr marL="633413" lvl="2" indent="-368300"/>
            <a:r>
              <a:rPr lang="es-ES" dirty="0" smtClean="0"/>
              <a:t>Un kilo de pan</a:t>
            </a:r>
          </a:p>
          <a:p>
            <a:pPr marL="633413" lvl="2" indent="-368300"/>
            <a:r>
              <a:rPr lang="es-ES" dirty="0" smtClean="0"/>
              <a:t>Una botella de whisky</a:t>
            </a:r>
            <a:endParaRPr lang="es-ES" dirty="0"/>
          </a:p>
          <a:p>
            <a:pPr marL="633413" lvl="2" indent="-368300"/>
            <a:r>
              <a:rPr lang="es-ES" dirty="0" smtClean="0"/>
              <a:t>Mi cerebro</a:t>
            </a:r>
          </a:p>
          <a:p>
            <a:pPr marL="633413" lvl="2" indent="-368300"/>
            <a:r>
              <a:rPr lang="es-ES" sz="4800" b="1" dirty="0" smtClean="0"/>
              <a:t>Un activo</a:t>
            </a:r>
            <a:endParaRPr lang="es-ES" sz="4800" b="1" dirty="0"/>
          </a:p>
          <a:p>
            <a:pPr marL="633413" lvl="2" indent="-368300"/>
            <a:endParaRPr lang="es-ES" dirty="0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4499992" y="1628800"/>
            <a:ext cx="576262" cy="4824412"/>
          </a:xfrm>
          <a:prstGeom prst="rightBrace">
            <a:avLst>
              <a:gd name="adj1" fmla="val 69766"/>
              <a:gd name="adj2" fmla="val 3017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88852" y="4581128"/>
            <a:ext cx="424877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Sistema Económico</a:t>
            </a:r>
            <a:endParaRPr lang="es-ES" sz="3200" b="1" dirty="0">
              <a:solidFill>
                <a:srgbClr val="00206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De Referencia</a:t>
            </a:r>
          </a:p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(capitalismo)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103501" y="2132856"/>
            <a:ext cx="404049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7200" b="1" dirty="0" smtClean="0"/>
              <a:t>¿Cuánto vale?</a:t>
            </a:r>
            <a:endParaRPr lang="es-E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50900"/>
          </a:xfrm>
        </p:spPr>
        <p:txBody>
          <a:bodyPr/>
          <a:lstStyle/>
          <a:p>
            <a:pPr algn="l"/>
            <a:r>
              <a:rPr lang="es-ES" sz="4800" b="1" dirty="0" smtClean="0"/>
              <a:t>3.2   </a:t>
            </a:r>
            <a:r>
              <a:rPr lang="es-ES" sz="4800" b="1" dirty="0"/>
              <a:t>EL CAPM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b="1" dirty="0"/>
              <a:t>r</a:t>
            </a:r>
            <a:r>
              <a:rPr lang="es-ES" b="1" baseline="-25000" dirty="0"/>
              <a:t>e</a:t>
            </a:r>
            <a:r>
              <a:rPr lang="es-ES" b="1" dirty="0"/>
              <a:t> </a:t>
            </a:r>
            <a:r>
              <a:rPr lang="es-ES" b="1" dirty="0" smtClean="0"/>
              <a:t>  =   </a:t>
            </a:r>
            <a:r>
              <a:rPr lang="es-ES" b="1" dirty="0" err="1" smtClean="0"/>
              <a:t>r</a:t>
            </a:r>
            <a:r>
              <a:rPr lang="es-ES" b="1" baseline="-25000" dirty="0" err="1" smtClean="0"/>
              <a:t>f</a:t>
            </a:r>
            <a:r>
              <a:rPr lang="es-ES" b="1" dirty="0" smtClean="0"/>
              <a:t>   +     </a:t>
            </a:r>
            <a:r>
              <a:rPr lang="el-GR" b="1" dirty="0" smtClean="0">
                <a:cs typeface="Arial" charset="0"/>
              </a:rPr>
              <a:t>β</a:t>
            </a:r>
            <a:r>
              <a:rPr lang="es-ES" b="1" dirty="0" smtClean="0">
                <a:cs typeface="Arial" charset="0"/>
              </a:rPr>
              <a:t> </a:t>
            </a:r>
            <a:r>
              <a:rPr lang="es-ES" b="1" dirty="0">
                <a:cs typeface="Arial" charset="0"/>
              </a:rPr>
              <a:t>* </a:t>
            </a:r>
            <a:r>
              <a:rPr lang="es-ES" b="1" dirty="0" smtClean="0">
                <a:cs typeface="Arial" charset="0"/>
              </a:rPr>
              <a:t>(E(</a:t>
            </a:r>
            <a:r>
              <a:rPr lang="es-ES" b="1" dirty="0" err="1" smtClean="0">
                <a:cs typeface="Arial" charset="0"/>
              </a:rPr>
              <a:t>r</a:t>
            </a:r>
            <a:r>
              <a:rPr lang="es-ES" b="1" baseline="-25000" dirty="0" err="1" smtClean="0">
                <a:cs typeface="Arial" charset="0"/>
              </a:rPr>
              <a:t>m</a:t>
            </a:r>
            <a:r>
              <a:rPr lang="es-ES" b="1" dirty="0" smtClean="0">
                <a:cs typeface="Arial" charset="0"/>
              </a:rPr>
              <a:t>) </a:t>
            </a:r>
            <a:r>
              <a:rPr lang="es-ES" b="1" dirty="0">
                <a:cs typeface="Arial" charset="0"/>
              </a:rPr>
              <a:t>– </a:t>
            </a:r>
            <a:r>
              <a:rPr lang="es-ES" b="1" dirty="0" smtClean="0">
                <a:cs typeface="Arial" charset="0"/>
              </a:rPr>
              <a:t>E(</a:t>
            </a:r>
            <a:r>
              <a:rPr lang="es-ES" b="1" dirty="0" err="1" smtClean="0">
                <a:cs typeface="Arial" charset="0"/>
              </a:rPr>
              <a:t>r</a:t>
            </a:r>
            <a:r>
              <a:rPr lang="es-ES" b="1" baseline="-25000" dirty="0" err="1" smtClean="0">
                <a:cs typeface="Arial" charset="0"/>
              </a:rPr>
              <a:t>f</a:t>
            </a:r>
            <a:r>
              <a:rPr lang="es-ES" b="1" dirty="0" smtClean="0">
                <a:cs typeface="Arial" charset="0"/>
              </a:rPr>
              <a:t>))</a:t>
            </a:r>
            <a:endParaRPr lang="es-ES" b="1" dirty="0">
              <a:cs typeface="Arial" charset="0"/>
            </a:endParaRPr>
          </a:p>
          <a:p>
            <a:pPr>
              <a:buFontTx/>
              <a:buNone/>
            </a:pPr>
            <a:endParaRPr lang="es-ES" sz="1000" b="1" dirty="0"/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/>
              <a:t>  r</a:t>
            </a:r>
            <a:r>
              <a:rPr lang="es-ES" sz="2800" b="1" baseline="-25000" dirty="0" smtClean="0"/>
              <a:t>e  </a:t>
            </a:r>
            <a:r>
              <a:rPr lang="es-ES" sz="2800" b="1" dirty="0"/>
              <a:t>=</a:t>
            </a:r>
            <a:r>
              <a:rPr lang="es-ES" sz="2800" b="1" baseline="-25000" dirty="0"/>
              <a:t> </a:t>
            </a:r>
            <a:r>
              <a:rPr lang="es-ES" sz="2800" b="1" baseline="-25000" dirty="0" smtClean="0"/>
              <a:t>	</a:t>
            </a:r>
            <a:r>
              <a:rPr lang="es-ES" sz="2800" b="1" dirty="0" smtClean="0"/>
              <a:t>rentabilidad </a:t>
            </a:r>
            <a:r>
              <a:rPr lang="es-ES" sz="2800" b="1" dirty="0"/>
              <a:t>esperada </a:t>
            </a:r>
            <a:r>
              <a:rPr lang="es-ES" sz="2800" b="1" dirty="0" smtClean="0"/>
              <a:t>o </a:t>
            </a:r>
            <a:r>
              <a:rPr lang="es-ES" sz="2800" b="1" dirty="0"/>
              <a:t>exigida</a:t>
            </a:r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/>
              <a:t>  </a:t>
            </a:r>
            <a:r>
              <a:rPr lang="es-ES" sz="2800" b="1" dirty="0" err="1" smtClean="0"/>
              <a:t>r</a:t>
            </a:r>
            <a:r>
              <a:rPr lang="es-ES" sz="2800" b="1" baseline="-25000" dirty="0" err="1" smtClean="0"/>
              <a:t>f</a:t>
            </a:r>
            <a:r>
              <a:rPr lang="es-ES" sz="2800" b="1" baseline="-25000" dirty="0" smtClean="0"/>
              <a:t>  </a:t>
            </a:r>
            <a:r>
              <a:rPr lang="es-ES" sz="2800" b="1" dirty="0"/>
              <a:t>= </a:t>
            </a:r>
            <a:r>
              <a:rPr lang="es-ES" sz="2800" b="1" dirty="0" smtClean="0"/>
              <a:t>	rentabilidad </a:t>
            </a:r>
            <a:r>
              <a:rPr lang="es-ES" sz="2800" b="1" dirty="0"/>
              <a:t>libre de </a:t>
            </a:r>
            <a:r>
              <a:rPr lang="es-ES" sz="2800" b="1" dirty="0" smtClean="0"/>
              <a:t>riesgo actual (free); la 	da a conocer el Banco Central.</a:t>
            </a:r>
            <a:endParaRPr lang="es-ES" sz="2800" b="1" dirty="0"/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b="1" dirty="0" smtClean="0">
                <a:cs typeface="Arial" charset="0"/>
              </a:rPr>
              <a:t>  </a:t>
            </a:r>
            <a:r>
              <a:rPr lang="el-GR" b="1" dirty="0" smtClean="0">
                <a:cs typeface="Arial" charset="0"/>
              </a:rPr>
              <a:t>β</a:t>
            </a:r>
            <a:r>
              <a:rPr lang="es-ES" sz="2800" b="1" dirty="0" smtClean="0">
                <a:cs typeface="Arial" charset="0"/>
              </a:rPr>
              <a:t>  </a:t>
            </a:r>
            <a:r>
              <a:rPr lang="es-ES" sz="2800" b="1" dirty="0">
                <a:cs typeface="Arial" charset="0"/>
              </a:rPr>
              <a:t>= </a:t>
            </a:r>
            <a:r>
              <a:rPr lang="es-ES" sz="2800" b="1" dirty="0" smtClean="0">
                <a:cs typeface="Arial" charset="0"/>
              </a:rPr>
              <a:t>	coeficiente </a:t>
            </a:r>
            <a:r>
              <a:rPr lang="es-ES" sz="2800" b="1" dirty="0">
                <a:cs typeface="Arial" charset="0"/>
              </a:rPr>
              <a:t>beta del </a:t>
            </a:r>
            <a:r>
              <a:rPr lang="es-ES" sz="2800" b="1" dirty="0" smtClean="0">
                <a:cs typeface="Arial" charset="0"/>
              </a:rPr>
              <a:t>activo</a:t>
            </a:r>
            <a:endParaRPr lang="es-ES" sz="2800" b="1" dirty="0">
              <a:cs typeface="Arial" charset="0"/>
            </a:endParaRPr>
          </a:p>
          <a:p>
            <a:pPr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>
                <a:cs typeface="Arial" charset="0"/>
              </a:rPr>
              <a:t>E(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m</a:t>
            </a:r>
            <a:r>
              <a:rPr lang="es-ES" sz="2800" b="1" dirty="0" smtClean="0">
                <a:cs typeface="Arial" charset="0"/>
              </a:rPr>
              <a:t>) =	rentabilidad </a:t>
            </a:r>
            <a:r>
              <a:rPr lang="es-ES" sz="2800" b="1" dirty="0">
                <a:cs typeface="Arial" charset="0"/>
              </a:rPr>
              <a:t>histórica del mercado</a:t>
            </a:r>
          </a:p>
          <a:p>
            <a:pPr marL="808038" indent="-808038">
              <a:lnSpc>
                <a:spcPct val="140000"/>
              </a:lnSpc>
              <a:buFontTx/>
              <a:buNone/>
            </a:pPr>
            <a:r>
              <a:rPr lang="es-ES" sz="2800" b="1" dirty="0" smtClean="0">
                <a:cs typeface="Arial" charset="0"/>
              </a:rPr>
              <a:t>(E(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m</a:t>
            </a:r>
            <a:r>
              <a:rPr lang="es-ES" sz="2800" b="1" dirty="0" smtClean="0">
                <a:cs typeface="Arial" charset="0"/>
              </a:rPr>
              <a:t>) </a:t>
            </a:r>
            <a:r>
              <a:rPr lang="es-ES" sz="2800" b="1" dirty="0">
                <a:cs typeface="Arial" charset="0"/>
              </a:rPr>
              <a:t>– </a:t>
            </a:r>
            <a:r>
              <a:rPr lang="es-ES" sz="2800" b="1" dirty="0" smtClean="0">
                <a:cs typeface="Arial" charset="0"/>
              </a:rPr>
              <a:t>E(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f</a:t>
            </a:r>
            <a:r>
              <a:rPr lang="es-ES" sz="2800" b="1" dirty="0" smtClean="0">
                <a:cs typeface="Arial" charset="0"/>
              </a:rPr>
              <a:t>)) </a:t>
            </a:r>
            <a:r>
              <a:rPr lang="es-ES" sz="2800" b="1" dirty="0">
                <a:cs typeface="Arial" charset="0"/>
              </a:rPr>
              <a:t>= premio por riesgo de </a:t>
            </a:r>
            <a:r>
              <a:rPr lang="es-ES" sz="2800" b="1" dirty="0" smtClean="0">
                <a:cs typeface="Arial" charset="0"/>
              </a:rPr>
              <a:t>mercado, se obtiene de una serie de varios años </a:t>
            </a:r>
            <a:endParaRPr lang="el-GR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83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l"/>
            <a:r>
              <a:rPr lang="es-ES" sz="2800" b="1" dirty="0" smtClean="0"/>
              <a:t>3.3 </a:t>
            </a:r>
            <a:r>
              <a:rPr lang="es-ES" sz="3200" b="1" dirty="0" smtClean="0"/>
              <a:t>CAPM - Costo de Capital Medio Ponderado</a:t>
            </a:r>
            <a:endParaRPr lang="es-ES" sz="32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2108" y="980728"/>
            <a:ext cx="9144000" cy="5688632"/>
          </a:xfrm>
        </p:spPr>
        <p:txBody>
          <a:bodyPr/>
          <a:lstStyle/>
          <a:p>
            <a:pPr>
              <a:buFontTx/>
              <a:buNone/>
            </a:pPr>
            <a:endParaRPr lang="es-ES" sz="1000" b="1" dirty="0"/>
          </a:p>
          <a:p>
            <a:pPr>
              <a:buFontTx/>
              <a:buChar char="-"/>
            </a:pPr>
            <a:r>
              <a:rPr lang="es-ES" sz="3600" b="1" dirty="0" smtClean="0"/>
              <a:t>Estructura de capital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800" b="1" dirty="0" smtClean="0"/>
              <a:t>   (es la proporción entre deuda y patrimonio)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s-ES" sz="3600" b="1" dirty="0"/>
              <a:t>Distribución de dividendos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800" b="1" dirty="0"/>
              <a:t>   </a:t>
            </a:r>
            <a:r>
              <a:rPr lang="es-ES" sz="2800" b="1" dirty="0" smtClean="0"/>
              <a:t>(es la proporción </a:t>
            </a:r>
            <a:r>
              <a:rPr lang="es-ES" sz="2800" b="1" dirty="0"/>
              <a:t>entre utilidad y dividendos)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3600" b="1" spc="-70" dirty="0" smtClean="0"/>
              <a:t>WACC(Weighted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Average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Cost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of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Capital)</a:t>
            </a:r>
          </a:p>
          <a:p>
            <a:pPr>
              <a:lnSpc>
                <a:spcPct val="140000"/>
              </a:lnSpc>
              <a:buFontTx/>
              <a:buChar char="-"/>
            </a:pPr>
            <a:endParaRPr lang="es-ES" sz="2800" b="1" dirty="0" smtClean="0"/>
          </a:p>
          <a:p>
            <a:pPr>
              <a:lnSpc>
                <a:spcPct val="140000"/>
              </a:lnSpc>
              <a:buFontTx/>
              <a:buNone/>
            </a:pPr>
            <a:r>
              <a:rPr lang="es-ES" b="1" dirty="0" smtClean="0"/>
              <a:t> </a:t>
            </a:r>
            <a:r>
              <a:rPr lang="es-ES" b="1" dirty="0" err="1" smtClean="0"/>
              <a:t>r</a:t>
            </a:r>
            <a:r>
              <a:rPr lang="es-ES" b="1" baseline="-25000" dirty="0" err="1" smtClean="0"/>
              <a:t>Activos</a:t>
            </a:r>
            <a:r>
              <a:rPr lang="es-ES" b="1" baseline="-25000" dirty="0" smtClean="0"/>
              <a:t>  </a:t>
            </a:r>
            <a:r>
              <a:rPr lang="es-ES" b="1" dirty="0"/>
              <a:t>=</a:t>
            </a:r>
            <a:r>
              <a:rPr lang="es-ES" b="1" baseline="-25000" dirty="0"/>
              <a:t> </a:t>
            </a:r>
            <a:r>
              <a:rPr lang="es-ES" b="1" dirty="0" smtClean="0"/>
              <a:t>{(D/V) * r</a:t>
            </a:r>
            <a:r>
              <a:rPr lang="es-ES" b="1" baseline="-25000" dirty="0" smtClean="0"/>
              <a:t>Deuda </a:t>
            </a:r>
            <a:r>
              <a:rPr lang="es-ES" b="1" dirty="0" smtClean="0"/>
              <a:t>* (1-T) + (P/V) * r</a:t>
            </a:r>
            <a:r>
              <a:rPr lang="es-ES" b="1" baseline="-25000" dirty="0" smtClean="0"/>
              <a:t>Patrimonio</a:t>
            </a:r>
            <a:r>
              <a:rPr lang="es-ES" b="1" dirty="0" smtClean="0"/>
              <a:t>}</a:t>
            </a:r>
          </a:p>
          <a:p>
            <a:pPr>
              <a:lnSpc>
                <a:spcPct val="140000"/>
              </a:lnSpc>
              <a:buFontTx/>
              <a:buNone/>
            </a:pPr>
            <a:endParaRPr lang="el-GR" sz="3600" b="1" dirty="0">
              <a:cs typeface="Arial" charset="0"/>
            </a:endParaRPr>
          </a:p>
        </p:txBody>
      </p:sp>
      <p:sp>
        <p:nvSpPr>
          <p:cNvPr id="5" name="4 Flecha derecha"/>
          <p:cNvSpPr/>
          <p:nvPr/>
        </p:nvSpPr>
        <p:spPr>
          <a:xfrm rot="5400000">
            <a:off x="3494471" y="4437112"/>
            <a:ext cx="936104" cy="504056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pPr algn="l"/>
            <a:r>
              <a:rPr lang="es-ES" sz="2800" b="1" dirty="0" smtClean="0"/>
              <a:t>3.4   CAPM – Valor de la empresa y la deuda</a:t>
            </a:r>
            <a:endParaRPr lang="es-ES" sz="48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9144000" cy="2664296"/>
          </a:xfrm>
        </p:spPr>
        <p:txBody>
          <a:bodyPr/>
          <a:lstStyle/>
          <a:p>
            <a:pPr>
              <a:buFontTx/>
              <a:buNone/>
            </a:pPr>
            <a:endParaRPr lang="es-ES" sz="1000" b="1" dirty="0"/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2800" b="1" dirty="0" smtClean="0"/>
              <a:t>Trabajos de Miller y Modigliani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2800" b="1" dirty="0" smtClean="0"/>
              <a:t>¿Una empresa endeudada vale más o menos que una empresa sin deuda? </a:t>
            </a:r>
          </a:p>
          <a:p>
            <a:pPr>
              <a:lnSpc>
                <a:spcPct val="140000"/>
              </a:lnSpc>
              <a:buFontTx/>
              <a:buChar char="-"/>
            </a:pPr>
            <a:endParaRPr lang="es-ES" sz="2800" b="1" dirty="0" smtClean="0"/>
          </a:p>
          <a:p>
            <a:pPr>
              <a:lnSpc>
                <a:spcPct val="140000"/>
              </a:lnSpc>
              <a:buFontTx/>
              <a:buNone/>
            </a:pPr>
            <a:endParaRPr lang="el-GR" sz="36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861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326</Words>
  <Application>Microsoft Office PowerPoint</Application>
  <PresentationFormat>Presentación en pantalla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Diseño predeterminado</vt:lpstr>
      <vt:lpstr>Diapositiva 1</vt:lpstr>
      <vt:lpstr>1.   Valor del Dinero en el Tiempo</vt:lpstr>
      <vt:lpstr>Diapositiva 3</vt:lpstr>
      <vt:lpstr>3.1   EL CAPM</vt:lpstr>
      <vt:lpstr>3.2   EL CAPM</vt:lpstr>
      <vt:lpstr>3.3 CAPM - Costo de Capital Medio Ponderado</vt:lpstr>
      <vt:lpstr>3.4   CAPM – Valor de la empresa y la deuda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 de curso de FINANZAS</dc:title>
  <dc:creator>Chris</dc:creator>
  <cp:lastModifiedBy>CRISTOBAL VIDELA-HINTZE</cp:lastModifiedBy>
  <cp:revision>24</cp:revision>
  <dcterms:created xsi:type="dcterms:W3CDTF">2006-04-07T14:45:14Z</dcterms:created>
  <dcterms:modified xsi:type="dcterms:W3CDTF">2014-06-03T19:43:22Z</dcterms:modified>
</cp:coreProperties>
</file>