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83" r:id="rId2"/>
    <p:sldId id="264" r:id="rId3"/>
    <p:sldId id="259" r:id="rId4"/>
    <p:sldId id="289" r:id="rId5"/>
    <p:sldId id="274" r:id="rId6"/>
    <p:sldId id="291" r:id="rId7"/>
    <p:sldId id="281" r:id="rId8"/>
    <p:sldId id="280" r:id="rId9"/>
    <p:sldId id="282" r:id="rId10"/>
    <p:sldId id="272" r:id="rId11"/>
    <p:sldId id="284" r:id="rId12"/>
    <p:sldId id="285" r:id="rId13"/>
    <p:sldId id="286" r:id="rId14"/>
    <p:sldId id="275" r:id="rId15"/>
    <p:sldId id="278" r:id="rId16"/>
    <p:sldId id="276" r:id="rId17"/>
    <p:sldId id="277" r:id="rId18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CC0000"/>
    <a:srgbClr val="000066"/>
    <a:srgbClr val="FFFF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2598" autoAdjust="0"/>
    <p:restoredTop sz="94660"/>
  </p:normalViewPr>
  <p:slideViewPr>
    <p:cSldViewPr>
      <p:cViewPr varScale="1">
        <p:scale>
          <a:sx n="68" d="100"/>
          <a:sy n="68" d="100"/>
        </p:scale>
        <p:origin x="-1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265273F-EA4C-436E-8CC4-909BC26E23B4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27707602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2690576-FA38-4142-87B2-4EE1FCB05B3C}" type="slidenum">
              <a:rPr lang="es-ES" smtClean="0"/>
              <a:pPr eaLnBrk="1" hangingPunct="1"/>
              <a:t>1</a:t>
            </a:fld>
            <a:endParaRPr lang="es-ES" dirty="0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609AE9C-3704-453B-8DF1-2D29D6BDA5E2}" type="slidenum">
              <a:rPr lang="es-ES" smtClean="0"/>
              <a:pPr eaLnBrk="1" hangingPunct="1"/>
              <a:t>11</a:t>
            </a:fld>
            <a:endParaRPr lang="es-ES" dirty="0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7E20D39-04F2-477D-A791-B15816B4C90B}" type="slidenum">
              <a:rPr lang="es-ES" smtClean="0"/>
              <a:pPr eaLnBrk="1" hangingPunct="1"/>
              <a:t>12</a:t>
            </a:fld>
            <a:endParaRPr lang="es-ES" dirty="0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D4CEC50-400B-462A-B86A-468ED46F06BD}" type="slidenum">
              <a:rPr lang="es-ES" smtClean="0"/>
              <a:pPr eaLnBrk="1" hangingPunct="1"/>
              <a:t>13</a:t>
            </a:fld>
            <a:endParaRPr lang="es-ES" dirty="0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DDDDCB7-C735-46DE-B570-02A5F7C85B09}" type="slidenum">
              <a:rPr lang="es-ES" smtClean="0"/>
              <a:pPr eaLnBrk="1" hangingPunct="1"/>
              <a:t>14</a:t>
            </a:fld>
            <a:endParaRPr lang="es-ES" dirty="0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BC78E01-CA7C-4053-9239-4B0F56703475}" type="slidenum">
              <a:rPr lang="es-ES" smtClean="0"/>
              <a:pPr eaLnBrk="1" hangingPunct="1"/>
              <a:t>15</a:t>
            </a:fld>
            <a:endParaRPr lang="es-ES" dirty="0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526BFED-2BB4-4BBF-B265-90A44F8FB39F}" type="slidenum">
              <a:rPr lang="es-ES" smtClean="0"/>
              <a:pPr eaLnBrk="1" hangingPunct="1"/>
              <a:t>16</a:t>
            </a:fld>
            <a:endParaRPr lang="es-ES" dirty="0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03678A0-89EE-47D3-8181-3F66BC11ADC1}" type="slidenum">
              <a:rPr lang="es-ES" smtClean="0"/>
              <a:pPr eaLnBrk="1" hangingPunct="1"/>
              <a:t>17</a:t>
            </a:fld>
            <a:endParaRPr lang="es-ES" dirty="0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87E89C8-9451-4B54-82B4-CC0ED151303E}" type="slidenum">
              <a:rPr lang="es-ES" smtClean="0"/>
              <a:pPr eaLnBrk="1" hangingPunct="1"/>
              <a:t>2</a:t>
            </a:fld>
            <a:endParaRPr lang="es-ES" dirty="0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F6FF34B-BDB1-4907-A24E-C664D2005B26}" type="slidenum">
              <a:rPr lang="es-ES" smtClean="0"/>
              <a:pPr eaLnBrk="1" hangingPunct="1"/>
              <a:t>3</a:t>
            </a:fld>
            <a:endParaRPr lang="es-ES" dirty="0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FB1D15A-1252-404D-AB5E-E71244B1B51D}" type="slidenum">
              <a:rPr lang="es-ES" smtClean="0"/>
              <a:pPr eaLnBrk="1" hangingPunct="1"/>
              <a:t>5</a:t>
            </a:fld>
            <a:endParaRPr lang="es-ES" dirty="0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65273F-EA4C-436E-8CC4-909BC26E23B4}" type="slidenum">
              <a:rPr lang="es-ES" smtClean="0"/>
              <a:pPr>
                <a:defRPr/>
              </a:pPr>
              <a:t>6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26127701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F347DD1-1F9F-4378-8921-A02A21B817CF}" type="slidenum">
              <a:rPr lang="es-ES" smtClean="0"/>
              <a:pPr eaLnBrk="1" hangingPunct="1"/>
              <a:t>7</a:t>
            </a:fld>
            <a:endParaRPr lang="es-ES" dirty="0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4460BC0-C032-4D54-839C-FA0A226CA9F7}" type="slidenum">
              <a:rPr lang="es-ES" smtClean="0"/>
              <a:pPr eaLnBrk="1" hangingPunct="1"/>
              <a:t>8</a:t>
            </a:fld>
            <a:endParaRPr lang="es-ES" dirty="0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C489E7D-CEE2-4FFA-83AE-9C78C4AE34A1}" type="slidenum">
              <a:rPr lang="es-ES" smtClean="0"/>
              <a:pPr eaLnBrk="1" hangingPunct="1"/>
              <a:t>9</a:t>
            </a:fld>
            <a:endParaRPr lang="es-ES" dirty="0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064E773-07D6-4C5F-9471-3BC53D2AB4BC}" type="slidenum">
              <a:rPr lang="es-ES" smtClean="0"/>
              <a:pPr eaLnBrk="1" hangingPunct="1"/>
              <a:t>10</a:t>
            </a:fld>
            <a:endParaRPr lang="es-ES" dirty="0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55830A-4FDF-4190-8A22-A279D0CD1C4F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2888969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9A8C78-16C8-424F-A3F4-20F647384AA6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369021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F61AD5-91B3-45D9-8BAE-025E0F8C3F35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41846891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B5E25-DF51-4152-B045-35E5C89B75A0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1314538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FE0B67-E77C-4861-B654-1A6AE844CCF5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3995504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763805-29FA-42B0-9631-9F473C4B703D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3926869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7A1DDB-B521-4D90-A55C-99841DACBB1D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2283394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5AACE6-0898-479A-8685-8346D84BD4C9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719376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67F8C-B7DD-4EB5-B3F1-5C59E7F2AFF6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1152158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AADBE0-41E0-45B7-9DBE-F60C96486CE2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326522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7F10A6-3943-43F2-9EDA-8F0361D6CE82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2002464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dirty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D15F05-ABBD-41D9-B6CE-DE0612872613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4235531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13B392D-5C70-44FB-853B-A6B7D5C8ADCE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CL" dirty="0"/>
              <a:t> </a:t>
            </a:r>
            <a:endParaRPr lang="es-ES" dirty="0"/>
          </a:p>
        </p:txBody>
      </p:sp>
      <p:sp>
        <p:nvSpPr>
          <p:cNvPr id="2051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0" y="1736725"/>
            <a:ext cx="9144000" cy="2772395"/>
          </a:xfrm>
        </p:spPr>
        <p:txBody>
          <a:bodyPr/>
          <a:lstStyle/>
          <a:p>
            <a:pPr marL="533400" indent="-533400" algn="l" eaLnBrk="1" hangingPunct="1">
              <a:lnSpc>
                <a:spcPct val="150000"/>
              </a:lnSpc>
              <a:buFontTx/>
              <a:buChar char="•"/>
              <a:tabLst>
                <a:tab pos="533400" algn="l"/>
              </a:tabLst>
            </a:pPr>
            <a:r>
              <a:rPr lang="es-ES" sz="2400" i="1" dirty="0" smtClean="0">
                <a:latin typeface="Times New Roman" pitchFamily="18" charset="0"/>
              </a:rPr>
              <a:t>¿Qué pasa con el dinero a lo largo del tiempo?</a:t>
            </a:r>
          </a:p>
          <a:p>
            <a:pPr marL="533400" indent="-533400" algn="l" eaLnBrk="1" hangingPunct="1">
              <a:lnSpc>
                <a:spcPct val="150000"/>
              </a:lnSpc>
              <a:buFontTx/>
              <a:buChar char="•"/>
              <a:tabLst>
                <a:tab pos="533400" algn="l"/>
              </a:tabLst>
            </a:pPr>
            <a:r>
              <a:rPr lang="es-CL" sz="2400" i="1" dirty="0" smtClean="0">
                <a:latin typeface="Times New Roman" pitchFamily="18" charset="0"/>
              </a:rPr>
              <a:t>¿Es lo mismo (equivalente en algún sentido; similar)     </a:t>
            </a:r>
          </a:p>
          <a:p>
            <a:pPr algn="l" eaLnBrk="1" hangingPunct="1">
              <a:lnSpc>
                <a:spcPct val="150000"/>
              </a:lnSpc>
              <a:tabLst>
                <a:tab pos="533400" algn="l"/>
              </a:tabLst>
            </a:pPr>
            <a:r>
              <a:rPr lang="es-CL" sz="2400" i="1" dirty="0">
                <a:latin typeface="Times New Roman" pitchFamily="18" charset="0"/>
              </a:rPr>
              <a:t> </a:t>
            </a:r>
            <a:r>
              <a:rPr lang="es-CL" sz="2400" i="1" dirty="0" smtClean="0">
                <a:latin typeface="Times New Roman" pitchFamily="18" charset="0"/>
              </a:rPr>
              <a:t>                      tener        </a:t>
            </a:r>
            <a:r>
              <a:rPr lang="es-CL" sz="2400" b="1" i="1" dirty="0" smtClean="0">
                <a:latin typeface="Times New Roman" pitchFamily="18" charset="0"/>
              </a:rPr>
              <a:t>$ 1.000 hoy</a:t>
            </a:r>
          </a:p>
          <a:p>
            <a:pPr algn="l" eaLnBrk="1" hangingPunct="1">
              <a:lnSpc>
                <a:spcPct val="150000"/>
              </a:lnSpc>
              <a:tabLst>
                <a:tab pos="533400" algn="l"/>
              </a:tabLst>
            </a:pPr>
            <a:r>
              <a:rPr lang="es-CL" sz="2400" i="1" dirty="0" smtClean="0">
                <a:latin typeface="Times New Roman" pitchFamily="18" charset="0"/>
              </a:rPr>
              <a:t>               que tener         </a:t>
            </a:r>
            <a:r>
              <a:rPr lang="es-CL" sz="2400" b="1" i="1" dirty="0" smtClean="0">
                <a:latin typeface="Times New Roman" pitchFamily="18" charset="0"/>
              </a:rPr>
              <a:t>$ 1.000 mañana</a:t>
            </a:r>
            <a:r>
              <a:rPr lang="es-CL" sz="2400" i="1" dirty="0" smtClean="0">
                <a:latin typeface="Times New Roman" pitchFamily="18" charset="0"/>
              </a:rPr>
              <a:t>?</a:t>
            </a:r>
          </a:p>
          <a:p>
            <a:pPr marL="533400" indent="-533400" algn="l" eaLnBrk="1" hangingPunct="1">
              <a:lnSpc>
                <a:spcPct val="150000"/>
              </a:lnSpc>
              <a:buFontTx/>
              <a:buChar char="•"/>
              <a:tabLst>
                <a:tab pos="533400" algn="l"/>
              </a:tabLst>
            </a:pPr>
            <a:endParaRPr lang="es-CL" sz="2000" i="1" dirty="0" smtClean="0">
              <a:latin typeface="Times New Roman" pitchFamily="18" charset="0"/>
            </a:endParaRPr>
          </a:p>
          <a:p>
            <a:pPr marL="533400" indent="-533400" algn="l" eaLnBrk="1" hangingPunct="1">
              <a:lnSpc>
                <a:spcPct val="150000"/>
              </a:lnSpc>
              <a:buFontTx/>
              <a:buChar char="•"/>
              <a:tabLst>
                <a:tab pos="533400" algn="l"/>
              </a:tabLst>
            </a:pPr>
            <a:r>
              <a:rPr lang="es-CL" sz="2400" i="1" dirty="0" smtClean="0">
                <a:latin typeface="Times New Roman" pitchFamily="18" charset="0"/>
              </a:rPr>
              <a:t>¿Cómo calculo la magnitud de la riqueza?</a:t>
            </a:r>
          </a:p>
          <a:p>
            <a:pPr marL="533400" indent="-533400" algn="l" eaLnBrk="1" hangingPunct="1">
              <a:lnSpc>
                <a:spcPct val="150000"/>
              </a:lnSpc>
              <a:buFontTx/>
              <a:buChar char="•"/>
              <a:tabLst>
                <a:tab pos="533400" algn="l"/>
              </a:tabLst>
            </a:pPr>
            <a:r>
              <a:rPr lang="es-CL" sz="2400" i="1" dirty="0" smtClean="0">
                <a:latin typeface="Times New Roman" pitchFamily="18" charset="0"/>
              </a:rPr>
              <a:t>¿Cómo influye el tiempo en el valor del dinero?</a:t>
            </a:r>
            <a:endParaRPr lang="es-ES" sz="2400" i="1" dirty="0" smtClean="0">
              <a:latin typeface="Times New Roman" pitchFamily="18" charset="0"/>
            </a:endParaRPr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0" y="0"/>
            <a:ext cx="9144000" cy="187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s-ES" sz="4400" b="1" i="1" dirty="0">
                <a:latin typeface="Times New Roman" pitchFamily="18" charset="0"/>
              </a:rPr>
              <a:t>VALOR DEL DINERO EN EL TIEMPO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 dirty="0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0" y="0"/>
            <a:ext cx="91440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es-ES" sz="3200" b="1" i="1" dirty="0">
                <a:latin typeface="Times New Roman" pitchFamily="18" charset="0"/>
              </a:rPr>
              <a:t>¿Cómo calcular el valor presente de una perpetuidad de valor C bajo el supuesto de una tasa de interés constante r ?</a:t>
            </a:r>
            <a:endParaRPr lang="es-ES" sz="3200" i="1" dirty="0">
              <a:latin typeface="Times New Roman" pitchFamily="18" charset="0"/>
            </a:endParaRP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0" y="2565400"/>
            <a:ext cx="89646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s-MX" sz="3200" b="1" dirty="0"/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0" y="1557338"/>
            <a:ext cx="91440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es-ES" sz="3200" i="1" dirty="0">
                <a:latin typeface="Times New Roman" pitchFamily="18" charset="0"/>
              </a:rPr>
              <a:t>Se trata de calcular cuánto vale hoy un pago a perpetuidad de una suma C, es decir, que se pagará todos los años en una misma fecha, suponiendo una tasa de interés constante </a:t>
            </a:r>
            <a:r>
              <a:rPr lang="es-ES" sz="3200" b="1" i="1" dirty="0">
                <a:latin typeface="Times New Roman" pitchFamily="18" charset="0"/>
              </a:rPr>
              <a:t>r</a:t>
            </a:r>
            <a:r>
              <a:rPr lang="es-ES" sz="3200" i="1" dirty="0">
                <a:latin typeface="Times New Roman" pitchFamily="18" charset="0"/>
              </a:rPr>
              <a:t>. En otras palabras:  VP(Perpetuidad con valores C) =  VP(P)</a:t>
            </a:r>
          </a:p>
          <a:p>
            <a:pPr algn="just"/>
            <a:r>
              <a:rPr lang="es-ES" sz="1000" i="1" dirty="0">
                <a:latin typeface="Times New Roman" pitchFamily="18" charset="0"/>
              </a:rPr>
              <a:t> </a:t>
            </a:r>
          </a:p>
          <a:p>
            <a:pPr algn="ctr"/>
            <a:r>
              <a:rPr lang="es-ES" sz="3200" b="1" i="1" dirty="0">
                <a:latin typeface="Times New Roman" pitchFamily="18" charset="0"/>
              </a:rPr>
              <a:t>VP(P)= C*{1/(1+r) + 1/(1+r)</a:t>
            </a:r>
            <a:r>
              <a:rPr lang="es-ES" sz="3200" b="1" i="1" baseline="30000" dirty="0">
                <a:latin typeface="Times New Roman" pitchFamily="18" charset="0"/>
              </a:rPr>
              <a:t>2</a:t>
            </a:r>
            <a:r>
              <a:rPr lang="es-ES" sz="3200" b="1" i="1" dirty="0">
                <a:latin typeface="Times New Roman" pitchFamily="18" charset="0"/>
              </a:rPr>
              <a:t> +…+ 1/(1+r)</a:t>
            </a:r>
            <a:r>
              <a:rPr lang="es-ES" sz="3200" b="1" i="1" baseline="30000" dirty="0">
                <a:latin typeface="Times New Roman" pitchFamily="18" charset="0"/>
              </a:rPr>
              <a:t>n</a:t>
            </a:r>
            <a:r>
              <a:rPr lang="es-ES" sz="3200" b="1" i="1" dirty="0">
                <a:latin typeface="Times New Roman" pitchFamily="18" charset="0"/>
              </a:rPr>
              <a:t> + …}</a:t>
            </a:r>
            <a:endParaRPr lang="es-ES" sz="3200" b="1" dirty="0"/>
          </a:p>
        </p:txBody>
      </p:sp>
      <p:sp>
        <p:nvSpPr>
          <p:cNvPr id="9222" name="Text Box 7"/>
          <p:cNvSpPr txBox="1">
            <a:spLocks noChangeArrowheads="1"/>
          </p:cNvSpPr>
          <p:nvPr/>
        </p:nvSpPr>
        <p:spPr bwMode="auto">
          <a:xfrm>
            <a:off x="1187450" y="5373688"/>
            <a:ext cx="4211638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sz="4400" b="1" dirty="0">
                <a:latin typeface="Times New Roman" pitchFamily="18" charset="0"/>
              </a:rPr>
              <a:t>VP(</a:t>
            </a:r>
            <a:r>
              <a:rPr lang="es-CL" sz="3600" b="1" i="1" dirty="0">
                <a:latin typeface="Times New Roman" pitchFamily="18" charset="0"/>
              </a:rPr>
              <a:t>Perpetuidad</a:t>
            </a:r>
            <a:r>
              <a:rPr lang="es-CL" sz="4400" b="1" dirty="0">
                <a:latin typeface="Times New Roman" pitchFamily="18" charset="0"/>
              </a:rPr>
              <a:t>) =</a:t>
            </a:r>
            <a:endParaRPr lang="es-ES" sz="4400" b="1" dirty="0">
              <a:latin typeface="Times New Roman" pitchFamily="18" charset="0"/>
            </a:endParaRPr>
          </a:p>
        </p:txBody>
      </p:sp>
      <p:sp>
        <p:nvSpPr>
          <p:cNvPr id="9223" name="Text Box 8"/>
          <p:cNvSpPr txBox="1">
            <a:spLocks noChangeArrowheads="1"/>
          </p:cNvSpPr>
          <p:nvPr/>
        </p:nvSpPr>
        <p:spPr bwMode="auto">
          <a:xfrm>
            <a:off x="5508625" y="5805488"/>
            <a:ext cx="5048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sz="4400" b="1" dirty="0">
                <a:latin typeface="Times New Roman" pitchFamily="18" charset="0"/>
              </a:rPr>
              <a:t>r</a:t>
            </a:r>
            <a:endParaRPr lang="es-ES" sz="4400" b="1" dirty="0">
              <a:latin typeface="Times New Roman" pitchFamily="18" charset="0"/>
            </a:endParaRPr>
          </a:p>
        </p:txBody>
      </p:sp>
      <p:sp>
        <p:nvSpPr>
          <p:cNvPr id="9224" name="Text Box 9"/>
          <p:cNvSpPr txBox="1">
            <a:spLocks noChangeArrowheads="1"/>
          </p:cNvSpPr>
          <p:nvPr/>
        </p:nvSpPr>
        <p:spPr bwMode="auto">
          <a:xfrm>
            <a:off x="5435600" y="4868863"/>
            <a:ext cx="7207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sz="4400" b="1" dirty="0">
                <a:latin typeface="Times New Roman" pitchFamily="18" charset="0"/>
              </a:rPr>
              <a:t>C</a:t>
            </a:r>
            <a:endParaRPr lang="es-ES" sz="4400" b="1" dirty="0">
              <a:latin typeface="Times New Roman" pitchFamily="18" charset="0"/>
            </a:endParaRPr>
          </a:p>
        </p:txBody>
      </p:sp>
      <p:sp>
        <p:nvSpPr>
          <p:cNvPr id="9225" name="Text Box 10"/>
          <p:cNvSpPr txBox="1">
            <a:spLocks noChangeArrowheads="1"/>
          </p:cNvSpPr>
          <p:nvPr/>
        </p:nvSpPr>
        <p:spPr bwMode="auto">
          <a:xfrm>
            <a:off x="6516688" y="5373688"/>
            <a:ext cx="18002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sz="4400" b="1" dirty="0">
                <a:latin typeface="Times New Roman" pitchFamily="18" charset="0"/>
              </a:rPr>
              <a:t>(r &gt; 0)</a:t>
            </a:r>
            <a:endParaRPr lang="es-ES" sz="4400" b="1" dirty="0">
              <a:latin typeface="Times New Roman" pitchFamily="18" charset="0"/>
            </a:endParaRPr>
          </a:p>
        </p:txBody>
      </p:sp>
      <p:sp>
        <p:nvSpPr>
          <p:cNvPr id="9226" name="Line 11"/>
          <p:cNvSpPr>
            <a:spLocks noChangeShapeType="1"/>
          </p:cNvSpPr>
          <p:nvPr/>
        </p:nvSpPr>
        <p:spPr bwMode="auto">
          <a:xfrm>
            <a:off x="5364163" y="5805488"/>
            <a:ext cx="863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 dirty="0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0" y="60325"/>
            <a:ext cx="91440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es-ES" sz="2800" b="1" dirty="0">
                <a:latin typeface="Times New Roman" pitchFamily="18" charset="0"/>
              </a:rPr>
              <a:t>Problema: calcular el valor </a:t>
            </a:r>
            <a:r>
              <a:rPr lang="es-ES" sz="2800" b="1" dirty="0" smtClean="0">
                <a:latin typeface="Times New Roman" pitchFamily="18" charset="0"/>
              </a:rPr>
              <a:t>C </a:t>
            </a:r>
            <a:r>
              <a:rPr lang="es-ES" sz="2800" b="1" dirty="0">
                <a:latin typeface="Times New Roman" pitchFamily="18" charset="0"/>
              </a:rPr>
              <a:t>de las n cuotas iguales de un crédito C con una tasa de interés </a:t>
            </a:r>
            <a:r>
              <a:rPr lang="es-ES" sz="2800" b="1" i="1" dirty="0">
                <a:latin typeface="Times New Roman" pitchFamily="18" charset="0"/>
              </a:rPr>
              <a:t>r</a:t>
            </a:r>
            <a:r>
              <a:rPr lang="es-ES" sz="2800" b="1" dirty="0">
                <a:latin typeface="Times New Roman" pitchFamily="18" charset="0"/>
              </a:rPr>
              <a:t>.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0" y="2565400"/>
            <a:ext cx="89646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s-MX" sz="3200" b="1" dirty="0"/>
          </a:p>
        </p:txBody>
      </p:sp>
      <p:grpSp>
        <p:nvGrpSpPr>
          <p:cNvPr id="10245" name="Group 27"/>
          <p:cNvGrpSpPr>
            <a:grpSpLocks/>
          </p:cNvGrpSpPr>
          <p:nvPr/>
        </p:nvGrpSpPr>
        <p:grpSpPr bwMode="auto">
          <a:xfrm>
            <a:off x="865188" y="1023938"/>
            <a:ext cx="6659563" cy="2155826"/>
            <a:chOff x="454" y="607"/>
            <a:chExt cx="4195" cy="1358"/>
          </a:xfrm>
        </p:grpSpPr>
        <p:sp>
          <p:nvSpPr>
            <p:cNvPr id="10250" name="Line 11"/>
            <p:cNvSpPr>
              <a:spLocks noChangeShapeType="1"/>
            </p:cNvSpPr>
            <p:nvPr/>
          </p:nvSpPr>
          <p:spPr bwMode="auto">
            <a:xfrm>
              <a:off x="703" y="1646"/>
              <a:ext cx="376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10251" name="Line 12"/>
            <p:cNvSpPr>
              <a:spLocks noChangeShapeType="1"/>
            </p:cNvSpPr>
            <p:nvPr/>
          </p:nvSpPr>
          <p:spPr bwMode="auto">
            <a:xfrm flipV="1">
              <a:off x="703" y="626"/>
              <a:ext cx="0" cy="99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10252" name="Line 13"/>
            <p:cNvSpPr>
              <a:spLocks noChangeShapeType="1"/>
            </p:cNvSpPr>
            <p:nvPr/>
          </p:nvSpPr>
          <p:spPr bwMode="auto">
            <a:xfrm>
              <a:off x="1247" y="1306"/>
              <a:ext cx="0" cy="31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10253" name="Line 14"/>
            <p:cNvSpPr>
              <a:spLocks noChangeShapeType="1"/>
            </p:cNvSpPr>
            <p:nvPr/>
          </p:nvSpPr>
          <p:spPr bwMode="auto">
            <a:xfrm>
              <a:off x="2381" y="1306"/>
              <a:ext cx="0" cy="31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10254" name="Line 15"/>
            <p:cNvSpPr>
              <a:spLocks noChangeShapeType="1"/>
            </p:cNvSpPr>
            <p:nvPr/>
          </p:nvSpPr>
          <p:spPr bwMode="auto">
            <a:xfrm>
              <a:off x="1837" y="1306"/>
              <a:ext cx="0" cy="31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10255" name="Line 16"/>
            <p:cNvSpPr>
              <a:spLocks noChangeShapeType="1"/>
            </p:cNvSpPr>
            <p:nvPr/>
          </p:nvSpPr>
          <p:spPr bwMode="auto">
            <a:xfrm>
              <a:off x="3419" y="1312"/>
              <a:ext cx="0" cy="31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10256" name="Text Box 17"/>
            <p:cNvSpPr txBox="1">
              <a:spLocks noChangeArrowheads="1"/>
            </p:cNvSpPr>
            <p:nvPr/>
          </p:nvSpPr>
          <p:spPr bwMode="auto">
            <a:xfrm>
              <a:off x="612" y="1677"/>
              <a:ext cx="403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CL" sz="2400" b="1" dirty="0">
                  <a:latin typeface="Times New Roman" pitchFamily="18" charset="0"/>
                </a:rPr>
                <a:t>0         1          2          3          ….     n     </a:t>
              </a:r>
              <a:endParaRPr lang="es-ES" sz="2400" b="1" dirty="0">
                <a:latin typeface="Times New Roman" pitchFamily="18" charset="0"/>
              </a:endParaRPr>
            </a:p>
          </p:txBody>
        </p:sp>
        <p:sp>
          <p:nvSpPr>
            <p:cNvPr id="10257" name="Line 18"/>
            <p:cNvSpPr>
              <a:spLocks noChangeShapeType="1"/>
            </p:cNvSpPr>
            <p:nvPr/>
          </p:nvSpPr>
          <p:spPr bwMode="auto">
            <a:xfrm>
              <a:off x="703" y="1298"/>
              <a:ext cx="303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10258" name="Text Box 19"/>
            <p:cNvSpPr txBox="1">
              <a:spLocks noChangeArrowheads="1"/>
            </p:cNvSpPr>
            <p:nvPr/>
          </p:nvSpPr>
          <p:spPr bwMode="auto">
            <a:xfrm>
              <a:off x="454" y="607"/>
              <a:ext cx="317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CL" sz="2800" b="1" dirty="0" smtClean="0">
                  <a:latin typeface="Times New Roman" pitchFamily="18" charset="0"/>
                </a:rPr>
                <a:t>$</a:t>
              </a:r>
              <a:endParaRPr lang="es-ES" sz="2800" b="1" dirty="0">
                <a:latin typeface="Times New Roman" pitchFamily="18" charset="0"/>
              </a:endParaRPr>
            </a:p>
          </p:txBody>
        </p:sp>
        <p:sp>
          <p:nvSpPr>
            <p:cNvPr id="10259" name="Text Box 20"/>
            <p:cNvSpPr txBox="1">
              <a:spLocks noChangeArrowheads="1"/>
            </p:cNvSpPr>
            <p:nvPr/>
          </p:nvSpPr>
          <p:spPr bwMode="auto">
            <a:xfrm>
              <a:off x="2474" y="727"/>
              <a:ext cx="317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s-CL" sz="2800" b="1" i="1" dirty="0">
                  <a:latin typeface="Times New Roman" pitchFamily="18" charset="0"/>
                </a:rPr>
                <a:t>r</a:t>
              </a:r>
              <a:endParaRPr lang="es-ES" sz="2800" b="1" i="1" dirty="0">
                <a:latin typeface="Times New Roman" pitchFamily="18" charset="0"/>
              </a:endParaRPr>
            </a:p>
          </p:txBody>
        </p:sp>
        <p:sp>
          <p:nvSpPr>
            <p:cNvPr id="10260" name="Text Box 21"/>
            <p:cNvSpPr txBox="1">
              <a:spLocks noChangeArrowheads="1"/>
            </p:cNvSpPr>
            <p:nvPr/>
          </p:nvSpPr>
          <p:spPr bwMode="auto">
            <a:xfrm>
              <a:off x="3742" y="1071"/>
              <a:ext cx="63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CL" sz="2800" b="1" dirty="0">
                  <a:latin typeface="Times New Roman" pitchFamily="18" charset="0"/>
                </a:rPr>
                <a:t>¿ </a:t>
              </a:r>
              <a:r>
                <a:rPr lang="es-CL" sz="2800" b="1" dirty="0" smtClean="0">
                  <a:latin typeface="Times New Roman" pitchFamily="18" charset="0"/>
                </a:rPr>
                <a:t>C </a:t>
              </a:r>
              <a:r>
                <a:rPr lang="es-CL" sz="2800" b="1" dirty="0">
                  <a:latin typeface="Times New Roman" pitchFamily="18" charset="0"/>
                </a:rPr>
                <a:t>?</a:t>
              </a:r>
              <a:endParaRPr lang="es-ES" sz="2800" b="1" dirty="0">
                <a:latin typeface="Times New Roman" pitchFamily="18" charset="0"/>
              </a:endParaRPr>
            </a:p>
          </p:txBody>
        </p:sp>
      </p:grpSp>
      <p:sp>
        <p:nvSpPr>
          <p:cNvPr id="10246" name="Text Box 22"/>
          <p:cNvSpPr txBox="1">
            <a:spLocks noChangeArrowheads="1"/>
          </p:cNvSpPr>
          <p:nvPr/>
        </p:nvSpPr>
        <p:spPr bwMode="auto">
          <a:xfrm>
            <a:off x="0" y="3068638"/>
            <a:ext cx="9144000" cy="3625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sz="2000" dirty="0">
                <a:latin typeface="Times New Roman" pitchFamily="18" charset="0"/>
              </a:rPr>
              <a:t>La operación</a:t>
            </a:r>
            <a:r>
              <a:rPr lang="es-CL" sz="2400" dirty="0">
                <a:latin typeface="Times New Roman" pitchFamily="18" charset="0"/>
              </a:rPr>
              <a:t> </a:t>
            </a:r>
            <a:r>
              <a:rPr lang="es-CL" sz="3200" dirty="0">
                <a:latin typeface="Times New Roman" pitchFamily="18" charset="0"/>
                <a:sym typeface="Wingdings" pitchFamily="2" charset="2"/>
              </a:rPr>
              <a:t></a:t>
            </a:r>
            <a:r>
              <a:rPr lang="es-CL" sz="2400" dirty="0">
                <a:latin typeface="Times New Roman" pitchFamily="18" charset="0"/>
              </a:rPr>
              <a:t>: </a:t>
            </a:r>
            <a:r>
              <a:rPr lang="es-CL" sz="4000" b="1" dirty="0">
                <a:latin typeface="Times New Roman" pitchFamily="18" charset="0"/>
              </a:rPr>
              <a:t>C</a:t>
            </a:r>
            <a:r>
              <a:rPr lang="es-CL" sz="3200" dirty="0">
                <a:latin typeface="Times New Roman" pitchFamily="18" charset="0"/>
              </a:rPr>
              <a:t>=</a:t>
            </a:r>
            <a:r>
              <a:rPr lang="es-CL" sz="3200" baseline="30000" dirty="0">
                <a:latin typeface="Times New Roman" pitchFamily="18" charset="0"/>
              </a:rPr>
              <a:t>1</a:t>
            </a:r>
            <a:r>
              <a:rPr lang="es-CL" sz="3200" b="1" dirty="0">
                <a:latin typeface="Times New Roman" pitchFamily="18" charset="0"/>
              </a:rPr>
              <a:t>A</a:t>
            </a:r>
            <a:r>
              <a:rPr lang="es-CL" sz="3200" dirty="0">
                <a:latin typeface="Times New Roman" pitchFamily="18" charset="0"/>
                <a:sym typeface="Wingdings" pitchFamily="2" charset="2"/>
              </a:rPr>
              <a:t> </a:t>
            </a:r>
            <a:r>
              <a:rPr lang="es-CL" sz="3200" baseline="30000" dirty="0">
                <a:latin typeface="Times New Roman" pitchFamily="18" charset="0"/>
              </a:rPr>
              <a:t>2</a:t>
            </a:r>
            <a:r>
              <a:rPr lang="es-CL" sz="3200" b="1" dirty="0">
                <a:latin typeface="Times New Roman" pitchFamily="18" charset="0"/>
              </a:rPr>
              <a:t>A</a:t>
            </a:r>
            <a:r>
              <a:rPr lang="es-CL" sz="3200" dirty="0">
                <a:latin typeface="Times New Roman" pitchFamily="18" charset="0"/>
                <a:sym typeface="Wingdings" pitchFamily="2" charset="2"/>
              </a:rPr>
              <a:t>…</a:t>
            </a:r>
            <a:r>
              <a:rPr lang="es-CL" sz="3200" baseline="30000" dirty="0">
                <a:latin typeface="Times New Roman" pitchFamily="18" charset="0"/>
              </a:rPr>
              <a:t>n</a:t>
            </a:r>
            <a:r>
              <a:rPr lang="es-CL" sz="3200" b="1" dirty="0">
                <a:latin typeface="Times New Roman" pitchFamily="18" charset="0"/>
              </a:rPr>
              <a:t>A</a:t>
            </a:r>
            <a:r>
              <a:rPr lang="es-CL" sz="3200" dirty="0">
                <a:latin typeface="Times New Roman" pitchFamily="18" charset="0"/>
              </a:rPr>
              <a:t>      </a:t>
            </a:r>
            <a:r>
              <a:rPr lang="es-CL" sz="2400" dirty="0">
                <a:latin typeface="Times New Roman" pitchFamily="18" charset="0"/>
              </a:rPr>
              <a:t>(agregación de </a:t>
            </a:r>
            <a:r>
              <a:rPr lang="es-CL" sz="2400" b="1" dirty="0">
                <a:latin typeface="Times New Roman" pitchFamily="18" charset="0"/>
              </a:rPr>
              <a:t>A</a:t>
            </a:r>
            <a:r>
              <a:rPr lang="es-CL" sz="2400" dirty="0">
                <a:latin typeface="Times New Roman" pitchFamily="18" charset="0"/>
              </a:rPr>
              <a:t>’s)</a:t>
            </a:r>
          </a:p>
          <a:p>
            <a:pPr eaLnBrk="1" hangingPunct="1">
              <a:spcBef>
                <a:spcPct val="50000"/>
              </a:spcBef>
            </a:pPr>
            <a:r>
              <a:rPr lang="es-CL" sz="2400" dirty="0">
                <a:latin typeface="Times New Roman" pitchFamily="18" charset="0"/>
              </a:rPr>
              <a:t>Se construyen 2 perpetuidades:</a:t>
            </a:r>
          </a:p>
          <a:p>
            <a:pPr eaLnBrk="1" hangingPunct="1">
              <a:spcBef>
                <a:spcPct val="50000"/>
              </a:spcBef>
            </a:pPr>
            <a:r>
              <a:rPr lang="es-CL" sz="2400" dirty="0">
                <a:latin typeface="Times New Roman" pitchFamily="18" charset="0"/>
              </a:rPr>
              <a:t>       </a:t>
            </a:r>
            <a:r>
              <a:rPr lang="es-CL" sz="3200" dirty="0">
                <a:latin typeface="Times New Roman" pitchFamily="18" charset="0"/>
              </a:rPr>
              <a:t>P</a:t>
            </a:r>
            <a:r>
              <a:rPr lang="es-CL" sz="3200" baseline="-25000" dirty="0">
                <a:latin typeface="Times New Roman" pitchFamily="18" charset="0"/>
              </a:rPr>
              <a:t>1</a:t>
            </a:r>
            <a:r>
              <a:rPr lang="es-CL" sz="3200" dirty="0">
                <a:latin typeface="Times New Roman" pitchFamily="18" charset="0"/>
              </a:rPr>
              <a:t> =  </a:t>
            </a:r>
            <a:r>
              <a:rPr lang="es-CL" sz="3200" baseline="30000" dirty="0" smtClean="0">
                <a:latin typeface="Times New Roman" pitchFamily="18" charset="0"/>
              </a:rPr>
              <a:t>1</a:t>
            </a:r>
            <a:r>
              <a:rPr lang="es-CL" sz="3200" b="1" dirty="0" smtClean="0">
                <a:latin typeface="Times New Roman" pitchFamily="18" charset="0"/>
              </a:rPr>
              <a:t>C </a:t>
            </a:r>
            <a:r>
              <a:rPr lang="es-CL" sz="3200" dirty="0">
                <a:latin typeface="Times New Roman" pitchFamily="18" charset="0"/>
                <a:sym typeface="Wingdings" pitchFamily="2" charset="2"/>
              </a:rPr>
              <a:t>  </a:t>
            </a:r>
            <a:r>
              <a:rPr lang="es-CL" sz="3200" baseline="30000" dirty="0" smtClean="0">
                <a:latin typeface="Times New Roman" pitchFamily="18" charset="0"/>
                <a:sym typeface="Wingdings" pitchFamily="2" charset="2"/>
              </a:rPr>
              <a:t>2</a:t>
            </a:r>
            <a:r>
              <a:rPr lang="es-CL" sz="3200" b="1" dirty="0" smtClean="0">
                <a:latin typeface="Times New Roman" pitchFamily="18" charset="0"/>
              </a:rPr>
              <a:t>C </a:t>
            </a:r>
            <a:r>
              <a:rPr lang="es-CL" sz="3200" dirty="0" smtClean="0">
                <a:latin typeface="Times New Roman" pitchFamily="18" charset="0"/>
              </a:rPr>
              <a:t> </a:t>
            </a:r>
            <a:r>
              <a:rPr lang="es-CL" sz="3200" dirty="0">
                <a:latin typeface="Times New Roman" pitchFamily="18" charset="0"/>
                <a:sym typeface="Wingdings" pitchFamily="2" charset="2"/>
              </a:rPr>
              <a:t>  …    </a:t>
            </a:r>
            <a:r>
              <a:rPr lang="es-CL" sz="3200" baseline="30000" dirty="0" err="1" smtClean="0">
                <a:latin typeface="Times New Roman" pitchFamily="18" charset="0"/>
                <a:sym typeface="Wingdings" pitchFamily="2" charset="2"/>
              </a:rPr>
              <a:t>n</a:t>
            </a:r>
            <a:r>
              <a:rPr lang="es-CL" sz="3200" b="1" dirty="0" err="1" smtClean="0">
                <a:latin typeface="Times New Roman" pitchFamily="18" charset="0"/>
              </a:rPr>
              <a:t>C</a:t>
            </a:r>
            <a:r>
              <a:rPr lang="es-CL" sz="3200" dirty="0" smtClean="0">
                <a:latin typeface="Times New Roman" pitchFamily="18" charset="0"/>
              </a:rPr>
              <a:t>   </a:t>
            </a:r>
            <a:r>
              <a:rPr lang="es-CL" sz="3200" dirty="0">
                <a:latin typeface="Times New Roman" pitchFamily="18" charset="0"/>
                <a:sym typeface="Wingdings" pitchFamily="2" charset="2"/>
              </a:rPr>
              <a:t></a:t>
            </a:r>
            <a:r>
              <a:rPr lang="es-CL" sz="3200" baseline="30000" dirty="0">
                <a:latin typeface="Times New Roman" pitchFamily="18" charset="0"/>
                <a:sym typeface="Wingdings" pitchFamily="2" charset="2"/>
              </a:rPr>
              <a:t>(</a:t>
            </a:r>
            <a:r>
              <a:rPr lang="es-CL" sz="3200" baseline="30000" dirty="0" smtClean="0">
                <a:latin typeface="Times New Roman" pitchFamily="18" charset="0"/>
                <a:sym typeface="Wingdings" pitchFamily="2" charset="2"/>
              </a:rPr>
              <a:t>n+1)</a:t>
            </a:r>
            <a:r>
              <a:rPr lang="es-CL" sz="3200" b="1" dirty="0" smtClean="0">
                <a:latin typeface="Times New Roman" pitchFamily="18" charset="0"/>
              </a:rPr>
              <a:t>C</a:t>
            </a:r>
            <a:r>
              <a:rPr lang="es-CL" sz="3200" dirty="0" smtClean="0">
                <a:latin typeface="Times New Roman" pitchFamily="18" charset="0"/>
                <a:sym typeface="Wingdings" pitchFamily="2" charset="2"/>
              </a:rPr>
              <a:t></a:t>
            </a:r>
            <a:r>
              <a:rPr lang="es-CL" sz="3200" baseline="30000" dirty="0">
                <a:latin typeface="Times New Roman" pitchFamily="18" charset="0"/>
                <a:sym typeface="Wingdings" pitchFamily="2" charset="2"/>
              </a:rPr>
              <a:t>(</a:t>
            </a:r>
            <a:r>
              <a:rPr lang="es-CL" sz="3200" baseline="30000" dirty="0" smtClean="0">
                <a:latin typeface="Times New Roman" pitchFamily="18" charset="0"/>
                <a:sym typeface="Wingdings" pitchFamily="2" charset="2"/>
              </a:rPr>
              <a:t>n+2)</a:t>
            </a:r>
            <a:r>
              <a:rPr lang="es-CL" sz="3200" b="1" dirty="0" smtClean="0">
                <a:latin typeface="Times New Roman" pitchFamily="18" charset="0"/>
              </a:rPr>
              <a:t>C</a:t>
            </a:r>
            <a:r>
              <a:rPr lang="es-CL" sz="3200" dirty="0" smtClean="0">
                <a:latin typeface="Times New Roman" pitchFamily="18" charset="0"/>
                <a:sym typeface="Wingdings" pitchFamily="2" charset="2"/>
              </a:rPr>
              <a:t></a:t>
            </a:r>
            <a:r>
              <a:rPr lang="es-CL" sz="3200" dirty="0">
                <a:latin typeface="Times New Roman" pitchFamily="18" charset="0"/>
                <a:sym typeface="Wingdings" pitchFamily="2" charset="2"/>
              </a:rPr>
              <a:t>… </a:t>
            </a:r>
            <a:endParaRPr lang="es-CL" sz="3200" dirty="0"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s-CL" sz="3200" dirty="0">
                <a:latin typeface="Times New Roman" pitchFamily="18" charset="0"/>
                <a:sym typeface="Wingdings" pitchFamily="2" charset="2"/>
              </a:rPr>
              <a:t>     </a:t>
            </a:r>
            <a:r>
              <a:rPr lang="es-CL" sz="3200" dirty="0">
                <a:latin typeface="Times New Roman" pitchFamily="18" charset="0"/>
              </a:rPr>
              <a:t>P</a:t>
            </a:r>
            <a:r>
              <a:rPr lang="es-CL" sz="3200" baseline="-25000" dirty="0">
                <a:latin typeface="Times New Roman" pitchFamily="18" charset="0"/>
              </a:rPr>
              <a:t>2</a:t>
            </a:r>
            <a:r>
              <a:rPr lang="es-CL" sz="3200" dirty="0">
                <a:latin typeface="Times New Roman" pitchFamily="18" charset="0"/>
              </a:rPr>
              <a:t> =         </a:t>
            </a:r>
            <a:r>
              <a:rPr lang="es-CL" sz="2400" b="1" i="1" dirty="0">
                <a:latin typeface="Times New Roman" pitchFamily="18" charset="0"/>
              </a:rPr>
              <a:t>(perpetuidad desplazada)</a:t>
            </a:r>
            <a:r>
              <a:rPr lang="es-CL" sz="3200" dirty="0">
                <a:latin typeface="Times New Roman" pitchFamily="18" charset="0"/>
              </a:rPr>
              <a:t>            </a:t>
            </a:r>
            <a:r>
              <a:rPr lang="es-CL" sz="3200" baseline="30000" dirty="0" smtClean="0">
                <a:latin typeface="Times New Roman" pitchFamily="18" charset="0"/>
                <a:sym typeface="Wingdings" pitchFamily="2" charset="2"/>
              </a:rPr>
              <a:t>1</a:t>
            </a:r>
            <a:r>
              <a:rPr lang="es-CL" sz="3200" b="1" dirty="0" smtClean="0">
                <a:latin typeface="Times New Roman" pitchFamily="18" charset="0"/>
              </a:rPr>
              <a:t>C</a:t>
            </a:r>
            <a:r>
              <a:rPr lang="es-CL" sz="3200" dirty="0" smtClean="0">
                <a:latin typeface="Times New Roman" pitchFamily="18" charset="0"/>
                <a:sym typeface="Wingdings" pitchFamily="2" charset="2"/>
              </a:rPr>
              <a:t>    </a:t>
            </a:r>
            <a:r>
              <a:rPr lang="es-CL" sz="3200" baseline="30000" dirty="0" smtClean="0">
                <a:latin typeface="Times New Roman" pitchFamily="18" charset="0"/>
                <a:sym typeface="Wingdings" pitchFamily="2" charset="2"/>
              </a:rPr>
              <a:t>2</a:t>
            </a:r>
            <a:r>
              <a:rPr lang="es-CL" sz="3200" b="1" dirty="0" smtClean="0">
                <a:latin typeface="Times New Roman" pitchFamily="18" charset="0"/>
              </a:rPr>
              <a:t>C</a:t>
            </a:r>
            <a:r>
              <a:rPr lang="es-CL" sz="3200" dirty="0" smtClean="0">
                <a:latin typeface="Times New Roman" pitchFamily="18" charset="0"/>
                <a:sym typeface="Wingdings" pitchFamily="2" charset="2"/>
              </a:rPr>
              <a:t></a:t>
            </a:r>
            <a:r>
              <a:rPr lang="es-CL" sz="3200" dirty="0">
                <a:latin typeface="Times New Roman" pitchFamily="18" charset="0"/>
                <a:sym typeface="Wingdings" pitchFamily="2" charset="2"/>
              </a:rPr>
              <a:t>…</a:t>
            </a:r>
          </a:p>
          <a:p>
            <a:pPr eaLnBrk="1" hangingPunct="1">
              <a:spcBef>
                <a:spcPct val="20000"/>
              </a:spcBef>
            </a:pPr>
            <a:r>
              <a:rPr lang="es-CL" sz="3200" dirty="0">
                <a:latin typeface="Times New Roman" pitchFamily="18" charset="0"/>
                <a:sym typeface="Wingdings" pitchFamily="2" charset="2"/>
              </a:rPr>
              <a:t> </a:t>
            </a:r>
            <a:r>
              <a:rPr lang="es-CL" sz="4000" dirty="0">
                <a:latin typeface="Times New Roman" pitchFamily="18" charset="0"/>
                <a:sym typeface="Wingdings" pitchFamily="2" charset="2"/>
              </a:rPr>
              <a:t>VP</a:t>
            </a:r>
            <a:r>
              <a:rPr lang="es-CL" sz="4800" b="1" dirty="0">
                <a:latin typeface="Times New Roman" pitchFamily="18" charset="0"/>
                <a:sym typeface="Wingdings" pitchFamily="2" charset="2"/>
              </a:rPr>
              <a:t>(</a:t>
            </a:r>
            <a:r>
              <a:rPr lang="es-CL" sz="4000" dirty="0">
                <a:latin typeface="Times New Roman" pitchFamily="18" charset="0"/>
                <a:sym typeface="Wingdings" pitchFamily="2" charset="2"/>
              </a:rPr>
              <a:t>P</a:t>
            </a:r>
            <a:r>
              <a:rPr lang="es-CL" sz="4000" baseline="-25000" dirty="0">
                <a:latin typeface="Times New Roman" pitchFamily="18" charset="0"/>
                <a:sym typeface="Wingdings" pitchFamily="2" charset="2"/>
              </a:rPr>
              <a:t>1</a:t>
            </a:r>
            <a:r>
              <a:rPr lang="es-CL" sz="4000" dirty="0">
                <a:latin typeface="Times New Roman" pitchFamily="18" charset="0"/>
                <a:sym typeface="Wingdings" pitchFamily="2" charset="2"/>
              </a:rPr>
              <a:t>)–VP(P</a:t>
            </a:r>
            <a:r>
              <a:rPr lang="es-CL" sz="4000" baseline="-25000" dirty="0">
                <a:latin typeface="Times New Roman" pitchFamily="18" charset="0"/>
                <a:sym typeface="Wingdings" pitchFamily="2" charset="2"/>
              </a:rPr>
              <a:t>2</a:t>
            </a:r>
            <a:r>
              <a:rPr lang="es-CL" sz="4000" dirty="0">
                <a:latin typeface="Times New Roman" pitchFamily="18" charset="0"/>
                <a:sym typeface="Wingdings" pitchFamily="2" charset="2"/>
              </a:rPr>
              <a:t>) </a:t>
            </a:r>
            <a:r>
              <a:rPr lang="es-CL" sz="4000" dirty="0">
                <a:latin typeface="Times New Roman" pitchFamily="18" charset="0"/>
              </a:rPr>
              <a:t>= </a:t>
            </a:r>
            <a:r>
              <a:rPr lang="es-CL" sz="4000" baseline="30000" dirty="0" smtClean="0">
                <a:latin typeface="Times New Roman" pitchFamily="18" charset="0"/>
              </a:rPr>
              <a:t>1</a:t>
            </a:r>
            <a:r>
              <a:rPr lang="es-CL" sz="4000" b="1" dirty="0" smtClean="0">
                <a:latin typeface="Times New Roman" pitchFamily="18" charset="0"/>
              </a:rPr>
              <a:t>C</a:t>
            </a:r>
            <a:r>
              <a:rPr lang="es-CL" sz="4000" dirty="0" smtClean="0">
                <a:latin typeface="Times New Roman" pitchFamily="18" charset="0"/>
                <a:sym typeface="Wingdings" pitchFamily="2" charset="2"/>
              </a:rPr>
              <a:t></a:t>
            </a:r>
            <a:r>
              <a:rPr lang="es-CL" sz="4000" baseline="30000" dirty="0" smtClean="0">
                <a:latin typeface="Times New Roman" pitchFamily="18" charset="0"/>
                <a:sym typeface="Wingdings" pitchFamily="2" charset="2"/>
              </a:rPr>
              <a:t>2</a:t>
            </a:r>
            <a:r>
              <a:rPr lang="es-CL" sz="4000" b="1" dirty="0" smtClean="0">
                <a:latin typeface="Times New Roman" pitchFamily="18" charset="0"/>
              </a:rPr>
              <a:t>C</a:t>
            </a:r>
            <a:r>
              <a:rPr lang="es-CL" sz="4000" dirty="0" smtClean="0">
                <a:latin typeface="Times New Roman" pitchFamily="18" charset="0"/>
                <a:sym typeface="Wingdings" pitchFamily="2" charset="2"/>
              </a:rPr>
              <a:t>… </a:t>
            </a:r>
            <a:r>
              <a:rPr lang="es-CL" sz="4000" baseline="30000" dirty="0" err="1" smtClean="0">
                <a:latin typeface="Times New Roman" pitchFamily="18" charset="0"/>
                <a:sym typeface="Wingdings" pitchFamily="2" charset="2"/>
              </a:rPr>
              <a:t>n</a:t>
            </a:r>
            <a:r>
              <a:rPr lang="es-CL" sz="4000" b="1" dirty="0" err="1" smtClean="0">
                <a:latin typeface="Times New Roman" pitchFamily="18" charset="0"/>
              </a:rPr>
              <a:t>C</a:t>
            </a:r>
            <a:r>
              <a:rPr lang="es-CL" sz="4000" dirty="0" smtClean="0">
                <a:latin typeface="Times New Roman" pitchFamily="18" charset="0"/>
              </a:rPr>
              <a:t> = </a:t>
            </a:r>
            <a:r>
              <a:rPr lang="es-CL" sz="4800" b="1" dirty="0" smtClean="0">
                <a:latin typeface="Times New Roman" pitchFamily="18" charset="0"/>
              </a:rPr>
              <a:t>VP</a:t>
            </a:r>
            <a:endParaRPr lang="es-CL" sz="4800" b="1" dirty="0">
              <a:latin typeface="Times New Roman" pitchFamily="18" charset="0"/>
            </a:endParaRPr>
          </a:p>
        </p:txBody>
      </p:sp>
      <p:sp>
        <p:nvSpPr>
          <p:cNvPr id="10247" name="Line 24"/>
          <p:cNvSpPr>
            <a:spLocks noChangeShapeType="1"/>
          </p:cNvSpPr>
          <p:nvPr/>
        </p:nvSpPr>
        <p:spPr bwMode="auto">
          <a:xfrm>
            <a:off x="0" y="5805488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10248" name="Line 25"/>
          <p:cNvSpPr>
            <a:spLocks noChangeShapeType="1"/>
          </p:cNvSpPr>
          <p:nvPr/>
        </p:nvSpPr>
        <p:spPr bwMode="auto">
          <a:xfrm>
            <a:off x="5572125" y="3143250"/>
            <a:ext cx="7938" cy="259080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20" name="19 Forma libre"/>
          <p:cNvSpPr/>
          <p:nvPr/>
        </p:nvSpPr>
        <p:spPr>
          <a:xfrm>
            <a:off x="2328863" y="1019175"/>
            <a:ext cx="3630612" cy="903288"/>
          </a:xfrm>
          <a:custGeom>
            <a:avLst/>
            <a:gdLst>
              <a:gd name="connsiteX0" fmla="*/ 218049 w 3631810"/>
              <a:gd name="connsiteY0" fmla="*/ 203981 h 902676"/>
              <a:gd name="connsiteX1" fmla="*/ 1596683 w 3631810"/>
              <a:gd name="connsiteY1" fmla="*/ 7034 h 902676"/>
              <a:gd name="connsiteX2" fmla="*/ 3327009 w 3631810"/>
              <a:gd name="connsiteY2" fmla="*/ 161778 h 902676"/>
              <a:gd name="connsiteX3" fmla="*/ 3270739 w 3631810"/>
              <a:gd name="connsiteY3" fmla="*/ 429064 h 902676"/>
              <a:gd name="connsiteX4" fmla="*/ 3580228 w 3631810"/>
              <a:gd name="connsiteY4" fmla="*/ 527538 h 902676"/>
              <a:gd name="connsiteX5" fmla="*/ 2961249 w 3631810"/>
              <a:gd name="connsiteY5" fmla="*/ 710418 h 902676"/>
              <a:gd name="connsiteX6" fmla="*/ 2412609 w 3631810"/>
              <a:gd name="connsiteY6" fmla="*/ 893298 h 902676"/>
              <a:gd name="connsiteX7" fmla="*/ 1188720 w 3631810"/>
              <a:gd name="connsiteY7" fmla="*/ 766689 h 902676"/>
              <a:gd name="connsiteX8" fmla="*/ 1062111 w 3631810"/>
              <a:gd name="connsiteY8" fmla="*/ 443132 h 902676"/>
              <a:gd name="connsiteX9" fmla="*/ 288388 w 3631810"/>
              <a:gd name="connsiteY9" fmla="*/ 668215 h 902676"/>
              <a:gd name="connsiteX10" fmla="*/ 218049 w 3631810"/>
              <a:gd name="connsiteY10" fmla="*/ 203981 h 902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631810" h="902676">
                <a:moveTo>
                  <a:pt x="218049" y="203981"/>
                </a:moveTo>
                <a:cubicBezTo>
                  <a:pt x="436098" y="93784"/>
                  <a:pt x="1078523" y="14068"/>
                  <a:pt x="1596683" y="7034"/>
                </a:cubicBezTo>
                <a:cubicBezTo>
                  <a:pt x="2114843" y="0"/>
                  <a:pt x="3048000" y="91440"/>
                  <a:pt x="3327009" y="161778"/>
                </a:cubicBezTo>
                <a:cubicBezTo>
                  <a:pt x="3606018" y="232116"/>
                  <a:pt x="3228536" y="368104"/>
                  <a:pt x="3270739" y="429064"/>
                </a:cubicBezTo>
                <a:cubicBezTo>
                  <a:pt x="3312942" y="490024"/>
                  <a:pt x="3631810" y="480646"/>
                  <a:pt x="3580228" y="527538"/>
                </a:cubicBezTo>
                <a:cubicBezTo>
                  <a:pt x="3528646" y="574430"/>
                  <a:pt x="3155852" y="649458"/>
                  <a:pt x="2961249" y="710418"/>
                </a:cubicBezTo>
                <a:cubicBezTo>
                  <a:pt x="2766646" y="771378"/>
                  <a:pt x="2708030" y="883920"/>
                  <a:pt x="2412609" y="893298"/>
                </a:cubicBezTo>
                <a:cubicBezTo>
                  <a:pt x="2117188" y="902676"/>
                  <a:pt x="1413803" y="841717"/>
                  <a:pt x="1188720" y="766689"/>
                </a:cubicBezTo>
                <a:cubicBezTo>
                  <a:pt x="963637" y="691661"/>
                  <a:pt x="1212166" y="459544"/>
                  <a:pt x="1062111" y="443132"/>
                </a:cubicBezTo>
                <a:cubicBezTo>
                  <a:pt x="912056" y="426720"/>
                  <a:pt x="426720" y="708074"/>
                  <a:pt x="288388" y="668215"/>
                </a:cubicBezTo>
                <a:cubicBezTo>
                  <a:pt x="150056" y="628357"/>
                  <a:pt x="0" y="314178"/>
                  <a:pt x="218049" y="203981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 dirty="0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56347"/>
            <a:ext cx="91440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es-ES" sz="2800" b="1" dirty="0">
                <a:latin typeface="Times New Roman" pitchFamily="18" charset="0"/>
              </a:rPr>
              <a:t>Problema: calcular el </a:t>
            </a:r>
            <a:r>
              <a:rPr lang="es-ES" sz="2800" b="1" dirty="0" smtClean="0">
                <a:latin typeface="Times New Roman" pitchFamily="18" charset="0"/>
              </a:rPr>
              <a:t>valor presente de un crédito VP </a:t>
            </a:r>
            <a:r>
              <a:rPr lang="es-ES" sz="2800" b="1" dirty="0">
                <a:latin typeface="Times New Roman" pitchFamily="18" charset="0"/>
              </a:rPr>
              <a:t>de </a:t>
            </a:r>
            <a:r>
              <a:rPr lang="es-ES" sz="2800" b="1" dirty="0" smtClean="0">
                <a:latin typeface="Times New Roman" pitchFamily="18" charset="0"/>
              </a:rPr>
              <a:t>n </a:t>
            </a:r>
            <a:r>
              <a:rPr lang="es-ES" sz="2800" b="1" dirty="0">
                <a:latin typeface="Times New Roman" pitchFamily="18" charset="0"/>
              </a:rPr>
              <a:t>cuotas iguales </a:t>
            </a:r>
            <a:r>
              <a:rPr lang="es-ES" sz="2800" b="1" dirty="0" smtClean="0">
                <a:latin typeface="Times New Roman" pitchFamily="18" charset="0"/>
              </a:rPr>
              <a:t>C con </a:t>
            </a:r>
            <a:r>
              <a:rPr lang="es-ES" sz="2800" b="1" dirty="0">
                <a:latin typeface="Times New Roman" pitchFamily="18" charset="0"/>
              </a:rPr>
              <a:t>una tasa de interés </a:t>
            </a:r>
            <a:r>
              <a:rPr lang="es-ES" sz="2800" b="1" dirty="0" smtClean="0">
                <a:latin typeface="Times New Roman" pitchFamily="18" charset="0"/>
              </a:rPr>
              <a:t> </a:t>
            </a:r>
            <a:r>
              <a:rPr lang="es-ES" sz="2800" b="1" i="1" dirty="0" smtClean="0">
                <a:latin typeface="Times New Roman" pitchFamily="18" charset="0"/>
              </a:rPr>
              <a:t>r</a:t>
            </a:r>
            <a:r>
              <a:rPr lang="es-ES" sz="2800" b="1" dirty="0">
                <a:latin typeface="Times New Roman" pitchFamily="18" charset="0"/>
              </a:rPr>
              <a:t>.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0" y="2565400"/>
            <a:ext cx="89646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s-MX" sz="3200" b="1" dirty="0"/>
          </a:p>
        </p:txBody>
      </p:sp>
      <p:sp>
        <p:nvSpPr>
          <p:cNvPr id="11269" name="Text Box 16"/>
          <p:cNvSpPr txBox="1">
            <a:spLocks noChangeArrowheads="1"/>
          </p:cNvSpPr>
          <p:nvPr/>
        </p:nvSpPr>
        <p:spPr bwMode="auto">
          <a:xfrm>
            <a:off x="0" y="1125538"/>
            <a:ext cx="9144000" cy="197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sz="3200" dirty="0">
                <a:latin typeface="Times New Roman" pitchFamily="18" charset="0"/>
              </a:rPr>
              <a:t>P</a:t>
            </a:r>
            <a:r>
              <a:rPr lang="es-CL" sz="3200" baseline="-25000" dirty="0">
                <a:latin typeface="Times New Roman" pitchFamily="18" charset="0"/>
              </a:rPr>
              <a:t>1</a:t>
            </a:r>
            <a:r>
              <a:rPr lang="es-CL" sz="3200" dirty="0">
                <a:latin typeface="Times New Roman" pitchFamily="18" charset="0"/>
              </a:rPr>
              <a:t> =  </a:t>
            </a:r>
            <a:r>
              <a:rPr lang="es-CL" sz="3200" baseline="30000" dirty="0" smtClean="0">
                <a:latin typeface="Times New Roman" pitchFamily="18" charset="0"/>
              </a:rPr>
              <a:t>1</a:t>
            </a:r>
            <a:r>
              <a:rPr lang="es-CL" sz="3200" dirty="0" smtClean="0">
                <a:latin typeface="Times New Roman" pitchFamily="18" charset="0"/>
              </a:rPr>
              <a:t>C </a:t>
            </a:r>
            <a:r>
              <a:rPr lang="es-CL" sz="3200" dirty="0">
                <a:latin typeface="Times New Roman" pitchFamily="18" charset="0"/>
                <a:sym typeface="Wingdings" pitchFamily="2" charset="2"/>
              </a:rPr>
              <a:t>  </a:t>
            </a:r>
            <a:r>
              <a:rPr lang="es-CL" sz="3200" baseline="30000" dirty="0" smtClean="0">
                <a:latin typeface="Times New Roman" pitchFamily="18" charset="0"/>
                <a:sym typeface="Wingdings" pitchFamily="2" charset="2"/>
              </a:rPr>
              <a:t>2</a:t>
            </a:r>
            <a:r>
              <a:rPr lang="es-CL" sz="3200" dirty="0" smtClean="0">
                <a:latin typeface="Times New Roman" pitchFamily="18" charset="0"/>
              </a:rPr>
              <a:t>C  </a:t>
            </a:r>
            <a:r>
              <a:rPr lang="es-CL" sz="3200" dirty="0">
                <a:latin typeface="Times New Roman" pitchFamily="18" charset="0"/>
                <a:sym typeface="Wingdings" pitchFamily="2" charset="2"/>
              </a:rPr>
              <a:t>  …    </a:t>
            </a:r>
            <a:r>
              <a:rPr lang="es-CL" sz="3200" baseline="30000" dirty="0" err="1" smtClean="0">
                <a:latin typeface="Times New Roman" pitchFamily="18" charset="0"/>
                <a:sym typeface="Wingdings" pitchFamily="2" charset="2"/>
              </a:rPr>
              <a:t>n</a:t>
            </a:r>
            <a:r>
              <a:rPr lang="es-CL" sz="3200" dirty="0" err="1" smtClean="0">
                <a:latin typeface="Times New Roman" pitchFamily="18" charset="0"/>
              </a:rPr>
              <a:t>C</a:t>
            </a:r>
            <a:r>
              <a:rPr lang="es-CL" sz="3200" dirty="0" smtClean="0">
                <a:latin typeface="Times New Roman" pitchFamily="18" charset="0"/>
              </a:rPr>
              <a:t> </a:t>
            </a:r>
            <a:r>
              <a:rPr lang="es-CL" sz="3200" dirty="0">
                <a:latin typeface="Times New Roman" pitchFamily="18" charset="0"/>
                <a:sym typeface="Wingdings" pitchFamily="2" charset="2"/>
              </a:rPr>
              <a:t> </a:t>
            </a:r>
            <a:r>
              <a:rPr lang="es-CL" sz="3200" baseline="30000" dirty="0">
                <a:latin typeface="Times New Roman" pitchFamily="18" charset="0"/>
                <a:sym typeface="Wingdings" pitchFamily="2" charset="2"/>
              </a:rPr>
              <a:t>(</a:t>
            </a:r>
            <a:r>
              <a:rPr lang="es-CL" sz="3200" baseline="30000" dirty="0" smtClean="0">
                <a:latin typeface="Times New Roman" pitchFamily="18" charset="0"/>
                <a:sym typeface="Wingdings" pitchFamily="2" charset="2"/>
              </a:rPr>
              <a:t>n+1)</a:t>
            </a:r>
            <a:r>
              <a:rPr lang="es-CL" sz="3200" dirty="0" smtClean="0">
                <a:latin typeface="Times New Roman" pitchFamily="18" charset="0"/>
              </a:rPr>
              <a:t>C</a:t>
            </a:r>
            <a:r>
              <a:rPr lang="es-CL" sz="3200" dirty="0" smtClean="0">
                <a:latin typeface="Times New Roman" pitchFamily="18" charset="0"/>
                <a:sym typeface="Wingdings" pitchFamily="2" charset="2"/>
              </a:rPr>
              <a:t></a:t>
            </a:r>
            <a:r>
              <a:rPr lang="es-CL" sz="3200" baseline="30000" dirty="0">
                <a:latin typeface="Times New Roman" pitchFamily="18" charset="0"/>
                <a:sym typeface="Wingdings" pitchFamily="2" charset="2"/>
              </a:rPr>
              <a:t>(</a:t>
            </a:r>
            <a:r>
              <a:rPr lang="es-CL" sz="3200" baseline="30000" dirty="0" smtClean="0">
                <a:latin typeface="Times New Roman" pitchFamily="18" charset="0"/>
                <a:sym typeface="Wingdings" pitchFamily="2" charset="2"/>
              </a:rPr>
              <a:t>n+2)C</a:t>
            </a:r>
            <a:r>
              <a:rPr lang="es-CL" sz="3200" dirty="0" smtClean="0">
                <a:latin typeface="Times New Roman" pitchFamily="18" charset="0"/>
              </a:rPr>
              <a:t>A</a:t>
            </a:r>
            <a:r>
              <a:rPr lang="es-CL" sz="3200" dirty="0">
                <a:latin typeface="Times New Roman" pitchFamily="18" charset="0"/>
                <a:sym typeface="Wingdings" pitchFamily="2" charset="2"/>
              </a:rPr>
              <a:t>… </a:t>
            </a:r>
            <a:endParaRPr lang="es-CL" sz="3200" dirty="0"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s-CL" sz="3200" dirty="0">
                <a:latin typeface="Times New Roman" pitchFamily="18" charset="0"/>
              </a:rPr>
              <a:t>P</a:t>
            </a:r>
            <a:r>
              <a:rPr lang="es-CL" sz="3200" baseline="-25000" dirty="0">
                <a:latin typeface="Times New Roman" pitchFamily="18" charset="0"/>
              </a:rPr>
              <a:t>2</a:t>
            </a:r>
            <a:r>
              <a:rPr lang="es-CL" sz="3200" dirty="0">
                <a:latin typeface="Times New Roman" pitchFamily="18" charset="0"/>
              </a:rPr>
              <a:t> =                                                  </a:t>
            </a:r>
            <a:r>
              <a:rPr lang="es-CL" sz="3200" baseline="30000" dirty="0" smtClean="0">
                <a:latin typeface="Times New Roman" pitchFamily="18" charset="0"/>
                <a:sym typeface="Wingdings" pitchFamily="2" charset="2"/>
              </a:rPr>
              <a:t>1</a:t>
            </a:r>
            <a:r>
              <a:rPr lang="es-CL" sz="3200" dirty="0" smtClean="0">
                <a:latin typeface="Times New Roman" pitchFamily="18" charset="0"/>
              </a:rPr>
              <a:t>C </a:t>
            </a:r>
            <a:r>
              <a:rPr lang="es-CL" sz="3200" dirty="0">
                <a:latin typeface="Times New Roman" pitchFamily="18" charset="0"/>
                <a:sym typeface="Wingdings" pitchFamily="2" charset="2"/>
              </a:rPr>
              <a:t>   </a:t>
            </a:r>
            <a:r>
              <a:rPr lang="es-CL" sz="3200" baseline="30000" dirty="0" smtClean="0">
                <a:latin typeface="Times New Roman" pitchFamily="18" charset="0"/>
                <a:sym typeface="Wingdings" pitchFamily="2" charset="2"/>
              </a:rPr>
              <a:t>2</a:t>
            </a:r>
            <a:r>
              <a:rPr lang="es-CL" sz="3200" dirty="0" smtClean="0">
                <a:latin typeface="Times New Roman" pitchFamily="18" charset="0"/>
              </a:rPr>
              <a:t>C </a:t>
            </a:r>
            <a:r>
              <a:rPr lang="es-CL" sz="3200" dirty="0">
                <a:latin typeface="Times New Roman" pitchFamily="18" charset="0"/>
                <a:sym typeface="Wingdings" pitchFamily="2" charset="2"/>
              </a:rPr>
              <a:t>… </a:t>
            </a:r>
          </a:p>
          <a:p>
            <a:pPr eaLnBrk="1" hangingPunct="1">
              <a:spcBef>
                <a:spcPct val="20000"/>
              </a:spcBef>
            </a:pPr>
            <a:r>
              <a:rPr lang="es-CL" sz="3200" dirty="0">
                <a:latin typeface="Times New Roman" pitchFamily="18" charset="0"/>
                <a:sym typeface="Wingdings" pitchFamily="2" charset="2"/>
              </a:rPr>
              <a:t> </a:t>
            </a:r>
            <a:r>
              <a:rPr lang="es-CL" sz="3600" dirty="0">
                <a:latin typeface="Times New Roman" pitchFamily="18" charset="0"/>
              </a:rPr>
              <a:t> </a:t>
            </a:r>
            <a:r>
              <a:rPr lang="es-CL" sz="3600" b="1" dirty="0" smtClean="0">
                <a:latin typeface="Times New Roman" pitchFamily="18" charset="0"/>
              </a:rPr>
              <a:t>VP  </a:t>
            </a:r>
            <a:r>
              <a:rPr lang="es-CL" sz="3600" b="1" dirty="0">
                <a:latin typeface="Times New Roman" pitchFamily="18" charset="0"/>
              </a:rPr>
              <a:t>=  </a:t>
            </a:r>
            <a:r>
              <a:rPr lang="es-CL" sz="3600" b="1" dirty="0">
                <a:latin typeface="Times New Roman" pitchFamily="18" charset="0"/>
                <a:sym typeface="Wingdings" pitchFamily="2" charset="2"/>
              </a:rPr>
              <a:t>VP</a:t>
            </a:r>
            <a:r>
              <a:rPr lang="es-CL" sz="3600" dirty="0">
                <a:latin typeface="Times New Roman" pitchFamily="18" charset="0"/>
                <a:sym typeface="Wingdings" pitchFamily="2" charset="2"/>
              </a:rPr>
              <a:t>(P</a:t>
            </a:r>
            <a:r>
              <a:rPr lang="es-CL" sz="3600" baseline="-25000" dirty="0">
                <a:latin typeface="Times New Roman" pitchFamily="18" charset="0"/>
                <a:sym typeface="Wingdings" pitchFamily="2" charset="2"/>
              </a:rPr>
              <a:t>1</a:t>
            </a:r>
            <a:r>
              <a:rPr lang="es-CL" sz="3600" dirty="0">
                <a:latin typeface="Times New Roman" pitchFamily="18" charset="0"/>
                <a:sym typeface="Wingdings" pitchFamily="2" charset="2"/>
              </a:rPr>
              <a:t>) </a:t>
            </a:r>
            <a:r>
              <a:rPr lang="es-CL" sz="3600" b="1" dirty="0">
                <a:latin typeface="Times New Roman" pitchFamily="18" charset="0"/>
                <a:sym typeface="Wingdings" pitchFamily="2" charset="2"/>
              </a:rPr>
              <a:t>– VP(</a:t>
            </a:r>
            <a:r>
              <a:rPr lang="es-CL" sz="3600" dirty="0">
                <a:latin typeface="Times New Roman" pitchFamily="18" charset="0"/>
                <a:sym typeface="Wingdings" pitchFamily="2" charset="2"/>
              </a:rPr>
              <a:t>P</a:t>
            </a:r>
            <a:r>
              <a:rPr lang="es-CL" sz="3600" baseline="-25000" dirty="0">
                <a:latin typeface="Times New Roman" pitchFamily="18" charset="0"/>
                <a:sym typeface="Wingdings" pitchFamily="2" charset="2"/>
              </a:rPr>
              <a:t>2</a:t>
            </a:r>
            <a:r>
              <a:rPr lang="es-CL" sz="3600" dirty="0">
                <a:latin typeface="Times New Roman" pitchFamily="18" charset="0"/>
                <a:sym typeface="Wingdings" pitchFamily="2" charset="2"/>
              </a:rPr>
              <a:t>) </a:t>
            </a:r>
            <a:r>
              <a:rPr lang="es-CL" sz="3600" dirty="0">
                <a:latin typeface="Times New Roman" pitchFamily="18" charset="0"/>
              </a:rPr>
              <a:t>=</a:t>
            </a:r>
            <a:r>
              <a:rPr lang="es-CL" sz="3600" baseline="30000" dirty="0" smtClean="0">
                <a:latin typeface="Times New Roman" pitchFamily="18" charset="0"/>
              </a:rPr>
              <a:t>1</a:t>
            </a:r>
            <a:r>
              <a:rPr lang="es-CL" sz="3600" dirty="0" smtClean="0">
                <a:latin typeface="Times New Roman" pitchFamily="18" charset="0"/>
              </a:rPr>
              <a:t>C</a:t>
            </a:r>
            <a:r>
              <a:rPr lang="es-CL" sz="3600" dirty="0" smtClean="0">
                <a:latin typeface="Times New Roman" pitchFamily="18" charset="0"/>
                <a:sym typeface="Wingdings" pitchFamily="2" charset="2"/>
              </a:rPr>
              <a:t></a:t>
            </a:r>
            <a:r>
              <a:rPr lang="es-CL" sz="3600" baseline="30000" dirty="0" smtClean="0">
                <a:latin typeface="Times New Roman" pitchFamily="18" charset="0"/>
                <a:sym typeface="Wingdings" pitchFamily="2" charset="2"/>
              </a:rPr>
              <a:t>2</a:t>
            </a:r>
            <a:r>
              <a:rPr lang="es-CL" sz="3600" dirty="0" smtClean="0">
                <a:latin typeface="Times New Roman" pitchFamily="18" charset="0"/>
              </a:rPr>
              <a:t>C</a:t>
            </a:r>
            <a:r>
              <a:rPr lang="es-CL" sz="3600" dirty="0" smtClean="0">
                <a:latin typeface="Times New Roman" pitchFamily="18" charset="0"/>
                <a:sym typeface="Wingdings" pitchFamily="2" charset="2"/>
              </a:rPr>
              <a:t> </a:t>
            </a:r>
            <a:r>
              <a:rPr lang="es-CL" sz="3600" dirty="0">
                <a:latin typeface="Times New Roman" pitchFamily="18" charset="0"/>
                <a:sym typeface="Wingdings" pitchFamily="2" charset="2"/>
              </a:rPr>
              <a:t>…  </a:t>
            </a:r>
            <a:r>
              <a:rPr lang="es-CL" sz="3600" baseline="30000" dirty="0" err="1" smtClean="0">
                <a:latin typeface="Times New Roman" pitchFamily="18" charset="0"/>
                <a:sym typeface="Wingdings" pitchFamily="2" charset="2"/>
              </a:rPr>
              <a:t>n</a:t>
            </a:r>
            <a:r>
              <a:rPr lang="es-CL" sz="3600" dirty="0" err="1" smtClean="0">
                <a:latin typeface="Times New Roman" pitchFamily="18" charset="0"/>
              </a:rPr>
              <a:t>C</a:t>
            </a:r>
            <a:endParaRPr lang="es-CL" sz="3600" b="1" dirty="0">
              <a:latin typeface="Times New Roman" pitchFamily="18" charset="0"/>
            </a:endParaRPr>
          </a:p>
        </p:txBody>
      </p:sp>
      <p:sp>
        <p:nvSpPr>
          <p:cNvPr id="11270" name="Line 18"/>
          <p:cNvSpPr>
            <a:spLocks noChangeShapeType="1"/>
          </p:cNvSpPr>
          <p:nvPr/>
        </p:nvSpPr>
        <p:spPr bwMode="auto">
          <a:xfrm>
            <a:off x="0" y="2492375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11271" name="Text Box 20"/>
          <p:cNvSpPr txBox="1">
            <a:spLocks noChangeArrowheads="1"/>
          </p:cNvSpPr>
          <p:nvPr/>
        </p:nvSpPr>
        <p:spPr bwMode="auto">
          <a:xfrm>
            <a:off x="0" y="3286125"/>
            <a:ext cx="9144000" cy="307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sz="3200" b="1" dirty="0">
                <a:latin typeface="Times New Roman" pitchFamily="18" charset="0"/>
              </a:rPr>
              <a:t>VP(</a:t>
            </a:r>
            <a:r>
              <a:rPr lang="es-CL" sz="3200" dirty="0">
                <a:latin typeface="Times New Roman" pitchFamily="18" charset="0"/>
              </a:rPr>
              <a:t>P</a:t>
            </a:r>
            <a:r>
              <a:rPr lang="es-CL" sz="3200" baseline="-25000" dirty="0">
                <a:latin typeface="Times New Roman" pitchFamily="18" charset="0"/>
              </a:rPr>
              <a:t>1</a:t>
            </a:r>
            <a:r>
              <a:rPr lang="es-CL" sz="3200" b="1" dirty="0">
                <a:latin typeface="Times New Roman" pitchFamily="18" charset="0"/>
              </a:rPr>
              <a:t>) = </a:t>
            </a:r>
            <a:r>
              <a:rPr lang="es-CL" sz="3200" b="1" dirty="0" smtClean="0">
                <a:latin typeface="Times New Roman" pitchFamily="18" charset="0"/>
              </a:rPr>
              <a:t>C </a:t>
            </a:r>
            <a:r>
              <a:rPr lang="es-CL" sz="3200" b="1" dirty="0">
                <a:latin typeface="Times New Roman" pitchFamily="18" charset="0"/>
              </a:rPr>
              <a:t>/ r       VP(</a:t>
            </a:r>
            <a:r>
              <a:rPr lang="es-CL" sz="3200" dirty="0">
                <a:latin typeface="Times New Roman" pitchFamily="18" charset="0"/>
              </a:rPr>
              <a:t>P</a:t>
            </a:r>
            <a:r>
              <a:rPr lang="es-CL" sz="3200" baseline="-25000" dirty="0">
                <a:latin typeface="Times New Roman" pitchFamily="18" charset="0"/>
              </a:rPr>
              <a:t>2</a:t>
            </a:r>
            <a:r>
              <a:rPr lang="es-CL" sz="3200" b="1" dirty="0">
                <a:latin typeface="Times New Roman" pitchFamily="18" charset="0"/>
              </a:rPr>
              <a:t>) = ( </a:t>
            </a:r>
            <a:r>
              <a:rPr lang="es-CL" sz="3200" b="1" dirty="0" smtClean="0">
                <a:latin typeface="Times New Roman" pitchFamily="18" charset="0"/>
              </a:rPr>
              <a:t>C </a:t>
            </a:r>
            <a:r>
              <a:rPr lang="es-CL" sz="3200" b="1" dirty="0">
                <a:latin typeface="Times New Roman" pitchFamily="18" charset="0"/>
              </a:rPr>
              <a:t>/ r )  / (1 + r)</a:t>
            </a:r>
            <a:r>
              <a:rPr lang="es-CL" sz="3200" b="1" baseline="30000" dirty="0">
                <a:latin typeface="Times New Roman" pitchFamily="18" charset="0"/>
              </a:rPr>
              <a:t>n</a:t>
            </a:r>
          </a:p>
          <a:p>
            <a:pPr eaLnBrk="1" hangingPunct="1">
              <a:spcBef>
                <a:spcPct val="50000"/>
              </a:spcBef>
            </a:pPr>
            <a:r>
              <a:rPr lang="es-CL" sz="3200" b="1" dirty="0" smtClean="0">
                <a:latin typeface="Times New Roman" pitchFamily="18" charset="0"/>
              </a:rPr>
              <a:t>VP  </a:t>
            </a:r>
            <a:r>
              <a:rPr lang="es-CL" sz="3200" b="1" dirty="0">
                <a:latin typeface="Times New Roman" pitchFamily="18" charset="0"/>
              </a:rPr>
              <a:t>=  VP(</a:t>
            </a:r>
            <a:r>
              <a:rPr lang="es-CL" sz="3200" dirty="0">
                <a:latin typeface="Times New Roman" pitchFamily="18" charset="0"/>
              </a:rPr>
              <a:t>P</a:t>
            </a:r>
            <a:r>
              <a:rPr lang="es-CL" sz="3200" baseline="-25000" dirty="0">
                <a:latin typeface="Times New Roman" pitchFamily="18" charset="0"/>
              </a:rPr>
              <a:t>1</a:t>
            </a:r>
            <a:r>
              <a:rPr lang="es-CL" sz="3200" b="1" dirty="0">
                <a:latin typeface="Times New Roman" pitchFamily="18" charset="0"/>
              </a:rPr>
              <a:t>)   - VP(</a:t>
            </a:r>
            <a:r>
              <a:rPr lang="es-CL" sz="3200" dirty="0">
                <a:latin typeface="Times New Roman" pitchFamily="18" charset="0"/>
              </a:rPr>
              <a:t>P</a:t>
            </a:r>
            <a:r>
              <a:rPr lang="es-CL" sz="3200" baseline="-25000" dirty="0">
                <a:latin typeface="Times New Roman" pitchFamily="18" charset="0"/>
              </a:rPr>
              <a:t>2</a:t>
            </a:r>
            <a:r>
              <a:rPr lang="es-CL" sz="3200" b="1" dirty="0">
                <a:latin typeface="Times New Roman" pitchFamily="18" charset="0"/>
              </a:rPr>
              <a:t>) </a:t>
            </a:r>
          </a:p>
          <a:p>
            <a:pPr eaLnBrk="1" hangingPunct="1">
              <a:spcBef>
                <a:spcPct val="50000"/>
              </a:spcBef>
            </a:pPr>
            <a:r>
              <a:rPr lang="es-CL" sz="3200" b="1" dirty="0" smtClean="0">
                <a:latin typeface="Times New Roman" pitchFamily="18" charset="0"/>
              </a:rPr>
              <a:t>VP  </a:t>
            </a:r>
            <a:r>
              <a:rPr lang="es-CL" sz="3200" b="1" dirty="0">
                <a:latin typeface="Times New Roman" pitchFamily="18" charset="0"/>
              </a:rPr>
              <a:t>=  ( </a:t>
            </a:r>
            <a:r>
              <a:rPr lang="es-CL" sz="3200" b="1" dirty="0" smtClean="0">
                <a:latin typeface="Times New Roman" pitchFamily="18" charset="0"/>
              </a:rPr>
              <a:t>C </a:t>
            </a:r>
            <a:r>
              <a:rPr lang="es-CL" sz="3200" b="1" dirty="0">
                <a:latin typeface="Times New Roman" pitchFamily="18" charset="0"/>
              </a:rPr>
              <a:t>/ r )  -  { ( </a:t>
            </a:r>
            <a:r>
              <a:rPr lang="es-CL" sz="3200" b="1" dirty="0" smtClean="0">
                <a:latin typeface="Times New Roman" pitchFamily="18" charset="0"/>
              </a:rPr>
              <a:t>C </a:t>
            </a:r>
            <a:r>
              <a:rPr lang="es-CL" sz="3200" b="1" dirty="0">
                <a:latin typeface="Times New Roman" pitchFamily="18" charset="0"/>
              </a:rPr>
              <a:t>/ r )  / ( 1 + r )</a:t>
            </a:r>
            <a:r>
              <a:rPr lang="es-CL" sz="3200" b="1" baseline="30000" dirty="0">
                <a:latin typeface="Times New Roman" pitchFamily="18" charset="0"/>
              </a:rPr>
              <a:t>n</a:t>
            </a:r>
            <a:r>
              <a:rPr lang="es-CL" sz="3200" b="1" dirty="0">
                <a:latin typeface="Times New Roman" pitchFamily="18" charset="0"/>
              </a:rPr>
              <a:t> }</a:t>
            </a:r>
          </a:p>
          <a:p>
            <a:pPr eaLnBrk="1" hangingPunct="1">
              <a:spcBef>
                <a:spcPct val="50000"/>
              </a:spcBef>
            </a:pPr>
            <a:r>
              <a:rPr lang="es-CL" sz="4400" b="1" dirty="0" smtClean="0">
                <a:latin typeface="Times New Roman" pitchFamily="18" charset="0"/>
              </a:rPr>
              <a:t>VP  </a:t>
            </a:r>
            <a:r>
              <a:rPr lang="es-CL" sz="4400" b="1" dirty="0">
                <a:latin typeface="Times New Roman" pitchFamily="18" charset="0"/>
              </a:rPr>
              <a:t>=  </a:t>
            </a:r>
            <a:r>
              <a:rPr lang="es-CL" sz="4400" b="1" dirty="0" smtClean="0">
                <a:latin typeface="Times New Roman" pitchFamily="18" charset="0"/>
              </a:rPr>
              <a:t>(C </a:t>
            </a:r>
            <a:r>
              <a:rPr lang="es-CL" sz="4400" b="1" dirty="0">
                <a:latin typeface="Times New Roman" pitchFamily="18" charset="0"/>
              </a:rPr>
              <a:t>/ r )  * { 1 – 1 / (1 + r )</a:t>
            </a:r>
            <a:r>
              <a:rPr lang="es-CL" sz="4400" b="1" baseline="30000" dirty="0">
                <a:latin typeface="Times New Roman" pitchFamily="18" charset="0"/>
              </a:rPr>
              <a:t>n</a:t>
            </a:r>
            <a:r>
              <a:rPr lang="es-CL" sz="4400" b="1" dirty="0">
                <a:latin typeface="Times New Roman" pitchFamily="18" charset="0"/>
              </a:rPr>
              <a:t> }  </a:t>
            </a:r>
            <a:endParaRPr lang="es-ES" sz="4400" b="1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MX" dirty="0"/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0" y="106363"/>
            <a:ext cx="914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s-ES" sz="4400" b="1" i="1" dirty="0">
                <a:latin typeface="Times New Roman" pitchFamily="18" charset="0"/>
              </a:rPr>
              <a:t> Valor Presente de una anualidad.</a:t>
            </a:r>
            <a:endParaRPr lang="es-ES" u="sng" dirty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42875" y="1052513"/>
            <a:ext cx="8640763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s-ES" sz="2800" i="1" dirty="0">
                <a:latin typeface="Times New Roman" pitchFamily="18" charset="0"/>
              </a:rPr>
              <a:t>Para resolver los problemas de anualidades (cuotas de créditos) se debe conocer el valor de 3 de las 4 variables: el monto del crédito ( </a:t>
            </a:r>
            <a:r>
              <a:rPr lang="es-ES" sz="2800" b="1" dirty="0" smtClean="0">
                <a:latin typeface="Times New Roman" pitchFamily="18" charset="0"/>
              </a:rPr>
              <a:t>VP</a:t>
            </a:r>
            <a:r>
              <a:rPr lang="es-ES" sz="2800" i="1" dirty="0" smtClean="0">
                <a:latin typeface="Times New Roman" pitchFamily="18" charset="0"/>
              </a:rPr>
              <a:t> </a:t>
            </a:r>
            <a:r>
              <a:rPr lang="es-ES" sz="2800" i="1" dirty="0">
                <a:latin typeface="Times New Roman" pitchFamily="18" charset="0"/>
              </a:rPr>
              <a:t>); la cuota ( </a:t>
            </a:r>
            <a:r>
              <a:rPr lang="es-ES" sz="2800" i="1" dirty="0" smtClean="0">
                <a:latin typeface="Times New Roman" pitchFamily="18" charset="0"/>
              </a:rPr>
              <a:t>C </a:t>
            </a:r>
            <a:r>
              <a:rPr lang="es-ES" sz="2800" i="1" dirty="0">
                <a:latin typeface="Times New Roman" pitchFamily="18" charset="0"/>
              </a:rPr>
              <a:t>), el número de cuotas ( </a:t>
            </a:r>
            <a:r>
              <a:rPr lang="es-ES" sz="2800" b="1" dirty="0">
                <a:latin typeface="Times New Roman" pitchFamily="18" charset="0"/>
              </a:rPr>
              <a:t>n</a:t>
            </a:r>
            <a:r>
              <a:rPr lang="es-ES" sz="2800" i="1" dirty="0">
                <a:latin typeface="Times New Roman" pitchFamily="18" charset="0"/>
              </a:rPr>
              <a:t> ) o la tasa de interés del crédito ( </a:t>
            </a:r>
            <a:r>
              <a:rPr lang="es-ES" sz="2800" b="1" i="1" dirty="0">
                <a:latin typeface="Times New Roman" pitchFamily="18" charset="0"/>
              </a:rPr>
              <a:t>r </a:t>
            </a:r>
            <a:r>
              <a:rPr lang="es-ES" sz="2800" i="1" dirty="0">
                <a:latin typeface="Times New Roman" pitchFamily="18" charset="0"/>
              </a:rPr>
              <a:t>).</a:t>
            </a:r>
          </a:p>
        </p:txBody>
      </p:sp>
      <p:grpSp>
        <p:nvGrpSpPr>
          <p:cNvPr id="12293" name="22 Grupo"/>
          <p:cNvGrpSpPr>
            <a:grpSpLocks/>
          </p:cNvGrpSpPr>
          <p:nvPr/>
        </p:nvGrpSpPr>
        <p:grpSpPr bwMode="auto">
          <a:xfrm>
            <a:off x="214313" y="3714750"/>
            <a:ext cx="8351837" cy="1741488"/>
            <a:chOff x="468313" y="4508500"/>
            <a:chExt cx="8351837" cy="1740748"/>
          </a:xfrm>
        </p:grpSpPr>
        <p:sp>
          <p:nvSpPr>
            <p:cNvPr id="12294" name="Line 5"/>
            <p:cNvSpPr>
              <a:spLocks noChangeShapeType="1"/>
            </p:cNvSpPr>
            <p:nvPr/>
          </p:nvSpPr>
          <p:spPr bwMode="auto">
            <a:xfrm>
              <a:off x="2843213" y="5445125"/>
              <a:ext cx="719137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12295" name="Line 6"/>
            <p:cNvSpPr>
              <a:spLocks noChangeShapeType="1"/>
            </p:cNvSpPr>
            <p:nvPr/>
          </p:nvSpPr>
          <p:spPr bwMode="auto">
            <a:xfrm>
              <a:off x="5940425" y="5373688"/>
              <a:ext cx="21590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12296" name="Line 7"/>
            <p:cNvSpPr>
              <a:spLocks noChangeShapeType="1"/>
            </p:cNvSpPr>
            <p:nvPr/>
          </p:nvSpPr>
          <p:spPr bwMode="auto">
            <a:xfrm>
              <a:off x="6372225" y="5300663"/>
              <a:ext cx="1728788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 dirty="0"/>
            </a:p>
          </p:txBody>
        </p:sp>
        <p:grpSp>
          <p:nvGrpSpPr>
            <p:cNvPr id="12297" name="Group 11"/>
            <p:cNvGrpSpPr>
              <a:grpSpLocks/>
            </p:cNvGrpSpPr>
            <p:nvPr/>
          </p:nvGrpSpPr>
          <p:grpSpPr bwMode="auto">
            <a:xfrm>
              <a:off x="4611688" y="4579938"/>
              <a:ext cx="247650" cy="1585913"/>
              <a:chOff x="2860" y="1887"/>
              <a:chExt cx="156" cy="999"/>
            </a:xfrm>
          </p:grpSpPr>
          <p:sp>
            <p:nvSpPr>
              <p:cNvPr id="12309" name="Line 8"/>
              <p:cNvSpPr>
                <a:spLocks noChangeShapeType="1"/>
              </p:cNvSpPr>
              <p:nvPr/>
            </p:nvSpPr>
            <p:spPr bwMode="auto">
              <a:xfrm>
                <a:off x="2860" y="1887"/>
                <a:ext cx="0" cy="99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 dirty="0"/>
              </a:p>
            </p:txBody>
          </p:sp>
          <p:sp>
            <p:nvSpPr>
              <p:cNvPr id="12310" name="Line 9"/>
              <p:cNvSpPr>
                <a:spLocks noChangeShapeType="1"/>
              </p:cNvSpPr>
              <p:nvPr/>
            </p:nvSpPr>
            <p:spPr bwMode="auto">
              <a:xfrm>
                <a:off x="2880" y="1888"/>
                <a:ext cx="13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 dirty="0"/>
              </a:p>
            </p:txBody>
          </p:sp>
          <p:sp>
            <p:nvSpPr>
              <p:cNvPr id="12311" name="Line 10"/>
              <p:cNvSpPr>
                <a:spLocks noChangeShapeType="1"/>
              </p:cNvSpPr>
              <p:nvPr/>
            </p:nvSpPr>
            <p:spPr bwMode="auto">
              <a:xfrm>
                <a:off x="2880" y="2886"/>
                <a:ext cx="13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 dirty="0"/>
              </a:p>
            </p:txBody>
          </p:sp>
        </p:grpSp>
        <p:grpSp>
          <p:nvGrpSpPr>
            <p:cNvPr id="12298" name="Group 12"/>
            <p:cNvGrpSpPr>
              <a:grpSpLocks/>
            </p:cNvGrpSpPr>
            <p:nvPr/>
          </p:nvGrpSpPr>
          <p:grpSpPr bwMode="auto">
            <a:xfrm rot="10800000">
              <a:off x="8604250" y="4508500"/>
              <a:ext cx="215900" cy="1584325"/>
              <a:chOff x="2880" y="1888"/>
              <a:chExt cx="136" cy="998"/>
            </a:xfrm>
          </p:grpSpPr>
          <p:sp>
            <p:nvSpPr>
              <p:cNvPr id="12306" name="Line 13"/>
              <p:cNvSpPr>
                <a:spLocks noChangeShapeType="1"/>
              </p:cNvSpPr>
              <p:nvPr/>
            </p:nvSpPr>
            <p:spPr bwMode="auto">
              <a:xfrm>
                <a:off x="2880" y="1888"/>
                <a:ext cx="0" cy="99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 dirty="0"/>
              </a:p>
            </p:txBody>
          </p:sp>
          <p:sp>
            <p:nvSpPr>
              <p:cNvPr id="12307" name="Line 14"/>
              <p:cNvSpPr>
                <a:spLocks noChangeShapeType="1"/>
              </p:cNvSpPr>
              <p:nvPr/>
            </p:nvSpPr>
            <p:spPr bwMode="auto">
              <a:xfrm>
                <a:off x="2880" y="1888"/>
                <a:ext cx="13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 dirty="0"/>
              </a:p>
            </p:txBody>
          </p:sp>
          <p:sp>
            <p:nvSpPr>
              <p:cNvPr id="12308" name="Line 15"/>
              <p:cNvSpPr>
                <a:spLocks noChangeShapeType="1"/>
              </p:cNvSpPr>
              <p:nvPr/>
            </p:nvSpPr>
            <p:spPr bwMode="auto">
              <a:xfrm>
                <a:off x="2880" y="2886"/>
                <a:ext cx="13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 dirty="0"/>
              </a:p>
            </p:txBody>
          </p:sp>
        </p:grpSp>
        <p:sp>
          <p:nvSpPr>
            <p:cNvPr id="12299" name="Text Box 24"/>
            <p:cNvSpPr txBox="1">
              <a:spLocks noChangeArrowheads="1"/>
            </p:cNvSpPr>
            <p:nvPr/>
          </p:nvSpPr>
          <p:spPr bwMode="auto">
            <a:xfrm>
              <a:off x="2843213" y="4652963"/>
              <a:ext cx="792162" cy="6768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s-CL" sz="4400" b="1" dirty="0" smtClean="0">
                  <a:latin typeface="Times New Roman" pitchFamily="18" charset="0"/>
                </a:rPr>
                <a:t>C</a:t>
              </a:r>
              <a:endParaRPr lang="es-ES" sz="4400" b="1" dirty="0">
                <a:latin typeface="Times New Roman" pitchFamily="18" charset="0"/>
              </a:endParaRPr>
            </a:p>
          </p:txBody>
        </p:sp>
        <p:sp>
          <p:nvSpPr>
            <p:cNvPr id="12300" name="Text Box 25"/>
            <p:cNvSpPr txBox="1">
              <a:spLocks noChangeArrowheads="1"/>
            </p:cNvSpPr>
            <p:nvPr/>
          </p:nvSpPr>
          <p:spPr bwMode="auto">
            <a:xfrm>
              <a:off x="2857488" y="5572140"/>
              <a:ext cx="792162" cy="677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s-CL" sz="4400" b="1" i="1" dirty="0">
                  <a:latin typeface="Times New Roman" pitchFamily="18" charset="0"/>
                </a:rPr>
                <a:t>r</a:t>
              </a:r>
              <a:endParaRPr lang="es-ES" sz="4400" b="1" i="1" dirty="0">
                <a:latin typeface="Times New Roman" pitchFamily="18" charset="0"/>
              </a:endParaRPr>
            </a:p>
          </p:txBody>
        </p:sp>
        <p:sp>
          <p:nvSpPr>
            <p:cNvPr id="12301" name="Text Box 26"/>
            <p:cNvSpPr txBox="1">
              <a:spLocks noChangeArrowheads="1"/>
            </p:cNvSpPr>
            <p:nvPr/>
          </p:nvSpPr>
          <p:spPr bwMode="auto">
            <a:xfrm>
              <a:off x="3708400" y="5084763"/>
              <a:ext cx="792163" cy="822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s-CL" sz="5400" b="1" dirty="0">
                  <a:latin typeface="Times New Roman" pitchFamily="18" charset="0"/>
                </a:rPr>
                <a:t>*</a:t>
              </a:r>
              <a:endParaRPr lang="es-ES" sz="5400" b="1" dirty="0">
                <a:latin typeface="Times New Roman" pitchFamily="18" charset="0"/>
              </a:endParaRPr>
            </a:p>
          </p:txBody>
        </p:sp>
        <p:sp>
          <p:nvSpPr>
            <p:cNvPr id="12302" name="Text Box 27"/>
            <p:cNvSpPr txBox="1">
              <a:spLocks noChangeArrowheads="1"/>
            </p:cNvSpPr>
            <p:nvPr/>
          </p:nvSpPr>
          <p:spPr bwMode="auto">
            <a:xfrm>
              <a:off x="6443663" y="5373688"/>
              <a:ext cx="1728787" cy="677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s-CL" sz="4400" b="1" dirty="0">
                  <a:latin typeface="Times New Roman" pitchFamily="18" charset="0"/>
                </a:rPr>
                <a:t>(1 + </a:t>
              </a:r>
              <a:r>
                <a:rPr lang="es-CL" sz="4400" b="1" i="1" dirty="0">
                  <a:latin typeface="Times New Roman" pitchFamily="18" charset="0"/>
                </a:rPr>
                <a:t>r</a:t>
              </a:r>
              <a:r>
                <a:rPr lang="es-CL" sz="4400" b="1" dirty="0">
                  <a:latin typeface="Times New Roman" pitchFamily="18" charset="0"/>
                </a:rPr>
                <a:t>)</a:t>
              </a:r>
              <a:r>
                <a:rPr lang="es-CL" sz="4400" b="1" baseline="30000" dirty="0">
                  <a:latin typeface="Times New Roman" pitchFamily="18" charset="0"/>
                </a:rPr>
                <a:t>n</a:t>
              </a:r>
              <a:endParaRPr lang="es-ES" sz="4400" b="1" baseline="30000" dirty="0">
                <a:latin typeface="Times New Roman" pitchFamily="18" charset="0"/>
              </a:endParaRPr>
            </a:p>
          </p:txBody>
        </p:sp>
        <p:sp>
          <p:nvSpPr>
            <p:cNvPr id="12303" name="Text Box 28"/>
            <p:cNvSpPr txBox="1">
              <a:spLocks noChangeArrowheads="1"/>
            </p:cNvSpPr>
            <p:nvPr/>
          </p:nvSpPr>
          <p:spPr bwMode="auto">
            <a:xfrm>
              <a:off x="6732588" y="4652963"/>
              <a:ext cx="792162" cy="669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s-CL" sz="4400" b="1" dirty="0">
                  <a:latin typeface="Times New Roman" pitchFamily="18" charset="0"/>
                </a:rPr>
                <a:t>1</a:t>
              </a:r>
              <a:endParaRPr lang="es-ES" sz="4400" b="1" dirty="0">
                <a:latin typeface="Times New Roman" pitchFamily="18" charset="0"/>
              </a:endParaRPr>
            </a:p>
          </p:txBody>
        </p:sp>
        <p:sp>
          <p:nvSpPr>
            <p:cNvPr id="12304" name="Text Box 29"/>
            <p:cNvSpPr txBox="1">
              <a:spLocks noChangeArrowheads="1"/>
            </p:cNvSpPr>
            <p:nvPr/>
          </p:nvSpPr>
          <p:spPr bwMode="auto">
            <a:xfrm>
              <a:off x="468313" y="5084763"/>
              <a:ext cx="2232025" cy="6768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s-CL" sz="4400" b="1" dirty="0" smtClean="0">
                  <a:latin typeface="Times New Roman" pitchFamily="18" charset="0"/>
                </a:rPr>
                <a:t>VP </a:t>
              </a:r>
              <a:r>
                <a:rPr lang="es-CL" sz="4400" b="1" dirty="0">
                  <a:latin typeface="Times New Roman" pitchFamily="18" charset="0"/>
                </a:rPr>
                <a:t>=</a:t>
              </a:r>
              <a:endParaRPr lang="es-ES" sz="4400" b="1" dirty="0">
                <a:latin typeface="Times New Roman" pitchFamily="18" charset="0"/>
              </a:endParaRPr>
            </a:p>
          </p:txBody>
        </p:sp>
        <p:sp>
          <p:nvSpPr>
            <p:cNvPr id="12305" name="Text Box 30"/>
            <p:cNvSpPr txBox="1">
              <a:spLocks noChangeArrowheads="1"/>
            </p:cNvSpPr>
            <p:nvPr/>
          </p:nvSpPr>
          <p:spPr bwMode="auto">
            <a:xfrm>
              <a:off x="4932363" y="5013325"/>
              <a:ext cx="792162" cy="822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s-CL" sz="5400" b="1" dirty="0">
                  <a:latin typeface="Times New Roman" pitchFamily="18" charset="0"/>
                </a:rPr>
                <a:t>1</a:t>
              </a:r>
              <a:endParaRPr lang="es-ES" sz="5400" b="1" dirty="0"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966788"/>
          </a:xfrm>
        </p:spPr>
        <p:txBody>
          <a:bodyPr/>
          <a:lstStyle/>
          <a:p>
            <a:pPr algn="l" eaLnBrk="1" hangingPunct="1"/>
            <a:r>
              <a:rPr lang="es-ES" b="1" i="1" dirty="0" smtClean="0">
                <a:latin typeface="Times New Roman" pitchFamily="18" charset="0"/>
                <a:cs typeface="Times New Roman" pitchFamily="18" charset="0"/>
              </a:rPr>
              <a:t>Los bonos (P; c; n)</a:t>
            </a:r>
          </a:p>
        </p:txBody>
      </p:sp>
      <p:sp>
        <p:nvSpPr>
          <p:cNvPr id="13316" name="Line 5"/>
          <p:cNvSpPr>
            <a:spLocks noChangeShapeType="1"/>
          </p:cNvSpPr>
          <p:nvPr/>
        </p:nvSpPr>
        <p:spPr bwMode="auto">
          <a:xfrm>
            <a:off x="611188" y="4367213"/>
            <a:ext cx="72739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13317" name="Line 6"/>
          <p:cNvSpPr>
            <a:spLocks noChangeShapeType="1"/>
          </p:cNvSpPr>
          <p:nvPr/>
        </p:nvSpPr>
        <p:spPr bwMode="auto">
          <a:xfrm flipV="1">
            <a:off x="827088" y="1125538"/>
            <a:ext cx="0" cy="324167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13318" name="Line 7"/>
          <p:cNvSpPr>
            <a:spLocks noChangeShapeType="1"/>
          </p:cNvSpPr>
          <p:nvPr/>
        </p:nvSpPr>
        <p:spPr bwMode="auto">
          <a:xfrm flipV="1">
            <a:off x="1692275" y="3286125"/>
            <a:ext cx="0" cy="108108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13319" name="Line 8"/>
          <p:cNvSpPr>
            <a:spLocks noChangeShapeType="1"/>
          </p:cNvSpPr>
          <p:nvPr/>
        </p:nvSpPr>
        <p:spPr bwMode="auto">
          <a:xfrm flipV="1">
            <a:off x="2987675" y="3213100"/>
            <a:ext cx="0" cy="115411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13320" name="Line 9"/>
          <p:cNvSpPr>
            <a:spLocks noChangeShapeType="1"/>
          </p:cNvSpPr>
          <p:nvPr/>
        </p:nvSpPr>
        <p:spPr bwMode="auto">
          <a:xfrm flipV="1">
            <a:off x="4427538" y="3213100"/>
            <a:ext cx="0" cy="115411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13321" name="Line 10"/>
          <p:cNvSpPr>
            <a:spLocks noChangeShapeType="1"/>
          </p:cNvSpPr>
          <p:nvPr/>
        </p:nvSpPr>
        <p:spPr bwMode="auto">
          <a:xfrm flipV="1">
            <a:off x="6084888" y="3213100"/>
            <a:ext cx="0" cy="115411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13322" name="Text Box 11"/>
          <p:cNvSpPr txBox="1">
            <a:spLocks noChangeArrowheads="1"/>
          </p:cNvSpPr>
          <p:nvPr/>
        </p:nvSpPr>
        <p:spPr bwMode="auto">
          <a:xfrm>
            <a:off x="1116013" y="2708275"/>
            <a:ext cx="11509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b="1" dirty="0"/>
              <a:t>cupón 1</a:t>
            </a:r>
          </a:p>
        </p:txBody>
      </p:sp>
      <p:sp>
        <p:nvSpPr>
          <p:cNvPr id="13323" name="Text Box 12"/>
          <p:cNvSpPr txBox="1">
            <a:spLocks noChangeArrowheads="1"/>
          </p:cNvSpPr>
          <p:nvPr/>
        </p:nvSpPr>
        <p:spPr bwMode="auto">
          <a:xfrm>
            <a:off x="2555875" y="4652963"/>
            <a:ext cx="7905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sz="3200" b="1" dirty="0"/>
              <a:t>2</a:t>
            </a:r>
          </a:p>
        </p:txBody>
      </p:sp>
      <p:sp>
        <p:nvSpPr>
          <p:cNvPr id="13324" name="Text Box 13"/>
          <p:cNvSpPr txBox="1">
            <a:spLocks noChangeArrowheads="1"/>
          </p:cNvSpPr>
          <p:nvPr/>
        </p:nvSpPr>
        <p:spPr bwMode="auto">
          <a:xfrm>
            <a:off x="1258888" y="4652963"/>
            <a:ext cx="7905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sz="3200" b="1" dirty="0"/>
              <a:t>1</a:t>
            </a:r>
          </a:p>
        </p:txBody>
      </p:sp>
      <p:sp>
        <p:nvSpPr>
          <p:cNvPr id="13325" name="Text Box 14"/>
          <p:cNvSpPr txBox="1">
            <a:spLocks noChangeArrowheads="1"/>
          </p:cNvSpPr>
          <p:nvPr/>
        </p:nvSpPr>
        <p:spPr bwMode="auto">
          <a:xfrm>
            <a:off x="5795963" y="4652963"/>
            <a:ext cx="7905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sz="3200" b="1" dirty="0"/>
              <a:t>n</a:t>
            </a:r>
          </a:p>
        </p:txBody>
      </p:sp>
      <p:sp>
        <p:nvSpPr>
          <p:cNvPr id="13326" name="Text Box 15"/>
          <p:cNvSpPr txBox="1">
            <a:spLocks noChangeArrowheads="1"/>
          </p:cNvSpPr>
          <p:nvPr/>
        </p:nvSpPr>
        <p:spPr bwMode="auto">
          <a:xfrm>
            <a:off x="7524750" y="4581525"/>
            <a:ext cx="7905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sz="3200" b="1" dirty="0"/>
              <a:t>t</a:t>
            </a:r>
          </a:p>
        </p:txBody>
      </p:sp>
      <p:sp>
        <p:nvSpPr>
          <p:cNvPr id="13327" name="Text Box 16"/>
          <p:cNvSpPr txBox="1">
            <a:spLocks noChangeArrowheads="1"/>
          </p:cNvSpPr>
          <p:nvPr/>
        </p:nvSpPr>
        <p:spPr bwMode="auto">
          <a:xfrm>
            <a:off x="3995738" y="4652963"/>
            <a:ext cx="7905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sz="3200" b="1" dirty="0"/>
              <a:t>…</a:t>
            </a:r>
          </a:p>
        </p:txBody>
      </p:sp>
      <p:sp>
        <p:nvSpPr>
          <p:cNvPr id="13328" name="Text Box 17"/>
          <p:cNvSpPr txBox="1">
            <a:spLocks noChangeArrowheads="1"/>
          </p:cNvSpPr>
          <p:nvPr/>
        </p:nvSpPr>
        <p:spPr bwMode="auto">
          <a:xfrm>
            <a:off x="6372225" y="1196975"/>
            <a:ext cx="1295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b="1" dirty="0"/>
              <a:t>Principal</a:t>
            </a:r>
          </a:p>
        </p:txBody>
      </p:sp>
      <p:sp>
        <p:nvSpPr>
          <p:cNvPr id="13329" name="Text Box 19"/>
          <p:cNvSpPr txBox="1">
            <a:spLocks noChangeArrowheads="1"/>
          </p:cNvSpPr>
          <p:nvPr/>
        </p:nvSpPr>
        <p:spPr bwMode="auto">
          <a:xfrm>
            <a:off x="971550" y="981075"/>
            <a:ext cx="7905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3200" b="1" dirty="0"/>
              <a:t>$</a:t>
            </a:r>
          </a:p>
        </p:txBody>
      </p:sp>
      <p:sp>
        <p:nvSpPr>
          <p:cNvPr id="13330" name="Text Box 20"/>
          <p:cNvSpPr txBox="1">
            <a:spLocks noChangeArrowheads="1"/>
          </p:cNvSpPr>
          <p:nvPr/>
        </p:nvSpPr>
        <p:spPr bwMode="auto">
          <a:xfrm>
            <a:off x="0" y="5661025"/>
            <a:ext cx="914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sz="4400" b="1" i="1" dirty="0">
                <a:latin typeface="Times New Roman" pitchFamily="18" charset="0"/>
                <a:cs typeface="Times New Roman" pitchFamily="18" charset="0"/>
              </a:rPr>
              <a:t>Flujo de caja de un bono</a:t>
            </a:r>
          </a:p>
        </p:txBody>
      </p:sp>
      <p:sp>
        <p:nvSpPr>
          <p:cNvPr id="13331" name="Text Box 21"/>
          <p:cNvSpPr txBox="1">
            <a:spLocks noChangeArrowheads="1"/>
          </p:cNvSpPr>
          <p:nvPr/>
        </p:nvSpPr>
        <p:spPr bwMode="auto">
          <a:xfrm>
            <a:off x="250825" y="4652963"/>
            <a:ext cx="7905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sz="3200" b="1" dirty="0"/>
              <a:t>0</a:t>
            </a:r>
          </a:p>
        </p:txBody>
      </p:sp>
      <p:sp>
        <p:nvSpPr>
          <p:cNvPr id="13332" name="Line 22"/>
          <p:cNvSpPr>
            <a:spLocks noChangeShapeType="1"/>
          </p:cNvSpPr>
          <p:nvPr/>
        </p:nvSpPr>
        <p:spPr bwMode="auto">
          <a:xfrm>
            <a:off x="468313" y="3213100"/>
            <a:ext cx="7273925" cy="0"/>
          </a:xfrm>
          <a:prstGeom prst="line">
            <a:avLst/>
          </a:prstGeom>
          <a:noFill/>
          <a:ln w="762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13333" name="Text Box 23"/>
          <p:cNvSpPr txBox="1">
            <a:spLocks noChangeArrowheads="1"/>
          </p:cNvSpPr>
          <p:nvPr/>
        </p:nvSpPr>
        <p:spPr bwMode="auto">
          <a:xfrm>
            <a:off x="2411413" y="2708275"/>
            <a:ext cx="11509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b="1" dirty="0"/>
              <a:t>cupón 2</a:t>
            </a:r>
          </a:p>
        </p:txBody>
      </p:sp>
      <p:sp>
        <p:nvSpPr>
          <p:cNvPr id="13334" name="Text Box 24"/>
          <p:cNvSpPr txBox="1">
            <a:spLocks noChangeArrowheads="1"/>
          </p:cNvSpPr>
          <p:nvPr/>
        </p:nvSpPr>
        <p:spPr bwMode="auto">
          <a:xfrm>
            <a:off x="5003800" y="2708275"/>
            <a:ext cx="11509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b="1" dirty="0"/>
              <a:t>cupón n</a:t>
            </a:r>
          </a:p>
        </p:txBody>
      </p:sp>
      <p:sp>
        <p:nvSpPr>
          <p:cNvPr id="13335" name="Line 25"/>
          <p:cNvSpPr>
            <a:spLocks noChangeShapeType="1"/>
          </p:cNvSpPr>
          <p:nvPr/>
        </p:nvSpPr>
        <p:spPr bwMode="auto">
          <a:xfrm flipV="1">
            <a:off x="6227763" y="1268413"/>
            <a:ext cx="0" cy="3097212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13336" name="Line 26"/>
          <p:cNvSpPr>
            <a:spLocks noChangeShapeType="1"/>
          </p:cNvSpPr>
          <p:nvPr/>
        </p:nvSpPr>
        <p:spPr bwMode="auto">
          <a:xfrm rot="10800000" flipV="1">
            <a:off x="827088" y="3573463"/>
            <a:ext cx="0" cy="3097212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966788"/>
          </a:xfrm>
        </p:spPr>
        <p:txBody>
          <a:bodyPr/>
          <a:lstStyle/>
          <a:p>
            <a:pPr algn="l" eaLnBrk="1" hangingPunct="1"/>
            <a:r>
              <a:rPr lang="es-ES" b="1" i="1" dirty="0" smtClean="0">
                <a:latin typeface="Times New Roman" pitchFamily="18" charset="0"/>
                <a:cs typeface="Times New Roman" pitchFamily="18" charset="0"/>
              </a:rPr>
              <a:t>Las acciones (P</a:t>
            </a:r>
            <a:r>
              <a:rPr lang="es-ES" b="1" i="1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s-ES" b="1" i="1" dirty="0" smtClean="0">
                <a:latin typeface="Times New Roman" pitchFamily="18" charset="0"/>
                <a:cs typeface="Times New Roman" pitchFamily="18" charset="0"/>
              </a:rPr>
              <a:t>; DIV</a:t>
            </a:r>
            <a:r>
              <a:rPr lang="es-ES" b="1" i="1" baseline="-25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s-ES" b="1" i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>
            <a:off x="611188" y="4367213"/>
            <a:ext cx="72739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 flipV="1">
            <a:off x="827088" y="1125538"/>
            <a:ext cx="0" cy="324167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 flipV="1">
            <a:off x="1692275" y="3286125"/>
            <a:ext cx="0" cy="108108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 flipV="1">
            <a:off x="2987675" y="1989138"/>
            <a:ext cx="0" cy="237807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 flipV="1">
            <a:off x="4427538" y="2852738"/>
            <a:ext cx="0" cy="151447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 flipV="1">
            <a:off x="6084888" y="3213100"/>
            <a:ext cx="0" cy="115411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1476375" y="3141663"/>
            <a:ext cx="11509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b="1" dirty="0"/>
              <a:t>DIV</a:t>
            </a:r>
            <a:r>
              <a:rPr lang="es-ES" b="1" baseline="-25000" dirty="0"/>
              <a:t>1</a:t>
            </a:r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2555875" y="4652963"/>
            <a:ext cx="7905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sz="2400" b="1" dirty="0"/>
              <a:t>2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1258888" y="4652963"/>
            <a:ext cx="7905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sz="2400" b="1" dirty="0"/>
              <a:t>1</a:t>
            </a:r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5795963" y="4652963"/>
            <a:ext cx="7905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sz="2400" b="1" dirty="0"/>
              <a:t>n</a:t>
            </a:r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7019925" y="4581525"/>
            <a:ext cx="18732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sz="2400" b="1" dirty="0"/>
              <a:t>tiempo</a:t>
            </a: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3995738" y="4437063"/>
            <a:ext cx="7905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sz="3200" b="1" dirty="0"/>
              <a:t>…</a:t>
            </a:r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6372225" y="1196975"/>
            <a:ext cx="1295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b="1" dirty="0"/>
              <a:t>P</a:t>
            </a:r>
            <a:r>
              <a:rPr lang="es-ES" b="1" baseline="-25000" dirty="0"/>
              <a:t>n</a:t>
            </a: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971550" y="981075"/>
            <a:ext cx="7905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3200" b="1" dirty="0"/>
              <a:t>$</a:t>
            </a:r>
          </a:p>
        </p:txBody>
      </p:sp>
      <p:sp>
        <p:nvSpPr>
          <p:cNvPr id="14354" name="Text Box 18"/>
          <p:cNvSpPr txBox="1">
            <a:spLocks noChangeArrowheads="1"/>
          </p:cNvSpPr>
          <p:nvPr/>
        </p:nvSpPr>
        <p:spPr bwMode="auto">
          <a:xfrm>
            <a:off x="1331913" y="5661025"/>
            <a:ext cx="6840537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sz="4400" b="1" i="1" dirty="0">
                <a:latin typeface="Times New Roman" pitchFamily="18" charset="0"/>
                <a:cs typeface="Times New Roman" pitchFamily="18" charset="0"/>
              </a:rPr>
              <a:t>Flujo de caja de una acción</a:t>
            </a:r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0" y="4652963"/>
            <a:ext cx="13319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2400" b="1" dirty="0"/>
              <a:t>Hoy = 0</a:t>
            </a:r>
          </a:p>
        </p:txBody>
      </p:sp>
      <p:sp>
        <p:nvSpPr>
          <p:cNvPr id="14356" name="Text Box 21"/>
          <p:cNvSpPr txBox="1">
            <a:spLocks noChangeArrowheads="1"/>
          </p:cNvSpPr>
          <p:nvPr/>
        </p:nvSpPr>
        <p:spPr bwMode="auto">
          <a:xfrm>
            <a:off x="2843213" y="1844675"/>
            <a:ext cx="11509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b="1" dirty="0"/>
              <a:t>DIV</a:t>
            </a:r>
            <a:r>
              <a:rPr lang="es-ES" b="1" baseline="-25000" dirty="0"/>
              <a:t>2</a:t>
            </a:r>
          </a:p>
        </p:txBody>
      </p:sp>
      <p:sp>
        <p:nvSpPr>
          <p:cNvPr id="14357" name="Line 23"/>
          <p:cNvSpPr>
            <a:spLocks noChangeShapeType="1"/>
          </p:cNvSpPr>
          <p:nvPr/>
        </p:nvSpPr>
        <p:spPr bwMode="auto">
          <a:xfrm flipV="1">
            <a:off x="6227763" y="1268413"/>
            <a:ext cx="0" cy="3097212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14358" name="Line 24"/>
          <p:cNvSpPr>
            <a:spLocks noChangeShapeType="1"/>
          </p:cNvSpPr>
          <p:nvPr/>
        </p:nvSpPr>
        <p:spPr bwMode="auto">
          <a:xfrm rot="10800000" flipV="1">
            <a:off x="827088" y="3573463"/>
            <a:ext cx="0" cy="3097212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14359" name="Text Box 25"/>
          <p:cNvSpPr txBox="1">
            <a:spLocks noChangeArrowheads="1"/>
          </p:cNvSpPr>
          <p:nvPr/>
        </p:nvSpPr>
        <p:spPr bwMode="auto">
          <a:xfrm>
            <a:off x="4859338" y="3284538"/>
            <a:ext cx="11509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s-ES" b="1" dirty="0"/>
              <a:t>DIV</a:t>
            </a:r>
            <a:r>
              <a:rPr lang="es-ES" b="1" baseline="-25000" dirty="0"/>
              <a:t>n</a:t>
            </a:r>
            <a:r>
              <a:rPr lang="es-ES" b="1" dirty="0"/>
              <a:t> </a:t>
            </a:r>
          </a:p>
        </p:txBody>
      </p:sp>
      <p:sp>
        <p:nvSpPr>
          <p:cNvPr id="14360" name="Text Box 26"/>
          <p:cNvSpPr txBox="1">
            <a:spLocks noChangeArrowheads="1"/>
          </p:cNvSpPr>
          <p:nvPr/>
        </p:nvSpPr>
        <p:spPr bwMode="auto">
          <a:xfrm>
            <a:off x="179388" y="6308725"/>
            <a:ext cx="5048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s-ES" b="1" dirty="0"/>
              <a:t>P</a:t>
            </a:r>
            <a:r>
              <a:rPr lang="es-ES" b="1" baseline="-25000" dirty="0"/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706438"/>
          </a:xfrm>
        </p:spPr>
        <p:txBody>
          <a:bodyPr/>
          <a:lstStyle/>
          <a:p>
            <a:pPr algn="l" eaLnBrk="1" hangingPunct="1"/>
            <a:r>
              <a:rPr lang="es-ES" sz="3200" b="1" i="1" dirty="0" smtClean="0">
                <a:latin typeface="Times New Roman" pitchFamily="18" charset="0"/>
                <a:cs typeface="Times New Roman" pitchFamily="18" charset="0"/>
              </a:rPr>
              <a:t>El cálculo del precio de las acciones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23850" y="765175"/>
            <a:ext cx="8229600" cy="5400675"/>
          </a:xfrm>
        </p:spPr>
        <p:txBody>
          <a:bodyPr/>
          <a:lstStyle/>
          <a:p>
            <a:pPr algn="just" eaLnBrk="1" hangingPunct="1"/>
            <a:r>
              <a:rPr lang="es-ES" sz="2800" i="1" dirty="0" smtClean="0">
                <a:latin typeface="Times New Roman" pitchFamily="18" charset="0"/>
              </a:rPr>
              <a:t>El “Modelo de Descuento de Dividendos” supone varias cosas improbables (pues en el fondo de nuestro corazoncito sabemos que no se puede ‘conocer’ el precio de mañana de las acciones):</a:t>
            </a:r>
          </a:p>
          <a:p>
            <a:pPr lvl="1" eaLnBrk="1" hangingPunct="1"/>
            <a:r>
              <a:rPr lang="es-ES" i="1" dirty="0" smtClean="0">
                <a:latin typeface="Times New Roman" pitchFamily="18" charset="0"/>
              </a:rPr>
              <a:t>dividendos constantes y conocidos (?)</a:t>
            </a:r>
          </a:p>
          <a:p>
            <a:pPr lvl="1" eaLnBrk="1" hangingPunct="1"/>
            <a:r>
              <a:rPr lang="es-ES" i="1" dirty="0" smtClean="0">
                <a:latin typeface="Times New Roman" pitchFamily="18" charset="0"/>
              </a:rPr>
              <a:t>crecimiento constante y conocido (?)</a:t>
            </a:r>
          </a:p>
          <a:p>
            <a:pPr lvl="1" eaLnBrk="1" hangingPunct="1"/>
            <a:r>
              <a:rPr lang="es-CL" i="1" dirty="0" smtClean="0">
                <a:latin typeface="Times New Roman" pitchFamily="18" charset="0"/>
              </a:rPr>
              <a:t>tasa de interés constante y conocida (?)</a:t>
            </a:r>
            <a:endParaRPr lang="es-ES" i="1" dirty="0" smtClean="0">
              <a:latin typeface="Times New Roman" pitchFamily="18" charset="0"/>
            </a:endParaRPr>
          </a:p>
          <a:p>
            <a:pPr lvl="1" eaLnBrk="1" hangingPunct="1"/>
            <a:endParaRPr lang="es-ES" i="1" dirty="0" smtClean="0"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es-ES" sz="2800" dirty="0" smtClean="0"/>
              <a:t>                                   </a:t>
            </a:r>
            <a:r>
              <a:rPr lang="es-ES" sz="2800" b="1" dirty="0" smtClean="0"/>
              <a:t>DIV</a:t>
            </a:r>
            <a:r>
              <a:rPr lang="es-ES" sz="2800" b="1" baseline="-25000" dirty="0" smtClean="0"/>
              <a:t>1</a:t>
            </a:r>
          </a:p>
          <a:p>
            <a:pPr eaLnBrk="1" hangingPunct="1">
              <a:buFontTx/>
              <a:buNone/>
            </a:pPr>
            <a:r>
              <a:rPr lang="es-ES" sz="2800" b="1" dirty="0" smtClean="0"/>
              <a:t>                 P</a:t>
            </a:r>
            <a:r>
              <a:rPr lang="es-ES" sz="2800" b="1" baseline="-25000" dirty="0" smtClean="0"/>
              <a:t>0</a:t>
            </a:r>
            <a:r>
              <a:rPr lang="es-ES" sz="2800" b="1" dirty="0" smtClean="0"/>
              <a:t>  =  </a:t>
            </a:r>
          </a:p>
          <a:p>
            <a:pPr eaLnBrk="1" hangingPunct="1">
              <a:buFontTx/>
              <a:buNone/>
            </a:pPr>
            <a:r>
              <a:rPr lang="es-ES" sz="2800" b="1" dirty="0" smtClean="0"/>
              <a:t>                                ( r  –  g )</a:t>
            </a:r>
          </a:p>
        </p:txBody>
      </p:sp>
      <p:sp>
        <p:nvSpPr>
          <p:cNvPr id="15365" name="Line 5"/>
          <p:cNvSpPr>
            <a:spLocks noChangeShapeType="1"/>
          </p:cNvSpPr>
          <p:nvPr/>
        </p:nvSpPr>
        <p:spPr bwMode="auto">
          <a:xfrm>
            <a:off x="3203575" y="5373688"/>
            <a:ext cx="2087563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624888" cy="850900"/>
          </a:xfrm>
        </p:spPr>
        <p:txBody>
          <a:bodyPr/>
          <a:lstStyle/>
          <a:p>
            <a:pPr algn="l" eaLnBrk="1" hangingPunct="1"/>
            <a:r>
              <a:rPr lang="es-ES" sz="5400" b="1" i="1" dirty="0" smtClean="0">
                <a:latin typeface="Times New Roman" pitchFamily="18" charset="0"/>
              </a:rPr>
              <a:t>La Inflación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79388" y="836613"/>
            <a:ext cx="8569325" cy="4525962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s-ES" i="1" dirty="0" smtClean="0">
                <a:latin typeface="Times New Roman" pitchFamily="18" charset="0"/>
              </a:rPr>
              <a:t>El problema se resuelve mediante la distinción entre los valores nominales (face value) y los valores reales (en moneda e un mismo poder adquisitivo) que se relacionan entre sí a través de la tasa de inflación: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s-ES" sz="2800" b="1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" sz="2800" dirty="0" smtClean="0"/>
              <a:t>                                       </a:t>
            </a:r>
            <a:r>
              <a:rPr lang="es-ES" sz="2800" b="1" dirty="0" smtClean="0"/>
              <a:t>1 + tasa interés nominal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" sz="2800" b="1" dirty="0" smtClean="0"/>
              <a:t>1 + tasa interés real </a:t>
            </a:r>
            <a:r>
              <a:rPr lang="es-ES" sz="2800" dirty="0" smtClean="0"/>
              <a:t>=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" sz="2800" dirty="0" smtClean="0"/>
              <a:t>                                          </a:t>
            </a:r>
            <a:r>
              <a:rPr lang="es-ES" sz="2800" b="1" dirty="0" smtClean="0"/>
              <a:t>1 + tasa de inflación</a:t>
            </a:r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4067175" y="4149725"/>
            <a:ext cx="453707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3995738" y="5805488"/>
            <a:ext cx="4751387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s-ES" sz="3200" i="1" dirty="0">
                <a:latin typeface="Times New Roman" pitchFamily="18" charset="0"/>
              </a:rPr>
              <a:t>(Ecuación de Irving Fisher)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/>
          <p:cNvPicPr>
            <a:picLocks noGrp="1" noChangeAspect="1" noChangeArrowheads="1"/>
          </p:cNvPicPr>
          <p:nvPr>
            <p:ph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3736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rmAutofit fontScale="90000"/>
          </a:bodyPr>
          <a:lstStyle/>
          <a:p>
            <a:pPr lvl="0"/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s-E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s-ES" sz="3100" dirty="0" smtClean="0">
                <a:latin typeface="Times New Roman" pitchFamily="18" charset="0"/>
                <a:cs typeface="Times New Roman" pitchFamily="18" charset="0"/>
              </a:rPr>
              <a:t>A Juanito le gusta el chocolate calientito,</a:t>
            </a:r>
            <a:br>
              <a:rPr lang="es-ES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s-ES" sz="3100" b="1" dirty="0" smtClean="0">
                <a:latin typeface="Times New Roman" pitchFamily="18" charset="0"/>
                <a:cs typeface="Times New Roman" pitchFamily="18" charset="0"/>
              </a:rPr>
              <a:t>¿</a:t>
            </a:r>
            <a:r>
              <a:rPr lang="es-ES" sz="3100" b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prefiere</a:t>
            </a:r>
            <a:r>
              <a:rPr lang="es-ES" sz="31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s-ES" sz="3100" b="1" dirty="0" smtClean="0">
                <a:latin typeface="Times New Roman" pitchFamily="18" charset="0"/>
                <a:cs typeface="Times New Roman" pitchFamily="18" charset="0"/>
              </a:rPr>
              <a:t>tomárselo hoy </a:t>
            </a:r>
            <a:r>
              <a:rPr lang="es-ES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s-ES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s-ES" sz="3100" b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s-ES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3100" b="1" dirty="0" smtClean="0">
                <a:latin typeface="Times New Roman" pitchFamily="18" charset="0"/>
                <a:cs typeface="Times New Roman" pitchFamily="18" charset="0"/>
              </a:rPr>
              <a:t>tomárselo mañana</a:t>
            </a:r>
            <a:r>
              <a:rPr lang="es-ES" sz="3100" dirty="0" smtClean="0">
                <a:latin typeface="Times New Roman" pitchFamily="18" charset="0"/>
                <a:cs typeface="Times New Roman" pitchFamily="18" charset="0"/>
              </a:rPr>
              <a:t>?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pic>
        <p:nvPicPr>
          <p:cNvPr id="4" name="3 Marcador de contenido" descr="C:\Users\Chris\AppData\Local\Microsoft\Windows\Temporary Internet Files\Content.IE5\P0HXNWX7\MC900232444[1].wmf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83768" y="2132856"/>
            <a:ext cx="4176464" cy="38884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969128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 dirty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06438"/>
          </a:xfrm>
        </p:spPr>
        <p:txBody>
          <a:bodyPr/>
          <a:lstStyle/>
          <a:p>
            <a:pPr algn="l" eaLnBrk="1" hangingPunct="1"/>
            <a:r>
              <a:rPr lang="es-ES" sz="2400" b="1" i="1" dirty="0" smtClean="0">
                <a:latin typeface="Times New Roman" pitchFamily="18" charset="0"/>
              </a:rPr>
              <a:t>¿Qué pasa con el dinero en el tiempo?</a:t>
            </a:r>
          </a:p>
        </p:txBody>
      </p:sp>
      <p:sp>
        <p:nvSpPr>
          <p:cNvPr id="5124" name="Text Box 22"/>
          <p:cNvSpPr txBox="1">
            <a:spLocks noChangeArrowheads="1"/>
          </p:cNvSpPr>
          <p:nvPr/>
        </p:nvSpPr>
        <p:spPr bwMode="auto">
          <a:xfrm>
            <a:off x="0" y="5157788"/>
            <a:ext cx="91440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5600" indent="-355600" eaLnBrk="0" hangingPunct="0">
              <a:tabLst>
                <a:tab pos="3556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3556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3556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3556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3556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s-ES" sz="2400" b="1" i="1" dirty="0">
                <a:latin typeface="Times New Roman" pitchFamily="18" charset="0"/>
              </a:rPr>
              <a:t>Dineros en distintos tiempos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s-CL" sz="2400" b="1" i="1" dirty="0">
                <a:latin typeface="Times New Roman" pitchFamily="18" charset="0"/>
              </a:rPr>
              <a:t>¿Cómo los sumo? ¿Cuánta riqueza hay</a:t>
            </a:r>
            <a:r>
              <a:rPr lang="es-CL" sz="2400" b="1" i="1" dirty="0" smtClean="0">
                <a:latin typeface="Times New Roman" pitchFamily="18" charset="0"/>
              </a:rPr>
              <a:t>?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s-CL" sz="2400" b="1" i="1" dirty="0" smtClean="0">
                <a:latin typeface="Times New Roman" pitchFamily="18" charset="0"/>
              </a:rPr>
              <a:t>¿A cuántos pesos de hoy corresponde este flujo de caja?</a:t>
            </a:r>
            <a:endParaRPr lang="es-ES" sz="2400" b="1" i="1" dirty="0">
              <a:latin typeface="Times New Roman" pitchFamily="18" charset="0"/>
            </a:endParaRPr>
          </a:p>
        </p:txBody>
      </p:sp>
      <p:grpSp>
        <p:nvGrpSpPr>
          <p:cNvPr id="5125" name="Group 29"/>
          <p:cNvGrpSpPr>
            <a:grpSpLocks/>
          </p:cNvGrpSpPr>
          <p:nvPr/>
        </p:nvGrpSpPr>
        <p:grpSpPr bwMode="auto">
          <a:xfrm>
            <a:off x="0" y="1052513"/>
            <a:ext cx="9144000" cy="4108450"/>
            <a:chOff x="0" y="663"/>
            <a:chExt cx="5760" cy="2588"/>
          </a:xfrm>
        </p:grpSpPr>
        <p:sp>
          <p:nvSpPr>
            <p:cNvPr id="5126" name="Text Box 21"/>
            <p:cNvSpPr txBox="1">
              <a:spLocks noChangeArrowheads="1"/>
            </p:cNvSpPr>
            <p:nvPr/>
          </p:nvSpPr>
          <p:spPr bwMode="auto">
            <a:xfrm>
              <a:off x="385" y="663"/>
              <a:ext cx="498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ES" sz="3200" b="1" dirty="0"/>
                <a:t>$</a:t>
              </a:r>
            </a:p>
          </p:txBody>
        </p:sp>
        <p:grpSp>
          <p:nvGrpSpPr>
            <p:cNvPr id="5127" name="Group 28"/>
            <p:cNvGrpSpPr>
              <a:grpSpLocks/>
            </p:cNvGrpSpPr>
            <p:nvPr/>
          </p:nvGrpSpPr>
          <p:grpSpPr bwMode="auto">
            <a:xfrm>
              <a:off x="0" y="760"/>
              <a:ext cx="5760" cy="2491"/>
              <a:chOff x="0" y="760"/>
              <a:chExt cx="5760" cy="2491"/>
            </a:xfrm>
          </p:grpSpPr>
          <p:sp>
            <p:nvSpPr>
              <p:cNvPr id="5128" name="Line 4"/>
              <p:cNvSpPr>
                <a:spLocks noChangeShapeType="1"/>
              </p:cNvSpPr>
              <p:nvPr/>
            </p:nvSpPr>
            <p:spPr bwMode="auto">
              <a:xfrm>
                <a:off x="703" y="2840"/>
                <a:ext cx="4718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 dirty="0"/>
              </a:p>
            </p:txBody>
          </p:sp>
          <p:sp>
            <p:nvSpPr>
              <p:cNvPr id="5129" name="Line 5"/>
              <p:cNvSpPr>
                <a:spLocks noChangeShapeType="1"/>
              </p:cNvSpPr>
              <p:nvPr/>
            </p:nvSpPr>
            <p:spPr bwMode="auto">
              <a:xfrm flipV="1">
                <a:off x="703" y="799"/>
                <a:ext cx="0" cy="2042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 dirty="0"/>
              </a:p>
            </p:txBody>
          </p:sp>
          <p:sp>
            <p:nvSpPr>
              <p:cNvPr id="5130" name="Line 6"/>
              <p:cNvSpPr>
                <a:spLocks noChangeShapeType="1"/>
              </p:cNvSpPr>
              <p:nvPr/>
            </p:nvSpPr>
            <p:spPr bwMode="auto">
              <a:xfrm flipH="1" flipV="1">
                <a:off x="1519" y="1162"/>
                <a:ext cx="1" cy="1679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 type="oval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 dirty="0"/>
              </a:p>
            </p:txBody>
          </p:sp>
          <p:sp>
            <p:nvSpPr>
              <p:cNvPr id="5131" name="Line 7"/>
              <p:cNvSpPr>
                <a:spLocks noChangeShapeType="1"/>
              </p:cNvSpPr>
              <p:nvPr/>
            </p:nvSpPr>
            <p:spPr bwMode="auto">
              <a:xfrm flipV="1">
                <a:off x="2336" y="2024"/>
                <a:ext cx="0" cy="817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 type="oval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 dirty="0"/>
              </a:p>
            </p:txBody>
          </p:sp>
          <p:sp>
            <p:nvSpPr>
              <p:cNvPr id="5132" name="Line 8"/>
              <p:cNvSpPr>
                <a:spLocks noChangeShapeType="1"/>
              </p:cNvSpPr>
              <p:nvPr/>
            </p:nvSpPr>
            <p:spPr bwMode="auto">
              <a:xfrm flipV="1">
                <a:off x="3243" y="2387"/>
                <a:ext cx="0" cy="454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 type="oval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 dirty="0"/>
              </a:p>
            </p:txBody>
          </p:sp>
          <p:sp>
            <p:nvSpPr>
              <p:cNvPr id="5133" name="Line 9"/>
              <p:cNvSpPr>
                <a:spLocks noChangeShapeType="1"/>
              </p:cNvSpPr>
              <p:nvPr/>
            </p:nvSpPr>
            <p:spPr bwMode="auto">
              <a:xfrm flipH="1" flipV="1">
                <a:off x="4286" y="1979"/>
                <a:ext cx="1" cy="862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 type="oval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 dirty="0"/>
              </a:p>
            </p:txBody>
          </p:sp>
          <p:sp>
            <p:nvSpPr>
              <p:cNvPr id="5134" name="Text Box 12"/>
              <p:cNvSpPr txBox="1">
                <a:spLocks noChangeArrowheads="1"/>
              </p:cNvSpPr>
              <p:nvPr/>
            </p:nvSpPr>
            <p:spPr bwMode="auto">
              <a:xfrm>
                <a:off x="1519" y="890"/>
                <a:ext cx="108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s-ES" sz="3200" b="1" dirty="0"/>
                  <a:t>1.000</a:t>
                </a:r>
                <a:endParaRPr lang="es-ES" sz="3200" b="1" baseline="-25000" dirty="0"/>
              </a:p>
            </p:txBody>
          </p:sp>
          <p:sp>
            <p:nvSpPr>
              <p:cNvPr id="5135" name="Text Box 13"/>
              <p:cNvSpPr txBox="1">
                <a:spLocks noChangeArrowheads="1"/>
              </p:cNvSpPr>
              <p:nvPr/>
            </p:nvSpPr>
            <p:spPr bwMode="auto">
              <a:xfrm>
                <a:off x="2109" y="2840"/>
                <a:ext cx="498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s-ES" sz="3200" b="1" dirty="0"/>
                  <a:t>2</a:t>
                </a:r>
              </a:p>
            </p:txBody>
          </p:sp>
          <p:sp>
            <p:nvSpPr>
              <p:cNvPr id="5136" name="Text Box 14"/>
              <p:cNvSpPr txBox="1">
                <a:spLocks noChangeArrowheads="1"/>
              </p:cNvSpPr>
              <p:nvPr/>
            </p:nvSpPr>
            <p:spPr bwMode="auto">
              <a:xfrm>
                <a:off x="1247" y="2840"/>
                <a:ext cx="498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s-ES" sz="3200" b="1" dirty="0"/>
                  <a:t>1</a:t>
                </a:r>
              </a:p>
            </p:txBody>
          </p:sp>
          <p:sp>
            <p:nvSpPr>
              <p:cNvPr id="5137" name="Text Box 15"/>
              <p:cNvSpPr txBox="1">
                <a:spLocks noChangeArrowheads="1"/>
              </p:cNvSpPr>
              <p:nvPr/>
            </p:nvSpPr>
            <p:spPr bwMode="auto">
              <a:xfrm>
                <a:off x="4014" y="2840"/>
                <a:ext cx="498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s-ES" sz="3200" b="1" dirty="0"/>
                  <a:t>n</a:t>
                </a:r>
              </a:p>
            </p:txBody>
          </p:sp>
          <p:sp>
            <p:nvSpPr>
              <p:cNvPr id="5138" name="Text Box 16"/>
              <p:cNvSpPr txBox="1">
                <a:spLocks noChangeArrowheads="1"/>
              </p:cNvSpPr>
              <p:nvPr/>
            </p:nvSpPr>
            <p:spPr bwMode="auto">
              <a:xfrm>
                <a:off x="4762" y="2886"/>
                <a:ext cx="998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s-ES" sz="3200" b="1" dirty="0"/>
                  <a:t>tiempo</a:t>
                </a:r>
              </a:p>
            </p:txBody>
          </p:sp>
          <p:sp>
            <p:nvSpPr>
              <p:cNvPr id="5139" name="Text Box 17"/>
              <p:cNvSpPr txBox="1">
                <a:spLocks noChangeArrowheads="1"/>
              </p:cNvSpPr>
              <p:nvPr/>
            </p:nvSpPr>
            <p:spPr bwMode="auto">
              <a:xfrm>
                <a:off x="2971" y="2840"/>
                <a:ext cx="498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s-ES" sz="3200" b="1" dirty="0"/>
                  <a:t>…</a:t>
                </a:r>
              </a:p>
            </p:txBody>
          </p:sp>
          <p:sp>
            <p:nvSpPr>
              <p:cNvPr id="5140" name="Text Box 18"/>
              <p:cNvSpPr txBox="1">
                <a:spLocks noChangeArrowheads="1"/>
              </p:cNvSpPr>
              <p:nvPr/>
            </p:nvSpPr>
            <p:spPr bwMode="auto">
              <a:xfrm>
                <a:off x="4332" y="1661"/>
                <a:ext cx="726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s-ES" sz="3200" b="1" dirty="0"/>
                  <a:t>500</a:t>
                </a:r>
                <a:endParaRPr lang="es-ES" sz="3200" b="1" baseline="-25000" dirty="0"/>
              </a:p>
            </p:txBody>
          </p:sp>
          <p:sp>
            <p:nvSpPr>
              <p:cNvPr id="5141" name="Text Box 19"/>
              <p:cNvSpPr txBox="1">
                <a:spLocks noChangeArrowheads="1"/>
              </p:cNvSpPr>
              <p:nvPr/>
            </p:nvSpPr>
            <p:spPr bwMode="auto">
              <a:xfrm>
                <a:off x="2381" y="1752"/>
                <a:ext cx="680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s-ES" sz="3200" b="1" dirty="0"/>
                  <a:t>500</a:t>
                </a:r>
                <a:endParaRPr lang="es-ES" sz="3200" b="1" baseline="-25000" dirty="0"/>
              </a:p>
            </p:txBody>
          </p:sp>
          <p:sp>
            <p:nvSpPr>
              <p:cNvPr id="5142" name="Text Box 24"/>
              <p:cNvSpPr txBox="1">
                <a:spLocks noChangeArrowheads="1"/>
              </p:cNvSpPr>
              <p:nvPr/>
            </p:nvSpPr>
            <p:spPr bwMode="auto">
              <a:xfrm>
                <a:off x="0" y="2840"/>
                <a:ext cx="108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s-ES" sz="3200" b="1" dirty="0"/>
                  <a:t>Hoy = 0</a:t>
                </a:r>
              </a:p>
            </p:txBody>
          </p:sp>
          <p:sp>
            <p:nvSpPr>
              <p:cNvPr id="5143" name="Text Box 26"/>
              <p:cNvSpPr txBox="1">
                <a:spLocks noChangeArrowheads="1"/>
              </p:cNvSpPr>
              <p:nvPr/>
            </p:nvSpPr>
            <p:spPr bwMode="auto">
              <a:xfrm>
                <a:off x="3334" y="2024"/>
                <a:ext cx="680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s-ES" sz="3200" b="1" dirty="0"/>
                  <a:t>200</a:t>
                </a:r>
                <a:endParaRPr lang="es-ES" sz="3200" b="1" baseline="-25000" dirty="0"/>
              </a:p>
            </p:txBody>
          </p:sp>
          <p:sp>
            <p:nvSpPr>
              <p:cNvPr id="5144" name="Text Box 27"/>
              <p:cNvSpPr txBox="1">
                <a:spLocks noChangeArrowheads="1"/>
              </p:cNvSpPr>
              <p:nvPr/>
            </p:nvSpPr>
            <p:spPr bwMode="auto">
              <a:xfrm rot="19823470">
                <a:off x="2951" y="760"/>
                <a:ext cx="2676" cy="7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s-CL" sz="7200" b="1" dirty="0" smtClean="0">
                    <a:solidFill>
                      <a:srgbClr val="A50021"/>
                    </a:solidFill>
                    <a:latin typeface="Mistral" pitchFamily="66" charset="0"/>
                  </a:rPr>
                  <a:t>Flujo de caja</a:t>
                </a:r>
                <a:endParaRPr lang="es-ES" sz="7200" b="1" dirty="0">
                  <a:solidFill>
                    <a:srgbClr val="A50021"/>
                  </a:solidFill>
                  <a:latin typeface="Mistral" pitchFamily="66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lvl="0"/>
            <a:r>
              <a:rPr lang="es-ES" b="1" dirty="0">
                <a:latin typeface="Times New Roman" pitchFamily="18" charset="0"/>
                <a:cs typeface="Times New Roman" pitchFamily="18" charset="0"/>
              </a:rPr>
              <a:t>Irving Fisher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profesor de la Universidad de Yale, interesante 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economista norteamericano, en 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1930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escribe 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s-ES" b="1" dirty="0" smtClean="0">
                <a:latin typeface="Times New Roman" pitchFamily="18" charset="0"/>
                <a:cs typeface="Times New Roman" pitchFamily="18" charset="0"/>
              </a:rPr>
              <a:t>The Theory of Interest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», libro en el cual busca 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una explicación al pago de los 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intereses, cuyo subtítulo es «</a:t>
            </a:r>
            <a:r>
              <a:rPr lang="es-ES" b="1" dirty="0" smtClean="0">
                <a:latin typeface="Times New Roman" pitchFamily="18" charset="0"/>
                <a:cs typeface="Times New Roman" pitchFamily="18" charset="0"/>
              </a:rPr>
              <a:t>As Determined by IMPATIENCE To Spend Income and OPPORTUNITY To Invest It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». </a:t>
            </a:r>
          </a:p>
          <a:p>
            <a:pPr lvl="0"/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Fisher 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plantea, en lo esencial, que el interés tiene relación con la postergación de la satisfacción de un deseo</a:t>
            </a:r>
            <a:r>
              <a:rPr lang="es-ES" dirty="0"/>
              <a:t>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745582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 dirty="0"/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0"/>
            <a:ext cx="9144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s-ES" sz="4000" b="1" dirty="0">
                <a:latin typeface="Times New Roman" pitchFamily="18" charset="0"/>
              </a:rPr>
              <a:t>El Valor Presente y el Valor Futuro 1</a:t>
            </a:r>
            <a:endParaRPr lang="es-ES" sz="4000" dirty="0">
              <a:latin typeface="Times New Roman" pitchFamily="18" charset="0"/>
            </a:endParaRP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0" y="981075"/>
            <a:ext cx="9144000" cy="576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s-ES" sz="3200" i="1" dirty="0">
                <a:latin typeface="Times New Roman" pitchFamily="18" charset="0"/>
              </a:rPr>
              <a:t>El </a:t>
            </a:r>
            <a:r>
              <a:rPr lang="es-ES" sz="3200" b="1" i="1" dirty="0">
                <a:latin typeface="Times New Roman" pitchFamily="18" charset="0"/>
              </a:rPr>
              <a:t>valor presente</a:t>
            </a:r>
            <a:r>
              <a:rPr lang="es-ES" sz="3200" i="1" dirty="0">
                <a:latin typeface="Times New Roman" pitchFamily="18" charset="0"/>
              </a:rPr>
              <a:t> es simplemente cuánto tiene Vd. hoy día. Por ejemplo, </a:t>
            </a:r>
            <a:r>
              <a:rPr lang="es-ES" sz="3200" b="1" i="1" dirty="0">
                <a:latin typeface="Times New Roman" pitchFamily="18" charset="0"/>
              </a:rPr>
              <a:t>$ </a:t>
            </a:r>
            <a:r>
              <a:rPr lang="es-ES" sz="2800" b="1" i="1" dirty="0">
                <a:latin typeface="Times New Roman" pitchFamily="18" charset="0"/>
              </a:rPr>
              <a:t>10.000 de hoy día.</a:t>
            </a:r>
          </a:p>
          <a:p>
            <a:pPr algn="just" eaLnBrk="1" hangingPunct="1">
              <a:spcBef>
                <a:spcPct val="50000"/>
              </a:spcBef>
            </a:pPr>
            <a:r>
              <a:rPr lang="es-CL" sz="2800" i="1" dirty="0">
                <a:latin typeface="Times New Roman" pitchFamily="18" charset="0"/>
              </a:rPr>
              <a:t>Si lo deposita en el banco a una </a:t>
            </a:r>
            <a:r>
              <a:rPr lang="es-CL" sz="2800" b="1" i="1" dirty="0">
                <a:latin typeface="Times New Roman" pitchFamily="18" charset="0"/>
              </a:rPr>
              <a:t>tasa de interés</a:t>
            </a:r>
            <a:r>
              <a:rPr lang="es-CL" sz="2800" i="1" dirty="0">
                <a:latin typeface="Times New Roman" pitchFamily="18" charset="0"/>
              </a:rPr>
              <a:t> del 7% anual. ¿Cuánto tendrá a final de año? Primero Vd. calcula </a:t>
            </a:r>
            <a:r>
              <a:rPr lang="es-CL" sz="2800" b="1" i="1" dirty="0">
                <a:latin typeface="Times New Roman" pitchFamily="18" charset="0"/>
              </a:rPr>
              <a:t>el interés</a:t>
            </a:r>
            <a:r>
              <a:rPr lang="es-CL" sz="2800" i="1" dirty="0">
                <a:latin typeface="Times New Roman" pitchFamily="18" charset="0"/>
              </a:rPr>
              <a:t>, esto es, el 7% de 10.000. </a:t>
            </a:r>
          </a:p>
          <a:p>
            <a:pPr algn="just" eaLnBrk="1" hangingPunct="1">
              <a:spcBef>
                <a:spcPct val="50000"/>
              </a:spcBef>
            </a:pPr>
            <a:r>
              <a:rPr lang="es-CL" sz="2800" i="1" dirty="0">
                <a:latin typeface="Times New Roman" pitchFamily="18" charset="0"/>
              </a:rPr>
              <a:t>Cálculo del interés:   10.000 * 0,07 = 700.</a:t>
            </a:r>
          </a:p>
          <a:p>
            <a:pPr algn="just" eaLnBrk="1" hangingPunct="1">
              <a:spcBef>
                <a:spcPct val="50000"/>
              </a:spcBef>
            </a:pPr>
            <a:r>
              <a:rPr lang="es-CL" sz="2800" i="1" dirty="0">
                <a:latin typeface="Times New Roman" pitchFamily="18" charset="0"/>
              </a:rPr>
              <a:t>Al sumar tengo el capital y su interés: </a:t>
            </a:r>
            <a:r>
              <a:rPr lang="es-CL" sz="2800" b="1" i="1" dirty="0">
                <a:latin typeface="Times New Roman" pitchFamily="18" charset="0"/>
              </a:rPr>
              <a:t>$ 10.700 a fin de año</a:t>
            </a:r>
            <a:r>
              <a:rPr lang="es-CL" sz="2800" i="1" dirty="0">
                <a:latin typeface="Times New Roman" pitchFamily="18" charset="0"/>
              </a:rPr>
              <a:t>; este es el </a:t>
            </a:r>
            <a:r>
              <a:rPr lang="es-CL" sz="2800" b="1" i="1" dirty="0">
                <a:latin typeface="Times New Roman" pitchFamily="18" charset="0"/>
              </a:rPr>
              <a:t>valor futuro</a:t>
            </a:r>
            <a:r>
              <a:rPr lang="es-CL" sz="2800" i="1" dirty="0">
                <a:latin typeface="Times New Roman" pitchFamily="18" charset="0"/>
              </a:rPr>
              <a:t>.</a:t>
            </a:r>
            <a:endParaRPr lang="es-ES" sz="2800" i="1" dirty="0">
              <a:latin typeface="Times New Roman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es-CL" sz="2800" i="1" dirty="0">
                <a:latin typeface="Times New Roman" pitchFamily="18" charset="0"/>
              </a:rPr>
              <a:t>Luego, sus </a:t>
            </a:r>
            <a:r>
              <a:rPr lang="es-CL" sz="2800" b="1" i="1" dirty="0">
                <a:latin typeface="Times New Roman" pitchFamily="18" charset="0"/>
              </a:rPr>
              <a:t>$ 10.000</a:t>
            </a:r>
            <a:r>
              <a:rPr lang="es-CL" sz="2800" i="1" dirty="0">
                <a:latin typeface="Times New Roman" pitchFamily="18" charset="0"/>
              </a:rPr>
              <a:t> de hoy día son equivalentes a </a:t>
            </a:r>
            <a:r>
              <a:rPr lang="es-CL" sz="2800" b="1" i="1" dirty="0">
                <a:latin typeface="Times New Roman" pitchFamily="18" charset="0"/>
              </a:rPr>
              <a:t>$10.700</a:t>
            </a:r>
            <a:r>
              <a:rPr lang="es-CL" sz="2800" i="1" dirty="0">
                <a:latin typeface="Times New Roman" pitchFamily="18" charset="0"/>
              </a:rPr>
              <a:t> a final de año. Esto es lo que se conoce como </a:t>
            </a:r>
            <a:r>
              <a:rPr lang="es-CL" sz="2800" b="1" i="1" dirty="0">
                <a:latin typeface="Times New Roman" pitchFamily="18" charset="0"/>
              </a:rPr>
              <a:t>valor del dinero en el tiempo</a:t>
            </a:r>
            <a:r>
              <a:rPr lang="es-CL" sz="2800" i="1" dirty="0">
                <a:latin typeface="Times New Roman" pitchFamily="18" charset="0"/>
              </a:rPr>
              <a:t> en un </a:t>
            </a:r>
            <a:r>
              <a:rPr lang="es-CL" sz="2800" b="1" i="1" dirty="0">
                <a:latin typeface="Times New Roman" pitchFamily="18" charset="0"/>
              </a:rPr>
              <a:t>sistema económico capitalista.</a:t>
            </a:r>
            <a:endParaRPr lang="es-ES" sz="2800" b="1" i="1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 dirty="0"/>
          </a:p>
        </p:txBody>
      </p:sp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0" y="765175"/>
            <a:ext cx="8964613" cy="5199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8255000" algn="r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8255000" algn="r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8255000" algn="r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8255000" algn="r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8255000" algn="r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255000" algn="r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255000" algn="r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255000" algn="r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255000" algn="r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3200" i="1" dirty="0">
                <a:latin typeface="Times New Roman" pitchFamily="18" charset="0"/>
              </a:rPr>
              <a:t>Veamos ahora lo mismo en fórmulas:</a:t>
            </a:r>
          </a:p>
          <a:p>
            <a:pPr eaLnBrk="1" hangingPunct="1">
              <a:spcBef>
                <a:spcPct val="50000"/>
              </a:spcBef>
            </a:pPr>
            <a:endParaRPr lang="es-ES" sz="3200" i="1" dirty="0"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s-CL" sz="3200" i="1" dirty="0">
                <a:latin typeface="Times New Roman" pitchFamily="18" charset="0"/>
              </a:rPr>
              <a:t>     </a:t>
            </a:r>
            <a:r>
              <a:rPr lang="es-CL" sz="3200" b="1" i="1" dirty="0">
                <a:latin typeface="Times New Roman" pitchFamily="18" charset="0"/>
              </a:rPr>
              <a:t>Valor presente</a:t>
            </a:r>
            <a:r>
              <a:rPr lang="es-CL" sz="3200" i="1" dirty="0">
                <a:latin typeface="Times New Roman" pitchFamily="18" charset="0"/>
              </a:rPr>
              <a:t> del </a:t>
            </a:r>
            <a:r>
              <a:rPr lang="es-CL" sz="3200" b="1" i="1" dirty="0">
                <a:latin typeface="Times New Roman" pitchFamily="18" charset="0"/>
              </a:rPr>
              <a:t>principal</a:t>
            </a:r>
            <a:r>
              <a:rPr lang="es-CL" sz="3200" i="1" dirty="0">
                <a:latin typeface="Times New Roman" pitchFamily="18" charset="0"/>
              </a:rPr>
              <a:t> (VP = C) 	10.000</a:t>
            </a:r>
          </a:p>
          <a:p>
            <a:pPr eaLnBrk="1" hangingPunct="1">
              <a:spcBef>
                <a:spcPct val="50000"/>
              </a:spcBef>
            </a:pPr>
            <a:r>
              <a:rPr lang="es-CL" sz="3200" i="1" dirty="0">
                <a:latin typeface="Times New Roman" pitchFamily="18" charset="0"/>
              </a:rPr>
              <a:t>+  Monto del interés (C * r)	700</a:t>
            </a:r>
          </a:p>
          <a:p>
            <a:pPr eaLnBrk="1" hangingPunct="1">
              <a:spcBef>
                <a:spcPct val="50000"/>
              </a:spcBef>
            </a:pPr>
            <a:r>
              <a:rPr lang="es-CL" sz="3200" i="1" dirty="0">
                <a:latin typeface="Times New Roman" pitchFamily="18" charset="0"/>
              </a:rPr>
              <a:t>=  </a:t>
            </a:r>
            <a:r>
              <a:rPr lang="es-CL" sz="3200" b="1" i="1" dirty="0">
                <a:latin typeface="Times New Roman" pitchFamily="18" charset="0"/>
              </a:rPr>
              <a:t>Valor Futuro</a:t>
            </a:r>
            <a:r>
              <a:rPr lang="es-CL" sz="3200" i="1" dirty="0">
                <a:latin typeface="Times New Roman" pitchFamily="18" charset="0"/>
              </a:rPr>
              <a:t> (VF</a:t>
            </a:r>
            <a:r>
              <a:rPr lang="es-CL" sz="3200" i="1" baseline="-25000" dirty="0">
                <a:latin typeface="Times New Roman" pitchFamily="18" charset="0"/>
              </a:rPr>
              <a:t>1</a:t>
            </a:r>
            <a:r>
              <a:rPr lang="es-CL" sz="3200" i="1" dirty="0">
                <a:latin typeface="Times New Roman" pitchFamily="18" charset="0"/>
              </a:rPr>
              <a:t>)	10.700</a:t>
            </a:r>
          </a:p>
          <a:p>
            <a:pPr eaLnBrk="1" hangingPunct="1">
              <a:spcBef>
                <a:spcPct val="50000"/>
              </a:spcBef>
            </a:pPr>
            <a:endParaRPr lang="es-CL" sz="1000" i="1" dirty="0"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s-CL" sz="3200" i="1" dirty="0">
                <a:latin typeface="Times New Roman" pitchFamily="18" charset="0"/>
              </a:rPr>
              <a:t>Esto es lo mismo que</a:t>
            </a:r>
          </a:p>
          <a:p>
            <a:pPr eaLnBrk="1" hangingPunct="1">
              <a:spcBef>
                <a:spcPct val="50000"/>
              </a:spcBef>
            </a:pPr>
            <a:r>
              <a:rPr lang="es-CL" sz="3200" i="1" dirty="0">
                <a:latin typeface="Times New Roman" pitchFamily="18" charset="0"/>
              </a:rPr>
              <a:t>VF</a:t>
            </a:r>
            <a:r>
              <a:rPr lang="es-CL" sz="3200" i="1" baseline="-25000" dirty="0">
                <a:latin typeface="Times New Roman" pitchFamily="18" charset="0"/>
              </a:rPr>
              <a:t>1</a:t>
            </a:r>
            <a:r>
              <a:rPr lang="es-CL" sz="3200" i="1" dirty="0">
                <a:latin typeface="Times New Roman" pitchFamily="18" charset="0"/>
              </a:rPr>
              <a:t>  =  C + (C * r) = </a:t>
            </a:r>
            <a:r>
              <a:rPr lang="es-CL" sz="3200" b="1" i="1" dirty="0">
                <a:latin typeface="Times New Roman" pitchFamily="18" charset="0"/>
              </a:rPr>
              <a:t>C * (1 + r)</a:t>
            </a:r>
            <a:r>
              <a:rPr lang="es-CL" sz="3200" i="1" dirty="0">
                <a:latin typeface="Times New Roman" pitchFamily="18" charset="0"/>
              </a:rPr>
              <a:t>  = 10.000 *  (1,07) </a:t>
            </a:r>
            <a:endParaRPr lang="es-ES" sz="3200" i="1" dirty="0">
              <a:latin typeface="Times New Roman" pitchFamily="18" charset="0"/>
            </a:endParaRPr>
          </a:p>
        </p:txBody>
      </p:sp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0" y="0"/>
            <a:ext cx="9144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s-ES" sz="4000" b="1" dirty="0">
                <a:latin typeface="Times New Roman" pitchFamily="18" charset="0"/>
              </a:rPr>
              <a:t>El Valor Presente y el Valor Futuro 2</a:t>
            </a:r>
            <a:endParaRPr lang="es-ES" sz="4000" dirty="0">
              <a:latin typeface="Times New Roman" pitchFamily="18" charset="0"/>
            </a:endParaRPr>
          </a:p>
        </p:txBody>
      </p:sp>
      <p:sp>
        <p:nvSpPr>
          <p:cNvPr id="7173" name="Line 6"/>
          <p:cNvSpPr>
            <a:spLocks noChangeShapeType="1"/>
          </p:cNvSpPr>
          <p:nvPr/>
        </p:nvSpPr>
        <p:spPr bwMode="auto">
          <a:xfrm>
            <a:off x="0" y="36449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 dirty="0"/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0" y="765175"/>
            <a:ext cx="9144000" cy="573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8255000" algn="r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8255000" algn="r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8255000" algn="r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8255000" algn="r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8255000" algn="r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255000" algn="r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255000" algn="r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255000" algn="r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255000" algn="r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3200" i="1" dirty="0">
                <a:latin typeface="Times New Roman" pitchFamily="18" charset="0"/>
              </a:rPr>
              <a:t>Veamos ahora el cálculo para los próximos años:</a:t>
            </a:r>
          </a:p>
          <a:p>
            <a:pPr eaLnBrk="1" hangingPunct="1">
              <a:spcBef>
                <a:spcPct val="50000"/>
              </a:spcBef>
            </a:pPr>
            <a:r>
              <a:rPr lang="es-CL" sz="3200" i="1" dirty="0">
                <a:latin typeface="Times New Roman" pitchFamily="18" charset="0"/>
              </a:rPr>
              <a:t>Año 0 =VP  =  VF</a:t>
            </a:r>
            <a:r>
              <a:rPr lang="es-CL" sz="3200" i="1" baseline="-25000" dirty="0">
                <a:latin typeface="Times New Roman" pitchFamily="18" charset="0"/>
              </a:rPr>
              <a:t>0 </a:t>
            </a:r>
            <a:r>
              <a:rPr lang="es-CL" sz="3200" i="1" dirty="0">
                <a:latin typeface="Times New Roman" pitchFamily="18" charset="0"/>
              </a:rPr>
              <a:t>  =  C  =	10.000</a:t>
            </a:r>
          </a:p>
          <a:p>
            <a:pPr eaLnBrk="1" hangingPunct="1">
              <a:spcBef>
                <a:spcPct val="50000"/>
              </a:spcBef>
            </a:pPr>
            <a:r>
              <a:rPr lang="es-CL" sz="3200" i="1" dirty="0">
                <a:latin typeface="Times New Roman" pitchFamily="18" charset="0"/>
              </a:rPr>
              <a:t>Año 1 =VF</a:t>
            </a:r>
            <a:r>
              <a:rPr lang="es-CL" sz="3200" i="1" baseline="-25000" dirty="0">
                <a:latin typeface="Times New Roman" pitchFamily="18" charset="0"/>
              </a:rPr>
              <a:t>1</a:t>
            </a:r>
            <a:r>
              <a:rPr lang="es-CL" sz="3200" i="1" dirty="0">
                <a:latin typeface="Times New Roman" pitchFamily="18" charset="0"/>
              </a:rPr>
              <a:t> = C * (1 + r)  = 	10.700</a:t>
            </a:r>
          </a:p>
          <a:p>
            <a:pPr eaLnBrk="1" hangingPunct="1">
              <a:spcBef>
                <a:spcPct val="50000"/>
              </a:spcBef>
            </a:pPr>
            <a:r>
              <a:rPr lang="es-CL" sz="3200" i="1" dirty="0">
                <a:latin typeface="Times New Roman" pitchFamily="18" charset="0"/>
              </a:rPr>
              <a:t>Año 2 =VF</a:t>
            </a:r>
            <a:r>
              <a:rPr lang="es-CL" sz="3200" i="1" baseline="-25000" dirty="0">
                <a:latin typeface="Times New Roman" pitchFamily="18" charset="0"/>
              </a:rPr>
              <a:t>2</a:t>
            </a:r>
            <a:r>
              <a:rPr lang="es-CL" sz="3200" i="1" dirty="0">
                <a:latin typeface="Times New Roman" pitchFamily="18" charset="0"/>
              </a:rPr>
              <a:t> = VF</a:t>
            </a:r>
            <a:r>
              <a:rPr lang="es-CL" sz="3200" i="1" baseline="-25000" dirty="0">
                <a:latin typeface="Times New Roman" pitchFamily="18" charset="0"/>
              </a:rPr>
              <a:t>1</a:t>
            </a:r>
            <a:r>
              <a:rPr lang="es-CL" sz="3200" i="1" dirty="0">
                <a:latin typeface="Times New Roman" pitchFamily="18" charset="0"/>
              </a:rPr>
              <a:t> * (1+r)  =</a:t>
            </a:r>
          </a:p>
          <a:p>
            <a:pPr eaLnBrk="1" hangingPunct="1">
              <a:spcBef>
                <a:spcPct val="50000"/>
              </a:spcBef>
            </a:pPr>
            <a:r>
              <a:rPr lang="es-CL" sz="3200" i="1" dirty="0">
                <a:latin typeface="Times New Roman" pitchFamily="18" charset="0"/>
              </a:rPr>
              <a:t>           ={C * (1+r)} *(1+r) =</a:t>
            </a:r>
          </a:p>
          <a:p>
            <a:pPr eaLnBrk="1" hangingPunct="1">
              <a:spcBef>
                <a:spcPct val="50000"/>
              </a:spcBef>
            </a:pPr>
            <a:r>
              <a:rPr lang="es-CL" sz="3200" i="1" dirty="0">
                <a:latin typeface="Times New Roman" pitchFamily="18" charset="0"/>
              </a:rPr>
              <a:t>           =C * (1+r)</a:t>
            </a:r>
            <a:r>
              <a:rPr lang="es-CL" sz="3200" i="1" baseline="30000" dirty="0">
                <a:latin typeface="Times New Roman" pitchFamily="18" charset="0"/>
              </a:rPr>
              <a:t>2</a:t>
            </a:r>
            <a:r>
              <a:rPr lang="es-CL" sz="3200" i="1" dirty="0">
                <a:latin typeface="Times New Roman" pitchFamily="18" charset="0"/>
              </a:rPr>
              <a:t> =	11.449</a:t>
            </a:r>
          </a:p>
          <a:p>
            <a:pPr eaLnBrk="1" hangingPunct="1">
              <a:spcBef>
                <a:spcPct val="50000"/>
              </a:spcBef>
            </a:pPr>
            <a:r>
              <a:rPr lang="es-CL" sz="3200" i="1" dirty="0">
                <a:latin typeface="Times New Roman" pitchFamily="18" charset="0"/>
              </a:rPr>
              <a:t>Año 3 =VF</a:t>
            </a:r>
            <a:r>
              <a:rPr lang="es-CL" sz="3200" i="1" baseline="-25000" dirty="0">
                <a:latin typeface="Times New Roman" pitchFamily="18" charset="0"/>
              </a:rPr>
              <a:t>3</a:t>
            </a:r>
            <a:r>
              <a:rPr lang="es-CL" sz="3200" i="1" dirty="0">
                <a:latin typeface="Times New Roman" pitchFamily="18" charset="0"/>
              </a:rPr>
              <a:t> = VF</a:t>
            </a:r>
            <a:r>
              <a:rPr lang="es-CL" sz="3200" i="1" baseline="-25000" dirty="0">
                <a:latin typeface="Times New Roman" pitchFamily="18" charset="0"/>
              </a:rPr>
              <a:t>2</a:t>
            </a:r>
            <a:r>
              <a:rPr lang="es-CL" sz="3200" i="1" dirty="0">
                <a:latin typeface="Times New Roman" pitchFamily="18" charset="0"/>
              </a:rPr>
              <a:t> *(1+r) = C*(1 + r)</a:t>
            </a:r>
            <a:r>
              <a:rPr lang="es-CL" sz="3200" i="1" baseline="30000" dirty="0">
                <a:latin typeface="Times New Roman" pitchFamily="18" charset="0"/>
              </a:rPr>
              <a:t>3</a:t>
            </a:r>
            <a:r>
              <a:rPr lang="es-CL" sz="3200" i="1" dirty="0">
                <a:latin typeface="Times New Roman" pitchFamily="18" charset="0"/>
              </a:rPr>
              <a:t> =	12.250</a:t>
            </a:r>
          </a:p>
          <a:p>
            <a:pPr eaLnBrk="1" hangingPunct="1"/>
            <a:endParaRPr lang="es-CL" sz="1000" i="1" dirty="0">
              <a:latin typeface="Times New Roman" pitchFamily="18" charset="0"/>
            </a:endParaRPr>
          </a:p>
          <a:p>
            <a:pPr algn="ctr" eaLnBrk="1" hangingPunct="1"/>
            <a:r>
              <a:rPr lang="es-CL" sz="4000" b="1" i="1" dirty="0">
                <a:latin typeface="Times New Roman" pitchFamily="18" charset="0"/>
              </a:rPr>
              <a:t>Año n = VF</a:t>
            </a:r>
            <a:r>
              <a:rPr lang="es-CL" sz="4000" b="1" i="1" baseline="-25000" dirty="0">
                <a:latin typeface="Times New Roman" pitchFamily="18" charset="0"/>
              </a:rPr>
              <a:t>n</a:t>
            </a:r>
            <a:r>
              <a:rPr lang="es-CL" sz="4000" b="1" i="1" dirty="0">
                <a:latin typeface="Times New Roman" pitchFamily="18" charset="0"/>
              </a:rPr>
              <a:t> = C * (1 + r) </a:t>
            </a:r>
            <a:r>
              <a:rPr lang="es-CL" sz="4000" b="1" i="1" baseline="30000" dirty="0">
                <a:latin typeface="Times New Roman" pitchFamily="18" charset="0"/>
              </a:rPr>
              <a:t>n</a:t>
            </a:r>
            <a:endParaRPr lang="es-ES" sz="4000" b="1" i="1" baseline="30000" dirty="0">
              <a:latin typeface="Times New Roman" pitchFamily="18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0"/>
            <a:ext cx="9144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s-ES" sz="4000" b="1" dirty="0">
                <a:latin typeface="Times New Roman" pitchFamily="18" charset="0"/>
              </a:rPr>
              <a:t>El Valor Presente y el Valor Futuro 3</a:t>
            </a:r>
            <a:endParaRPr lang="es-ES" sz="4000" dirty="0">
              <a:latin typeface="Times New Roman" pitchFamily="18" charset="0"/>
            </a:endParaRPr>
          </a:p>
        </p:txBody>
      </p:sp>
      <p:sp>
        <p:nvSpPr>
          <p:cNvPr id="8197" name="Text Box 6"/>
          <p:cNvSpPr txBox="1">
            <a:spLocks noChangeArrowheads="1"/>
          </p:cNvSpPr>
          <p:nvPr/>
        </p:nvSpPr>
        <p:spPr bwMode="auto">
          <a:xfrm rot="-1219034">
            <a:off x="5364163" y="2781300"/>
            <a:ext cx="3600450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sz="4400" b="1" dirty="0">
                <a:solidFill>
                  <a:srgbClr val="A50021"/>
                </a:solidFill>
                <a:latin typeface="Mistral" pitchFamily="66" charset="0"/>
              </a:rPr>
              <a:t>Los intereses “ganan” intereses</a:t>
            </a:r>
            <a:endParaRPr lang="es-ES" sz="4400" b="1" dirty="0">
              <a:solidFill>
                <a:srgbClr val="A50021"/>
              </a:solidFill>
              <a:latin typeface="Mistral" pitchFamily="66" charset="0"/>
            </a:endParaRPr>
          </a:p>
        </p:txBody>
      </p:sp>
      <p:sp>
        <p:nvSpPr>
          <p:cNvPr id="8198" name="Freeform 7"/>
          <p:cNvSpPr>
            <a:spLocks/>
          </p:cNvSpPr>
          <p:nvPr/>
        </p:nvSpPr>
        <p:spPr bwMode="auto">
          <a:xfrm>
            <a:off x="2195513" y="3608388"/>
            <a:ext cx="1081087" cy="785812"/>
          </a:xfrm>
          <a:custGeom>
            <a:avLst/>
            <a:gdLst>
              <a:gd name="T0" fmla="*/ 2147483647 w 681"/>
              <a:gd name="T1" fmla="*/ 2147483647 h 495"/>
              <a:gd name="T2" fmla="*/ 2147483647 w 681"/>
              <a:gd name="T3" fmla="*/ 2147483647 h 495"/>
              <a:gd name="T4" fmla="*/ 2147483647 w 681"/>
              <a:gd name="T5" fmla="*/ 2147483647 h 495"/>
              <a:gd name="T6" fmla="*/ 2147483647 w 681"/>
              <a:gd name="T7" fmla="*/ 2147483647 h 495"/>
              <a:gd name="T8" fmla="*/ 2147483647 w 681"/>
              <a:gd name="T9" fmla="*/ 2147483647 h 495"/>
              <a:gd name="T10" fmla="*/ 2147483647 w 681"/>
              <a:gd name="T11" fmla="*/ 2147483647 h 495"/>
              <a:gd name="T12" fmla="*/ 2147483647 w 681"/>
              <a:gd name="T13" fmla="*/ 2147483647 h 495"/>
              <a:gd name="T14" fmla="*/ 2147483647 w 681"/>
              <a:gd name="T15" fmla="*/ 2147483647 h 495"/>
              <a:gd name="T16" fmla="*/ 2147483647 w 681"/>
              <a:gd name="T17" fmla="*/ 2147483647 h 495"/>
              <a:gd name="T18" fmla="*/ 2147483647 w 681"/>
              <a:gd name="T19" fmla="*/ 2147483647 h 495"/>
              <a:gd name="T20" fmla="*/ 2147483647 w 681"/>
              <a:gd name="T21" fmla="*/ 2147483647 h 495"/>
              <a:gd name="T22" fmla="*/ 2147483647 w 681"/>
              <a:gd name="T23" fmla="*/ 2147483647 h 495"/>
              <a:gd name="T24" fmla="*/ 2147483647 w 681"/>
              <a:gd name="T25" fmla="*/ 2147483647 h 495"/>
              <a:gd name="T26" fmla="*/ 2147483647 w 681"/>
              <a:gd name="T27" fmla="*/ 2147483647 h 495"/>
              <a:gd name="T28" fmla="*/ 2147483647 w 681"/>
              <a:gd name="T29" fmla="*/ 2147483647 h 495"/>
              <a:gd name="T30" fmla="*/ 2147483647 w 681"/>
              <a:gd name="T31" fmla="*/ 2147483647 h 495"/>
              <a:gd name="T32" fmla="*/ 2147483647 w 681"/>
              <a:gd name="T33" fmla="*/ 2147483647 h 495"/>
              <a:gd name="T34" fmla="*/ 2147483647 w 681"/>
              <a:gd name="T35" fmla="*/ 2147483647 h 495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681"/>
              <a:gd name="T55" fmla="*/ 0 h 495"/>
              <a:gd name="T56" fmla="*/ 681 w 681"/>
              <a:gd name="T57" fmla="*/ 495 h 495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681" h="495">
                <a:moveTo>
                  <a:pt x="97" y="79"/>
                </a:moveTo>
                <a:cubicBezTo>
                  <a:pt x="173" y="3"/>
                  <a:pt x="320" y="26"/>
                  <a:pt x="409" y="23"/>
                </a:cubicBezTo>
                <a:cubicBezTo>
                  <a:pt x="481" y="16"/>
                  <a:pt x="540" y="0"/>
                  <a:pt x="609" y="23"/>
                </a:cubicBezTo>
                <a:cubicBezTo>
                  <a:pt x="627" y="50"/>
                  <a:pt x="626" y="77"/>
                  <a:pt x="641" y="103"/>
                </a:cubicBezTo>
                <a:cubicBezTo>
                  <a:pt x="651" y="121"/>
                  <a:pt x="669" y="134"/>
                  <a:pt x="681" y="151"/>
                </a:cubicBezTo>
                <a:cubicBezTo>
                  <a:pt x="678" y="178"/>
                  <a:pt x="678" y="205"/>
                  <a:pt x="673" y="231"/>
                </a:cubicBezTo>
                <a:cubicBezTo>
                  <a:pt x="670" y="248"/>
                  <a:pt x="657" y="279"/>
                  <a:pt x="657" y="279"/>
                </a:cubicBezTo>
                <a:cubicBezTo>
                  <a:pt x="654" y="303"/>
                  <a:pt x="660" y="330"/>
                  <a:pt x="649" y="351"/>
                </a:cubicBezTo>
                <a:cubicBezTo>
                  <a:pt x="634" y="378"/>
                  <a:pt x="576" y="399"/>
                  <a:pt x="545" y="407"/>
                </a:cubicBezTo>
                <a:cubicBezTo>
                  <a:pt x="523" y="422"/>
                  <a:pt x="495" y="424"/>
                  <a:pt x="473" y="439"/>
                </a:cubicBezTo>
                <a:cubicBezTo>
                  <a:pt x="431" y="467"/>
                  <a:pt x="430" y="477"/>
                  <a:pt x="377" y="495"/>
                </a:cubicBezTo>
                <a:cubicBezTo>
                  <a:pt x="310" y="492"/>
                  <a:pt x="244" y="492"/>
                  <a:pt x="177" y="487"/>
                </a:cubicBezTo>
                <a:cubicBezTo>
                  <a:pt x="154" y="485"/>
                  <a:pt x="70" y="441"/>
                  <a:pt x="41" y="431"/>
                </a:cubicBezTo>
                <a:cubicBezTo>
                  <a:pt x="0" y="370"/>
                  <a:pt x="15" y="303"/>
                  <a:pt x="57" y="247"/>
                </a:cubicBezTo>
                <a:cubicBezTo>
                  <a:pt x="60" y="234"/>
                  <a:pt x="60" y="220"/>
                  <a:pt x="65" y="207"/>
                </a:cubicBezTo>
                <a:cubicBezTo>
                  <a:pt x="68" y="198"/>
                  <a:pt x="78" y="192"/>
                  <a:pt x="81" y="183"/>
                </a:cubicBezTo>
                <a:cubicBezTo>
                  <a:pt x="118" y="82"/>
                  <a:pt x="77" y="149"/>
                  <a:pt x="113" y="95"/>
                </a:cubicBezTo>
                <a:cubicBezTo>
                  <a:pt x="104" y="67"/>
                  <a:pt x="111" y="65"/>
                  <a:pt x="97" y="79"/>
                </a:cubicBez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s-MX" dirty="0"/>
          </a:p>
        </p:txBody>
      </p:sp>
      <p:sp>
        <p:nvSpPr>
          <p:cNvPr id="8199" name="6 CuadroTexto"/>
          <p:cNvSpPr txBox="1">
            <a:spLocks noChangeArrowheads="1"/>
          </p:cNvSpPr>
          <p:nvPr/>
        </p:nvSpPr>
        <p:spPr bwMode="auto">
          <a:xfrm>
            <a:off x="4214813" y="1571625"/>
            <a:ext cx="3500437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HACER UN GRAFICO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1282</TotalTime>
  <Words>999</Words>
  <Application>Microsoft Office PowerPoint</Application>
  <PresentationFormat>Presentación en pantalla (4:3)</PresentationFormat>
  <Paragraphs>149</Paragraphs>
  <Slides>17</Slides>
  <Notes>16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18" baseType="lpstr">
      <vt:lpstr>Diseño predeterminado</vt:lpstr>
      <vt:lpstr>Diapositiva 1</vt:lpstr>
      <vt:lpstr>Diapositiva 2</vt:lpstr>
      <vt:lpstr>Diapositiva 3</vt:lpstr>
      <vt:lpstr> A Juanito le gusta el chocolate calientito, ¿prefiere      tomárselo hoy   o  tomárselo mañana? </vt:lpstr>
      <vt:lpstr>¿Qué pasa con el dinero en el tiempo?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Los bonos (P; c; n)</vt:lpstr>
      <vt:lpstr>Las acciones (P0; DIVt)</vt:lpstr>
      <vt:lpstr>El cálculo del precio de las acciones</vt:lpstr>
      <vt:lpstr>La Inflación</vt:lpstr>
    </vt:vector>
  </TitlesOfParts>
  <Company>Universidad de Chile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VALOR DEL DINERO EN EL TIEMPO</dc:title>
  <dc:creator>Chris</dc:creator>
  <cp:lastModifiedBy>CRISTOBAL VIDELA-HINTZE</cp:lastModifiedBy>
  <cp:revision>40</cp:revision>
  <dcterms:created xsi:type="dcterms:W3CDTF">2006-03-24T11:29:42Z</dcterms:created>
  <dcterms:modified xsi:type="dcterms:W3CDTF">2014-03-11T19:59:51Z</dcterms:modified>
</cp:coreProperties>
</file>