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1831FA-1B1E-424C-B79D-49FFB0267AD9}" type="datetimeFigureOut">
              <a:rPr lang="es-CL" smtClean="0"/>
              <a:t>11-10-2010</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EB5CE3-9701-4148-9B1C-7540CD27BA47}" type="slidenum">
              <a:rPr lang="es-CL" smtClean="0"/>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D098B628-A2C6-4E67-9B54-81D397B084EF}" type="slidenum">
              <a:rPr lang="es-ES"/>
              <a:pPr/>
              <a:t>1</a:t>
            </a:fld>
            <a:endParaRPr lang="es-ES"/>
          </a:p>
        </p:txBody>
      </p:sp>
      <p:sp>
        <p:nvSpPr>
          <p:cNvPr id="148483" name="Rectangle 2"/>
          <p:cNvSpPr>
            <a:spLocks noRot="1" noChangeArrowheads="1" noTextEdit="1"/>
          </p:cNvSpPr>
          <p:nvPr>
            <p:ph type="sldImg"/>
          </p:nvPr>
        </p:nvSpPr>
        <p:spPr>
          <a:xfrm>
            <a:off x="958465" y="686474"/>
            <a:ext cx="4941072" cy="3428114"/>
          </a:xfrm>
          <a:ln/>
        </p:spPr>
      </p:sp>
      <p:sp>
        <p:nvSpPr>
          <p:cNvPr id="14848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223260C7-EE68-4317-A2DD-5B438EE934F1}" type="slidenum">
              <a:rPr lang="es-ES"/>
              <a:pPr/>
              <a:t>10</a:t>
            </a:fld>
            <a:endParaRPr lang="es-ES"/>
          </a:p>
        </p:txBody>
      </p:sp>
      <p:sp>
        <p:nvSpPr>
          <p:cNvPr id="157699" name="Rectangle 2"/>
          <p:cNvSpPr>
            <a:spLocks noRot="1" noChangeArrowheads="1" noTextEdit="1"/>
          </p:cNvSpPr>
          <p:nvPr>
            <p:ph type="sldImg"/>
          </p:nvPr>
        </p:nvSpPr>
        <p:spPr>
          <a:xfrm>
            <a:off x="958465" y="686474"/>
            <a:ext cx="4941072" cy="3428114"/>
          </a:xfrm>
          <a:ln/>
        </p:spPr>
      </p:sp>
      <p:sp>
        <p:nvSpPr>
          <p:cNvPr id="15770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FE0B47E7-5DDB-43E7-86DF-E888263E1863}" type="slidenum">
              <a:rPr lang="es-ES"/>
              <a:pPr/>
              <a:t>11</a:t>
            </a:fld>
            <a:endParaRPr lang="es-ES"/>
          </a:p>
        </p:txBody>
      </p:sp>
      <p:sp>
        <p:nvSpPr>
          <p:cNvPr id="158723" name="Rectangle 2"/>
          <p:cNvSpPr>
            <a:spLocks noRot="1" noChangeArrowheads="1" noTextEdit="1"/>
          </p:cNvSpPr>
          <p:nvPr>
            <p:ph type="sldImg"/>
          </p:nvPr>
        </p:nvSpPr>
        <p:spPr>
          <a:xfrm>
            <a:off x="958465" y="686474"/>
            <a:ext cx="4941072" cy="3428114"/>
          </a:xfrm>
          <a:ln/>
        </p:spPr>
      </p:sp>
      <p:sp>
        <p:nvSpPr>
          <p:cNvPr id="15872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9AF53B11-04A6-4CF4-BB5E-BF77CD9D236E}" type="slidenum">
              <a:rPr lang="es-ES"/>
              <a:pPr/>
              <a:t>12</a:t>
            </a:fld>
            <a:endParaRPr lang="es-ES"/>
          </a:p>
        </p:txBody>
      </p:sp>
      <p:sp>
        <p:nvSpPr>
          <p:cNvPr id="159747" name="Rectangle 2"/>
          <p:cNvSpPr>
            <a:spLocks noRot="1" noChangeArrowheads="1" noTextEdit="1"/>
          </p:cNvSpPr>
          <p:nvPr>
            <p:ph type="sldImg"/>
          </p:nvPr>
        </p:nvSpPr>
        <p:spPr>
          <a:xfrm>
            <a:off x="958465" y="686474"/>
            <a:ext cx="4941072" cy="3428114"/>
          </a:xfrm>
          <a:ln/>
        </p:spPr>
      </p:sp>
      <p:sp>
        <p:nvSpPr>
          <p:cNvPr id="15974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2DC9C7A2-C6F5-4B2D-B1A7-A872DEEFBFAC}" type="slidenum">
              <a:rPr lang="es-ES"/>
              <a:pPr/>
              <a:t>13</a:t>
            </a:fld>
            <a:endParaRPr lang="es-ES"/>
          </a:p>
        </p:txBody>
      </p:sp>
      <p:sp>
        <p:nvSpPr>
          <p:cNvPr id="160771" name="Rectangle 2"/>
          <p:cNvSpPr>
            <a:spLocks noRot="1" noChangeArrowheads="1" noTextEdit="1"/>
          </p:cNvSpPr>
          <p:nvPr>
            <p:ph type="sldImg"/>
          </p:nvPr>
        </p:nvSpPr>
        <p:spPr>
          <a:xfrm>
            <a:off x="958465" y="686474"/>
            <a:ext cx="4941072" cy="3428114"/>
          </a:xfrm>
          <a:ln/>
        </p:spPr>
      </p:sp>
      <p:sp>
        <p:nvSpPr>
          <p:cNvPr id="16077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B3F75238-A369-4D1D-AD41-DCE51C85A405}" type="slidenum">
              <a:rPr lang="es-ES"/>
              <a:pPr/>
              <a:t>14</a:t>
            </a:fld>
            <a:endParaRPr lang="es-ES"/>
          </a:p>
        </p:txBody>
      </p:sp>
      <p:sp>
        <p:nvSpPr>
          <p:cNvPr id="161795" name="Rectangle 2"/>
          <p:cNvSpPr>
            <a:spLocks noRot="1" noChangeArrowheads="1" noTextEdit="1"/>
          </p:cNvSpPr>
          <p:nvPr>
            <p:ph type="sldImg"/>
          </p:nvPr>
        </p:nvSpPr>
        <p:spPr>
          <a:xfrm>
            <a:off x="958465" y="686474"/>
            <a:ext cx="4941072" cy="3428114"/>
          </a:xfrm>
          <a:ln/>
        </p:spPr>
      </p:sp>
      <p:sp>
        <p:nvSpPr>
          <p:cNvPr id="16179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FD1CB64B-C8A8-4F18-8303-736172679A6F}" type="slidenum">
              <a:rPr lang="es-ES"/>
              <a:pPr/>
              <a:t>15</a:t>
            </a:fld>
            <a:endParaRPr lang="es-ES"/>
          </a:p>
        </p:txBody>
      </p:sp>
      <p:sp>
        <p:nvSpPr>
          <p:cNvPr id="162819" name="Rectangle 2"/>
          <p:cNvSpPr>
            <a:spLocks noRot="1" noChangeArrowheads="1" noTextEdit="1"/>
          </p:cNvSpPr>
          <p:nvPr>
            <p:ph type="sldImg"/>
          </p:nvPr>
        </p:nvSpPr>
        <p:spPr>
          <a:xfrm>
            <a:off x="958465" y="686474"/>
            <a:ext cx="4941072" cy="3428114"/>
          </a:xfrm>
          <a:ln/>
        </p:spPr>
      </p:sp>
      <p:sp>
        <p:nvSpPr>
          <p:cNvPr id="16282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0975A978-8EFF-48F8-9878-C6BFF16B2804}" type="slidenum">
              <a:rPr lang="es-ES"/>
              <a:pPr/>
              <a:t>16</a:t>
            </a:fld>
            <a:endParaRPr lang="es-ES"/>
          </a:p>
        </p:txBody>
      </p:sp>
      <p:sp>
        <p:nvSpPr>
          <p:cNvPr id="163843" name="Rectangle 2"/>
          <p:cNvSpPr>
            <a:spLocks noRot="1" noChangeArrowheads="1" noTextEdit="1"/>
          </p:cNvSpPr>
          <p:nvPr>
            <p:ph type="sldImg"/>
          </p:nvPr>
        </p:nvSpPr>
        <p:spPr>
          <a:xfrm>
            <a:off x="958465" y="686474"/>
            <a:ext cx="4941072" cy="3428114"/>
          </a:xfrm>
          <a:ln/>
        </p:spPr>
      </p:sp>
      <p:sp>
        <p:nvSpPr>
          <p:cNvPr id="16384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9540989D-5D0E-4F54-895B-D0712CF2C79E}" type="slidenum">
              <a:rPr lang="es-ES"/>
              <a:pPr/>
              <a:t>17</a:t>
            </a:fld>
            <a:endParaRPr lang="es-ES"/>
          </a:p>
        </p:txBody>
      </p:sp>
      <p:sp>
        <p:nvSpPr>
          <p:cNvPr id="164867" name="Rectangle 2"/>
          <p:cNvSpPr>
            <a:spLocks noRot="1" noChangeArrowheads="1" noTextEdit="1"/>
          </p:cNvSpPr>
          <p:nvPr>
            <p:ph type="sldImg"/>
          </p:nvPr>
        </p:nvSpPr>
        <p:spPr>
          <a:xfrm>
            <a:off x="958465" y="686474"/>
            <a:ext cx="4941072" cy="3428114"/>
          </a:xfrm>
          <a:ln/>
        </p:spPr>
      </p:sp>
      <p:sp>
        <p:nvSpPr>
          <p:cNvPr id="16486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76EE41DE-235B-401F-BC09-4D24F948A93A}" type="slidenum">
              <a:rPr lang="es-ES"/>
              <a:pPr/>
              <a:t>18</a:t>
            </a:fld>
            <a:endParaRPr lang="es-ES"/>
          </a:p>
        </p:txBody>
      </p:sp>
      <p:sp>
        <p:nvSpPr>
          <p:cNvPr id="165891" name="Rectangle 2"/>
          <p:cNvSpPr>
            <a:spLocks noRot="1" noChangeArrowheads="1" noTextEdit="1"/>
          </p:cNvSpPr>
          <p:nvPr>
            <p:ph type="sldImg"/>
          </p:nvPr>
        </p:nvSpPr>
        <p:spPr>
          <a:xfrm>
            <a:off x="958465" y="686474"/>
            <a:ext cx="4941072" cy="3428114"/>
          </a:xfrm>
          <a:ln/>
        </p:spPr>
      </p:sp>
      <p:sp>
        <p:nvSpPr>
          <p:cNvPr id="16589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3DD9B95E-3F6F-4D92-8C87-664FAB1B16A2}" type="slidenum">
              <a:rPr lang="es-ES"/>
              <a:pPr/>
              <a:t>19</a:t>
            </a:fld>
            <a:endParaRPr lang="es-ES"/>
          </a:p>
        </p:txBody>
      </p:sp>
      <p:sp>
        <p:nvSpPr>
          <p:cNvPr id="166915" name="Rectangle 2"/>
          <p:cNvSpPr>
            <a:spLocks noRot="1" noChangeArrowheads="1" noTextEdit="1"/>
          </p:cNvSpPr>
          <p:nvPr>
            <p:ph type="sldImg"/>
          </p:nvPr>
        </p:nvSpPr>
        <p:spPr>
          <a:xfrm>
            <a:off x="958465" y="686474"/>
            <a:ext cx="4941072" cy="3428114"/>
          </a:xfrm>
          <a:ln/>
        </p:spPr>
      </p:sp>
      <p:sp>
        <p:nvSpPr>
          <p:cNvPr id="16691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39674368-F061-4C2C-B956-1A2D928FCBA7}" type="slidenum">
              <a:rPr lang="es-ES"/>
              <a:pPr/>
              <a:t>2</a:t>
            </a:fld>
            <a:endParaRPr lang="es-ES"/>
          </a:p>
        </p:txBody>
      </p:sp>
      <p:sp>
        <p:nvSpPr>
          <p:cNvPr id="149507" name="Rectangle 2"/>
          <p:cNvSpPr>
            <a:spLocks noRot="1" noChangeArrowheads="1" noTextEdit="1"/>
          </p:cNvSpPr>
          <p:nvPr>
            <p:ph type="sldImg"/>
          </p:nvPr>
        </p:nvSpPr>
        <p:spPr>
          <a:xfrm>
            <a:off x="958465" y="686474"/>
            <a:ext cx="4941072" cy="3428114"/>
          </a:xfrm>
          <a:ln/>
        </p:spPr>
      </p:sp>
      <p:sp>
        <p:nvSpPr>
          <p:cNvPr id="14950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p:spPr>
        <p:txBody>
          <a:bodyPr/>
          <a:lstStyle/>
          <a:p>
            <a:fld id="{88CD81B6-3538-43E9-B4B5-ED8A658A8C37}" type="slidenum">
              <a:rPr lang="es-ES"/>
              <a:pPr/>
              <a:t>20</a:t>
            </a:fld>
            <a:endParaRPr lang="es-ES"/>
          </a:p>
        </p:txBody>
      </p:sp>
      <p:sp>
        <p:nvSpPr>
          <p:cNvPr id="167939" name="Rectangle 2"/>
          <p:cNvSpPr>
            <a:spLocks noRot="1" noChangeArrowheads="1" noTextEdit="1"/>
          </p:cNvSpPr>
          <p:nvPr>
            <p:ph type="sldImg"/>
          </p:nvPr>
        </p:nvSpPr>
        <p:spPr>
          <a:xfrm>
            <a:off x="958465" y="686474"/>
            <a:ext cx="4941072" cy="3428114"/>
          </a:xfrm>
          <a:ln/>
        </p:spPr>
      </p:sp>
      <p:sp>
        <p:nvSpPr>
          <p:cNvPr id="16794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p:spPr>
        <p:txBody>
          <a:bodyPr/>
          <a:lstStyle/>
          <a:p>
            <a:fld id="{0D5B427E-A3B3-4591-BBC6-5C34C98A6D4B}" type="slidenum">
              <a:rPr lang="es-ES"/>
              <a:pPr/>
              <a:t>21</a:t>
            </a:fld>
            <a:endParaRPr lang="es-ES"/>
          </a:p>
        </p:txBody>
      </p:sp>
      <p:sp>
        <p:nvSpPr>
          <p:cNvPr id="168963" name="Rectangle 2"/>
          <p:cNvSpPr>
            <a:spLocks noRot="1" noChangeArrowheads="1" noTextEdit="1"/>
          </p:cNvSpPr>
          <p:nvPr>
            <p:ph type="sldImg"/>
          </p:nvPr>
        </p:nvSpPr>
        <p:spPr>
          <a:xfrm>
            <a:off x="958465" y="686474"/>
            <a:ext cx="4941072" cy="3428114"/>
          </a:xfrm>
          <a:ln/>
        </p:spPr>
      </p:sp>
      <p:sp>
        <p:nvSpPr>
          <p:cNvPr id="16896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p:spPr>
        <p:txBody>
          <a:bodyPr/>
          <a:lstStyle/>
          <a:p>
            <a:fld id="{06F67BFA-65ED-4E8C-81D4-5D37BB49E661}" type="slidenum">
              <a:rPr lang="es-ES"/>
              <a:pPr/>
              <a:t>22</a:t>
            </a:fld>
            <a:endParaRPr lang="es-ES"/>
          </a:p>
        </p:txBody>
      </p:sp>
      <p:sp>
        <p:nvSpPr>
          <p:cNvPr id="169987" name="Rectangle 2"/>
          <p:cNvSpPr>
            <a:spLocks noRot="1" noChangeArrowheads="1" noTextEdit="1"/>
          </p:cNvSpPr>
          <p:nvPr>
            <p:ph type="sldImg"/>
          </p:nvPr>
        </p:nvSpPr>
        <p:spPr>
          <a:xfrm>
            <a:off x="958465" y="686474"/>
            <a:ext cx="4941072" cy="3428114"/>
          </a:xfrm>
          <a:ln/>
        </p:spPr>
      </p:sp>
      <p:sp>
        <p:nvSpPr>
          <p:cNvPr id="16998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p:spPr>
        <p:txBody>
          <a:bodyPr/>
          <a:lstStyle/>
          <a:p>
            <a:fld id="{D8D266FC-2EDC-492D-9DEC-36FBE7E02EFB}" type="slidenum">
              <a:rPr lang="es-ES"/>
              <a:pPr/>
              <a:t>23</a:t>
            </a:fld>
            <a:endParaRPr lang="es-ES"/>
          </a:p>
        </p:txBody>
      </p:sp>
      <p:sp>
        <p:nvSpPr>
          <p:cNvPr id="171011" name="Rectangle 2"/>
          <p:cNvSpPr>
            <a:spLocks noRot="1" noChangeArrowheads="1" noTextEdit="1"/>
          </p:cNvSpPr>
          <p:nvPr>
            <p:ph type="sldImg"/>
          </p:nvPr>
        </p:nvSpPr>
        <p:spPr>
          <a:xfrm>
            <a:off x="958465" y="686474"/>
            <a:ext cx="4941072" cy="3428114"/>
          </a:xfrm>
          <a:ln/>
        </p:spPr>
      </p:sp>
      <p:sp>
        <p:nvSpPr>
          <p:cNvPr id="17101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p:spPr>
        <p:txBody>
          <a:bodyPr/>
          <a:lstStyle/>
          <a:p>
            <a:fld id="{199276A0-CCAB-4588-816A-969D722F1C9A}" type="slidenum">
              <a:rPr lang="es-ES"/>
              <a:pPr/>
              <a:t>24</a:t>
            </a:fld>
            <a:endParaRPr lang="es-ES"/>
          </a:p>
        </p:txBody>
      </p:sp>
      <p:sp>
        <p:nvSpPr>
          <p:cNvPr id="172035" name="Rectangle 2"/>
          <p:cNvSpPr>
            <a:spLocks noRot="1" noChangeArrowheads="1" noTextEdit="1"/>
          </p:cNvSpPr>
          <p:nvPr>
            <p:ph type="sldImg"/>
          </p:nvPr>
        </p:nvSpPr>
        <p:spPr>
          <a:xfrm>
            <a:off x="958465" y="686474"/>
            <a:ext cx="4941072" cy="3428114"/>
          </a:xfrm>
          <a:ln/>
        </p:spPr>
      </p:sp>
      <p:sp>
        <p:nvSpPr>
          <p:cNvPr id="17203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p:spPr>
        <p:txBody>
          <a:bodyPr/>
          <a:lstStyle/>
          <a:p>
            <a:fld id="{0529CB78-EE73-4673-BFED-A4A4133F338B}" type="slidenum">
              <a:rPr lang="es-ES"/>
              <a:pPr/>
              <a:t>25</a:t>
            </a:fld>
            <a:endParaRPr lang="es-ES"/>
          </a:p>
        </p:txBody>
      </p:sp>
      <p:sp>
        <p:nvSpPr>
          <p:cNvPr id="173059" name="Rectangle 2"/>
          <p:cNvSpPr>
            <a:spLocks noRot="1" noChangeArrowheads="1" noTextEdit="1"/>
          </p:cNvSpPr>
          <p:nvPr>
            <p:ph type="sldImg"/>
          </p:nvPr>
        </p:nvSpPr>
        <p:spPr>
          <a:xfrm>
            <a:off x="958465" y="686474"/>
            <a:ext cx="4941072" cy="3428114"/>
          </a:xfrm>
          <a:ln/>
        </p:spPr>
      </p:sp>
      <p:sp>
        <p:nvSpPr>
          <p:cNvPr id="17306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p:spPr>
        <p:txBody>
          <a:bodyPr/>
          <a:lstStyle/>
          <a:p>
            <a:fld id="{41F544F4-2FEC-4F9C-BAFE-6C584296C338}" type="slidenum">
              <a:rPr lang="es-ES"/>
              <a:pPr/>
              <a:t>26</a:t>
            </a:fld>
            <a:endParaRPr lang="es-ES"/>
          </a:p>
        </p:txBody>
      </p:sp>
      <p:sp>
        <p:nvSpPr>
          <p:cNvPr id="174083" name="Rectangle 2"/>
          <p:cNvSpPr>
            <a:spLocks noRot="1" noChangeArrowheads="1" noTextEdit="1"/>
          </p:cNvSpPr>
          <p:nvPr>
            <p:ph type="sldImg"/>
          </p:nvPr>
        </p:nvSpPr>
        <p:spPr>
          <a:xfrm>
            <a:off x="958465" y="686474"/>
            <a:ext cx="4941072" cy="3428114"/>
          </a:xfrm>
          <a:ln/>
        </p:spPr>
      </p:sp>
      <p:sp>
        <p:nvSpPr>
          <p:cNvPr id="17408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p:spPr>
        <p:txBody>
          <a:bodyPr/>
          <a:lstStyle/>
          <a:p>
            <a:fld id="{E03D31F7-E0E8-430A-A5B4-BBDF48369EC9}" type="slidenum">
              <a:rPr lang="es-ES"/>
              <a:pPr/>
              <a:t>28</a:t>
            </a:fld>
            <a:endParaRPr lang="es-ES"/>
          </a:p>
        </p:txBody>
      </p:sp>
      <p:sp>
        <p:nvSpPr>
          <p:cNvPr id="175107" name="Rectangle 2"/>
          <p:cNvSpPr>
            <a:spLocks noRot="1" noChangeArrowheads="1" noTextEdit="1"/>
          </p:cNvSpPr>
          <p:nvPr>
            <p:ph type="sldImg"/>
          </p:nvPr>
        </p:nvSpPr>
        <p:spPr>
          <a:xfrm>
            <a:off x="958465" y="686474"/>
            <a:ext cx="4941072" cy="3428114"/>
          </a:xfrm>
          <a:ln/>
        </p:spPr>
      </p:sp>
      <p:sp>
        <p:nvSpPr>
          <p:cNvPr id="17510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p:spPr>
        <p:txBody>
          <a:bodyPr/>
          <a:lstStyle/>
          <a:p>
            <a:fld id="{DE1E8213-34A4-4BB1-9A26-148EFD946F51}" type="slidenum">
              <a:rPr lang="es-ES"/>
              <a:pPr/>
              <a:t>29</a:t>
            </a:fld>
            <a:endParaRPr lang="es-ES"/>
          </a:p>
        </p:txBody>
      </p:sp>
      <p:sp>
        <p:nvSpPr>
          <p:cNvPr id="176131" name="Rectangle 2"/>
          <p:cNvSpPr>
            <a:spLocks noRot="1" noChangeArrowheads="1" noTextEdit="1"/>
          </p:cNvSpPr>
          <p:nvPr>
            <p:ph type="sldImg"/>
          </p:nvPr>
        </p:nvSpPr>
        <p:spPr>
          <a:xfrm>
            <a:off x="958465" y="686474"/>
            <a:ext cx="4941072" cy="3428114"/>
          </a:xfrm>
          <a:ln/>
        </p:spPr>
      </p:sp>
      <p:sp>
        <p:nvSpPr>
          <p:cNvPr id="17613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p:spPr>
        <p:txBody>
          <a:bodyPr/>
          <a:lstStyle/>
          <a:p>
            <a:fld id="{10BC2C2B-1C52-4DC1-83C9-F39BA363D9D0}" type="slidenum">
              <a:rPr lang="es-ES"/>
              <a:pPr/>
              <a:t>30</a:t>
            </a:fld>
            <a:endParaRPr lang="es-ES"/>
          </a:p>
        </p:txBody>
      </p:sp>
      <p:sp>
        <p:nvSpPr>
          <p:cNvPr id="177155" name="Rectangle 2"/>
          <p:cNvSpPr>
            <a:spLocks noRot="1" noChangeArrowheads="1" noTextEdit="1"/>
          </p:cNvSpPr>
          <p:nvPr>
            <p:ph type="sldImg"/>
          </p:nvPr>
        </p:nvSpPr>
        <p:spPr>
          <a:xfrm>
            <a:off x="958465" y="686474"/>
            <a:ext cx="4941072" cy="3428114"/>
          </a:xfrm>
          <a:ln/>
        </p:spPr>
      </p:sp>
      <p:sp>
        <p:nvSpPr>
          <p:cNvPr id="17715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913EDB94-94E0-4344-9248-55CB84BEC1E0}" type="slidenum">
              <a:rPr lang="es-ES"/>
              <a:pPr/>
              <a:t>3</a:t>
            </a:fld>
            <a:endParaRPr lang="es-ES"/>
          </a:p>
        </p:txBody>
      </p:sp>
      <p:sp>
        <p:nvSpPr>
          <p:cNvPr id="150531" name="Rectangle 2"/>
          <p:cNvSpPr>
            <a:spLocks noRot="1" noChangeArrowheads="1" noTextEdit="1"/>
          </p:cNvSpPr>
          <p:nvPr>
            <p:ph type="sldImg"/>
          </p:nvPr>
        </p:nvSpPr>
        <p:spPr>
          <a:xfrm>
            <a:off x="958465" y="686474"/>
            <a:ext cx="4941072" cy="3428114"/>
          </a:xfrm>
          <a:ln/>
        </p:spPr>
      </p:sp>
      <p:sp>
        <p:nvSpPr>
          <p:cNvPr id="15053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DBF1D7C9-56C1-487C-BD91-3BCB19A7FF95}" type="slidenum">
              <a:rPr lang="es-ES"/>
              <a:pPr/>
              <a:t>31</a:t>
            </a:fld>
            <a:endParaRPr lang="es-ES"/>
          </a:p>
        </p:txBody>
      </p:sp>
      <p:sp>
        <p:nvSpPr>
          <p:cNvPr id="178179" name="Rectangle 2"/>
          <p:cNvSpPr>
            <a:spLocks noRot="1" noChangeArrowheads="1" noTextEdit="1"/>
          </p:cNvSpPr>
          <p:nvPr>
            <p:ph type="sldImg"/>
          </p:nvPr>
        </p:nvSpPr>
        <p:spPr>
          <a:xfrm>
            <a:off x="958465" y="686474"/>
            <a:ext cx="4941072" cy="3428114"/>
          </a:xfrm>
          <a:ln/>
        </p:spPr>
      </p:sp>
      <p:sp>
        <p:nvSpPr>
          <p:cNvPr id="17818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1811AAF5-7B0D-426E-A741-15320A3503D4}" type="slidenum">
              <a:rPr lang="es-ES"/>
              <a:pPr/>
              <a:t>32</a:t>
            </a:fld>
            <a:endParaRPr lang="es-ES"/>
          </a:p>
        </p:txBody>
      </p:sp>
      <p:sp>
        <p:nvSpPr>
          <p:cNvPr id="180227" name="Rectangle 2"/>
          <p:cNvSpPr>
            <a:spLocks noRot="1" noChangeArrowheads="1" noTextEdit="1"/>
          </p:cNvSpPr>
          <p:nvPr>
            <p:ph type="sldImg"/>
          </p:nvPr>
        </p:nvSpPr>
        <p:spPr>
          <a:xfrm>
            <a:off x="958465" y="686474"/>
            <a:ext cx="4941072" cy="3428114"/>
          </a:xfrm>
          <a:ln/>
        </p:spPr>
      </p:sp>
      <p:sp>
        <p:nvSpPr>
          <p:cNvPr id="18022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09B6E08F-EEB8-4EB8-9CA9-879F7533AFD7}" type="slidenum">
              <a:rPr lang="es-ES"/>
              <a:pPr/>
              <a:t>33</a:t>
            </a:fld>
            <a:endParaRPr lang="es-ES"/>
          </a:p>
        </p:txBody>
      </p:sp>
      <p:sp>
        <p:nvSpPr>
          <p:cNvPr id="181251" name="Rectangle 2"/>
          <p:cNvSpPr>
            <a:spLocks noRot="1" noChangeArrowheads="1" noTextEdit="1"/>
          </p:cNvSpPr>
          <p:nvPr>
            <p:ph type="sldImg"/>
          </p:nvPr>
        </p:nvSpPr>
        <p:spPr>
          <a:xfrm>
            <a:off x="958465" y="686474"/>
            <a:ext cx="4941072" cy="3428114"/>
          </a:xfrm>
          <a:ln/>
        </p:spPr>
      </p:sp>
      <p:sp>
        <p:nvSpPr>
          <p:cNvPr id="18125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A813AA9B-C375-42A2-A6DF-8099B69246D7}" type="slidenum">
              <a:rPr lang="es-ES"/>
              <a:pPr/>
              <a:t>34</a:t>
            </a:fld>
            <a:endParaRPr lang="es-ES"/>
          </a:p>
        </p:txBody>
      </p:sp>
      <p:sp>
        <p:nvSpPr>
          <p:cNvPr id="182275" name="Rectangle 2"/>
          <p:cNvSpPr>
            <a:spLocks noRot="1" noChangeArrowheads="1" noTextEdit="1"/>
          </p:cNvSpPr>
          <p:nvPr>
            <p:ph type="sldImg"/>
          </p:nvPr>
        </p:nvSpPr>
        <p:spPr>
          <a:xfrm>
            <a:off x="958465" y="686474"/>
            <a:ext cx="4941072" cy="3428114"/>
          </a:xfrm>
          <a:ln/>
        </p:spPr>
      </p:sp>
      <p:sp>
        <p:nvSpPr>
          <p:cNvPr id="18227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C7CD0262-323F-4438-98A2-DF2415FC3D03}" type="slidenum">
              <a:rPr lang="es-ES"/>
              <a:pPr/>
              <a:t>35</a:t>
            </a:fld>
            <a:endParaRPr lang="es-ES"/>
          </a:p>
        </p:txBody>
      </p:sp>
      <p:sp>
        <p:nvSpPr>
          <p:cNvPr id="183299" name="Rectangle 2"/>
          <p:cNvSpPr>
            <a:spLocks noRot="1" noChangeArrowheads="1" noTextEdit="1"/>
          </p:cNvSpPr>
          <p:nvPr>
            <p:ph type="sldImg"/>
          </p:nvPr>
        </p:nvSpPr>
        <p:spPr>
          <a:xfrm>
            <a:off x="958465" y="686474"/>
            <a:ext cx="4941072" cy="3428114"/>
          </a:xfrm>
          <a:ln/>
        </p:spPr>
      </p:sp>
      <p:sp>
        <p:nvSpPr>
          <p:cNvPr id="18330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A256F579-F7B9-40D2-91FD-70CFCF0C8E9D}" type="slidenum">
              <a:rPr lang="es-ES"/>
              <a:pPr/>
              <a:t>36</a:t>
            </a:fld>
            <a:endParaRPr lang="es-ES"/>
          </a:p>
        </p:txBody>
      </p:sp>
      <p:sp>
        <p:nvSpPr>
          <p:cNvPr id="184323" name="Rectangle 2"/>
          <p:cNvSpPr>
            <a:spLocks noRot="1" noChangeArrowheads="1" noTextEdit="1"/>
          </p:cNvSpPr>
          <p:nvPr>
            <p:ph type="sldImg"/>
          </p:nvPr>
        </p:nvSpPr>
        <p:spPr>
          <a:xfrm>
            <a:off x="958465" y="686474"/>
            <a:ext cx="4941072" cy="3428114"/>
          </a:xfrm>
          <a:ln/>
        </p:spPr>
      </p:sp>
      <p:sp>
        <p:nvSpPr>
          <p:cNvPr id="18432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83FC36C9-35F8-45D2-9520-252FCD3CE9E1}" type="slidenum">
              <a:rPr lang="es-ES"/>
              <a:pPr/>
              <a:t>37</a:t>
            </a:fld>
            <a:endParaRPr lang="es-ES"/>
          </a:p>
        </p:txBody>
      </p:sp>
      <p:sp>
        <p:nvSpPr>
          <p:cNvPr id="185347" name="Rectangle 2"/>
          <p:cNvSpPr>
            <a:spLocks noRot="1" noChangeArrowheads="1" noTextEdit="1"/>
          </p:cNvSpPr>
          <p:nvPr>
            <p:ph type="sldImg"/>
          </p:nvPr>
        </p:nvSpPr>
        <p:spPr>
          <a:xfrm>
            <a:off x="958465" y="686474"/>
            <a:ext cx="4941072" cy="3428114"/>
          </a:xfrm>
          <a:ln/>
        </p:spPr>
      </p:sp>
      <p:sp>
        <p:nvSpPr>
          <p:cNvPr id="18534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4822EFCB-FE80-46FE-986C-CC9F0BC074C0}" type="slidenum">
              <a:rPr lang="es-ES"/>
              <a:pPr/>
              <a:t>38</a:t>
            </a:fld>
            <a:endParaRPr lang="es-ES"/>
          </a:p>
        </p:txBody>
      </p:sp>
      <p:sp>
        <p:nvSpPr>
          <p:cNvPr id="186371" name="Rectangle 2"/>
          <p:cNvSpPr>
            <a:spLocks noRot="1" noChangeArrowheads="1" noTextEdit="1"/>
          </p:cNvSpPr>
          <p:nvPr>
            <p:ph type="sldImg"/>
          </p:nvPr>
        </p:nvSpPr>
        <p:spPr>
          <a:xfrm>
            <a:off x="958465" y="686474"/>
            <a:ext cx="4941072" cy="3428114"/>
          </a:xfrm>
          <a:ln/>
        </p:spPr>
      </p:sp>
      <p:sp>
        <p:nvSpPr>
          <p:cNvPr id="18637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56703D8F-54D5-4984-B6AF-0C3C02713AE5}" type="slidenum">
              <a:rPr lang="es-ES"/>
              <a:pPr/>
              <a:t>39</a:t>
            </a:fld>
            <a:endParaRPr lang="es-ES"/>
          </a:p>
        </p:txBody>
      </p:sp>
      <p:sp>
        <p:nvSpPr>
          <p:cNvPr id="187395" name="Rectangle 2"/>
          <p:cNvSpPr>
            <a:spLocks noRot="1" noChangeArrowheads="1" noTextEdit="1"/>
          </p:cNvSpPr>
          <p:nvPr>
            <p:ph type="sldImg"/>
          </p:nvPr>
        </p:nvSpPr>
        <p:spPr>
          <a:xfrm>
            <a:off x="958465" y="686474"/>
            <a:ext cx="4941072" cy="3428114"/>
          </a:xfrm>
          <a:ln/>
        </p:spPr>
      </p:sp>
      <p:sp>
        <p:nvSpPr>
          <p:cNvPr id="18739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p:spPr>
        <p:txBody>
          <a:bodyPr/>
          <a:lstStyle/>
          <a:p>
            <a:fld id="{5F99AAF5-CB1B-4BE9-AFA7-82D38A50D940}" type="slidenum">
              <a:rPr lang="es-ES"/>
              <a:pPr/>
              <a:t>40</a:t>
            </a:fld>
            <a:endParaRPr lang="es-ES"/>
          </a:p>
        </p:txBody>
      </p:sp>
      <p:sp>
        <p:nvSpPr>
          <p:cNvPr id="188419" name="Rectangle 2"/>
          <p:cNvSpPr>
            <a:spLocks noRot="1" noChangeArrowheads="1" noTextEdit="1"/>
          </p:cNvSpPr>
          <p:nvPr>
            <p:ph type="sldImg"/>
          </p:nvPr>
        </p:nvSpPr>
        <p:spPr>
          <a:xfrm>
            <a:off x="958465" y="686474"/>
            <a:ext cx="4941072" cy="3428114"/>
          </a:xfrm>
          <a:ln/>
        </p:spPr>
      </p:sp>
      <p:sp>
        <p:nvSpPr>
          <p:cNvPr id="18842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6EA06908-96EE-44E8-A969-0E033BAF0798}" type="slidenum">
              <a:rPr lang="es-ES"/>
              <a:pPr/>
              <a:t>4</a:t>
            </a:fld>
            <a:endParaRPr lang="es-ES"/>
          </a:p>
        </p:txBody>
      </p:sp>
      <p:sp>
        <p:nvSpPr>
          <p:cNvPr id="151555" name="Rectangle 2"/>
          <p:cNvSpPr>
            <a:spLocks noRot="1" noChangeArrowheads="1" noTextEdit="1"/>
          </p:cNvSpPr>
          <p:nvPr>
            <p:ph type="sldImg"/>
          </p:nvPr>
        </p:nvSpPr>
        <p:spPr>
          <a:xfrm>
            <a:off x="958465" y="686474"/>
            <a:ext cx="4941072" cy="3428114"/>
          </a:xfrm>
          <a:ln/>
        </p:spPr>
      </p:sp>
      <p:sp>
        <p:nvSpPr>
          <p:cNvPr id="15155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p:spPr>
        <p:txBody>
          <a:bodyPr/>
          <a:lstStyle/>
          <a:p>
            <a:fld id="{D735FB1B-A2B6-4177-920A-FA14D88BA5A7}" type="slidenum">
              <a:rPr lang="es-ES"/>
              <a:pPr/>
              <a:t>41</a:t>
            </a:fld>
            <a:endParaRPr lang="es-ES"/>
          </a:p>
        </p:txBody>
      </p:sp>
      <p:sp>
        <p:nvSpPr>
          <p:cNvPr id="189443" name="Rectangle 2"/>
          <p:cNvSpPr>
            <a:spLocks noRot="1" noChangeArrowheads="1" noTextEdit="1"/>
          </p:cNvSpPr>
          <p:nvPr>
            <p:ph type="sldImg"/>
          </p:nvPr>
        </p:nvSpPr>
        <p:spPr>
          <a:xfrm>
            <a:off x="958465" y="686474"/>
            <a:ext cx="4941072" cy="3428114"/>
          </a:xfrm>
          <a:ln/>
        </p:spPr>
      </p:sp>
      <p:sp>
        <p:nvSpPr>
          <p:cNvPr id="18944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10AC1354-9BD2-40AE-BE94-D6C3577A14D4}" type="slidenum">
              <a:rPr lang="es-ES"/>
              <a:pPr/>
              <a:t>42</a:t>
            </a:fld>
            <a:endParaRPr lang="es-ES"/>
          </a:p>
        </p:txBody>
      </p:sp>
      <p:sp>
        <p:nvSpPr>
          <p:cNvPr id="190467" name="Rectangle 2"/>
          <p:cNvSpPr>
            <a:spLocks noRot="1" noChangeArrowheads="1" noTextEdit="1"/>
          </p:cNvSpPr>
          <p:nvPr>
            <p:ph type="sldImg"/>
          </p:nvPr>
        </p:nvSpPr>
        <p:spPr>
          <a:xfrm>
            <a:off x="958465" y="686474"/>
            <a:ext cx="4941072" cy="3428114"/>
          </a:xfrm>
          <a:ln/>
        </p:spPr>
      </p:sp>
      <p:sp>
        <p:nvSpPr>
          <p:cNvPr id="19046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52B9E982-0F92-4981-B7B4-2E42FDA2103B}" type="slidenum">
              <a:rPr lang="es-ES"/>
              <a:pPr/>
              <a:t>5</a:t>
            </a:fld>
            <a:endParaRPr lang="es-ES"/>
          </a:p>
        </p:txBody>
      </p:sp>
      <p:sp>
        <p:nvSpPr>
          <p:cNvPr id="152579" name="Rectangle 2"/>
          <p:cNvSpPr>
            <a:spLocks noRot="1" noChangeArrowheads="1" noTextEdit="1"/>
          </p:cNvSpPr>
          <p:nvPr>
            <p:ph type="sldImg"/>
          </p:nvPr>
        </p:nvSpPr>
        <p:spPr>
          <a:xfrm>
            <a:off x="958465" y="686474"/>
            <a:ext cx="4941072" cy="3428114"/>
          </a:xfrm>
          <a:ln/>
        </p:spPr>
      </p:sp>
      <p:sp>
        <p:nvSpPr>
          <p:cNvPr id="15258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B58FB433-A796-48DC-850E-AE5D29532E3A}" type="slidenum">
              <a:rPr lang="es-ES"/>
              <a:pPr/>
              <a:t>6</a:t>
            </a:fld>
            <a:endParaRPr lang="es-ES"/>
          </a:p>
        </p:txBody>
      </p:sp>
      <p:sp>
        <p:nvSpPr>
          <p:cNvPr id="153603" name="Rectangle 2"/>
          <p:cNvSpPr>
            <a:spLocks noRot="1" noChangeArrowheads="1" noTextEdit="1"/>
          </p:cNvSpPr>
          <p:nvPr>
            <p:ph type="sldImg"/>
          </p:nvPr>
        </p:nvSpPr>
        <p:spPr>
          <a:xfrm>
            <a:off x="958465" y="686474"/>
            <a:ext cx="4941072" cy="3428114"/>
          </a:xfrm>
          <a:ln/>
        </p:spPr>
      </p:sp>
      <p:sp>
        <p:nvSpPr>
          <p:cNvPr id="15360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E02C8B74-0A7D-4323-A4FE-ED956D528F4D}" type="slidenum">
              <a:rPr lang="es-ES"/>
              <a:pPr/>
              <a:t>7</a:t>
            </a:fld>
            <a:endParaRPr lang="es-ES"/>
          </a:p>
        </p:txBody>
      </p:sp>
      <p:sp>
        <p:nvSpPr>
          <p:cNvPr id="154627" name="Rectangle 2"/>
          <p:cNvSpPr>
            <a:spLocks noRot="1" noChangeArrowheads="1" noTextEdit="1"/>
          </p:cNvSpPr>
          <p:nvPr>
            <p:ph type="sldImg"/>
          </p:nvPr>
        </p:nvSpPr>
        <p:spPr>
          <a:xfrm>
            <a:off x="958465" y="686474"/>
            <a:ext cx="4941072" cy="3428114"/>
          </a:xfrm>
          <a:ln/>
        </p:spPr>
      </p:sp>
      <p:sp>
        <p:nvSpPr>
          <p:cNvPr id="15462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D295FAEE-738C-4A3F-9662-2AA4C72B7C30}" type="slidenum">
              <a:rPr lang="es-ES"/>
              <a:pPr/>
              <a:t>8</a:t>
            </a:fld>
            <a:endParaRPr lang="es-ES"/>
          </a:p>
        </p:txBody>
      </p:sp>
      <p:sp>
        <p:nvSpPr>
          <p:cNvPr id="155651" name="Rectangle 2"/>
          <p:cNvSpPr>
            <a:spLocks noRot="1" noChangeArrowheads="1" noTextEdit="1"/>
          </p:cNvSpPr>
          <p:nvPr>
            <p:ph type="sldImg"/>
          </p:nvPr>
        </p:nvSpPr>
        <p:spPr>
          <a:xfrm>
            <a:off x="958465" y="686474"/>
            <a:ext cx="4941072" cy="3428114"/>
          </a:xfrm>
          <a:ln/>
        </p:spPr>
      </p:sp>
      <p:sp>
        <p:nvSpPr>
          <p:cNvPr id="15565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A59916FB-2995-41F6-9F3A-EA658DEC781A}" type="slidenum">
              <a:rPr lang="es-ES"/>
              <a:pPr/>
              <a:t>9</a:t>
            </a:fld>
            <a:endParaRPr lang="es-ES"/>
          </a:p>
        </p:txBody>
      </p:sp>
      <p:sp>
        <p:nvSpPr>
          <p:cNvPr id="156675" name="Rectangle 2"/>
          <p:cNvSpPr>
            <a:spLocks noRot="1" noChangeArrowheads="1" noTextEdit="1"/>
          </p:cNvSpPr>
          <p:nvPr>
            <p:ph type="sldImg"/>
          </p:nvPr>
        </p:nvSpPr>
        <p:spPr>
          <a:xfrm>
            <a:off x="958465" y="686474"/>
            <a:ext cx="4941072" cy="3428114"/>
          </a:xfrm>
          <a:ln/>
        </p:spPr>
      </p:sp>
      <p:sp>
        <p:nvSpPr>
          <p:cNvPr id="15667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457200" y="1600200"/>
            <a:ext cx="8229600" cy="4525963"/>
          </a:xfrm>
        </p:spPr>
        <p:txBody>
          <a:bodyPr/>
          <a:lstStyle/>
          <a:p>
            <a:pPr lvl="0"/>
            <a:endParaRPr lang="es-CL"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CF8E23F-3271-44F9-A145-06380634F6C8}"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C3AE10F4-5561-44E8-A172-79B44CAF9A81}"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74DD29C-ADE4-4E6D-B626-7C61099A5957}" type="datetimeFigureOut">
              <a:rPr lang="es-CL" smtClean="0"/>
              <a:t>11-10-2010</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0D86D0E1-3745-49FD-B0BD-74B5BC2FB8C9}" type="slidenum">
              <a:rPr lang="es-CL" smtClean="0"/>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4DD29C-ADE4-4E6D-B626-7C61099A5957}" type="datetimeFigureOut">
              <a:rPr lang="es-CL" smtClean="0"/>
              <a:t>11-10-2010</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86D0E1-3745-49FD-B0BD-74B5BC2FB8C9}" type="slidenum">
              <a:rPr lang="es-CL" smtClean="0"/>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 Id="rId9" Type="http://schemas.openxmlformats.org/officeDocument/2006/relationships/image" Target="../media/image8.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Documento1!OLE_LINK3"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Documento_de_Microsoft_Office_Word_97-20031.doc"/></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914400" y="2133600"/>
            <a:ext cx="8229600" cy="490538"/>
          </a:xfrm>
        </p:spPr>
        <p:txBody>
          <a:bodyPr>
            <a:normAutofit fontScale="90000"/>
          </a:bodyPr>
          <a:lstStyle/>
          <a:p>
            <a:pPr algn="r" eaLnBrk="1" hangingPunct="1">
              <a:defRPr/>
            </a:pPr>
            <a:r>
              <a:rPr lang="es-CL" sz="3200" b="1" smtClean="0">
                <a:solidFill>
                  <a:srgbClr val="006600"/>
                </a:solidFill>
                <a:effectLst>
                  <a:outerShdw blurRad="38100" dist="38100" dir="2700000" algn="tl">
                    <a:srgbClr val="C0C0C0"/>
                  </a:outerShdw>
                </a:effectLst>
                <a:latin typeface="Verdana" pitchFamily="34" charset="0"/>
              </a:rPr>
              <a:t>Experimentos de elección</a:t>
            </a:r>
            <a:br>
              <a:rPr lang="es-CL" sz="3200" b="1" smtClean="0">
                <a:solidFill>
                  <a:srgbClr val="006600"/>
                </a:solidFill>
                <a:effectLst>
                  <a:outerShdw blurRad="38100" dist="38100" dir="2700000" algn="tl">
                    <a:srgbClr val="C0C0C0"/>
                  </a:outerShdw>
                </a:effectLst>
                <a:latin typeface="Verdana" pitchFamily="34" charset="0"/>
              </a:rPr>
            </a:br>
            <a:r>
              <a:rPr lang="es-CL" sz="3200" b="1" smtClean="0">
                <a:solidFill>
                  <a:srgbClr val="006600"/>
                </a:solidFill>
                <a:effectLst>
                  <a:outerShdw blurRad="38100" dist="38100" dir="2700000" algn="tl">
                    <a:srgbClr val="C0C0C0"/>
                  </a:outerShdw>
                </a:effectLst>
                <a:latin typeface="Verdana" pitchFamily="34" charset="0"/>
              </a:rPr>
              <a:t>(Choice experiments)</a:t>
            </a:r>
            <a:endParaRPr lang="es-ES" sz="3200" b="1" smtClean="0">
              <a:solidFill>
                <a:srgbClr val="006600"/>
              </a:solidFill>
              <a:effectLst>
                <a:outerShdw blurRad="38100" dist="38100" dir="2700000" algn="tl">
                  <a:srgbClr val="C0C0C0"/>
                </a:outerShdw>
              </a:effectLst>
              <a:latin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Choice experiment</a:t>
            </a:r>
          </a:p>
        </p:txBody>
      </p:sp>
      <p:sp>
        <p:nvSpPr>
          <p:cNvPr id="158723" name="Rectangle 3"/>
          <p:cNvSpPr>
            <a:spLocks noGrp="1" noChangeArrowheads="1"/>
          </p:cNvSpPr>
          <p:nvPr>
            <p:ph type="body" idx="1"/>
          </p:nvPr>
        </p:nvSpPr>
        <p:spPr>
          <a:xfrm>
            <a:off x="685800" y="1981200"/>
            <a:ext cx="8001000" cy="4114800"/>
          </a:xfrm>
          <a:solidFill>
            <a:schemeClr val="bg1"/>
          </a:solidFill>
        </p:spPr>
        <p:txBody>
          <a:bodyPr/>
          <a:lstStyle/>
          <a:p>
            <a:pPr eaLnBrk="1" hangingPunct="1">
              <a:defRPr/>
            </a:pPr>
            <a:r>
              <a:rPr lang="en-AU" sz="2800" smtClean="0">
                <a:effectLst>
                  <a:outerShdw blurRad="38100" dist="38100" dir="2700000" algn="tl">
                    <a:srgbClr val="C0C0C0"/>
                  </a:outerShdw>
                </a:effectLst>
              </a:rPr>
              <a:t>Dado que el dinero es un atributo más, es posible inferir desde las elecciones hechas, la disposición a pagar para asegurar incrementos en los atributos no monetarios (precios implícitos). </a:t>
            </a:r>
          </a:p>
          <a:p>
            <a:pPr algn="just" eaLnBrk="1" hangingPunct="1">
              <a:buFontTx/>
              <a:buNone/>
              <a:defRPr/>
            </a:pPr>
            <a:endParaRPr lang="en-AU" sz="2800" smtClean="0">
              <a:effectLst>
                <a:outerShdw blurRad="38100" dist="38100" dir="2700000" algn="tl">
                  <a:srgbClr val="C0C0C0"/>
                </a:outerShdw>
              </a:effectLst>
            </a:endParaRPr>
          </a:p>
          <a:p>
            <a:pPr eaLnBrk="1" hangingPunct="1">
              <a:defRPr/>
            </a:pPr>
            <a:r>
              <a:rPr lang="en-AU" sz="2800" smtClean="0">
                <a:effectLst>
                  <a:outerShdw blurRad="38100" dist="38100" dir="2700000" algn="tl">
                    <a:srgbClr val="C0C0C0"/>
                  </a:outerShdw>
                </a:effectLst>
              </a:rPr>
              <a:t>También es posible estimar el valor monetario de un cambio desde el Status Quo a una nueva combinación de atributos y niveles.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8723">
                                            <p:bg/>
                                          </p:spTgt>
                                        </p:tgtEl>
                                        <p:attrNameLst>
                                          <p:attrName>style.visibility</p:attrName>
                                        </p:attrNameLst>
                                      </p:cBhvr>
                                      <p:to>
                                        <p:strVal val="visible"/>
                                      </p:to>
                                    </p:set>
                                    <p:anim calcmode="lin" valueType="num">
                                      <p:cBhvr additive="base">
                                        <p:cTn id="7" dur="500" fill="hold"/>
                                        <p:tgtEl>
                                          <p:spTgt spid="158723">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158723">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8723">
                                            <p:txEl>
                                              <p:pRg st="0" end="0"/>
                                            </p:txEl>
                                          </p:spTgt>
                                        </p:tgtEl>
                                        <p:attrNameLst>
                                          <p:attrName>style.visibility</p:attrName>
                                        </p:attrNameLst>
                                      </p:cBhvr>
                                      <p:to>
                                        <p:strVal val="visible"/>
                                      </p:to>
                                    </p:set>
                                    <p:anim calcmode="lin" valueType="num">
                                      <p:cBhvr additive="base">
                                        <p:cTn id="13" dur="500" fill="hold"/>
                                        <p:tgtEl>
                                          <p:spTgt spid="15872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8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8723">
                                            <p:txEl>
                                              <p:pRg st="2" end="2"/>
                                            </p:txEl>
                                          </p:spTgt>
                                        </p:tgtEl>
                                        <p:attrNameLst>
                                          <p:attrName>style.visibility</p:attrName>
                                        </p:attrNameLst>
                                      </p:cBhvr>
                                      <p:to>
                                        <p:strVal val="visible"/>
                                      </p:to>
                                    </p:set>
                                    <p:anim calcmode="lin" valueType="num">
                                      <p:cBhvr additive="base">
                                        <p:cTn id="19" dur="500" fill="hold"/>
                                        <p:tgtEl>
                                          <p:spTgt spid="1587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87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3" grpId="0" build="p" bldLvl="2"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a:xfrm>
            <a:off x="685800" y="2286000"/>
            <a:ext cx="7772400" cy="1143000"/>
          </a:xfrm>
          <a:solidFill>
            <a:srgbClr val="FF3399"/>
          </a:solidFill>
        </p:spPr>
        <p:txBody>
          <a:bodyPr/>
          <a:lstStyle/>
          <a:p>
            <a:pPr eaLnBrk="1" hangingPunct="1"/>
            <a:r>
              <a:rPr lang="en-AU" smtClean="0"/>
              <a:t/>
            </a:r>
            <a:br>
              <a:rPr lang="en-AU" smtClean="0"/>
            </a:br>
            <a:r>
              <a:rPr lang="en-AU" smtClean="0">
                <a:cs typeface="Times New Roman" pitchFamily="18" charset="0"/>
              </a:rPr>
              <a:t>¿</a:t>
            </a:r>
            <a:r>
              <a:rPr lang="en-AU" smtClean="0"/>
              <a:t>Cómo se implementa?</a:t>
            </a:r>
            <a:br>
              <a:rPr lang="en-AU" smtClean="0"/>
            </a:br>
            <a:endParaRPr lang="en-AU" smtClean="0"/>
          </a:p>
        </p:txBody>
      </p:sp>
      <p:sp>
        <p:nvSpPr>
          <p:cNvPr id="64515" name="Rectangle 3"/>
          <p:cNvSpPr>
            <a:spLocks noGrp="1" noChangeArrowheads="1"/>
          </p:cNvSpPr>
          <p:nvPr>
            <p:ph type="subTitle" idx="1"/>
          </p:nvPr>
        </p:nvSpPr>
        <p:spPr/>
        <p:txBody>
          <a:bodyPr/>
          <a:lstStyle/>
          <a:p>
            <a:pPr eaLnBrk="1" hangingPunct="1"/>
            <a:r>
              <a:rPr lang="en-AU" smtClean="0"/>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Paso 1: Establecer el uso</a:t>
            </a:r>
          </a:p>
        </p:txBody>
      </p:sp>
      <p:sp>
        <p:nvSpPr>
          <p:cNvPr id="160771" name="Rectangle 3"/>
          <p:cNvSpPr>
            <a:spLocks noGrp="1" noChangeArrowheads="1"/>
          </p:cNvSpPr>
          <p:nvPr>
            <p:ph type="body" idx="1"/>
          </p:nvPr>
        </p:nvSpPr>
        <p:spPr>
          <a:xfrm>
            <a:off x="685800" y="1981200"/>
            <a:ext cx="8001000" cy="4114800"/>
          </a:xfrm>
        </p:spPr>
        <p:txBody>
          <a:bodyPr/>
          <a:lstStyle/>
          <a:p>
            <a:pPr eaLnBrk="1" hangingPunct="1">
              <a:defRPr/>
            </a:pPr>
            <a:r>
              <a:rPr lang="en-AU" smtClean="0">
                <a:effectLst>
                  <a:outerShdw blurRad="38100" dist="38100" dir="2700000" algn="tl">
                    <a:srgbClr val="C0C0C0"/>
                  </a:outerShdw>
                </a:effectLst>
              </a:rPr>
              <a:t>Consistencia con la teoría microeconómica.</a:t>
            </a:r>
          </a:p>
          <a:p>
            <a:pPr algn="just" eaLnBrk="1" hangingPunct="1">
              <a:defRPr/>
            </a:pPr>
            <a:r>
              <a:rPr lang="en-AU" smtClean="0">
                <a:effectLst>
                  <a:outerShdw blurRad="38100" dist="38100" dir="2700000" algn="tl">
                    <a:srgbClr val="C0C0C0"/>
                  </a:outerShdw>
                </a:effectLst>
              </a:rPr>
              <a:t>Cambio desde el Status Quo. </a:t>
            </a:r>
          </a:p>
          <a:p>
            <a:pPr algn="just" eaLnBrk="1" hangingPunct="1">
              <a:defRPr/>
            </a:pPr>
            <a:r>
              <a:rPr lang="en-AU" smtClean="0">
                <a:effectLst>
                  <a:outerShdw blurRad="38100" dist="38100" dir="2700000" algn="tl">
                    <a:srgbClr val="C0C0C0"/>
                  </a:outerShdw>
                </a:effectLst>
              </a:rPr>
              <a:t>Definir el valor a ser estimado: valores de uso o no uso (</a:t>
            </a:r>
            <a:r>
              <a:rPr lang="en-AU" b="1" i="1" smtClean="0">
                <a:effectLst>
                  <a:outerShdw blurRad="38100" dist="38100" dir="2700000" algn="tl">
                    <a:srgbClr val="C0C0C0"/>
                  </a:outerShdw>
                </a:effectLst>
              </a:rPr>
              <a:t>Valor Económico Total</a:t>
            </a:r>
            <a:r>
              <a:rPr lang="en-AU" smtClean="0">
                <a:effectLst>
                  <a:outerShdw blurRad="38100" dist="38100" dir="2700000" algn="tl">
                    <a:srgbClr val="C0C0C0"/>
                  </a:outerShdw>
                </a:effectLst>
              </a:rPr>
              <a:t>).</a:t>
            </a:r>
          </a:p>
          <a:p>
            <a:pPr algn="just" eaLnBrk="1" hangingPunct="1">
              <a:defRPr/>
            </a:pPr>
            <a:r>
              <a:rPr lang="en-AU" smtClean="0">
                <a:effectLst>
                  <a:outerShdw blurRad="38100" dist="38100" dir="2700000" algn="tl">
                    <a:srgbClr val="C0C0C0"/>
                  </a:outerShdw>
                </a:effectLst>
              </a:rPr>
              <a:t>Definir el contexto en el cual los valores serán estimados.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0771">
                                            <p:txEl>
                                              <p:pRg st="1" end="1"/>
                                            </p:txEl>
                                          </p:spTgt>
                                        </p:tgtEl>
                                        <p:attrNameLst>
                                          <p:attrName>style.visibility</p:attrName>
                                        </p:attrNameLst>
                                      </p:cBhvr>
                                      <p:to>
                                        <p:strVal val="visible"/>
                                      </p:to>
                                    </p:set>
                                    <p:anim calcmode="lin" valueType="num">
                                      <p:cBhvr additive="base">
                                        <p:cTn id="13"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0771">
                                            <p:txEl>
                                              <p:pRg st="2" end="2"/>
                                            </p:txEl>
                                          </p:spTgt>
                                        </p:tgtEl>
                                        <p:attrNameLst>
                                          <p:attrName>style.visibility</p:attrName>
                                        </p:attrNameLst>
                                      </p:cBhvr>
                                      <p:to>
                                        <p:strVal val="visible"/>
                                      </p:to>
                                    </p:set>
                                    <p:anim calcmode="lin" valueType="num">
                                      <p:cBhvr additive="base">
                                        <p:cTn id="19"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07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0771">
                                            <p:txEl>
                                              <p:pRg st="3" end="3"/>
                                            </p:txEl>
                                          </p:spTgt>
                                        </p:tgtEl>
                                        <p:attrNameLst>
                                          <p:attrName>style.visibility</p:attrName>
                                        </p:attrNameLst>
                                      </p:cBhvr>
                                      <p:to>
                                        <p:strVal val="visible"/>
                                      </p:to>
                                    </p:set>
                                    <p:anim calcmode="lin" valueType="num">
                                      <p:cBhvr additive="base">
                                        <p:cTn id="25" dur="5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07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pPr algn="r" eaLnBrk="1" hangingPunct="1">
              <a:defRPr/>
            </a:pPr>
            <a:r>
              <a:rPr lang="en-AU" sz="3600" smtClean="0">
                <a:effectLst>
                  <a:outerShdw blurRad="38100" dist="38100" dir="2700000" algn="tl">
                    <a:srgbClr val="C0C0C0"/>
                  </a:outerShdw>
                </a:effectLst>
              </a:rPr>
              <a:t>Paso 2: Estructurar el dise</a:t>
            </a:r>
            <a:r>
              <a:rPr lang="en-AU" sz="3600" smtClean="0">
                <a:effectLst>
                  <a:outerShdw blurRad="38100" dist="38100" dir="2700000" algn="tl">
                    <a:srgbClr val="C0C0C0"/>
                  </a:outerShdw>
                </a:effectLst>
                <a:cs typeface="Arial" charset="0"/>
              </a:rPr>
              <a:t>ñ</a:t>
            </a:r>
            <a:r>
              <a:rPr lang="en-AU" sz="3600" smtClean="0">
                <a:effectLst>
                  <a:outerShdw blurRad="38100" dist="38100" dir="2700000" algn="tl">
                    <a:srgbClr val="C0C0C0"/>
                  </a:outerShdw>
                </a:effectLst>
              </a:rPr>
              <a:t>o de la investigación</a:t>
            </a:r>
          </a:p>
        </p:txBody>
      </p:sp>
      <p:sp>
        <p:nvSpPr>
          <p:cNvPr id="161795" name="Rectangle 3"/>
          <p:cNvSpPr>
            <a:spLocks noGrp="1" noChangeArrowheads="1"/>
          </p:cNvSpPr>
          <p:nvPr>
            <p:ph type="body" idx="1"/>
          </p:nvPr>
        </p:nvSpPr>
        <p:spPr/>
        <p:txBody>
          <a:bodyPr/>
          <a:lstStyle/>
          <a:p>
            <a:pPr algn="just" eaLnBrk="1" hangingPunct="1">
              <a:lnSpc>
                <a:spcPct val="80000"/>
              </a:lnSpc>
              <a:defRPr/>
            </a:pPr>
            <a:r>
              <a:rPr lang="en-AU" sz="2800" smtClean="0">
                <a:effectLst>
                  <a:outerShdw blurRad="38100" dist="38100" dir="2700000" algn="tl">
                    <a:srgbClr val="C0C0C0"/>
                  </a:outerShdw>
                </a:effectLst>
              </a:rPr>
              <a:t>Selección de atributos:</a:t>
            </a:r>
          </a:p>
          <a:p>
            <a:pPr lvl="1" algn="just" eaLnBrk="1" hangingPunct="1">
              <a:lnSpc>
                <a:spcPct val="80000"/>
              </a:lnSpc>
              <a:defRPr/>
            </a:pPr>
            <a:r>
              <a:rPr lang="en-AU" sz="2400" smtClean="0">
                <a:effectLst>
                  <a:outerShdw blurRad="38100" dist="38100" dir="2700000" algn="tl">
                    <a:srgbClr val="C0C0C0"/>
                  </a:outerShdw>
                </a:effectLst>
              </a:rPr>
              <a:t>¿Presencia/ausencia de un atributo?</a:t>
            </a:r>
          </a:p>
          <a:p>
            <a:pPr lvl="1" algn="just" eaLnBrk="1" hangingPunct="1">
              <a:lnSpc>
                <a:spcPct val="80000"/>
              </a:lnSpc>
              <a:defRPr/>
            </a:pPr>
            <a:r>
              <a:rPr lang="en-AU" sz="2400" smtClean="0">
                <a:effectLst>
                  <a:outerShdw blurRad="38100" dist="38100" dir="2700000" algn="tl">
                    <a:srgbClr val="C0C0C0"/>
                  </a:outerShdw>
                </a:effectLst>
              </a:rPr>
              <a:t>¿Significancia de alguna información?</a:t>
            </a:r>
          </a:p>
          <a:p>
            <a:pPr lvl="1" algn="just" eaLnBrk="1" hangingPunct="1">
              <a:lnSpc>
                <a:spcPct val="80000"/>
              </a:lnSpc>
              <a:defRPr/>
            </a:pPr>
            <a:r>
              <a:rPr lang="en-AU" sz="2400" smtClean="0">
                <a:effectLst>
                  <a:outerShdw blurRad="38100" dist="38100" dir="2700000" algn="tl">
                    <a:srgbClr val="C0C0C0"/>
                  </a:outerShdw>
                </a:effectLst>
              </a:rPr>
              <a:t>¿Vehículo de pago?</a:t>
            </a:r>
          </a:p>
          <a:p>
            <a:pPr lvl="1" algn="just" eaLnBrk="1" hangingPunct="1">
              <a:lnSpc>
                <a:spcPct val="80000"/>
              </a:lnSpc>
              <a:buFontTx/>
              <a:buNone/>
              <a:defRPr/>
            </a:pPr>
            <a:endParaRPr lang="en-AU" sz="2400" smtClean="0">
              <a:effectLst>
                <a:outerShdw blurRad="38100" dist="38100" dir="2700000" algn="tl">
                  <a:srgbClr val="C0C0C0"/>
                </a:outerShdw>
              </a:effectLst>
            </a:endParaRPr>
          </a:p>
          <a:p>
            <a:pPr algn="just" eaLnBrk="1" hangingPunct="1">
              <a:lnSpc>
                <a:spcPct val="80000"/>
              </a:lnSpc>
              <a:defRPr/>
            </a:pPr>
            <a:r>
              <a:rPr lang="en-AU" sz="2800" smtClean="0">
                <a:effectLst>
                  <a:outerShdw blurRad="38100" dist="38100" dir="2700000" algn="tl">
                    <a:srgbClr val="C0C0C0"/>
                  </a:outerShdw>
                </a:effectLst>
              </a:rPr>
              <a:t>Alcances geográficos:</a:t>
            </a:r>
          </a:p>
          <a:p>
            <a:pPr lvl="1" algn="just" eaLnBrk="1" hangingPunct="1">
              <a:lnSpc>
                <a:spcPct val="80000"/>
              </a:lnSpc>
              <a:defRPr/>
            </a:pPr>
            <a:r>
              <a:rPr lang="en-AU" sz="2400" smtClean="0">
                <a:effectLst>
                  <a:outerShdw blurRad="38100" dist="38100" dir="2700000" algn="tl">
                    <a:srgbClr val="C0C0C0"/>
                  </a:outerShdw>
                </a:effectLst>
              </a:rPr>
              <a:t>¿Varían los valores en el espacio?</a:t>
            </a:r>
          </a:p>
          <a:p>
            <a:pPr lvl="1" algn="just" eaLnBrk="1" hangingPunct="1">
              <a:lnSpc>
                <a:spcPct val="80000"/>
              </a:lnSpc>
              <a:buFontTx/>
              <a:buNone/>
              <a:defRPr/>
            </a:pPr>
            <a:endParaRPr lang="en-AU" sz="2400" smtClean="0">
              <a:effectLst>
                <a:outerShdw blurRad="38100" dist="38100" dir="2700000" algn="tl">
                  <a:srgbClr val="C0C0C0"/>
                </a:outerShdw>
              </a:effectLst>
            </a:endParaRPr>
          </a:p>
          <a:p>
            <a:pPr eaLnBrk="1" hangingPunct="1">
              <a:lnSpc>
                <a:spcPct val="80000"/>
              </a:lnSpc>
              <a:defRPr/>
            </a:pPr>
            <a:r>
              <a:rPr lang="en-AU" sz="2800" smtClean="0">
                <a:effectLst>
                  <a:outerShdw blurRad="38100" dist="38100" dir="2700000" algn="tl">
                    <a:srgbClr val="C0C0C0"/>
                  </a:outerShdw>
                </a:effectLst>
              </a:rPr>
              <a:t>¿Son necesarias versiones separadas del cuestionario para sub-muestras de la población?.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1795">
                                            <p:txEl>
                                              <p:pRg st="0" end="0"/>
                                            </p:txEl>
                                          </p:spTgt>
                                        </p:tgtEl>
                                        <p:attrNameLst>
                                          <p:attrName>style.visibility</p:attrName>
                                        </p:attrNameLst>
                                      </p:cBhvr>
                                      <p:to>
                                        <p:strVal val="visible"/>
                                      </p:to>
                                    </p:set>
                                    <p:anim calcmode="lin" valueType="num">
                                      <p:cBhvr additive="base">
                                        <p:cTn id="7" dur="500" fill="hold"/>
                                        <p:tgtEl>
                                          <p:spTgt spid="1617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1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1795">
                                            <p:txEl>
                                              <p:pRg st="1" end="1"/>
                                            </p:txEl>
                                          </p:spTgt>
                                        </p:tgtEl>
                                        <p:attrNameLst>
                                          <p:attrName>style.visibility</p:attrName>
                                        </p:attrNameLst>
                                      </p:cBhvr>
                                      <p:to>
                                        <p:strVal val="visible"/>
                                      </p:to>
                                    </p:set>
                                    <p:anim calcmode="lin" valueType="num">
                                      <p:cBhvr additive="base">
                                        <p:cTn id="13" dur="500" fill="hold"/>
                                        <p:tgtEl>
                                          <p:spTgt spid="1617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17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1795">
                                            <p:txEl>
                                              <p:pRg st="2" end="2"/>
                                            </p:txEl>
                                          </p:spTgt>
                                        </p:tgtEl>
                                        <p:attrNameLst>
                                          <p:attrName>style.visibility</p:attrName>
                                        </p:attrNameLst>
                                      </p:cBhvr>
                                      <p:to>
                                        <p:strVal val="visible"/>
                                      </p:to>
                                    </p:set>
                                    <p:anim calcmode="lin" valueType="num">
                                      <p:cBhvr additive="base">
                                        <p:cTn id="19" dur="500" fill="hold"/>
                                        <p:tgtEl>
                                          <p:spTgt spid="1617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17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1795">
                                            <p:txEl>
                                              <p:pRg st="3" end="3"/>
                                            </p:txEl>
                                          </p:spTgt>
                                        </p:tgtEl>
                                        <p:attrNameLst>
                                          <p:attrName>style.visibility</p:attrName>
                                        </p:attrNameLst>
                                      </p:cBhvr>
                                      <p:to>
                                        <p:strVal val="visible"/>
                                      </p:to>
                                    </p:set>
                                    <p:anim calcmode="lin" valueType="num">
                                      <p:cBhvr additive="base">
                                        <p:cTn id="25" dur="500" fill="hold"/>
                                        <p:tgtEl>
                                          <p:spTgt spid="16179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17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1795">
                                            <p:txEl>
                                              <p:pRg st="5" end="5"/>
                                            </p:txEl>
                                          </p:spTgt>
                                        </p:tgtEl>
                                        <p:attrNameLst>
                                          <p:attrName>style.visibility</p:attrName>
                                        </p:attrNameLst>
                                      </p:cBhvr>
                                      <p:to>
                                        <p:strVal val="visible"/>
                                      </p:to>
                                    </p:set>
                                    <p:anim calcmode="lin" valueType="num">
                                      <p:cBhvr additive="base">
                                        <p:cTn id="31" dur="500" fill="hold"/>
                                        <p:tgtEl>
                                          <p:spTgt spid="16179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6179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1795">
                                            <p:txEl>
                                              <p:pRg st="6" end="6"/>
                                            </p:txEl>
                                          </p:spTgt>
                                        </p:tgtEl>
                                        <p:attrNameLst>
                                          <p:attrName>style.visibility</p:attrName>
                                        </p:attrNameLst>
                                      </p:cBhvr>
                                      <p:to>
                                        <p:strVal val="visible"/>
                                      </p:to>
                                    </p:set>
                                    <p:anim calcmode="lin" valueType="num">
                                      <p:cBhvr additive="base">
                                        <p:cTn id="37" dur="500" fill="hold"/>
                                        <p:tgtEl>
                                          <p:spTgt spid="16179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179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1795">
                                            <p:txEl>
                                              <p:pRg st="8" end="8"/>
                                            </p:txEl>
                                          </p:spTgt>
                                        </p:tgtEl>
                                        <p:attrNameLst>
                                          <p:attrName>style.visibility</p:attrName>
                                        </p:attrNameLst>
                                      </p:cBhvr>
                                      <p:to>
                                        <p:strVal val="visible"/>
                                      </p:to>
                                    </p:set>
                                    <p:anim calcmode="lin" valueType="num">
                                      <p:cBhvr additive="base">
                                        <p:cTn id="43" dur="500" fill="hold"/>
                                        <p:tgtEl>
                                          <p:spTgt spid="161795">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6179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Paso 3: Definir los atributos ...</a:t>
            </a:r>
          </a:p>
        </p:txBody>
      </p:sp>
      <p:sp>
        <p:nvSpPr>
          <p:cNvPr id="162819" name="Rectangle 3"/>
          <p:cNvSpPr>
            <a:spLocks noGrp="1" noChangeArrowheads="1"/>
          </p:cNvSpPr>
          <p:nvPr>
            <p:ph type="body" idx="1"/>
          </p:nvPr>
        </p:nvSpPr>
        <p:spPr/>
        <p:txBody>
          <a:bodyPr/>
          <a:lstStyle/>
          <a:p>
            <a:pPr eaLnBrk="1" hangingPunct="1">
              <a:defRPr/>
            </a:pPr>
            <a:r>
              <a:rPr lang="en-AU" smtClean="0">
                <a:effectLst>
                  <a:outerShdw blurRad="38100" dist="38100" dir="2700000" algn="tl">
                    <a:srgbClr val="C0C0C0"/>
                  </a:outerShdw>
                </a:effectLst>
              </a:rPr>
              <a:t>Las alternativas deben ser descritas por atributos.</a:t>
            </a:r>
          </a:p>
          <a:p>
            <a:pPr algn="just" eaLnBrk="1" hangingPunct="1">
              <a:defRPr/>
            </a:pPr>
            <a:endParaRPr lang="en-AU" smtClean="0">
              <a:effectLst>
                <a:outerShdw blurRad="38100" dist="38100" dir="2700000" algn="tl">
                  <a:srgbClr val="C0C0C0"/>
                </a:outerShdw>
              </a:effectLst>
            </a:endParaRPr>
          </a:p>
          <a:p>
            <a:pPr eaLnBrk="1" hangingPunct="1">
              <a:defRPr/>
            </a:pPr>
            <a:r>
              <a:rPr lang="en-AU" smtClean="0">
                <a:effectLst>
                  <a:outerShdw blurRad="38100" dist="38100" dir="2700000" algn="tl">
                    <a:srgbClr val="C0C0C0"/>
                  </a:outerShdw>
                </a:effectLst>
              </a:rPr>
              <a:t>Quienes responderán la entrevista deben encontrar a los atributos relevantes y entendibles.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2819">
                                            <p:txEl>
                                              <p:pRg st="0" end="0"/>
                                            </p:txEl>
                                          </p:spTgt>
                                        </p:tgtEl>
                                        <p:attrNameLst>
                                          <p:attrName>style.visibility</p:attrName>
                                        </p:attrNameLst>
                                      </p:cBhvr>
                                      <p:to>
                                        <p:strVal val="visible"/>
                                      </p:to>
                                    </p:set>
                                    <p:anim calcmode="lin" valueType="num">
                                      <p:cBhvr additive="base">
                                        <p:cTn id="7" dur="500" fill="hold"/>
                                        <p:tgtEl>
                                          <p:spTgt spid="162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2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2819">
                                            <p:txEl>
                                              <p:pRg st="2" end="2"/>
                                            </p:txEl>
                                          </p:spTgt>
                                        </p:tgtEl>
                                        <p:attrNameLst>
                                          <p:attrName>style.visibility</p:attrName>
                                        </p:attrNameLst>
                                      </p:cBhvr>
                                      <p:to>
                                        <p:strVal val="visible"/>
                                      </p:to>
                                    </p:set>
                                    <p:anim calcmode="lin" valueType="num">
                                      <p:cBhvr additive="base">
                                        <p:cTn id="13" dur="500" fill="hold"/>
                                        <p:tgtEl>
                                          <p:spTgt spid="16281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281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9" grpId="0" build="p" bldLvl="2"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¿Cómo elegir los atributos? ….</a:t>
            </a:r>
          </a:p>
        </p:txBody>
      </p:sp>
      <p:sp>
        <p:nvSpPr>
          <p:cNvPr id="163843" name="Rectangle 3"/>
          <p:cNvSpPr>
            <a:spLocks noGrp="1" noChangeArrowheads="1"/>
          </p:cNvSpPr>
          <p:nvPr>
            <p:ph type="body" idx="1"/>
          </p:nvPr>
        </p:nvSpPr>
        <p:spPr/>
        <p:txBody>
          <a:bodyPr/>
          <a:lstStyle/>
          <a:p>
            <a:pPr eaLnBrk="1" hangingPunct="1">
              <a:defRPr/>
            </a:pPr>
            <a:r>
              <a:rPr lang="en-AU" smtClean="0">
                <a:effectLst>
                  <a:outerShdw blurRad="38100" dist="38100" dir="2700000" algn="tl">
                    <a:srgbClr val="C0C0C0"/>
                  </a:outerShdw>
                </a:effectLst>
              </a:rPr>
              <a:t>Entrevistando a los tomadores de decisión (formal o informalmente).</a:t>
            </a:r>
          </a:p>
          <a:p>
            <a:pPr algn="just" eaLnBrk="1" hangingPunct="1">
              <a:buFontTx/>
              <a:buNone/>
              <a:defRPr/>
            </a:pPr>
            <a:endParaRPr lang="en-AU" smtClean="0">
              <a:effectLst>
                <a:outerShdw blurRad="38100" dist="38100" dir="2700000" algn="tl">
                  <a:srgbClr val="C0C0C0"/>
                </a:outerShdw>
              </a:effectLst>
            </a:endParaRPr>
          </a:p>
          <a:p>
            <a:pPr eaLnBrk="1" hangingPunct="1">
              <a:defRPr/>
            </a:pPr>
            <a:r>
              <a:rPr lang="en-AU" smtClean="0">
                <a:effectLst>
                  <a:outerShdw blurRad="38100" dist="38100" dir="2700000" algn="tl">
                    <a:srgbClr val="C0C0C0"/>
                  </a:outerShdw>
                </a:effectLst>
              </a:rPr>
              <a:t>Entrevistando a residentes locales. </a:t>
            </a:r>
          </a:p>
          <a:p>
            <a:pPr lvl="1" algn="just" eaLnBrk="1" hangingPunct="1">
              <a:buFontTx/>
              <a:buNone/>
              <a:defRPr/>
            </a:pPr>
            <a:r>
              <a:rPr lang="en-AU" smtClean="0">
                <a:effectLst>
                  <a:outerShdw blurRad="38100" dist="38100" dir="2700000" algn="tl">
                    <a:srgbClr val="C0C0C0"/>
                  </a:outerShdw>
                </a:effectLst>
              </a:rPr>
              <a:t>Investigación cualitativa:</a:t>
            </a:r>
          </a:p>
          <a:p>
            <a:pPr lvl="2" algn="just" eaLnBrk="1" hangingPunct="1">
              <a:buFontTx/>
              <a:buChar char="-"/>
              <a:defRPr/>
            </a:pPr>
            <a:r>
              <a:rPr lang="en-AU" smtClean="0">
                <a:effectLst>
                  <a:outerShdw blurRad="38100" dist="38100" dir="2700000" algn="tl">
                    <a:srgbClr val="C0C0C0"/>
                  </a:outerShdw>
                </a:effectLst>
              </a:rPr>
              <a:t>Focus Group.</a:t>
            </a:r>
          </a:p>
          <a:p>
            <a:pPr lvl="2" algn="just" eaLnBrk="1" hangingPunct="1">
              <a:buFontTx/>
              <a:buChar char="-"/>
              <a:defRPr/>
            </a:pPr>
            <a:r>
              <a:rPr lang="en-AU" smtClean="0">
                <a:effectLst>
                  <a:outerShdw blurRad="38100" dist="38100" dir="2700000" algn="tl">
                    <a:srgbClr val="C0C0C0"/>
                  </a:outerShdw>
                </a:effectLst>
              </a:rPr>
              <a:t>Entrevistas face to face.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43">
                                            <p:txEl>
                                              <p:pRg st="0" end="0"/>
                                            </p:txEl>
                                          </p:spTgt>
                                        </p:tgtEl>
                                        <p:attrNameLst>
                                          <p:attrName>style.visibility</p:attrName>
                                        </p:attrNameLst>
                                      </p:cBhvr>
                                      <p:to>
                                        <p:strVal val="visible"/>
                                      </p:to>
                                    </p:set>
                                    <p:anim calcmode="lin" valueType="num">
                                      <p:cBhvr additive="base">
                                        <p:cTn id="7" dur="500" fill="hold"/>
                                        <p:tgtEl>
                                          <p:spTgt spid="163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43">
                                            <p:txEl>
                                              <p:pRg st="2" end="2"/>
                                            </p:txEl>
                                          </p:spTgt>
                                        </p:tgtEl>
                                        <p:attrNameLst>
                                          <p:attrName>style.visibility</p:attrName>
                                        </p:attrNameLst>
                                      </p:cBhvr>
                                      <p:to>
                                        <p:strVal val="visible"/>
                                      </p:to>
                                    </p:set>
                                    <p:anim calcmode="lin" valueType="num">
                                      <p:cBhvr additive="base">
                                        <p:cTn id="13" dur="500" fill="hold"/>
                                        <p:tgtEl>
                                          <p:spTgt spid="16384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43">
                                            <p:txEl>
                                              <p:pRg st="3" end="3"/>
                                            </p:txEl>
                                          </p:spTgt>
                                        </p:tgtEl>
                                        <p:attrNameLst>
                                          <p:attrName>style.visibility</p:attrName>
                                        </p:attrNameLst>
                                      </p:cBhvr>
                                      <p:to>
                                        <p:strVal val="visible"/>
                                      </p:to>
                                    </p:set>
                                    <p:anim calcmode="lin" valueType="num">
                                      <p:cBhvr additive="base">
                                        <p:cTn id="19" dur="500" fill="hold"/>
                                        <p:tgtEl>
                                          <p:spTgt spid="1638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84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63843">
                                            <p:txEl>
                                              <p:pRg st="4" end="4"/>
                                            </p:txEl>
                                          </p:spTgt>
                                        </p:tgtEl>
                                        <p:attrNameLst>
                                          <p:attrName>style.visibility</p:attrName>
                                        </p:attrNameLst>
                                      </p:cBhvr>
                                      <p:to>
                                        <p:strVal val="visible"/>
                                      </p:to>
                                    </p:set>
                                    <p:anim calcmode="lin" valueType="num">
                                      <p:cBhvr additive="base">
                                        <p:cTn id="23" dur="500" fill="hold"/>
                                        <p:tgtEl>
                                          <p:spTgt spid="16384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63843">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63843">
                                            <p:txEl>
                                              <p:pRg st="5" end="5"/>
                                            </p:txEl>
                                          </p:spTgt>
                                        </p:tgtEl>
                                        <p:attrNameLst>
                                          <p:attrName>style.visibility</p:attrName>
                                        </p:attrNameLst>
                                      </p:cBhvr>
                                      <p:to>
                                        <p:strVal val="visible"/>
                                      </p:to>
                                    </p:set>
                                    <p:anim calcmode="lin" valueType="num">
                                      <p:cBhvr additive="base">
                                        <p:cTn id="27" dur="500" fill="hold"/>
                                        <p:tgtEl>
                                          <p:spTgt spid="16384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638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3" grpId="0" build="p" bldLvl="2"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Paso 4: Definición de los niveles…</a:t>
            </a:r>
          </a:p>
        </p:txBody>
      </p:sp>
      <p:sp>
        <p:nvSpPr>
          <p:cNvPr id="164867" name="Rectangle 3"/>
          <p:cNvSpPr>
            <a:spLocks noGrp="1" noChangeArrowheads="1"/>
          </p:cNvSpPr>
          <p:nvPr>
            <p:ph type="body" idx="1"/>
          </p:nvPr>
        </p:nvSpPr>
        <p:spPr/>
        <p:txBody>
          <a:bodyPr/>
          <a:lstStyle/>
          <a:p>
            <a:pPr algn="just" eaLnBrk="1" hangingPunct="1">
              <a:lnSpc>
                <a:spcPct val="90000"/>
              </a:lnSpc>
              <a:buFontTx/>
              <a:buChar char="-"/>
              <a:defRPr/>
            </a:pPr>
            <a:r>
              <a:rPr lang="en-AU" sz="2800" smtClean="0">
                <a:effectLst>
                  <a:outerShdw blurRad="38100" dist="38100" dir="2700000" algn="tl">
                    <a:srgbClr val="C0C0C0"/>
                  </a:outerShdw>
                </a:effectLst>
              </a:rPr>
              <a:t>Cualitativos (bueno,regular,malo)</a:t>
            </a:r>
          </a:p>
          <a:p>
            <a:pPr algn="just" eaLnBrk="1" hangingPunct="1">
              <a:lnSpc>
                <a:spcPct val="90000"/>
              </a:lnSpc>
              <a:buFontTx/>
              <a:buChar char="-"/>
              <a:defRPr/>
            </a:pPr>
            <a:r>
              <a:rPr lang="en-AU" sz="2800" smtClean="0">
                <a:effectLst>
                  <a:outerShdw blurRad="38100" dist="38100" dir="2700000" algn="tl">
                    <a:srgbClr val="C0C0C0"/>
                  </a:outerShdw>
                </a:effectLst>
              </a:rPr>
              <a:t>Cuantitativos (40, 80, 120). </a:t>
            </a:r>
          </a:p>
          <a:p>
            <a:pPr algn="just" eaLnBrk="1" hangingPunct="1">
              <a:lnSpc>
                <a:spcPct val="90000"/>
              </a:lnSpc>
              <a:buFontTx/>
              <a:buNone/>
              <a:defRPr/>
            </a:pPr>
            <a:endParaRPr lang="en-AU" sz="2800" smtClean="0">
              <a:effectLst>
                <a:outerShdw blurRad="38100" dist="38100" dir="2700000" algn="tl">
                  <a:srgbClr val="C0C0C0"/>
                </a:outerShdw>
              </a:effectLst>
            </a:endParaRPr>
          </a:p>
          <a:p>
            <a:pPr algn="just" eaLnBrk="1" hangingPunct="1">
              <a:lnSpc>
                <a:spcPct val="90000"/>
              </a:lnSpc>
              <a:buFontTx/>
              <a:buNone/>
              <a:defRPr/>
            </a:pPr>
            <a:r>
              <a:rPr lang="en-AU" sz="2800" smtClean="0"/>
              <a:t>- </a:t>
            </a:r>
            <a:r>
              <a:rPr lang="en-AU" sz="2800" smtClean="0">
                <a:effectLst>
                  <a:outerShdw blurRad="38100" dist="38100" dir="2700000" algn="tl">
                    <a:srgbClr val="C0C0C0"/>
                  </a:outerShdw>
                </a:effectLst>
              </a:rPr>
              <a:t>El rango:</a:t>
            </a:r>
          </a:p>
          <a:p>
            <a:pPr lvl="1" algn="just" eaLnBrk="1" hangingPunct="1">
              <a:lnSpc>
                <a:spcPct val="90000"/>
              </a:lnSpc>
              <a:defRPr/>
            </a:pPr>
            <a:r>
              <a:rPr lang="en-AU" sz="2400" smtClean="0">
                <a:effectLst>
                  <a:outerShdw blurRad="38100" dist="38100" dir="2700000" algn="tl">
                    <a:srgbClr val="C0C0C0"/>
                  </a:outerShdw>
                </a:effectLst>
              </a:rPr>
              <a:t>realista a los cambios que puede generar el proyecto futuro.</a:t>
            </a:r>
          </a:p>
          <a:p>
            <a:pPr lvl="1" algn="just" eaLnBrk="1" hangingPunct="1">
              <a:lnSpc>
                <a:spcPct val="90000"/>
              </a:lnSpc>
              <a:buFontTx/>
              <a:buNone/>
              <a:defRPr/>
            </a:pPr>
            <a:endParaRPr lang="en-AU" sz="2400" smtClean="0">
              <a:effectLst>
                <a:outerShdw blurRad="38100" dist="38100" dir="2700000" algn="tl">
                  <a:srgbClr val="C0C0C0"/>
                </a:outerShdw>
              </a:effectLst>
            </a:endParaRPr>
          </a:p>
          <a:p>
            <a:pPr lvl="1" algn="just" eaLnBrk="1" hangingPunct="1">
              <a:lnSpc>
                <a:spcPct val="90000"/>
              </a:lnSpc>
              <a:defRPr/>
            </a:pPr>
            <a:r>
              <a:rPr lang="en-AU" sz="2400" smtClean="0">
                <a:effectLst>
                  <a:outerShdw blurRad="38100" dist="38100" dir="2700000" algn="tl">
                    <a:srgbClr val="C0C0C0"/>
                  </a:outerShdw>
                </a:effectLst>
              </a:rPr>
              <a:t>Pago máximo discutido en focus group. </a:t>
            </a:r>
          </a:p>
          <a:p>
            <a:pPr lvl="1" algn="just" eaLnBrk="1" hangingPunct="1">
              <a:lnSpc>
                <a:spcPct val="90000"/>
              </a:lnSpc>
              <a:defRPr/>
            </a:pPr>
            <a:endParaRPr lang="en-AU" sz="2400" smtClean="0">
              <a:effectLst>
                <a:outerShdw blurRad="38100" dist="38100" dir="2700000" algn="tl">
                  <a:srgbClr val="C0C0C0"/>
                </a:outerShdw>
              </a:effectLst>
            </a:endParaRPr>
          </a:p>
          <a:p>
            <a:pPr lvl="1" algn="just" eaLnBrk="1" hangingPunct="1">
              <a:lnSpc>
                <a:spcPct val="90000"/>
              </a:lnSpc>
              <a:defRPr/>
            </a:pPr>
            <a:r>
              <a:rPr lang="en-AU" sz="2400" smtClean="0">
                <a:effectLst>
                  <a:outerShdw blurRad="38100" dist="38100" dir="2700000" algn="tl">
                    <a:srgbClr val="C0C0C0"/>
                  </a:outerShdw>
                </a:effectLst>
              </a:rPr>
              <a:t>El intervalo: Evitar excesivo número de niveles.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 calcmode="lin" valueType="num">
                                      <p:cBhvr additive="base">
                                        <p:cTn id="7" dur="500" fill="hold"/>
                                        <p:tgtEl>
                                          <p:spTgt spid="164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4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4867">
                                            <p:txEl>
                                              <p:pRg st="1" end="1"/>
                                            </p:txEl>
                                          </p:spTgt>
                                        </p:tgtEl>
                                        <p:attrNameLst>
                                          <p:attrName>style.visibility</p:attrName>
                                        </p:attrNameLst>
                                      </p:cBhvr>
                                      <p:to>
                                        <p:strVal val="visible"/>
                                      </p:to>
                                    </p:set>
                                    <p:anim calcmode="lin" valueType="num">
                                      <p:cBhvr additive="base">
                                        <p:cTn id="13" dur="500" fill="hold"/>
                                        <p:tgtEl>
                                          <p:spTgt spid="164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48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4867">
                                            <p:txEl>
                                              <p:pRg st="3" end="3"/>
                                            </p:txEl>
                                          </p:spTgt>
                                        </p:tgtEl>
                                        <p:attrNameLst>
                                          <p:attrName>style.visibility</p:attrName>
                                        </p:attrNameLst>
                                      </p:cBhvr>
                                      <p:to>
                                        <p:strVal val="visible"/>
                                      </p:to>
                                    </p:set>
                                    <p:anim calcmode="lin" valueType="num">
                                      <p:cBhvr additive="base">
                                        <p:cTn id="19" dur="500" fill="hold"/>
                                        <p:tgtEl>
                                          <p:spTgt spid="16486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48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4867">
                                            <p:txEl>
                                              <p:pRg st="4" end="4"/>
                                            </p:txEl>
                                          </p:spTgt>
                                        </p:tgtEl>
                                        <p:attrNameLst>
                                          <p:attrName>style.visibility</p:attrName>
                                        </p:attrNameLst>
                                      </p:cBhvr>
                                      <p:to>
                                        <p:strVal val="visible"/>
                                      </p:to>
                                    </p:set>
                                    <p:anim calcmode="lin" valueType="num">
                                      <p:cBhvr additive="base">
                                        <p:cTn id="25" dur="500" fill="hold"/>
                                        <p:tgtEl>
                                          <p:spTgt spid="1648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48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4867">
                                            <p:txEl>
                                              <p:pRg st="6" end="6"/>
                                            </p:txEl>
                                          </p:spTgt>
                                        </p:tgtEl>
                                        <p:attrNameLst>
                                          <p:attrName>style.visibility</p:attrName>
                                        </p:attrNameLst>
                                      </p:cBhvr>
                                      <p:to>
                                        <p:strVal val="visible"/>
                                      </p:to>
                                    </p:set>
                                    <p:anim calcmode="lin" valueType="num">
                                      <p:cBhvr additive="base">
                                        <p:cTn id="31" dur="500" fill="hold"/>
                                        <p:tgtEl>
                                          <p:spTgt spid="164867">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6486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4867">
                                            <p:txEl>
                                              <p:pRg st="8" end="8"/>
                                            </p:txEl>
                                          </p:spTgt>
                                        </p:tgtEl>
                                        <p:attrNameLst>
                                          <p:attrName>style.visibility</p:attrName>
                                        </p:attrNameLst>
                                      </p:cBhvr>
                                      <p:to>
                                        <p:strVal val="visible"/>
                                      </p:to>
                                    </p:set>
                                    <p:anim calcmode="lin" valueType="num">
                                      <p:cBhvr additive="base">
                                        <p:cTn id="37" dur="500" fill="hold"/>
                                        <p:tgtEl>
                                          <p:spTgt spid="164867">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486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Paso 5: Dise</a:t>
            </a:r>
            <a:r>
              <a:rPr lang="en-AU" smtClean="0">
                <a:effectLst>
                  <a:outerShdw blurRad="38100" dist="38100" dir="2700000" algn="tl">
                    <a:srgbClr val="C0C0C0"/>
                  </a:outerShdw>
                </a:effectLst>
                <a:cs typeface="Arial" charset="0"/>
              </a:rPr>
              <a:t>ñ</a:t>
            </a:r>
            <a:r>
              <a:rPr lang="en-AU" smtClean="0">
                <a:effectLst>
                  <a:outerShdw blurRad="38100" dist="38100" dir="2700000" algn="tl">
                    <a:srgbClr val="C0C0C0"/>
                  </a:outerShdw>
                </a:effectLst>
              </a:rPr>
              <a:t>o del cuestionario</a:t>
            </a:r>
          </a:p>
        </p:txBody>
      </p:sp>
      <p:sp>
        <p:nvSpPr>
          <p:cNvPr id="165891" name="Rectangle 3"/>
          <p:cNvSpPr>
            <a:spLocks noGrp="1" noChangeArrowheads="1"/>
          </p:cNvSpPr>
          <p:nvPr>
            <p:ph type="body" idx="1"/>
          </p:nvPr>
        </p:nvSpPr>
        <p:spPr/>
        <p:txBody>
          <a:bodyPr/>
          <a:lstStyle/>
          <a:p>
            <a:pPr eaLnBrk="1" hangingPunct="1">
              <a:defRPr/>
            </a:pPr>
            <a:r>
              <a:rPr lang="en-AU" smtClean="0">
                <a:effectLst>
                  <a:outerShdw blurRad="38100" dist="38100" dir="2700000" algn="tl">
                    <a:srgbClr val="C0C0C0"/>
                  </a:outerShdw>
                </a:effectLst>
              </a:rPr>
              <a:t>Determinar la forma de entrevista:</a:t>
            </a:r>
          </a:p>
          <a:p>
            <a:pPr lvl="1" algn="just" eaLnBrk="1" hangingPunct="1">
              <a:defRPr/>
            </a:pPr>
            <a:r>
              <a:rPr lang="en-AU" smtClean="0">
                <a:effectLst>
                  <a:outerShdw blurRad="38100" dist="38100" dir="2700000" algn="tl">
                    <a:srgbClr val="C0C0C0"/>
                  </a:outerShdw>
                </a:effectLst>
              </a:rPr>
              <a:t>Entrevista personal</a:t>
            </a:r>
          </a:p>
          <a:p>
            <a:pPr lvl="1" algn="just" eaLnBrk="1" hangingPunct="1">
              <a:defRPr/>
            </a:pPr>
            <a:r>
              <a:rPr lang="en-AU" smtClean="0">
                <a:effectLst>
                  <a:outerShdw blurRad="38100" dist="38100" dir="2700000" algn="tl">
                    <a:srgbClr val="C0C0C0"/>
                  </a:outerShdw>
                </a:effectLst>
              </a:rPr>
              <a:t>Mail</a:t>
            </a:r>
          </a:p>
          <a:p>
            <a:pPr lvl="1" algn="just" eaLnBrk="1" hangingPunct="1">
              <a:buFontTx/>
              <a:buNone/>
              <a:defRPr/>
            </a:pPr>
            <a:endParaRPr lang="en-AU" smtClean="0">
              <a:effectLst>
                <a:outerShdw blurRad="38100" dist="38100" dir="2700000" algn="tl">
                  <a:srgbClr val="C0C0C0"/>
                </a:outerShdw>
              </a:effectLst>
            </a:endParaRPr>
          </a:p>
          <a:p>
            <a:pPr lvl="1" algn="just" eaLnBrk="1" hangingPunct="1">
              <a:buFontTx/>
              <a:buNone/>
              <a:defRPr/>
            </a:pPr>
            <a:endParaRPr lang="en-AU" smtClean="0">
              <a:effectLst>
                <a:outerShdw blurRad="38100" dist="38100" dir="2700000" algn="tl">
                  <a:srgbClr val="C0C0C0"/>
                </a:outerShdw>
              </a:effectLst>
            </a:endParaRPr>
          </a:p>
          <a:p>
            <a:pPr eaLnBrk="1" hangingPunct="1">
              <a:defRPr/>
            </a:pPr>
            <a:r>
              <a:rPr lang="en-AU" smtClean="0">
                <a:effectLst>
                  <a:outerShdw blurRad="38100" dist="38100" dir="2700000" algn="tl">
                    <a:srgbClr val="C0C0C0"/>
                  </a:outerShdw>
                </a:effectLst>
              </a:rPr>
              <a:t>La forma de la entrevista delimitará el tipo de preguntas y el uso de material adicional, por ejemplo fotografías.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anim calcmode="lin" valueType="num">
                                      <p:cBhvr additive="base">
                                        <p:cTn id="7" dur="500" fill="hold"/>
                                        <p:tgtEl>
                                          <p:spTgt spid="165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5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5891">
                                            <p:txEl>
                                              <p:pRg st="1" end="1"/>
                                            </p:txEl>
                                          </p:spTgt>
                                        </p:tgtEl>
                                        <p:attrNameLst>
                                          <p:attrName>style.visibility</p:attrName>
                                        </p:attrNameLst>
                                      </p:cBhvr>
                                      <p:to>
                                        <p:strVal val="visible"/>
                                      </p:to>
                                    </p:set>
                                    <p:anim calcmode="lin" valueType="num">
                                      <p:cBhvr additive="base">
                                        <p:cTn id="13" dur="500" fill="hold"/>
                                        <p:tgtEl>
                                          <p:spTgt spid="165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58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5891">
                                            <p:txEl>
                                              <p:pRg st="2" end="2"/>
                                            </p:txEl>
                                          </p:spTgt>
                                        </p:tgtEl>
                                        <p:attrNameLst>
                                          <p:attrName>style.visibility</p:attrName>
                                        </p:attrNameLst>
                                      </p:cBhvr>
                                      <p:to>
                                        <p:strVal val="visible"/>
                                      </p:to>
                                    </p:set>
                                    <p:anim calcmode="lin" valueType="num">
                                      <p:cBhvr additive="base">
                                        <p:cTn id="19" dur="500" fill="hold"/>
                                        <p:tgtEl>
                                          <p:spTgt spid="1658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58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5891">
                                            <p:txEl>
                                              <p:pRg st="5" end="5"/>
                                            </p:txEl>
                                          </p:spTgt>
                                        </p:tgtEl>
                                        <p:attrNameLst>
                                          <p:attrName>style.visibility</p:attrName>
                                        </p:attrNameLst>
                                      </p:cBhvr>
                                      <p:to>
                                        <p:strVal val="visible"/>
                                      </p:to>
                                    </p:set>
                                    <p:anim calcmode="lin" valueType="num">
                                      <p:cBhvr additive="base">
                                        <p:cTn id="25" dur="500" fill="hold"/>
                                        <p:tgtEl>
                                          <p:spTgt spid="165891">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589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5.1 Una introducción</a:t>
            </a:r>
          </a:p>
        </p:txBody>
      </p:sp>
      <p:sp>
        <p:nvSpPr>
          <p:cNvPr id="166915" name="Rectangle 3"/>
          <p:cNvSpPr>
            <a:spLocks noGrp="1" noChangeArrowheads="1"/>
          </p:cNvSpPr>
          <p:nvPr>
            <p:ph type="body" idx="1"/>
          </p:nvPr>
        </p:nvSpPr>
        <p:spPr>
          <a:xfrm>
            <a:off x="685800" y="1600200"/>
            <a:ext cx="7772400" cy="4114800"/>
          </a:xfrm>
        </p:spPr>
        <p:txBody>
          <a:bodyPr/>
          <a:lstStyle/>
          <a:p>
            <a:pPr eaLnBrk="1" hangingPunct="1">
              <a:buFontTx/>
              <a:buNone/>
              <a:defRPr/>
            </a:pPr>
            <a:endParaRPr lang="en-AU" smtClean="0">
              <a:effectLst>
                <a:outerShdw blurRad="38100" dist="38100" dir="2700000" algn="tl">
                  <a:srgbClr val="C0C0C0"/>
                </a:outerShdw>
              </a:effectLst>
            </a:endParaRPr>
          </a:p>
          <a:p>
            <a:pPr lvl="1" eaLnBrk="1" hangingPunct="1">
              <a:defRPr/>
            </a:pPr>
            <a:r>
              <a:rPr lang="en-AU" smtClean="0">
                <a:effectLst>
                  <a:outerShdw blurRad="38100" dist="38100" dir="2700000" algn="tl">
                    <a:srgbClr val="C0C0C0"/>
                  </a:outerShdw>
                </a:effectLst>
              </a:rPr>
              <a:t>Propósito de la entrevista</a:t>
            </a:r>
          </a:p>
          <a:p>
            <a:pPr lvl="1" eaLnBrk="1" hangingPunct="1">
              <a:defRPr/>
            </a:pPr>
            <a:r>
              <a:rPr lang="en-AU" smtClean="0">
                <a:effectLst>
                  <a:outerShdw blurRad="38100" dist="38100" dir="2700000" algn="tl">
                    <a:srgbClr val="C0C0C0"/>
                  </a:outerShdw>
                </a:effectLst>
              </a:rPr>
              <a:t>¿Quien está haciendo el estudio?. </a:t>
            </a:r>
          </a:p>
          <a:p>
            <a:pPr lvl="1" eaLnBrk="1" hangingPunct="1">
              <a:defRPr/>
            </a:pPr>
            <a:r>
              <a:rPr lang="en-AU" smtClean="0">
                <a:effectLst>
                  <a:outerShdw blurRad="38100" dist="38100" dir="2700000" algn="tl">
                    <a:srgbClr val="C0C0C0"/>
                  </a:outerShdw>
                </a:effectLst>
              </a:rPr>
              <a:t>¿Cómo fueron seleccionados los participantes?. </a:t>
            </a:r>
          </a:p>
          <a:p>
            <a:pPr lvl="1" algn="just" eaLnBrk="1" hangingPunct="1">
              <a:defRPr/>
            </a:pPr>
            <a:r>
              <a:rPr lang="en-AU" smtClean="0">
                <a:effectLst>
                  <a:outerShdw blurRad="38100" dist="38100" dir="2700000" algn="tl">
                    <a:srgbClr val="C0C0C0"/>
                  </a:outerShdw>
                </a:effectLst>
              </a:rPr>
              <a:t>Confidencialidad de la información.</a:t>
            </a:r>
          </a:p>
          <a:p>
            <a:pPr lvl="1" algn="just" eaLnBrk="1" hangingPunct="1">
              <a:defRPr/>
            </a:pPr>
            <a:r>
              <a:rPr lang="en-AU" smtClean="0">
                <a:effectLst>
                  <a:outerShdw blurRad="38100" dist="38100" dir="2700000" algn="tl">
                    <a:srgbClr val="C0C0C0"/>
                  </a:outerShdw>
                </a:effectLst>
              </a:rPr>
              <a:t>Instrucciones para responder. </a:t>
            </a:r>
          </a:p>
          <a:p>
            <a:pPr lvl="1" algn="just" eaLnBrk="1" hangingPunct="1">
              <a:defRPr/>
            </a:pPr>
            <a:r>
              <a:rPr lang="en-AU" smtClean="0">
                <a:effectLst>
                  <a:outerShdw blurRad="38100" dist="38100" dir="2700000" algn="tl">
                    <a:srgbClr val="C0C0C0"/>
                  </a:outerShdw>
                </a:effectLst>
              </a:rPr>
              <a:t>Agradecimientos.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6915">
                                            <p:txEl>
                                              <p:pRg st="1" end="1"/>
                                            </p:txEl>
                                          </p:spTgt>
                                        </p:tgtEl>
                                        <p:attrNameLst>
                                          <p:attrName>style.visibility</p:attrName>
                                        </p:attrNameLst>
                                      </p:cBhvr>
                                      <p:to>
                                        <p:strVal val="visible"/>
                                      </p:to>
                                    </p:set>
                                    <p:anim calcmode="lin" valueType="num">
                                      <p:cBhvr additive="base">
                                        <p:cTn id="7" dur="500" fill="hold"/>
                                        <p:tgtEl>
                                          <p:spTgt spid="16691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69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6915">
                                            <p:txEl>
                                              <p:pRg st="2" end="2"/>
                                            </p:txEl>
                                          </p:spTgt>
                                        </p:tgtEl>
                                        <p:attrNameLst>
                                          <p:attrName>style.visibility</p:attrName>
                                        </p:attrNameLst>
                                      </p:cBhvr>
                                      <p:to>
                                        <p:strVal val="visible"/>
                                      </p:to>
                                    </p:set>
                                    <p:anim calcmode="lin" valueType="num">
                                      <p:cBhvr additive="base">
                                        <p:cTn id="13" dur="500" fill="hold"/>
                                        <p:tgtEl>
                                          <p:spTgt spid="16691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69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6915">
                                            <p:txEl>
                                              <p:pRg st="3" end="3"/>
                                            </p:txEl>
                                          </p:spTgt>
                                        </p:tgtEl>
                                        <p:attrNameLst>
                                          <p:attrName>style.visibility</p:attrName>
                                        </p:attrNameLst>
                                      </p:cBhvr>
                                      <p:to>
                                        <p:strVal val="visible"/>
                                      </p:to>
                                    </p:set>
                                    <p:anim calcmode="lin" valueType="num">
                                      <p:cBhvr additive="base">
                                        <p:cTn id="19" dur="500" fill="hold"/>
                                        <p:tgtEl>
                                          <p:spTgt spid="16691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69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6915">
                                            <p:txEl>
                                              <p:pRg st="4" end="4"/>
                                            </p:txEl>
                                          </p:spTgt>
                                        </p:tgtEl>
                                        <p:attrNameLst>
                                          <p:attrName>style.visibility</p:attrName>
                                        </p:attrNameLst>
                                      </p:cBhvr>
                                      <p:to>
                                        <p:strVal val="visible"/>
                                      </p:to>
                                    </p:set>
                                    <p:anim calcmode="lin" valueType="num">
                                      <p:cBhvr additive="base">
                                        <p:cTn id="25" dur="500" fill="hold"/>
                                        <p:tgtEl>
                                          <p:spTgt spid="1669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69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6915">
                                            <p:txEl>
                                              <p:pRg st="5" end="5"/>
                                            </p:txEl>
                                          </p:spTgt>
                                        </p:tgtEl>
                                        <p:attrNameLst>
                                          <p:attrName>style.visibility</p:attrName>
                                        </p:attrNameLst>
                                      </p:cBhvr>
                                      <p:to>
                                        <p:strVal val="visible"/>
                                      </p:to>
                                    </p:set>
                                    <p:anim calcmode="lin" valueType="num">
                                      <p:cBhvr additive="base">
                                        <p:cTn id="31" dur="500" fill="hold"/>
                                        <p:tgtEl>
                                          <p:spTgt spid="16691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6691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6915">
                                            <p:txEl>
                                              <p:pRg st="6" end="6"/>
                                            </p:txEl>
                                          </p:spTgt>
                                        </p:tgtEl>
                                        <p:attrNameLst>
                                          <p:attrName>style.visibility</p:attrName>
                                        </p:attrNameLst>
                                      </p:cBhvr>
                                      <p:to>
                                        <p:strVal val="visible"/>
                                      </p:to>
                                    </p:set>
                                    <p:anim calcmode="lin" valueType="num">
                                      <p:cBhvr additive="base">
                                        <p:cTn id="37" dur="500" fill="hold"/>
                                        <p:tgtEl>
                                          <p:spTgt spid="16691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691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5" grpId="0" build="p" bldLvl="2"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5.2 Marco general</a:t>
            </a:r>
          </a:p>
        </p:txBody>
      </p:sp>
      <p:sp>
        <p:nvSpPr>
          <p:cNvPr id="167939" name="Rectangle 3"/>
          <p:cNvSpPr>
            <a:spLocks noGrp="1" noChangeArrowheads="1"/>
          </p:cNvSpPr>
          <p:nvPr>
            <p:ph type="body" idx="1"/>
          </p:nvPr>
        </p:nvSpPr>
        <p:spPr/>
        <p:txBody>
          <a:bodyPr/>
          <a:lstStyle/>
          <a:p>
            <a:pPr eaLnBrk="1" hangingPunct="1">
              <a:defRPr/>
            </a:pPr>
            <a:r>
              <a:rPr lang="en-AU" smtClean="0">
                <a:effectLst>
                  <a:outerShdw blurRad="38100" dist="38100" dir="2700000" algn="tl">
                    <a:srgbClr val="C0C0C0"/>
                  </a:outerShdw>
                </a:effectLst>
              </a:rPr>
              <a:t>Participantes deben estar enterados de que el bien de no mercado en cuestión, tiene bienes substitutos y complementarios.</a:t>
            </a:r>
          </a:p>
          <a:p>
            <a:pPr algn="just" eaLnBrk="1" hangingPunct="1">
              <a:buFontTx/>
              <a:buNone/>
              <a:defRPr/>
            </a:pPr>
            <a:endParaRPr lang="en-AU" smtClean="0">
              <a:effectLst>
                <a:outerShdw blurRad="38100" dist="38100" dir="2700000" algn="tl">
                  <a:srgbClr val="C0C0C0"/>
                </a:outerShdw>
              </a:effectLst>
            </a:endParaRPr>
          </a:p>
          <a:p>
            <a:pPr eaLnBrk="1" hangingPunct="1">
              <a:defRPr/>
            </a:pPr>
            <a:r>
              <a:rPr lang="en-AU" smtClean="0">
                <a:effectLst>
                  <a:outerShdw blurRad="38100" dist="38100" dir="2700000" algn="tl">
                    <a:srgbClr val="C0C0C0"/>
                  </a:outerShdw>
                </a:effectLst>
              </a:rPr>
              <a:t>La explicación debe ser consistente, clara y realista.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7939">
                                            <p:txEl>
                                              <p:pRg st="0" end="0"/>
                                            </p:txEl>
                                          </p:spTgt>
                                        </p:tgtEl>
                                        <p:attrNameLst>
                                          <p:attrName>style.visibility</p:attrName>
                                        </p:attrNameLst>
                                      </p:cBhvr>
                                      <p:to>
                                        <p:strVal val="visible"/>
                                      </p:to>
                                    </p:set>
                                    <p:anim calcmode="lin" valueType="num">
                                      <p:cBhvr additive="base">
                                        <p:cTn id="7" dur="500" fill="hold"/>
                                        <p:tgtEl>
                                          <p:spTgt spid="167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7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7939">
                                            <p:txEl>
                                              <p:pRg st="2" end="2"/>
                                            </p:txEl>
                                          </p:spTgt>
                                        </p:tgtEl>
                                        <p:attrNameLst>
                                          <p:attrName>style.visibility</p:attrName>
                                        </p:attrNameLst>
                                      </p:cBhvr>
                                      <p:to>
                                        <p:strVal val="visible"/>
                                      </p:to>
                                    </p:set>
                                    <p:anim calcmode="lin" valueType="num">
                                      <p:cBhvr additive="base">
                                        <p:cTn id="13" dur="500" fill="hold"/>
                                        <p:tgtEl>
                                          <p:spTgt spid="16793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793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9" grpId="0"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ctrTitle"/>
          </p:nvPr>
        </p:nvSpPr>
        <p:spPr>
          <a:xfrm>
            <a:off x="685800" y="2286000"/>
            <a:ext cx="7772400" cy="1143000"/>
          </a:xfrm>
          <a:solidFill>
            <a:srgbClr val="FF6600"/>
          </a:solidFill>
        </p:spPr>
        <p:txBody>
          <a:bodyPr>
            <a:normAutofit fontScale="90000"/>
          </a:bodyPr>
          <a:lstStyle/>
          <a:p>
            <a:pPr eaLnBrk="1" hangingPunct="1">
              <a:defRPr/>
            </a:pPr>
            <a:r>
              <a:rPr lang="en-AU" smtClean="0"/>
              <a:t/>
            </a:r>
            <a:br>
              <a:rPr lang="en-AU" smtClean="0"/>
            </a:br>
            <a:r>
              <a:rPr lang="en-AU" smtClean="0">
                <a:effectLst>
                  <a:outerShdw blurRad="38100" dist="38100" dir="2700000" algn="tl">
                    <a:srgbClr val="FFFFFF"/>
                  </a:outerShdw>
                </a:effectLst>
                <a:cs typeface="Times New Roman" pitchFamily="18" charset="0"/>
              </a:rPr>
              <a:t>¿</a:t>
            </a:r>
            <a:r>
              <a:rPr lang="en-AU" smtClean="0">
                <a:effectLst>
                  <a:outerShdw blurRad="38100" dist="38100" dir="2700000" algn="tl">
                    <a:srgbClr val="FFFFFF"/>
                  </a:outerShdw>
                </a:effectLst>
              </a:rPr>
              <a:t>Qué es Choice Experiment?</a:t>
            </a:r>
          </a:p>
        </p:txBody>
      </p:sp>
      <p:sp>
        <p:nvSpPr>
          <p:cNvPr id="56323" name="Rectangle 3"/>
          <p:cNvSpPr>
            <a:spLocks noGrp="1" noChangeArrowheads="1"/>
          </p:cNvSpPr>
          <p:nvPr>
            <p:ph type="subTitle" idx="1"/>
          </p:nvPr>
        </p:nvSpPr>
        <p:spPr/>
        <p:txBody>
          <a:bodyPr/>
          <a:lstStyle/>
          <a:p>
            <a:pPr eaLnBrk="1" hangingPunct="1"/>
            <a:r>
              <a:rPr lang="en-AU" smtClean="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5.3 El uso</a:t>
            </a:r>
          </a:p>
        </p:txBody>
      </p:sp>
      <p:sp>
        <p:nvSpPr>
          <p:cNvPr id="168963" name="Rectangle 3"/>
          <p:cNvSpPr>
            <a:spLocks noGrp="1" noChangeArrowheads="1"/>
          </p:cNvSpPr>
          <p:nvPr>
            <p:ph type="body" idx="1"/>
          </p:nvPr>
        </p:nvSpPr>
        <p:spPr/>
        <p:txBody>
          <a:bodyPr/>
          <a:lstStyle/>
          <a:p>
            <a:pPr eaLnBrk="1" hangingPunct="1">
              <a:defRPr/>
            </a:pPr>
            <a:r>
              <a:rPr lang="en-AU" smtClean="0">
                <a:effectLst>
                  <a:outerShdw blurRad="38100" dist="38100" dir="2700000" algn="tl">
                    <a:srgbClr val="C0C0C0"/>
                  </a:outerShdw>
                </a:effectLst>
              </a:rPr>
              <a:t>Describir el problema:</a:t>
            </a:r>
          </a:p>
          <a:p>
            <a:pPr eaLnBrk="1" hangingPunct="1">
              <a:buFontTx/>
              <a:buNone/>
              <a:defRPr/>
            </a:pPr>
            <a:endParaRPr lang="en-AU" smtClean="0">
              <a:effectLst>
                <a:outerShdw blurRad="38100" dist="38100" dir="2700000" algn="tl">
                  <a:srgbClr val="C0C0C0"/>
                </a:outerShdw>
              </a:effectLst>
            </a:endParaRPr>
          </a:p>
          <a:p>
            <a:pPr lvl="1" eaLnBrk="1" hangingPunct="1">
              <a:defRPr/>
            </a:pPr>
            <a:r>
              <a:rPr lang="en-AU" smtClean="0">
                <a:effectLst>
                  <a:outerShdw blurRad="38100" dist="38100" dir="2700000" algn="tl">
                    <a:srgbClr val="C0C0C0"/>
                  </a:outerShdw>
                </a:effectLst>
              </a:rPr>
              <a:t>Describir las condiciones actuales y lo que ocurrirá con un cambio.</a:t>
            </a:r>
          </a:p>
          <a:p>
            <a:pPr eaLnBrk="1" hangingPunct="1">
              <a:buFontTx/>
              <a:buNone/>
              <a:defRPr/>
            </a:pPr>
            <a:endParaRPr lang="en-AU" smtClean="0">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8963">
                                            <p:txEl>
                                              <p:pRg st="0" end="0"/>
                                            </p:txEl>
                                          </p:spTgt>
                                        </p:tgtEl>
                                        <p:attrNameLst>
                                          <p:attrName>style.visibility</p:attrName>
                                        </p:attrNameLst>
                                      </p:cBhvr>
                                      <p:to>
                                        <p:strVal val="visible"/>
                                      </p:to>
                                    </p:set>
                                    <p:anim calcmode="lin" valueType="num">
                                      <p:cBhvr additive="base">
                                        <p:cTn id="7" dur="500" fill="hold"/>
                                        <p:tgtEl>
                                          <p:spTgt spid="168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89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8963">
                                            <p:txEl>
                                              <p:pRg st="2" end="2"/>
                                            </p:txEl>
                                          </p:spTgt>
                                        </p:tgtEl>
                                        <p:attrNameLst>
                                          <p:attrName>style.visibility</p:attrName>
                                        </p:attrNameLst>
                                      </p:cBhvr>
                                      <p:to>
                                        <p:strVal val="visible"/>
                                      </p:to>
                                    </p:set>
                                    <p:anim calcmode="lin" valueType="num">
                                      <p:cBhvr additive="base">
                                        <p:cTn id="13" dur="500" fill="hold"/>
                                        <p:tgtEl>
                                          <p:spTgt spid="16896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896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3" grpId="0"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5.4 Introducir los choice sets</a:t>
            </a:r>
          </a:p>
        </p:txBody>
      </p:sp>
      <p:sp>
        <p:nvSpPr>
          <p:cNvPr id="169987" name="Rectangle 3"/>
          <p:cNvSpPr>
            <a:spLocks noGrp="1" noChangeArrowheads="1"/>
          </p:cNvSpPr>
          <p:nvPr>
            <p:ph type="body" idx="1"/>
          </p:nvPr>
        </p:nvSpPr>
        <p:spPr/>
        <p:txBody>
          <a:bodyPr/>
          <a:lstStyle/>
          <a:p>
            <a:pPr algn="just" eaLnBrk="1" hangingPunct="1">
              <a:defRPr/>
            </a:pPr>
            <a:r>
              <a:rPr lang="en-AU" smtClean="0">
                <a:effectLst>
                  <a:outerShdw blurRad="38100" dist="38100" dir="2700000" algn="tl">
                    <a:srgbClr val="C0C0C0"/>
                  </a:outerShdw>
                </a:effectLst>
              </a:rPr>
              <a:t>Explicar la tarea y estar seguro de que el participante entendió perfectamente.</a:t>
            </a:r>
          </a:p>
          <a:p>
            <a:pPr algn="just" eaLnBrk="1" hangingPunct="1">
              <a:buFontTx/>
              <a:buNone/>
              <a:defRPr/>
            </a:pPr>
            <a:endParaRPr lang="en-AU" smtClean="0">
              <a:effectLst>
                <a:outerShdw blurRad="38100" dist="38100" dir="2700000" algn="tl">
                  <a:srgbClr val="C0C0C0"/>
                </a:outerShdw>
              </a:effectLst>
            </a:endParaRPr>
          </a:p>
          <a:p>
            <a:pPr algn="just" eaLnBrk="1" hangingPunct="1">
              <a:defRPr/>
            </a:pPr>
            <a:r>
              <a:rPr lang="en-AU" smtClean="0">
                <a:effectLst>
                  <a:outerShdw blurRad="38100" dist="38100" dir="2700000" algn="tl">
                    <a:srgbClr val="C0C0C0"/>
                  </a:outerShdw>
                </a:effectLst>
              </a:rPr>
              <a:t>Recordar las restricciones de presupuesto (budget constraints).</a:t>
            </a:r>
          </a:p>
          <a:p>
            <a:pPr algn="just" eaLnBrk="1" hangingPunct="1">
              <a:buFontTx/>
              <a:buNone/>
              <a:defRPr/>
            </a:pPr>
            <a:endParaRPr lang="en-AU" smtClean="0">
              <a:effectLst>
                <a:outerShdw blurRad="38100" dist="38100" dir="2700000" algn="tl">
                  <a:srgbClr val="C0C0C0"/>
                </a:outerShdw>
              </a:effectLst>
            </a:endParaRPr>
          </a:p>
          <a:p>
            <a:pPr algn="just" eaLnBrk="1" hangingPunct="1">
              <a:defRPr/>
            </a:pPr>
            <a:r>
              <a:rPr lang="en-AU" smtClean="0">
                <a:effectLst>
                  <a:outerShdw blurRad="38100" dist="38100" dir="2700000" algn="tl">
                    <a:srgbClr val="C0C0C0"/>
                  </a:outerShdw>
                </a:effectLst>
              </a:rPr>
              <a:t>Dar ejemplos.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9987">
                                            <p:txEl>
                                              <p:pRg st="0" end="0"/>
                                            </p:txEl>
                                          </p:spTgt>
                                        </p:tgtEl>
                                        <p:attrNameLst>
                                          <p:attrName>style.visibility</p:attrName>
                                        </p:attrNameLst>
                                      </p:cBhvr>
                                      <p:to>
                                        <p:strVal val="visible"/>
                                      </p:to>
                                    </p:set>
                                    <p:anim calcmode="lin" valueType="num">
                                      <p:cBhvr additive="base">
                                        <p:cTn id="7" dur="500" fill="hold"/>
                                        <p:tgtEl>
                                          <p:spTgt spid="169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99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9987">
                                            <p:txEl>
                                              <p:pRg st="2" end="2"/>
                                            </p:txEl>
                                          </p:spTgt>
                                        </p:tgtEl>
                                        <p:attrNameLst>
                                          <p:attrName>style.visibility</p:attrName>
                                        </p:attrNameLst>
                                      </p:cBhvr>
                                      <p:to>
                                        <p:strVal val="visible"/>
                                      </p:to>
                                    </p:set>
                                    <p:anim calcmode="lin" valueType="num">
                                      <p:cBhvr additive="base">
                                        <p:cTn id="13" dur="500" fill="hold"/>
                                        <p:tgtEl>
                                          <p:spTgt spid="16998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99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9987">
                                            <p:txEl>
                                              <p:pRg st="4" end="4"/>
                                            </p:txEl>
                                          </p:spTgt>
                                        </p:tgtEl>
                                        <p:attrNameLst>
                                          <p:attrName>style.visibility</p:attrName>
                                        </p:attrNameLst>
                                      </p:cBhvr>
                                      <p:to>
                                        <p:strVal val="visible"/>
                                      </p:to>
                                    </p:set>
                                    <p:anim calcmode="lin" valueType="num">
                                      <p:cBhvr additive="base">
                                        <p:cTn id="19" dur="500" fill="hold"/>
                                        <p:tgtEl>
                                          <p:spTgt spid="169987">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998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build="p" bldLvl="2"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5.5 Variables socioeconómicas</a:t>
            </a:r>
          </a:p>
        </p:txBody>
      </p:sp>
      <p:sp>
        <p:nvSpPr>
          <p:cNvPr id="171011" name="Rectangle 3"/>
          <p:cNvSpPr>
            <a:spLocks noGrp="1" noChangeArrowheads="1"/>
          </p:cNvSpPr>
          <p:nvPr>
            <p:ph type="body" idx="1"/>
          </p:nvPr>
        </p:nvSpPr>
        <p:spPr/>
        <p:txBody>
          <a:bodyPr/>
          <a:lstStyle/>
          <a:p>
            <a:pPr eaLnBrk="1" hangingPunct="1">
              <a:defRPr/>
            </a:pPr>
            <a:r>
              <a:rPr lang="en-AU" sz="2800" smtClean="0">
                <a:effectLst>
                  <a:outerShdw blurRad="38100" dist="38100" dir="2700000" algn="tl">
                    <a:srgbClr val="C0C0C0"/>
                  </a:outerShdw>
                </a:effectLst>
              </a:rPr>
              <a:t>Para chequear influencias sobre conductas.</a:t>
            </a:r>
          </a:p>
          <a:p>
            <a:pPr eaLnBrk="1" hangingPunct="1">
              <a:defRPr/>
            </a:pPr>
            <a:r>
              <a:rPr lang="en-AU" sz="2800" smtClean="0">
                <a:effectLst>
                  <a:outerShdw blurRad="38100" dist="38100" dir="2700000" algn="tl">
                    <a:srgbClr val="C0C0C0"/>
                  </a:outerShdw>
                </a:effectLst>
              </a:rPr>
              <a:t>Preguntar por:</a:t>
            </a:r>
          </a:p>
          <a:p>
            <a:pPr eaLnBrk="1" hangingPunct="1">
              <a:buFontTx/>
              <a:buNone/>
              <a:defRPr/>
            </a:pPr>
            <a:endParaRPr lang="en-AU" sz="2800" smtClean="0">
              <a:effectLst>
                <a:outerShdw blurRad="38100" dist="38100" dir="2700000" algn="tl">
                  <a:srgbClr val="C0C0C0"/>
                </a:outerShdw>
              </a:effectLst>
            </a:endParaRPr>
          </a:p>
          <a:p>
            <a:pPr lvl="1" eaLnBrk="1" hangingPunct="1">
              <a:defRPr/>
            </a:pPr>
            <a:r>
              <a:rPr lang="en-AU" sz="2400" smtClean="0">
                <a:effectLst>
                  <a:outerShdw blurRad="38100" dist="38100" dir="2700000" algn="tl">
                    <a:srgbClr val="C0C0C0"/>
                  </a:outerShdw>
                </a:effectLst>
              </a:rPr>
              <a:t>Edad,</a:t>
            </a:r>
          </a:p>
          <a:p>
            <a:pPr lvl="1" eaLnBrk="1" hangingPunct="1">
              <a:defRPr/>
            </a:pPr>
            <a:r>
              <a:rPr lang="en-AU" sz="2400" smtClean="0">
                <a:effectLst>
                  <a:outerShdw blurRad="38100" dist="38100" dir="2700000" algn="tl">
                    <a:srgbClr val="C0C0C0"/>
                  </a:outerShdw>
                </a:effectLst>
              </a:rPr>
              <a:t>Género,</a:t>
            </a:r>
          </a:p>
          <a:p>
            <a:pPr lvl="1" eaLnBrk="1" hangingPunct="1">
              <a:defRPr/>
            </a:pPr>
            <a:r>
              <a:rPr lang="en-AU" sz="2400" smtClean="0">
                <a:effectLst>
                  <a:outerShdw blurRad="38100" dist="38100" dir="2700000" algn="tl">
                    <a:srgbClr val="C0C0C0"/>
                  </a:outerShdw>
                </a:effectLst>
              </a:rPr>
              <a:t>Renta,</a:t>
            </a:r>
          </a:p>
          <a:p>
            <a:pPr lvl="1" eaLnBrk="1" hangingPunct="1">
              <a:defRPr/>
            </a:pPr>
            <a:r>
              <a:rPr lang="en-AU" sz="2400" smtClean="0">
                <a:effectLst>
                  <a:outerShdw blurRad="38100" dist="38100" dir="2700000" algn="tl">
                    <a:srgbClr val="C0C0C0"/>
                  </a:outerShdw>
                </a:effectLst>
              </a:rPr>
              <a:t>Nivel educacional,</a:t>
            </a:r>
          </a:p>
          <a:p>
            <a:pPr lvl="1" eaLnBrk="1" hangingPunct="1">
              <a:defRPr/>
            </a:pPr>
            <a:r>
              <a:rPr lang="en-AU" sz="2400" smtClean="0">
                <a:effectLst>
                  <a:outerShdw blurRad="38100" dist="38100" dir="2700000" algn="tl">
                    <a:srgbClr val="C0C0C0"/>
                  </a:outerShdw>
                </a:effectLst>
              </a:rPr>
              <a:t>Actitudes.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1011">
                                            <p:txEl>
                                              <p:pRg st="0" end="0"/>
                                            </p:txEl>
                                          </p:spTgt>
                                        </p:tgtEl>
                                        <p:attrNameLst>
                                          <p:attrName>style.visibility</p:attrName>
                                        </p:attrNameLst>
                                      </p:cBhvr>
                                      <p:to>
                                        <p:strVal val="visible"/>
                                      </p:to>
                                    </p:set>
                                    <p:anim calcmode="lin" valueType="num">
                                      <p:cBhvr additive="base">
                                        <p:cTn id="7" dur="500" fill="hold"/>
                                        <p:tgtEl>
                                          <p:spTgt spid="171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10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1011">
                                            <p:txEl>
                                              <p:pRg st="1" end="1"/>
                                            </p:txEl>
                                          </p:spTgt>
                                        </p:tgtEl>
                                        <p:attrNameLst>
                                          <p:attrName>style.visibility</p:attrName>
                                        </p:attrNameLst>
                                      </p:cBhvr>
                                      <p:to>
                                        <p:strVal val="visible"/>
                                      </p:to>
                                    </p:set>
                                    <p:anim calcmode="lin" valueType="num">
                                      <p:cBhvr additive="base">
                                        <p:cTn id="13" dur="500" fill="hold"/>
                                        <p:tgtEl>
                                          <p:spTgt spid="1710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10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1011">
                                            <p:txEl>
                                              <p:pRg st="3" end="3"/>
                                            </p:txEl>
                                          </p:spTgt>
                                        </p:tgtEl>
                                        <p:attrNameLst>
                                          <p:attrName>style.visibility</p:attrName>
                                        </p:attrNameLst>
                                      </p:cBhvr>
                                      <p:to>
                                        <p:strVal val="visible"/>
                                      </p:to>
                                    </p:set>
                                    <p:anim calcmode="lin" valueType="num">
                                      <p:cBhvr additive="base">
                                        <p:cTn id="19" dur="500" fill="hold"/>
                                        <p:tgtEl>
                                          <p:spTgt spid="17101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10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1011">
                                            <p:txEl>
                                              <p:pRg st="4" end="4"/>
                                            </p:txEl>
                                          </p:spTgt>
                                        </p:tgtEl>
                                        <p:attrNameLst>
                                          <p:attrName>style.visibility</p:attrName>
                                        </p:attrNameLst>
                                      </p:cBhvr>
                                      <p:to>
                                        <p:strVal val="visible"/>
                                      </p:to>
                                    </p:set>
                                    <p:anim calcmode="lin" valueType="num">
                                      <p:cBhvr additive="base">
                                        <p:cTn id="25" dur="500" fill="hold"/>
                                        <p:tgtEl>
                                          <p:spTgt spid="17101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10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1011">
                                            <p:txEl>
                                              <p:pRg st="5" end="5"/>
                                            </p:txEl>
                                          </p:spTgt>
                                        </p:tgtEl>
                                        <p:attrNameLst>
                                          <p:attrName>style.visibility</p:attrName>
                                        </p:attrNameLst>
                                      </p:cBhvr>
                                      <p:to>
                                        <p:strVal val="visible"/>
                                      </p:to>
                                    </p:set>
                                    <p:anim calcmode="lin" valueType="num">
                                      <p:cBhvr additive="base">
                                        <p:cTn id="31" dur="500" fill="hold"/>
                                        <p:tgtEl>
                                          <p:spTgt spid="171011">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7101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1011">
                                            <p:txEl>
                                              <p:pRg st="6" end="6"/>
                                            </p:txEl>
                                          </p:spTgt>
                                        </p:tgtEl>
                                        <p:attrNameLst>
                                          <p:attrName>style.visibility</p:attrName>
                                        </p:attrNameLst>
                                      </p:cBhvr>
                                      <p:to>
                                        <p:strVal val="visible"/>
                                      </p:to>
                                    </p:set>
                                    <p:anim calcmode="lin" valueType="num">
                                      <p:cBhvr additive="base">
                                        <p:cTn id="37" dur="500" fill="hold"/>
                                        <p:tgtEl>
                                          <p:spTgt spid="171011">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101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71011">
                                            <p:txEl>
                                              <p:pRg st="7" end="7"/>
                                            </p:txEl>
                                          </p:spTgt>
                                        </p:tgtEl>
                                        <p:attrNameLst>
                                          <p:attrName>style.visibility</p:attrName>
                                        </p:attrNameLst>
                                      </p:cBhvr>
                                      <p:to>
                                        <p:strVal val="visible"/>
                                      </p:to>
                                    </p:set>
                                    <p:anim calcmode="lin" valueType="num">
                                      <p:cBhvr additive="base">
                                        <p:cTn id="43" dur="500" fill="hold"/>
                                        <p:tgtEl>
                                          <p:spTgt spid="171011">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7101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1" grpId="0" build="p" bldLvl="2"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914400" y="0"/>
            <a:ext cx="8229600" cy="1143000"/>
          </a:xfrm>
        </p:spPr>
        <p:txBody>
          <a:bodyPr/>
          <a:lstStyle/>
          <a:p>
            <a:pPr algn="r" eaLnBrk="1" hangingPunct="1">
              <a:defRPr/>
            </a:pPr>
            <a:r>
              <a:rPr lang="en-AU" sz="3200" smtClean="0">
                <a:effectLst>
                  <a:outerShdw blurRad="38100" dist="38100" dir="2700000" algn="tl">
                    <a:srgbClr val="C0C0C0"/>
                  </a:outerShdw>
                </a:effectLst>
              </a:rPr>
              <a:t>Paso 6: Compilar el dise</a:t>
            </a:r>
            <a:r>
              <a:rPr lang="en-AU" sz="3200" smtClean="0">
                <a:effectLst>
                  <a:outerShdw blurRad="38100" dist="38100" dir="2700000" algn="tl">
                    <a:srgbClr val="C0C0C0"/>
                  </a:outerShdw>
                </a:effectLst>
                <a:cs typeface="Arial" charset="0"/>
              </a:rPr>
              <a:t>ñ</a:t>
            </a:r>
            <a:r>
              <a:rPr lang="en-AU" sz="3200" smtClean="0">
                <a:effectLst>
                  <a:outerShdw blurRad="38100" dist="38100" dir="2700000" algn="tl">
                    <a:srgbClr val="C0C0C0"/>
                  </a:outerShdw>
                </a:effectLst>
              </a:rPr>
              <a:t>o experimental</a:t>
            </a:r>
          </a:p>
        </p:txBody>
      </p:sp>
      <p:sp>
        <p:nvSpPr>
          <p:cNvPr id="172035" name="Rectangle 3"/>
          <p:cNvSpPr>
            <a:spLocks noGrp="1" noChangeArrowheads="1"/>
          </p:cNvSpPr>
          <p:nvPr>
            <p:ph type="body" idx="1"/>
          </p:nvPr>
        </p:nvSpPr>
        <p:spPr/>
        <p:txBody>
          <a:bodyPr/>
          <a:lstStyle/>
          <a:p>
            <a:pPr eaLnBrk="1" hangingPunct="1">
              <a:lnSpc>
                <a:spcPct val="90000"/>
              </a:lnSpc>
              <a:defRPr/>
            </a:pPr>
            <a:r>
              <a:rPr lang="en-AU" smtClean="0">
                <a:effectLst>
                  <a:outerShdw blurRad="38100" dist="38100" dir="2700000" algn="tl">
                    <a:srgbClr val="C0C0C0"/>
                  </a:outerShdw>
                </a:effectLst>
              </a:rPr>
              <a:t>Choice experiments se basan en elecciones observadas de los participantes, entre diferentes alternativas.</a:t>
            </a:r>
          </a:p>
          <a:p>
            <a:pPr algn="just" eaLnBrk="1" hangingPunct="1">
              <a:lnSpc>
                <a:spcPct val="90000"/>
              </a:lnSpc>
              <a:defRPr/>
            </a:pPr>
            <a:endParaRPr lang="en-AU" smtClean="0">
              <a:effectLst>
                <a:outerShdw blurRad="38100" dist="38100" dir="2700000" algn="tl">
                  <a:srgbClr val="C0C0C0"/>
                </a:outerShdw>
              </a:effectLst>
            </a:endParaRPr>
          </a:p>
          <a:p>
            <a:pPr eaLnBrk="1" hangingPunct="1">
              <a:lnSpc>
                <a:spcPct val="90000"/>
              </a:lnSpc>
              <a:defRPr/>
            </a:pPr>
            <a:r>
              <a:rPr lang="en-AU" smtClean="0">
                <a:effectLst>
                  <a:outerShdw blurRad="38100" dist="38100" dir="2700000" algn="tl">
                    <a:srgbClr val="C0C0C0"/>
                  </a:outerShdw>
                </a:effectLst>
              </a:rPr>
              <a:t>Esto requiere que los participantes sean expuestos a un completo rango de combinaciones de los niveles de atributos.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2035">
                                            <p:txEl>
                                              <p:pRg st="0" end="0"/>
                                            </p:txEl>
                                          </p:spTgt>
                                        </p:tgtEl>
                                        <p:attrNameLst>
                                          <p:attrName>style.visibility</p:attrName>
                                        </p:attrNameLst>
                                      </p:cBhvr>
                                      <p:to>
                                        <p:strVal val="visible"/>
                                      </p:to>
                                    </p:set>
                                    <p:anim calcmode="lin" valueType="num">
                                      <p:cBhvr additive="base">
                                        <p:cTn id="7" dur="500" fill="hold"/>
                                        <p:tgtEl>
                                          <p:spTgt spid="1720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2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2035">
                                            <p:txEl>
                                              <p:pRg st="2" end="2"/>
                                            </p:txEl>
                                          </p:spTgt>
                                        </p:tgtEl>
                                        <p:attrNameLst>
                                          <p:attrName>style.visibility</p:attrName>
                                        </p:attrNameLst>
                                      </p:cBhvr>
                                      <p:to>
                                        <p:strVal val="visible"/>
                                      </p:to>
                                    </p:set>
                                    <p:anim calcmode="lin" valueType="num">
                                      <p:cBhvr additive="base">
                                        <p:cTn id="13" dur="500" fill="hold"/>
                                        <p:tgtEl>
                                          <p:spTgt spid="17203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203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5" grpId="0" build="p" bldLvl="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Dise</a:t>
            </a:r>
            <a:r>
              <a:rPr lang="en-AU" smtClean="0">
                <a:effectLst>
                  <a:outerShdw blurRad="38100" dist="38100" dir="2700000" algn="tl">
                    <a:srgbClr val="C0C0C0"/>
                  </a:outerShdw>
                </a:effectLst>
                <a:cs typeface="Arial" charset="0"/>
              </a:rPr>
              <a:t>ñ</a:t>
            </a:r>
            <a:r>
              <a:rPr lang="en-AU" smtClean="0">
                <a:effectLst>
                  <a:outerShdw blurRad="38100" dist="38100" dir="2700000" algn="tl">
                    <a:srgbClr val="C0C0C0"/>
                  </a:outerShdw>
                </a:effectLst>
              </a:rPr>
              <a:t>o Factorial</a:t>
            </a:r>
          </a:p>
        </p:txBody>
      </p:sp>
      <p:sp>
        <p:nvSpPr>
          <p:cNvPr id="173059" name="Rectangle 3"/>
          <p:cNvSpPr>
            <a:spLocks noGrp="1" noChangeArrowheads="1"/>
          </p:cNvSpPr>
          <p:nvPr>
            <p:ph type="body" idx="1"/>
          </p:nvPr>
        </p:nvSpPr>
        <p:spPr/>
        <p:txBody>
          <a:bodyPr/>
          <a:lstStyle/>
          <a:p>
            <a:pPr eaLnBrk="1" hangingPunct="1">
              <a:defRPr/>
            </a:pPr>
            <a:r>
              <a:rPr lang="en-AU" smtClean="0">
                <a:effectLst>
                  <a:outerShdw blurRad="38100" dist="38100" dir="2700000" algn="tl">
                    <a:srgbClr val="C0C0C0"/>
                  </a:outerShdw>
                </a:effectLst>
              </a:rPr>
              <a:t>El completo set de posibles combinaciones es llamado “full-factorial”</a:t>
            </a:r>
          </a:p>
          <a:p>
            <a:pPr lvl="1" algn="just" eaLnBrk="1" hangingPunct="1">
              <a:buFontTx/>
              <a:buNone/>
              <a:defRPr/>
            </a:pPr>
            <a:r>
              <a:rPr lang="en-AU" smtClean="0">
                <a:effectLst>
                  <a:outerShdw blurRad="38100" dist="38100" dir="2700000" algn="tl">
                    <a:srgbClr val="C0C0C0"/>
                  </a:outerShdw>
                </a:effectLst>
              </a:rPr>
              <a:t>2 atributos, 3 niveles = 3</a:t>
            </a:r>
            <a:r>
              <a:rPr lang="en-AU" baseline="30000" smtClean="0">
                <a:effectLst>
                  <a:outerShdw blurRad="38100" dist="38100" dir="2700000" algn="tl">
                    <a:srgbClr val="C0C0C0"/>
                  </a:outerShdw>
                </a:effectLst>
              </a:rPr>
              <a:t>2 </a:t>
            </a:r>
            <a:r>
              <a:rPr lang="en-AU" smtClean="0">
                <a:effectLst>
                  <a:outerShdw blurRad="38100" dist="38100" dir="2700000" algn="tl">
                    <a:srgbClr val="C0C0C0"/>
                  </a:outerShdw>
                </a:effectLst>
              </a:rPr>
              <a:t>combinaciones = 9 </a:t>
            </a:r>
          </a:p>
          <a:p>
            <a:pPr lvl="1" algn="just" eaLnBrk="1" hangingPunct="1">
              <a:buFontTx/>
              <a:buNone/>
              <a:defRPr/>
            </a:pPr>
            <a:r>
              <a:rPr lang="en-AU" smtClean="0">
                <a:effectLst>
                  <a:outerShdw blurRad="38100" dist="38100" dir="2700000" algn="tl">
                    <a:srgbClr val="C0C0C0"/>
                  </a:outerShdw>
                </a:effectLst>
              </a:rPr>
              <a:t>4 atributos, 3 niveles = 3</a:t>
            </a:r>
            <a:r>
              <a:rPr lang="en-AU" baseline="30000" smtClean="0">
                <a:effectLst>
                  <a:outerShdw blurRad="38100" dist="38100" dir="2700000" algn="tl">
                    <a:srgbClr val="C0C0C0"/>
                  </a:outerShdw>
                </a:effectLst>
              </a:rPr>
              <a:t>4 </a:t>
            </a:r>
            <a:r>
              <a:rPr lang="en-AU" smtClean="0">
                <a:effectLst>
                  <a:outerShdw blurRad="38100" dist="38100" dir="2700000" algn="tl">
                    <a:srgbClr val="C0C0C0"/>
                  </a:outerShdw>
                </a:effectLst>
              </a:rPr>
              <a:t>combinaciones = 81   </a:t>
            </a:r>
          </a:p>
          <a:p>
            <a:pPr lvl="1" algn="just" eaLnBrk="1" hangingPunct="1">
              <a:buFontTx/>
              <a:buNone/>
              <a:defRPr/>
            </a:pPr>
            <a:endParaRPr lang="en-AU" smtClean="0">
              <a:effectLst>
                <a:outerShdw blurRad="38100" dist="38100" dir="2700000" algn="tl">
                  <a:srgbClr val="C0C0C0"/>
                </a:outerShdw>
              </a:effectLst>
            </a:endParaRPr>
          </a:p>
          <a:p>
            <a:pPr algn="just" eaLnBrk="1" hangingPunct="1">
              <a:defRPr/>
            </a:pPr>
            <a:r>
              <a:rPr lang="en-AU" smtClean="0">
                <a:effectLst>
                  <a:outerShdw blurRad="38100" dist="38100" dir="2700000" algn="tl">
                    <a:srgbClr val="C0C0C0"/>
                  </a:outerShdw>
                </a:effectLst>
              </a:rPr>
              <a:t>¡Demasiadas elecciones!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3059">
                                            <p:txEl>
                                              <p:pRg st="0" end="0"/>
                                            </p:txEl>
                                          </p:spTgt>
                                        </p:tgtEl>
                                        <p:attrNameLst>
                                          <p:attrName>style.visibility</p:attrName>
                                        </p:attrNameLst>
                                      </p:cBhvr>
                                      <p:to>
                                        <p:strVal val="visible"/>
                                      </p:to>
                                    </p:set>
                                    <p:anim calcmode="lin" valueType="num">
                                      <p:cBhvr additive="base">
                                        <p:cTn id="7" dur="500" fill="hold"/>
                                        <p:tgtEl>
                                          <p:spTgt spid="173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30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3059">
                                            <p:txEl>
                                              <p:pRg st="1" end="1"/>
                                            </p:txEl>
                                          </p:spTgt>
                                        </p:tgtEl>
                                        <p:attrNameLst>
                                          <p:attrName>style.visibility</p:attrName>
                                        </p:attrNameLst>
                                      </p:cBhvr>
                                      <p:to>
                                        <p:strVal val="visible"/>
                                      </p:to>
                                    </p:set>
                                    <p:anim calcmode="lin" valueType="num">
                                      <p:cBhvr additive="base">
                                        <p:cTn id="13" dur="500" fill="hold"/>
                                        <p:tgtEl>
                                          <p:spTgt spid="1730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30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3059">
                                            <p:txEl>
                                              <p:pRg st="2" end="2"/>
                                            </p:txEl>
                                          </p:spTgt>
                                        </p:tgtEl>
                                        <p:attrNameLst>
                                          <p:attrName>style.visibility</p:attrName>
                                        </p:attrNameLst>
                                      </p:cBhvr>
                                      <p:to>
                                        <p:strVal val="visible"/>
                                      </p:to>
                                    </p:set>
                                    <p:anim calcmode="lin" valueType="num">
                                      <p:cBhvr additive="base">
                                        <p:cTn id="19" dur="500" fill="hold"/>
                                        <p:tgtEl>
                                          <p:spTgt spid="17305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30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3059">
                                            <p:txEl>
                                              <p:pRg st="4" end="4"/>
                                            </p:txEl>
                                          </p:spTgt>
                                        </p:tgtEl>
                                        <p:attrNameLst>
                                          <p:attrName>style.visibility</p:attrName>
                                        </p:attrNameLst>
                                      </p:cBhvr>
                                      <p:to>
                                        <p:strVal val="visible"/>
                                      </p:to>
                                    </p:set>
                                    <p:anim calcmode="lin" valueType="num">
                                      <p:cBhvr additive="base">
                                        <p:cTn id="25" dur="500" fill="hold"/>
                                        <p:tgtEl>
                                          <p:spTgt spid="17305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305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9" grpId="0" build="p" bldLvl="2"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Fracciones</a:t>
            </a:r>
          </a:p>
        </p:txBody>
      </p:sp>
      <p:sp>
        <p:nvSpPr>
          <p:cNvPr id="174083" name="Rectangle 3"/>
          <p:cNvSpPr>
            <a:spLocks noGrp="1" noChangeArrowheads="1"/>
          </p:cNvSpPr>
          <p:nvPr>
            <p:ph type="body" idx="1"/>
          </p:nvPr>
        </p:nvSpPr>
        <p:spPr/>
        <p:txBody>
          <a:bodyPr/>
          <a:lstStyle/>
          <a:p>
            <a:pPr eaLnBrk="1" hangingPunct="1">
              <a:lnSpc>
                <a:spcPct val="90000"/>
              </a:lnSpc>
              <a:defRPr/>
            </a:pPr>
            <a:r>
              <a:rPr lang="en-AU" smtClean="0">
                <a:effectLst>
                  <a:outerShdw blurRad="38100" dist="38100" dir="2700000" algn="tl">
                    <a:srgbClr val="C0C0C0"/>
                  </a:outerShdw>
                </a:effectLst>
              </a:rPr>
              <a:t>Un “dise</a:t>
            </a:r>
            <a:r>
              <a:rPr lang="en-AU" smtClean="0">
                <a:effectLst>
                  <a:outerShdw blurRad="38100" dist="38100" dir="2700000" algn="tl">
                    <a:srgbClr val="C0C0C0"/>
                  </a:outerShdw>
                </a:effectLst>
                <a:cs typeface="Arial" charset="0"/>
              </a:rPr>
              <a:t>ñ</a:t>
            </a:r>
            <a:r>
              <a:rPr lang="en-AU" smtClean="0">
                <a:effectLst>
                  <a:outerShdw blurRad="38100" dist="38100" dir="2700000" algn="tl">
                    <a:srgbClr val="C0C0C0"/>
                  </a:outerShdw>
                </a:effectLst>
              </a:rPr>
              <a:t>o experimental” selecciona una fracción del “full factorial” que es “representativa”.</a:t>
            </a:r>
          </a:p>
          <a:p>
            <a:pPr eaLnBrk="1" hangingPunct="1">
              <a:lnSpc>
                <a:spcPct val="90000"/>
              </a:lnSpc>
              <a:buFontTx/>
              <a:buNone/>
              <a:defRPr/>
            </a:pPr>
            <a:endParaRPr lang="en-AU" smtClean="0">
              <a:effectLst>
                <a:outerShdw blurRad="38100" dist="38100" dir="2700000" algn="tl">
                  <a:srgbClr val="C0C0C0"/>
                </a:outerShdw>
              </a:effectLst>
            </a:endParaRPr>
          </a:p>
          <a:p>
            <a:pPr algn="just" eaLnBrk="1" hangingPunct="1">
              <a:lnSpc>
                <a:spcPct val="90000"/>
              </a:lnSpc>
              <a:defRPr/>
            </a:pPr>
            <a:r>
              <a:rPr lang="en-AU" smtClean="0">
                <a:effectLst>
                  <a:outerShdw blurRad="38100" dist="38100" dir="2700000" algn="tl">
                    <a:srgbClr val="C0C0C0"/>
                  </a:outerShdw>
                </a:effectLst>
              </a:rPr>
              <a:t>La fracción es suficiente para proveer una modelación estadísticamente robusta. </a:t>
            </a:r>
          </a:p>
          <a:p>
            <a:pPr algn="just" eaLnBrk="1" hangingPunct="1">
              <a:lnSpc>
                <a:spcPct val="90000"/>
              </a:lnSpc>
              <a:buFontTx/>
              <a:buNone/>
              <a:defRPr/>
            </a:pPr>
            <a:endParaRPr lang="en-AU" smtClean="0">
              <a:effectLst>
                <a:outerShdw blurRad="38100" dist="38100" dir="2700000" algn="tl">
                  <a:srgbClr val="C0C0C0"/>
                </a:outerShdw>
              </a:effectLst>
            </a:endParaRPr>
          </a:p>
          <a:p>
            <a:pPr eaLnBrk="1" hangingPunct="1">
              <a:lnSpc>
                <a:spcPct val="90000"/>
              </a:lnSpc>
              <a:defRPr/>
            </a:pPr>
            <a:r>
              <a:rPr lang="en-AU" smtClean="0">
                <a:effectLst>
                  <a:outerShdw blurRad="38100" dist="38100" dir="2700000" algn="tl">
                    <a:srgbClr val="C0C0C0"/>
                  </a:outerShdw>
                </a:effectLst>
              </a:rPr>
              <a:t>Se requiere combinar en sets de alternativas.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083">
                                            <p:txEl>
                                              <p:pRg st="0" end="0"/>
                                            </p:txEl>
                                          </p:spTgt>
                                        </p:tgtEl>
                                        <p:attrNameLst>
                                          <p:attrName>style.visibility</p:attrName>
                                        </p:attrNameLst>
                                      </p:cBhvr>
                                      <p:to>
                                        <p:strVal val="visible"/>
                                      </p:to>
                                    </p:set>
                                    <p:anim calcmode="lin" valueType="num">
                                      <p:cBhvr additive="base">
                                        <p:cTn id="7" dur="500" fill="hold"/>
                                        <p:tgtEl>
                                          <p:spTgt spid="174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083">
                                            <p:txEl>
                                              <p:pRg st="2" end="2"/>
                                            </p:txEl>
                                          </p:spTgt>
                                        </p:tgtEl>
                                        <p:attrNameLst>
                                          <p:attrName>style.visibility</p:attrName>
                                        </p:attrNameLst>
                                      </p:cBhvr>
                                      <p:to>
                                        <p:strVal val="visible"/>
                                      </p:to>
                                    </p:set>
                                    <p:anim calcmode="lin" valueType="num">
                                      <p:cBhvr additive="base">
                                        <p:cTn id="13" dur="500" fill="hold"/>
                                        <p:tgtEl>
                                          <p:spTgt spid="17408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0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083">
                                            <p:txEl>
                                              <p:pRg st="4" end="4"/>
                                            </p:txEl>
                                          </p:spTgt>
                                        </p:tgtEl>
                                        <p:attrNameLst>
                                          <p:attrName>style.visibility</p:attrName>
                                        </p:attrNameLst>
                                      </p:cBhvr>
                                      <p:to>
                                        <p:strVal val="visible"/>
                                      </p:to>
                                    </p:set>
                                    <p:anim calcmode="lin" valueType="num">
                                      <p:cBhvr additive="base">
                                        <p:cTn id="19" dur="500" fill="hold"/>
                                        <p:tgtEl>
                                          <p:spTgt spid="17408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408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3" grpId="0" build="p" bldLvl="2"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7. Análisis de datos</a:t>
            </a:r>
          </a:p>
        </p:txBody>
      </p:sp>
      <p:sp>
        <p:nvSpPr>
          <p:cNvPr id="175107" name="Rectangle 3"/>
          <p:cNvSpPr>
            <a:spLocks noGrp="1" noChangeArrowheads="1"/>
          </p:cNvSpPr>
          <p:nvPr>
            <p:ph type="body" idx="1"/>
          </p:nvPr>
        </p:nvSpPr>
        <p:spPr>
          <a:xfrm>
            <a:off x="468313" y="1196975"/>
            <a:ext cx="8229600" cy="4525963"/>
          </a:xfrm>
        </p:spPr>
        <p:txBody>
          <a:bodyPr/>
          <a:lstStyle/>
          <a:p>
            <a:pPr eaLnBrk="1" hangingPunct="1">
              <a:lnSpc>
                <a:spcPct val="80000"/>
              </a:lnSpc>
              <a:buClr>
                <a:srgbClr val="006600"/>
              </a:buClr>
              <a:buFont typeface="Wingdings" pitchFamily="2" charset="2"/>
              <a:buChar char="q"/>
              <a:defRPr/>
            </a:pPr>
            <a:r>
              <a:rPr lang="en-AU" sz="1800" b="1" smtClean="0">
                <a:latin typeface="Verdana" pitchFamily="34" charset="0"/>
              </a:rPr>
              <a:t>Las elecciones de los participantes demuestran su disposición a realizar </a:t>
            </a:r>
            <a:r>
              <a:rPr lang="en-AU" sz="1800" b="1" smtClean="0">
                <a:solidFill>
                  <a:srgbClr val="FF0000"/>
                </a:solidFill>
                <a:latin typeface="Verdana" pitchFamily="34" charset="0"/>
              </a:rPr>
              <a:t>trade-offs entre varios atributos</a:t>
            </a:r>
            <a:r>
              <a:rPr lang="en-AU" sz="1800" b="1" smtClean="0">
                <a:latin typeface="Verdana" pitchFamily="34" charset="0"/>
              </a:rPr>
              <a:t>.</a:t>
            </a:r>
          </a:p>
          <a:p>
            <a:pPr eaLnBrk="1" hangingPunct="1">
              <a:lnSpc>
                <a:spcPct val="80000"/>
              </a:lnSpc>
              <a:buClr>
                <a:srgbClr val="006600"/>
              </a:buClr>
              <a:buFont typeface="Wingdings" pitchFamily="2" charset="2"/>
              <a:buChar char="q"/>
              <a:defRPr/>
            </a:pPr>
            <a:endParaRPr lang="en-AU" sz="1800" b="1" smtClean="0">
              <a:latin typeface="Verdana" pitchFamily="34" charset="0"/>
            </a:endParaRPr>
          </a:p>
          <a:p>
            <a:pPr eaLnBrk="1" hangingPunct="1">
              <a:lnSpc>
                <a:spcPct val="80000"/>
              </a:lnSpc>
              <a:buClr>
                <a:srgbClr val="006600"/>
              </a:buClr>
              <a:buFont typeface="Wingdings" pitchFamily="2" charset="2"/>
              <a:buNone/>
              <a:defRPr/>
            </a:pPr>
            <a:endParaRPr lang="en-AU" sz="1800" b="1" smtClean="0">
              <a:latin typeface="Verdana" pitchFamily="34" charset="0"/>
            </a:endParaRPr>
          </a:p>
          <a:p>
            <a:pPr eaLnBrk="1" hangingPunct="1">
              <a:lnSpc>
                <a:spcPct val="80000"/>
              </a:lnSpc>
              <a:buClr>
                <a:srgbClr val="006600"/>
              </a:buClr>
              <a:buFont typeface="Wingdings" pitchFamily="2" charset="2"/>
              <a:buChar char="q"/>
              <a:defRPr/>
            </a:pPr>
            <a:r>
              <a:rPr lang="en-AU" sz="1800" b="1" smtClean="0">
                <a:latin typeface="Verdana" pitchFamily="34" charset="0"/>
              </a:rPr>
              <a:t>Normalmente un atributo es “monetario”, es posible inferir desde las elecciones, la Disposición a Pagar (DAP)/Disposición a Aceptar (DAA) por cambios marginales en los atributos no monetarios (precios implícitos). </a:t>
            </a:r>
          </a:p>
          <a:p>
            <a:pPr eaLnBrk="1" hangingPunct="1">
              <a:lnSpc>
                <a:spcPct val="80000"/>
              </a:lnSpc>
              <a:buClr>
                <a:srgbClr val="006600"/>
              </a:buClr>
              <a:buFont typeface="Wingdings" pitchFamily="2" charset="2"/>
              <a:buChar char="q"/>
              <a:defRPr/>
            </a:pPr>
            <a:endParaRPr lang="en-AU" sz="1800" b="1" smtClean="0">
              <a:latin typeface="Verdana" pitchFamily="34" charset="0"/>
            </a:endParaRPr>
          </a:p>
          <a:p>
            <a:pPr eaLnBrk="1" hangingPunct="1">
              <a:lnSpc>
                <a:spcPct val="80000"/>
              </a:lnSpc>
              <a:buClr>
                <a:srgbClr val="006600"/>
              </a:buClr>
              <a:buFont typeface="Wingdings" pitchFamily="2" charset="2"/>
              <a:buNone/>
              <a:defRPr/>
            </a:pPr>
            <a:endParaRPr lang="en-AU" sz="1800" b="1" smtClean="0">
              <a:latin typeface="Verdana" pitchFamily="34" charset="0"/>
            </a:endParaRPr>
          </a:p>
          <a:p>
            <a:pPr eaLnBrk="1" hangingPunct="1">
              <a:lnSpc>
                <a:spcPct val="80000"/>
              </a:lnSpc>
              <a:buClr>
                <a:srgbClr val="006600"/>
              </a:buClr>
              <a:buFont typeface="Wingdings" pitchFamily="2" charset="2"/>
              <a:buChar char="q"/>
              <a:defRPr/>
            </a:pPr>
            <a:r>
              <a:rPr lang="en-AU" sz="1800" b="1" smtClean="0">
                <a:latin typeface="Verdana" pitchFamily="34" charset="0"/>
              </a:rPr>
              <a:t>Modelos derivados de </a:t>
            </a:r>
            <a:r>
              <a:rPr lang="en-AU" sz="1800" b="1" smtClean="0">
                <a:solidFill>
                  <a:srgbClr val="FF0000"/>
                </a:solidFill>
                <a:latin typeface="Verdana" pitchFamily="34" charset="0"/>
              </a:rPr>
              <a:t>Random Utility Theory</a:t>
            </a:r>
            <a:r>
              <a:rPr lang="en-AU" sz="1800" b="1" smtClean="0">
                <a:latin typeface="Verdana" pitchFamily="34" charset="0"/>
              </a:rPr>
              <a:t> (McFadden 1974), son usados para modelar la probabilidad de que una opción sea elegida (Multinomial Logit Model, Nested Models).</a:t>
            </a:r>
          </a:p>
          <a:p>
            <a:pPr eaLnBrk="1" hangingPunct="1">
              <a:lnSpc>
                <a:spcPct val="80000"/>
              </a:lnSpc>
              <a:buClr>
                <a:srgbClr val="006600"/>
              </a:buClr>
              <a:buFont typeface="Wingdings" pitchFamily="2" charset="2"/>
              <a:buNone/>
              <a:defRPr/>
            </a:pPr>
            <a:endParaRPr lang="en-AU" sz="1800" b="1" smtClean="0">
              <a:latin typeface="Verdana" pitchFamily="34" charset="0"/>
            </a:endParaRPr>
          </a:p>
          <a:p>
            <a:pPr eaLnBrk="1" hangingPunct="1">
              <a:lnSpc>
                <a:spcPct val="80000"/>
              </a:lnSpc>
              <a:defRPr/>
            </a:pPr>
            <a:r>
              <a:rPr lang="en-AU" sz="1800" smtClean="0">
                <a:effectLst>
                  <a:outerShdw blurRad="38100" dist="38100" dir="2700000" algn="tl">
                    <a:srgbClr val="C0C0C0"/>
                  </a:outerShdw>
                </a:effectLst>
              </a:rPr>
              <a:t>La elección de la alternativa elegida es explicada por los niveles de los atributos y las características socioeconómicas del respondente.</a:t>
            </a:r>
          </a:p>
          <a:p>
            <a:pPr eaLnBrk="1" hangingPunct="1">
              <a:lnSpc>
                <a:spcPct val="80000"/>
              </a:lnSpc>
              <a:defRPr/>
            </a:pPr>
            <a:r>
              <a:rPr lang="en-AU" sz="1800" smtClean="0">
                <a:effectLst>
                  <a:outerShdw blurRad="38100" dist="38100" dir="2700000" algn="tl">
                    <a:srgbClr val="C0C0C0"/>
                  </a:outerShdw>
                </a:effectLst>
              </a:rPr>
              <a:t>Las ecuaciones estimadas son interpretadas como la utilidad de una alternativa.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 calcmode="lin" valueType="num">
                                      <p:cBhvr additive="base">
                                        <p:cTn id="7" dur="500" fill="hold"/>
                                        <p:tgtEl>
                                          <p:spTgt spid="175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5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5107">
                                            <p:txEl>
                                              <p:pRg st="3" end="3"/>
                                            </p:txEl>
                                          </p:spTgt>
                                        </p:tgtEl>
                                        <p:attrNameLst>
                                          <p:attrName>style.visibility</p:attrName>
                                        </p:attrNameLst>
                                      </p:cBhvr>
                                      <p:to>
                                        <p:strVal val="visible"/>
                                      </p:to>
                                    </p:set>
                                    <p:anim calcmode="lin" valueType="num">
                                      <p:cBhvr additive="base">
                                        <p:cTn id="13" dur="500" fill="hold"/>
                                        <p:tgtEl>
                                          <p:spTgt spid="175107">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51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5107">
                                            <p:txEl>
                                              <p:pRg st="6" end="6"/>
                                            </p:txEl>
                                          </p:spTgt>
                                        </p:tgtEl>
                                        <p:attrNameLst>
                                          <p:attrName>style.visibility</p:attrName>
                                        </p:attrNameLst>
                                      </p:cBhvr>
                                      <p:to>
                                        <p:strVal val="visible"/>
                                      </p:to>
                                    </p:set>
                                    <p:anim calcmode="lin" valueType="num">
                                      <p:cBhvr additive="base">
                                        <p:cTn id="19" dur="500" fill="hold"/>
                                        <p:tgtEl>
                                          <p:spTgt spid="175107">
                                            <p:txEl>
                                              <p:pRg st="6" end="6"/>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510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5107">
                                            <p:txEl>
                                              <p:pRg st="8" end="8"/>
                                            </p:txEl>
                                          </p:spTgt>
                                        </p:tgtEl>
                                        <p:attrNameLst>
                                          <p:attrName>style.visibility</p:attrName>
                                        </p:attrNameLst>
                                      </p:cBhvr>
                                      <p:to>
                                        <p:strVal val="visible"/>
                                      </p:to>
                                    </p:set>
                                    <p:anim calcmode="lin" valueType="num">
                                      <p:cBhvr additive="base">
                                        <p:cTn id="25" dur="500" fill="hold"/>
                                        <p:tgtEl>
                                          <p:spTgt spid="175107">
                                            <p:txEl>
                                              <p:pRg st="8" end="8"/>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510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5107">
                                            <p:txEl>
                                              <p:pRg st="9" end="9"/>
                                            </p:txEl>
                                          </p:spTgt>
                                        </p:tgtEl>
                                        <p:attrNameLst>
                                          <p:attrName>style.visibility</p:attrName>
                                        </p:attrNameLst>
                                      </p:cBhvr>
                                      <p:to>
                                        <p:strVal val="visible"/>
                                      </p:to>
                                    </p:set>
                                    <p:anim calcmode="lin" valueType="num">
                                      <p:cBhvr additive="base">
                                        <p:cTn id="31" dur="500" fill="hold"/>
                                        <p:tgtEl>
                                          <p:spTgt spid="175107">
                                            <p:txEl>
                                              <p:pRg st="9" end="9"/>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7510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0" y="188913"/>
            <a:ext cx="8229600" cy="777875"/>
          </a:xfrm>
        </p:spPr>
        <p:txBody>
          <a:bodyPr/>
          <a:lstStyle/>
          <a:p>
            <a:pPr algn="r" eaLnBrk="1" hangingPunct="1"/>
            <a:r>
              <a:rPr lang="es-CL" sz="4000" smtClean="0"/>
              <a:t>Cuantificación de beneficios</a:t>
            </a:r>
            <a:endParaRPr lang="es-ES" sz="4000" smtClean="0"/>
          </a:p>
        </p:txBody>
      </p:sp>
      <p:sp>
        <p:nvSpPr>
          <p:cNvPr id="10243" name="Rectangle 3"/>
          <p:cNvSpPr>
            <a:spLocks noGrp="1" noChangeArrowheads="1"/>
          </p:cNvSpPr>
          <p:nvPr>
            <p:ph type="body" idx="1"/>
          </p:nvPr>
        </p:nvSpPr>
        <p:spPr>
          <a:xfrm>
            <a:off x="457200" y="1196975"/>
            <a:ext cx="8229600" cy="4929188"/>
          </a:xfrm>
        </p:spPr>
        <p:txBody>
          <a:bodyPr/>
          <a:lstStyle/>
          <a:p>
            <a:pPr eaLnBrk="1" hangingPunct="1">
              <a:lnSpc>
                <a:spcPct val="80000"/>
              </a:lnSpc>
              <a:buFontTx/>
              <a:buNone/>
            </a:pPr>
            <a:r>
              <a:rPr lang="es-ES" sz="2000" smtClean="0"/>
              <a:t>Estimación de Disposición a Pagar por los atributos valorados:</a:t>
            </a:r>
          </a:p>
          <a:p>
            <a:pPr eaLnBrk="1" hangingPunct="1">
              <a:lnSpc>
                <a:spcPct val="80000"/>
              </a:lnSpc>
              <a:buFontTx/>
              <a:buNone/>
            </a:pPr>
            <a:endParaRPr lang="es-ES" sz="2000" smtClean="0"/>
          </a:p>
          <a:p>
            <a:pPr eaLnBrk="1" hangingPunct="1">
              <a:lnSpc>
                <a:spcPct val="80000"/>
              </a:lnSpc>
            </a:pPr>
            <a:r>
              <a:rPr lang="es-ES" sz="2000" i="1" smtClean="0"/>
              <a:t>Disposición Marginal a Pagar</a:t>
            </a:r>
            <a:r>
              <a:rPr lang="es-ES" sz="2000" smtClean="0"/>
              <a:t>:</a:t>
            </a:r>
          </a:p>
          <a:p>
            <a:pPr eaLnBrk="1" hangingPunct="1">
              <a:lnSpc>
                <a:spcPct val="80000"/>
              </a:lnSpc>
              <a:buFontTx/>
              <a:buNone/>
            </a:pPr>
            <a:r>
              <a:rPr lang="es-ES" sz="2000" smtClean="0"/>
              <a:t>	- Disposiciones a Pagar promedio, por una unidad de cambio en cada atributo ambiental valorado (Disposición a Pagar Marginal; MDAP) serán calculadas para la localidad en estudio utilizando la siguiente fórmula:</a:t>
            </a:r>
          </a:p>
          <a:p>
            <a:pPr eaLnBrk="1" hangingPunct="1">
              <a:lnSpc>
                <a:spcPct val="80000"/>
              </a:lnSpc>
              <a:buFontTx/>
              <a:buNone/>
            </a:pPr>
            <a:endParaRPr lang="es-ES" sz="2000" smtClean="0"/>
          </a:p>
          <a:p>
            <a:pPr eaLnBrk="1" hangingPunct="1">
              <a:lnSpc>
                <a:spcPct val="80000"/>
              </a:lnSpc>
              <a:buFontTx/>
              <a:buNone/>
            </a:pPr>
            <a:r>
              <a:rPr lang="es-ES" sz="2000" smtClean="0"/>
              <a:t>	MDAP= </a:t>
            </a:r>
            <a:r>
              <a:rPr lang="es-ES" sz="2000" i="1" smtClean="0"/>
              <a:t>-bx/by</a:t>
            </a:r>
          </a:p>
          <a:p>
            <a:pPr eaLnBrk="1" hangingPunct="1">
              <a:lnSpc>
                <a:spcPct val="80000"/>
              </a:lnSpc>
              <a:buFontTx/>
              <a:buNone/>
            </a:pPr>
            <a:r>
              <a:rPr lang="es-ES" sz="2000" smtClean="0"/>
              <a:t>	donde,</a:t>
            </a:r>
          </a:p>
          <a:p>
            <a:pPr eaLnBrk="1" hangingPunct="1">
              <a:lnSpc>
                <a:spcPct val="80000"/>
              </a:lnSpc>
              <a:buFontTx/>
              <a:buNone/>
            </a:pPr>
            <a:endParaRPr lang="es-ES" sz="2000" smtClean="0"/>
          </a:p>
          <a:p>
            <a:pPr eaLnBrk="1" hangingPunct="1">
              <a:lnSpc>
                <a:spcPct val="80000"/>
              </a:lnSpc>
              <a:buFontTx/>
              <a:buNone/>
            </a:pPr>
            <a:r>
              <a:rPr lang="es-ES" sz="2000" smtClean="0"/>
              <a:t>	- MDAP= Máxima Disposición a Pagar Marginal de un hogar promedio de cada localidad.</a:t>
            </a:r>
          </a:p>
          <a:p>
            <a:pPr eaLnBrk="1" hangingPunct="1">
              <a:lnSpc>
                <a:spcPct val="80000"/>
              </a:lnSpc>
              <a:buFontTx/>
              <a:buNone/>
            </a:pPr>
            <a:r>
              <a:rPr lang="es-ES" sz="2000" smtClean="0"/>
              <a:t>	- bx = Coeficiente del atributo en cuestión.</a:t>
            </a:r>
          </a:p>
          <a:p>
            <a:pPr eaLnBrk="1" hangingPunct="1">
              <a:lnSpc>
                <a:spcPct val="80000"/>
              </a:lnSpc>
              <a:buFontTx/>
              <a:buNone/>
            </a:pPr>
            <a:r>
              <a:rPr lang="es-ES" sz="2000" smtClean="0"/>
              <a:t>	- by = Coeficiente del atributo monetario incorporado en el experimento de elección.</a:t>
            </a:r>
          </a:p>
          <a:p>
            <a:pPr eaLnBrk="1" hangingPunct="1">
              <a:lnSpc>
                <a:spcPct val="80000"/>
              </a:lnSpc>
              <a:buFontTx/>
              <a:buNone/>
            </a:pPr>
            <a:endParaRPr lang="es-ES" sz="200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468313" y="0"/>
            <a:ext cx="8229600" cy="549275"/>
          </a:xfrm>
        </p:spPr>
        <p:txBody>
          <a:bodyPr/>
          <a:lstStyle/>
          <a:p>
            <a:pPr algn="r" eaLnBrk="1" hangingPunct="1"/>
            <a:r>
              <a:rPr lang="es-CL" sz="2000" b="1" smtClean="0">
                <a:solidFill>
                  <a:srgbClr val="006600"/>
                </a:solidFill>
              </a:rPr>
              <a:t>¿CEs: una alternativa superior a la valoración contingente?</a:t>
            </a:r>
            <a:endParaRPr lang="es-ES" sz="2000" b="1" smtClean="0">
              <a:solidFill>
                <a:srgbClr val="006600"/>
              </a:solidFill>
            </a:endParaRPr>
          </a:p>
        </p:txBody>
      </p:sp>
      <p:sp>
        <p:nvSpPr>
          <p:cNvPr id="176131" name="Rectangle 3"/>
          <p:cNvSpPr>
            <a:spLocks noGrp="1" noChangeArrowheads="1"/>
          </p:cNvSpPr>
          <p:nvPr>
            <p:ph type="body" idx="1"/>
          </p:nvPr>
        </p:nvSpPr>
        <p:spPr>
          <a:xfrm>
            <a:off x="611188" y="765175"/>
            <a:ext cx="8229600" cy="4525963"/>
          </a:xfrm>
        </p:spPr>
        <p:txBody>
          <a:bodyPr/>
          <a:lstStyle/>
          <a:p>
            <a:pPr eaLnBrk="1" hangingPunct="1">
              <a:lnSpc>
                <a:spcPct val="80000"/>
              </a:lnSpc>
              <a:buFontTx/>
              <a:buNone/>
              <a:defRPr/>
            </a:pPr>
            <a:r>
              <a:rPr lang="es-ES" sz="1600" smtClean="0">
                <a:effectLst>
                  <a:outerShdw blurRad="38100" dist="38100" dir="2700000" algn="tl">
                    <a:srgbClr val="C0C0C0"/>
                  </a:outerShdw>
                </a:effectLst>
              </a:rPr>
              <a:t>	Ante los problemas que presenta la VC, el uso de los EE, está aumentando en países desarrollados y se espera que lleguen a ser más prominentes en valoración económica de servicios ecosistémicos no transados en mercados por  tres razones fundamentales:</a:t>
            </a:r>
          </a:p>
          <a:p>
            <a:pPr eaLnBrk="1" hangingPunct="1">
              <a:lnSpc>
                <a:spcPct val="80000"/>
              </a:lnSpc>
              <a:buFontTx/>
              <a:buNone/>
              <a:defRPr/>
            </a:pPr>
            <a:endParaRPr lang="es-ES" sz="1600" smtClean="0">
              <a:effectLst>
                <a:outerShdw blurRad="38100" dist="38100" dir="2700000" algn="tl">
                  <a:srgbClr val="C0C0C0"/>
                </a:outerShdw>
              </a:effectLst>
            </a:endParaRPr>
          </a:p>
          <a:p>
            <a:pPr eaLnBrk="1" hangingPunct="1">
              <a:lnSpc>
                <a:spcPct val="80000"/>
              </a:lnSpc>
              <a:buFontTx/>
              <a:buNone/>
              <a:defRPr/>
            </a:pPr>
            <a:r>
              <a:rPr lang="es-ES" sz="1600" smtClean="0">
                <a:effectLst>
                  <a:outerShdw blurRad="38100" dist="38100" dir="2700000" algn="tl">
                    <a:srgbClr val="C0C0C0"/>
                  </a:outerShdw>
                </a:effectLst>
              </a:rPr>
              <a:t>	a) Las decisiones respecto al uso y conservación de los ecosistemas boscosos están</a:t>
            </a:r>
          </a:p>
          <a:p>
            <a:pPr eaLnBrk="1" hangingPunct="1">
              <a:lnSpc>
                <a:spcPct val="80000"/>
              </a:lnSpc>
              <a:buFontTx/>
              <a:buNone/>
              <a:defRPr/>
            </a:pPr>
            <a:r>
              <a:rPr lang="es-ES" sz="1600" smtClean="0">
                <a:effectLst>
                  <a:outerShdw blurRad="38100" dist="38100" dir="2700000" algn="tl">
                    <a:srgbClr val="C0C0C0"/>
                  </a:outerShdw>
                </a:effectLst>
              </a:rPr>
              <a:t>	necesariamente relacionadas a decisiones de gestión y política, que a menudo tienen que ver con cambios en los niveles que los atributos de los ecosistemas podrían tomar, más que cambios a los ecosistemas como un todo. Esto permite una estimación de valores económicos a diferentes escalas y facetas, lo cual hace al método, en teoría, más versátil y más aplicable: estimar beneficios para servicios específicos es importante para el análisis político.</a:t>
            </a:r>
          </a:p>
          <a:p>
            <a:pPr eaLnBrk="1" hangingPunct="1">
              <a:lnSpc>
                <a:spcPct val="80000"/>
              </a:lnSpc>
              <a:defRPr/>
            </a:pPr>
            <a:endParaRPr lang="es-ES" sz="1600" smtClean="0">
              <a:effectLst>
                <a:outerShdw blurRad="38100" dist="38100" dir="2700000" algn="tl">
                  <a:srgbClr val="C0C0C0"/>
                </a:outerShdw>
              </a:effectLst>
            </a:endParaRPr>
          </a:p>
          <a:p>
            <a:pPr eaLnBrk="1" hangingPunct="1">
              <a:lnSpc>
                <a:spcPct val="80000"/>
              </a:lnSpc>
              <a:buFontTx/>
              <a:buNone/>
              <a:defRPr/>
            </a:pPr>
            <a:r>
              <a:rPr lang="es-ES" sz="1600" smtClean="0">
                <a:effectLst>
                  <a:outerShdw blurRad="38100" dist="38100" dir="2700000" algn="tl">
                    <a:srgbClr val="C0C0C0"/>
                  </a:outerShdw>
                </a:effectLst>
              </a:rPr>
              <a:t>	b) Resuelven numerosos problemas que se presentan al utilizar VC, principalmente las respuestas de protesta. Esto porque para las personas participantes es más fácil hacer un ranking de alternativas sin tener que pensar en términos monetarios directamente, ya que los valores económicos pueden ser derivados a través de la inclusión de un atributo monetario (costo, impuesto, subsidio; Pearce &amp; Özdemiroglu 2002).</a:t>
            </a:r>
          </a:p>
          <a:p>
            <a:pPr eaLnBrk="1" hangingPunct="1">
              <a:lnSpc>
                <a:spcPct val="80000"/>
              </a:lnSpc>
              <a:buFontTx/>
              <a:buNone/>
              <a:defRPr/>
            </a:pPr>
            <a:endParaRPr lang="es-ES" sz="1600" smtClean="0">
              <a:effectLst>
                <a:outerShdw blurRad="38100" dist="38100" dir="2700000" algn="tl">
                  <a:srgbClr val="C0C0C0"/>
                </a:outerShdw>
              </a:effectLst>
            </a:endParaRPr>
          </a:p>
          <a:p>
            <a:pPr eaLnBrk="1" hangingPunct="1">
              <a:lnSpc>
                <a:spcPct val="80000"/>
              </a:lnSpc>
              <a:buFontTx/>
              <a:buNone/>
              <a:defRPr/>
            </a:pPr>
            <a:r>
              <a:rPr lang="es-ES" sz="1600" smtClean="0">
                <a:effectLst>
                  <a:outerShdw blurRad="38100" dist="38100" dir="2700000" algn="tl">
                    <a:srgbClr val="C0C0C0"/>
                  </a:outerShdw>
                </a:effectLst>
              </a:rPr>
              <a:t>	c) Pueden “</a:t>
            </a:r>
            <a:r>
              <a:rPr lang="es-ES" sz="1600" i="1" smtClean="0">
                <a:effectLst>
                  <a:outerShdw blurRad="38100" dist="38100" dir="2700000" algn="tl">
                    <a:srgbClr val="C0C0C0"/>
                  </a:outerShdw>
                </a:effectLst>
              </a:rPr>
              <a:t>aislar</a:t>
            </a:r>
            <a:r>
              <a:rPr lang="es-ES" sz="1600" smtClean="0">
                <a:effectLst>
                  <a:outerShdw blurRad="38100" dist="38100" dir="2700000" algn="tl">
                    <a:srgbClr val="C0C0C0"/>
                  </a:outerShdw>
                </a:effectLst>
              </a:rPr>
              <a:t>” diferentes servicios de los ecosistemas ya que estos pueden ser incluidos directa y simultáneamente en el proceso de transacción. De esta forma, los participantes se enfrentan a transacciones realistas, multidimensionales, que imitan de alguna forma los procesos de toma de decisión en la vida real. Esta es una ventaja clara respecto a la VC. Un individuo en la vida real jamás se enfrenta a la pregunta clásica que usa la VC: “¿Cuánto estaría dispuesto a pagar por …?, lo que le genera problemas cognitivos al momento de la entrevista.</a:t>
            </a:r>
          </a:p>
          <a:p>
            <a:pPr eaLnBrk="1" hangingPunct="1">
              <a:lnSpc>
                <a:spcPct val="80000"/>
              </a:lnSpc>
              <a:buFontTx/>
              <a:buNone/>
              <a:defRPr/>
            </a:pPr>
            <a:endParaRPr lang="es-ES" sz="1600" smtClean="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1187450" y="3860800"/>
            <a:ext cx="7772400" cy="1143000"/>
          </a:xfrm>
        </p:spPr>
        <p:txBody>
          <a:bodyPr/>
          <a:lstStyle/>
          <a:p>
            <a:pPr algn="r" eaLnBrk="1" hangingPunct="1">
              <a:defRPr/>
            </a:pPr>
            <a:r>
              <a:rPr lang="de-DE" sz="2400" smtClean="0">
                <a:solidFill>
                  <a:schemeClr val="tx1"/>
                </a:solidFill>
                <a:effectLst>
                  <a:outerShdw blurRad="38100" dist="38100" dir="2700000" algn="tl">
                    <a:srgbClr val="C0C0C0"/>
                  </a:outerShdw>
                </a:effectLst>
                <a:latin typeface="Verdana" pitchFamily="34" charset="0"/>
              </a:rPr>
              <a:t>       Dra. Claudia Cerda</a:t>
            </a:r>
            <a:br>
              <a:rPr lang="de-DE" sz="2400" smtClean="0">
                <a:solidFill>
                  <a:schemeClr val="tx1"/>
                </a:solidFill>
                <a:effectLst>
                  <a:outerShdw blurRad="38100" dist="38100" dir="2700000" algn="tl">
                    <a:srgbClr val="C0C0C0"/>
                  </a:outerShdw>
                </a:effectLst>
                <a:latin typeface="Verdana" pitchFamily="34" charset="0"/>
              </a:rPr>
            </a:br>
            <a:endParaRPr lang="de-DE" sz="1800" smtClean="0">
              <a:solidFill>
                <a:schemeClr val="tx1"/>
              </a:solidFill>
              <a:effectLst>
                <a:outerShdw blurRad="38100" dist="38100" dir="2700000" algn="tl">
                  <a:srgbClr val="C0C0C0"/>
                </a:outerShdw>
              </a:effectLst>
              <a:latin typeface="Verdana" pitchFamily="34" charset="0"/>
            </a:endParaRPr>
          </a:p>
        </p:txBody>
      </p:sp>
      <p:sp>
        <p:nvSpPr>
          <p:cNvPr id="177155" name="Text Box 3"/>
          <p:cNvSpPr txBox="1">
            <a:spLocks noChangeArrowheads="1"/>
          </p:cNvSpPr>
          <p:nvPr/>
        </p:nvSpPr>
        <p:spPr bwMode="auto">
          <a:xfrm>
            <a:off x="3132138" y="188913"/>
            <a:ext cx="6011862" cy="3081337"/>
          </a:xfrm>
          <a:prstGeom prst="rect">
            <a:avLst/>
          </a:prstGeom>
          <a:noFill/>
          <a:ln w="9525">
            <a:noFill/>
            <a:miter lim="800000"/>
            <a:headEnd/>
            <a:tailEnd/>
          </a:ln>
          <a:effectLst/>
        </p:spPr>
        <p:txBody>
          <a:bodyPr>
            <a:spAutoFit/>
          </a:bodyPr>
          <a:lstStyle/>
          <a:p>
            <a:pPr algn="r">
              <a:defRPr/>
            </a:pPr>
            <a:r>
              <a:rPr lang="de-DE" sz="2800" b="1">
                <a:effectLst>
                  <a:outerShdw blurRad="38100" dist="38100" dir="2700000" algn="tl">
                    <a:srgbClr val="C0C0C0"/>
                  </a:outerShdw>
                </a:effectLst>
                <a:latin typeface="Verdana" pitchFamily="34" charset="0"/>
                <a:cs typeface="Arial" charset="0"/>
              </a:rPr>
              <a:t>Valoración económica de servicios de la diversidad biológica en el contexto de la Convención de Biodiversidad: un estudio de caso en isla Navarino</a:t>
            </a:r>
          </a:p>
          <a:p>
            <a:pPr algn="r">
              <a:defRPr/>
            </a:pPr>
            <a:r>
              <a:rPr lang="de-DE" sz="2800" b="1">
                <a:effectLst>
                  <a:outerShdw blurRad="38100" dist="38100" dir="2700000" algn="tl">
                    <a:srgbClr val="C0C0C0"/>
                  </a:outerShdw>
                </a:effectLst>
                <a:latin typeface="Verdana" pitchFamily="34" charset="0"/>
                <a:cs typeface="Arial" charset="0"/>
              </a:rPr>
              <a:t>(XII Región, Chile) </a:t>
            </a:r>
            <a:endParaRPr lang="de-DE" sz="2800" b="1">
              <a:effectLst>
                <a:outerShdw blurRad="38100" dist="38100" dir="2700000" algn="tl">
                  <a:srgbClr val="C0C0C0"/>
                </a:outerShdw>
              </a:effectLst>
              <a:latin typeface="Verdana" pitchFamily="34" charset="0"/>
            </a:endParaRPr>
          </a:p>
        </p:txBody>
      </p:sp>
      <p:sp>
        <p:nvSpPr>
          <p:cNvPr id="81924" name="Rectangle 4"/>
          <p:cNvSpPr>
            <a:spLocks noGrp="1" noChangeArrowheads="1"/>
          </p:cNvSpPr>
          <p:nvPr>
            <p:ph idx="1"/>
          </p:nvPr>
        </p:nvSpPr>
        <p:spPr/>
        <p:txBody>
          <a:bodyPr/>
          <a:lstStyle/>
          <a:p>
            <a:pPr eaLnBrk="1" hangingPunct="1"/>
            <a:endParaRPr lang="es-CL"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685800" y="381000"/>
            <a:ext cx="7772400" cy="1143000"/>
          </a:xfrm>
        </p:spPr>
        <p:txBody>
          <a:bodyPr/>
          <a:lstStyle/>
          <a:p>
            <a:pPr algn="r" eaLnBrk="1" hangingPunct="1">
              <a:defRPr/>
            </a:pPr>
            <a:r>
              <a:rPr lang="en-AU" smtClean="0">
                <a:effectLst>
                  <a:outerShdw blurRad="38100" dist="38100" dir="2700000" algn="tl">
                    <a:srgbClr val="C0C0C0"/>
                  </a:outerShdw>
                </a:effectLst>
              </a:rPr>
              <a:t>Algunos escenarios ...</a:t>
            </a:r>
          </a:p>
        </p:txBody>
      </p:sp>
      <p:sp>
        <p:nvSpPr>
          <p:cNvPr id="151555" name="Rectangle 3"/>
          <p:cNvSpPr>
            <a:spLocks noGrp="1" noChangeArrowheads="1"/>
          </p:cNvSpPr>
          <p:nvPr>
            <p:ph type="body" idx="1"/>
          </p:nvPr>
        </p:nvSpPr>
        <p:spPr>
          <a:xfrm>
            <a:off x="685800" y="1600200"/>
            <a:ext cx="7772400" cy="4114800"/>
          </a:xfrm>
        </p:spPr>
        <p:txBody>
          <a:bodyPr/>
          <a:lstStyle/>
          <a:p>
            <a:pPr algn="just" eaLnBrk="1" hangingPunct="1">
              <a:lnSpc>
                <a:spcPct val="90000"/>
              </a:lnSpc>
              <a:defRPr/>
            </a:pPr>
            <a:r>
              <a:rPr lang="en-AU" sz="2800" b="1" smtClean="0">
                <a:effectLst>
                  <a:outerShdw blurRad="38100" dist="38100" dir="2700000" algn="tl">
                    <a:srgbClr val="C0C0C0"/>
                  </a:outerShdw>
                </a:effectLst>
              </a:rPr>
              <a:t>¿Drenar un área para desarrollo agrícola o declararla área protegida? </a:t>
            </a:r>
          </a:p>
          <a:p>
            <a:pPr algn="just" eaLnBrk="1" hangingPunct="1">
              <a:lnSpc>
                <a:spcPct val="90000"/>
              </a:lnSpc>
              <a:defRPr/>
            </a:pPr>
            <a:endParaRPr lang="en-AU" sz="2800" b="1" smtClean="0">
              <a:effectLst>
                <a:outerShdw blurRad="38100" dist="38100" dir="2700000" algn="tl">
                  <a:srgbClr val="C0C0C0"/>
                </a:outerShdw>
              </a:effectLst>
            </a:endParaRPr>
          </a:p>
          <a:p>
            <a:pPr algn="just" eaLnBrk="1" hangingPunct="1">
              <a:lnSpc>
                <a:spcPct val="90000"/>
              </a:lnSpc>
              <a:defRPr/>
            </a:pPr>
            <a:r>
              <a:rPr lang="en-AU" sz="2800" b="1" smtClean="0">
                <a:effectLst>
                  <a:outerShdw blurRad="38100" dist="38100" dir="2700000" algn="tl">
                    <a:srgbClr val="C0C0C0"/>
                  </a:outerShdw>
                </a:effectLst>
              </a:rPr>
              <a:t>¿Construir más infraestructura turística a costa de perder algunos ejemplares nativos de aves?. </a:t>
            </a:r>
          </a:p>
          <a:p>
            <a:pPr algn="just" eaLnBrk="1" hangingPunct="1">
              <a:lnSpc>
                <a:spcPct val="90000"/>
              </a:lnSpc>
              <a:defRPr/>
            </a:pPr>
            <a:endParaRPr lang="en-AU" sz="2800" b="1" smtClean="0">
              <a:effectLst>
                <a:outerShdw blurRad="38100" dist="38100" dir="2700000" algn="tl">
                  <a:srgbClr val="C0C0C0"/>
                </a:outerShdw>
              </a:effectLst>
            </a:endParaRPr>
          </a:p>
          <a:p>
            <a:pPr algn="just" eaLnBrk="1" hangingPunct="1">
              <a:lnSpc>
                <a:spcPct val="90000"/>
              </a:lnSpc>
              <a:defRPr/>
            </a:pPr>
            <a:r>
              <a:rPr lang="en-AU" sz="2800" b="1" smtClean="0">
                <a:effectLst>
                  <a:outerShdw blurRad="38100" dist="38100" dir="2700000" algn="tl">
                    <a:srgbClr val="C0C0C0"/>
                  </a:outerShdw>
                </a:effectLst>
              </a:rPr>
              <a:t>¿Deberían los ingresos por impuestos ser gastados mayoritariamente en salud o medio ambiente?.</a:t>
            </a:r>
          </a:p>
          <a:p>
            <a:pPr algn="just" eaLnBrk="1" hangingPunct="1">
              <a:lnSpc>
                <a:spcPct val="90000"/>
              </a:lnSpc>
              <a:defRPr/>
            </a:pPr>
            <a:endParaRPr lang="en-AU" sz="2800" b="1" smtClean="0">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1555">
                                            <p:txEl>
                                              <p:pRg st="2" end="2"/>
                                            </p:txEl>
                                          </p:spTgt>
                                        </p:tgtEl>
                                        <p:attrNameLst>
                                          <p:attrName>style.visibility</p:attrName>
                                        </p:attrNameLst>
                                      </p:cBhvr>
                                      <p:to>
                                        <p:strVal val="visible"/>
                                      </p:to>
                                    </p:set>
                                    <p:anim calcmode="lin" valueType="num">
                                      <p:cBhvr additive="base">
                                        <p:cTn id="13" dur="500" fill="hold"/>
                                        <p:tgtEl>
                                          <p:spTgt spid="15155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15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1555">
                                            <p:txEl>
                                              <p:pRg st="4" end="4"/>
                                            </p:txEl>
                                          </p:spTgt>
                                        </p:tgtEl>
                                        <p:attrNameLst>
                                          <p:attrName>style.visibility</p:attrName>
                                        </p:attrNameLst>
                                      </p:cBhvr>
                                      <p:to>
                                        <p:strVal val="visible"/>
                                      </p:to>
                                    </p:set>
                                    <p:anim calcmode="lin" valueType="num">
                                      <p:cBhvr additive="base">
                                        <p:cTn id="19" dur="500" fill="hold"/>
                                        <p:tgtEl>
                                          <p:spTgt spid="15155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155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bldLvl="2"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rrowheads="1"/>
          </p:cNvPicPr>
          <p:nvPr/>
        </p:nvPicPr>
        <p:blipFill>
          <a:blip r:embed="rId3"/>
          <a:srcRect/>
          <a:stretch>
            <a:fillRect/>
          </a:stretch>
        </p:blipFill>
        <p:spPr bwMode="auto">
          <a:xfrm>
            <a:off x="8086725" y="6134100"/>
            <a:ext cx="1152525" cy="666750"/>
          </a:xfrm>
          <a:prstGeom prst="rect">
            <a:avLst/>
          </a:prstGeom>
          <a:noFill/>
          <a:ln w="25400">
            <a:noFill/>
            <a:miter lim="800000"/>
            <a:headEnd/>
            <a:tailEnd/>
          </a:ln>
        </p:spPr>
      </p:pic>
      <p:sp>
        <p:nvSpPr>
          <p:cNvPr id="236547" name="Rectangle 3"/>
          <p:cNvSpPr>
            <a:spLocks/>
          </p:cNvSpPr>
          <p:nvPr/>
        </p:nvSpPr>
        <p:spPr bwMode="auto">
          <a:xfrm>
            <a:off x="179388" y="188913"/>
            <a:ext cx="8801100" cy="2303462"/>
          </a:xfrm>
          <a:prstGeom prst="rect">
            <a:avLst/>
          </a:prstGeom>
          <a:solidFill>
            <a:schemeClr val="bg1">
              <a:alpha val="57001"/>
            </a:schemeClr>
          </a:solidFill>
          <a:ln w="9525">
            <a:noFill/>
            <a:miter lim="800000"/>
            <a:headEnd/>
            <a:tailEnd/>
          </a:ln>
        </p:spPr>
        <p:txBody>
          <a:bodyPr lIns="114300" tIns="114300" rIns="154940" bIns="114300"/>
          <a:lstStyle/>
          <a:p>
            <a:pPr marL="39688" algn="ctr">
              <a:spcBef>
                <a:spcPts val="700"/>
              </a:spcBef>
              <a:defRPr/>
            </a:pPr>
            <a:r>
              <a:rPr lang="en-US" sz="2000" b="1">
                <a:solidFill>
                  <a:srgbClr val="AD2E00"/>
                </a:solidFill>
                <a:effectLst>
                  <a:outerShdw blurRad="38100" dist="38100" dir="2700000" algn="tl">
                    <a:srgbClr val="C0C0C0"/>
                  </a:outerShdw>
                </a:effectLst>
                <a:latin typeface="Verdana" pitchFamily="34" charset="0"/>
                <a:sym typeface="Tahoma" pitchFamily="34" charset="0"/>
              </a:rPr>
              <a:t>BIOKONCHIL</a:t>
            </a:r>
          </a:p>
          <a:p>
            <a:pPr marL="39688" algn="ctr">
              <a:spcBef>
                <a:spcPts val="700"/>
              </a:spcBef>
              <a:defRPr/>
            </a:pPr>
            <a:r>
              <a:rPr lang="en-US" sz="2000" b="1">
                <a:solidFill>
                  <a:srgbClr val="AD2E00"/>
                </a:solidFill>
                <a:effectLst>
                  <a:outerShdw blurRad="38100" dist="38100" dir="2700000" algn="tl">
                    <a:srgbClr val="C0C0C0"/>
                  </a:outerShdw>
                </a:effectLst>
                <a:latin typeface="Verdana" pitchFamily="34" charset="0"/>
                <a:sym typeface="Tahoma" pitchFamily="34" charset="0"/>
              </a:rPr>
              <a:t>Evaluación de la diversidad biológica bajo la perspectiva del Enfoque por Ecosistemas de la Convención sobre Diversidad Biológica (CBD)</a:t>
            </a:r>
          </a:p>
          <a:p>
            <a:pPr marL="39688" algn="ctr">
              <a:spcBef>
                <a:spcPts val="700"/>
              </a:spcBef>
              <a:defRPr/>
            </a:pPr>
            <a:r>
              <a:rPr lang="en-US" sz="2000" b="1">
                <a:solidFill>
                  <a:srgbClr val="AD2E00"/>
                </a:solidFill>
                <a:effectLst>
                  <a:outerShdw blurRad="38100" dist="38100" dir="2700000" algn="tl">
                    <a:srgbClr val="C0C0C0"/>
                  </a:outerShdw>
                </a:effectLst>
                <a:latin typeface="Verdana" pitchFamily="34" charset="0"/>
                <a:sym typeface="Tahoma" pitchFamily="34" charset="0"/>
              </a:rPr>
              <a:t>Un estudio de caso en isla Navarino </a:t>
            </a:r>
            <a:br>
              <a:rPr lang="en-US" sz="2000" b="1">
                <a:solidFill>
                  <a:srgbClr val="AD2E00"/>
                </a:solidFill>
                <a:effectLst>
                  <a:outerShdw blurRad="38100" dist="38100" dir="2700000" algn="tl">
                    <a:srgbClr val="C0C0C0"/>
                  </a:outerShdw>
                </a:effectLst>
                <a:latin typeface="Verdana" pitchFamily="34" charset="0"/>
                <a:sym typeface="Tahoma" pitchFamily="34" charset="0"/>
              </a:rPr>
            </a:br>
            <a:r>
              <a:rPr lang="en-US" sz="2000" b="1">
                <a:solidFill>
                  <a:srgbClr val="AD2E00"/>
                </a:solidFill>
                <a:effectLst>
                  <a:outerShdw blurRad="38100" dist="38100" dir="2700000" algn="tl">
                    <a:srgbClr val="C0C0C0"/>
                  </a:outerShdw>
                </a:effectLst>
                <a:latin typeface="Verdana" pitchFamily="34" charset="0"/>
                <a:sym typeface="Tahoma" pitchFamily="34" charset="0"/>
              </a:rPr>
              <a:t>(XII Región, Comuna Cabo de Hornos)</a:t>
            </a:r>
          </a:p>
        </p:txBody>
      </p:sp>
      <p:pic>
        <p:nvPicPr>
          <p:cNvPr id="82948" name="Picture 4"/>
          <p:cNvPicPr>
            <a:picLocks noChangeArrowheads="1"/>
          </p:cNvPicPr>
          <p:nvPr/>
        </p:nvPicPr>
        <p:blipFill>
          <a:blip r:embed="rId4"/>
          <a:srcRect/>
          <a:stretch>
            <a:fillRect/>
          </a:stretch>
        </p:blipFill>
        <p:spPr bwMode="auto">
          <a:xfrm>
            <a:off x="4140200" y="6165850"/>
            <a:ext cx="604838" cy="603250"/>
          </a:xfrm>
          <a:prstGeom prst="rect">
            <a:avLst/>
          </a:prstGeom>
          <a:noFill/>
          <a:ln w="9525">
            <a:solidFill>
              <a:srgbClr val="FFFFFF"/>
            </a:solidFill>
            <a:miter lim="800000"/>
            <a:headEnd/>
            <a:tailEnd/>
          </a:ln>
        </p:spPr>
      </p:pic>
      <p:pic>
        <p:nvPicPr>
          <p:cNvPr id="82949" name="Picture 5"/>
          <p:cNvPicPr>
            <a:picLocks noChangeArrowheads="1"/>
          </p:cNvPicPr>
          <p:nvPr/>
        </p:nvPicPr>
        <p:blipFill>
          <a:blip r:embed="rId5"/>
          <a:srcRect/>
          <a:stretch>
            <a:fillRect/>
          </a:stretch>
        </p:blipFill>
        <p:spPr bwMode="auto">
          <a:xfrm>
            <a:off x="6156325" y="6165850"/>
            <a:ext cx="720725" cy="701675"/>
          </a:xfrm>
          <a:prstGeom prst="rect">
            <a:avLst/>
          </a:prstGeom>
          <a:noFill/>
          <a:ln w="9525">
            <a:noFill/>
            <a:miter lim="800000"/>
            <a:headEnd/>
            <a:tailEnd/>
          </a:ln>
        </p:spPr>
      </p:pic>
      <p:pic>
        <p:nvPicPr>
          <p:cNvPr id="82950" name="Picture 6"/>
          <p:cNvPicPr>
            <a:picLocks noChangeArrowheads="1"/>
          </p:cNvPicPr>
          <p:nvPr/>
        </p:nvPicPr>
        <p:blipFill>
          <a:blip r:embed="rId6"/>
          <a:srcRect/>
          <a:stretch>
            <a:fillRect/>
          </a:stretch>
        </p:blipFill>
        <p:spPr bwMode="auto">
          <a:xfrm>
            <a:off x="5133975" y="6122988"/>
            <a:ext cx="733425" cy="619125"/>
          </a:xfrm>
          <a:prstGeom prst="rect">
            <a:avLst/>
          </a:prstGeom>
          <a:noFill/>
          <a:ln w="9525">
            <a:noFill/>
            <a:miter lim="800000"/>
            <a:headEnd/>
            <a:tailEnd/>
          </a:ln>
        </p:spPr>
      </p:pic>
      <p:pic>
        <p:nvPicPr>
          <p:cNvPr id="82951" name="Picture 7"/>
          <p:cNvPicPr>
            <a:picLocks noChangeArrowheads="1"/>
          </p:cNvPicPr>
          <p:nvPr/>
        </p:nvPicPr>
        <p:blipFill>
          <a:blip r:embed="rId7"/>
          <a:srcRect/>
          <a:stretch>
            <a:fillRect/>
          </a:stretch>
        </p:blipFill>
        <p:spPr bwMode="auto">
          <a:xfrm>
            <a:off x="1187450" y="6165850"/>
            <a:ext cx="912813" cy="652463"/>
          </a:xfrm>
          <a:prstGeom prst="rect">
            <a:avLst/>
          </a:prstGeom>
          <a:noFill/>
          <a:ln w="9525">
            <a:noFill/>
            <a:miter lim="800000"/>
            <a:headEnd/>
            <a:tailEnd/>
          </a:ln>
        </p:spPr>
      </p:pic>
      <p:pic>
        <p:nvPicPr>
          <p:cNvPr id="82952" name="Picture 8"/>
          <p:cNvPicPr>
            <a:picLocks noChangeArrowheads="1"/>
          </p:cNvPicPr>
          <p:nvPr/>
        </p:nvPicPr>
        <p:blipFill>
          <a:blip r:embed="rId8"/>
          <a:srcRect/>
          <a:stretch>
            <a:fillRect/>
          </a:stretch>
        </p:blipFill>
        <p:spPr bwMode="auto">
          <a:xfrm>
            <a:off x="34925" y="6097588"/>
            <a:ext cx="1046163" cy="787400"/>
          </a:xfrm>
          <a:prstGeom prst="rect">
            <a:avLst/>
          </a:prstGeom>
          <a:noFill/>
          <a:ln w="9525">
            <a:noFill/>
            <a:miter lim="800000"/>
            <a:headEnd/>
            <a:tailEnd/>
          </a:ln>
        </p:spPr>
      </p:pic>
      <p:pic>
        <p:nvPicPr>
          <p:cNvPr id="236553" name="Picture 9"/>
          <p:cNvPicPr>
            <a:picLocks noChangeAspect="1" noChangeArrowheads="1"/>
          </p:cNvPicPr>
          <p:nvPr/>
        </p:nvPicPr>
        <p:blipFill>
          <a:blip r:embed="rId9"/>
          <a:srcRect/>
          <a:stretch>
            <a:fillRect/>
          </a:stretch>
        </p:blipFill>
        <p:spPr bwMode="auto">
          <a:xfrm>
            <a:off x="6300788" y="2997200"/>
            <a:ext cx="2679700" cy="3065463"/>
          </a:xfrm>
          <a:prstGeom prst="rect">
            <a:avLst/>
          </a:prstGeom>
          <a:noFill/>
          <a:ln w="12700">
            <a:solidFill>
              <a:schemeClr val="tx1"/>
            </a:solidFill>
            <a:miter lim="800000"/>
            <a:headEnd/>
            <a:tailEnd/>
          </a:ln>
          <a:effectLst>
            <a:outerShdw dist="177799" dir="2700000" algn="ctr" rotWithShape="0">
              <a:schemeClr val="bg2">
                <a:alpha val="75000"/>
              </a:schemeClr>
            </a:outerShdw>
          </a:effectLst>
        </p:spPr>
      </p:pic>
      <p:sp>
        <p:nvSpPr>
          <p:cNvPr id="236554" name="Rectangle 10"/>
          <p:cNvSpPr>
            <a:spLocks/>
          </p:cNvSpPr>
          <p:nvPr/>
        </p:nvSpPr>
        <p:spPr bwMode="auto">
          <a:xfrm>
            <a:off x="250825" y="3141663"/>
            <a:ext cx="5645150" cy="2735262"/>
          </a:xfrm>
          <a:prstGeom prst="rect">
            <a:avLst/>
          </a:prstGeom>
          <a:solidFill>
            <a:srgbClr val="FFFFFF">
              <a:alpha val="49803"/>
            </a:srgbClr>
          </a:solidFill>
          <a:ln w="9525">
            <a:noFill/>
            <a:miter lim="800000"/>
            <a:headEnd/>
            <a:tailEnd/>
          </a:ln>
        </p:spPr>
        <p:txBody>
          <a:bodyPr lIns="0" tIns="0" rIns="40639" bIns="0"/>
          <a:lstStyle/>
          <a:p>
            <a:pPr marL="39688">
              <a:defRPr/>
            </a:pPr>
            <a:r>
              <a:rPr lang="en-US" sz="1600" b="1">
                <a:solidFill>
                  <a:srgbClr val="AD2F00"/>
                </a:solidFill>
                <a:effectLst>
                  <a:outerShdw blurRad="38100" dist="38100" dir="2700000" algn="tl">
                    <a:srgbClr val="C0C0C0"/>
                  </a:outerShdw>
                </a:effectLst>
                <a:latin typeface="Verdana" pitchFamily="34" charset="0"/>
                <a:sym typeface="Tahoma" pitchFamily="34" charset="0"/>
              </a:rPr>
              <a:t>Sub-proyectos y partners de cooperación:</a:t>
            </a:r>
            <a:r>
              <a:rPr lang="en-US" sz="1600" b="1">
                <a:effectLst>
                  <a:outerShdw blurRad="38100" dist="38100" dir="2700000" algn="tl">
                    <a:srgbClr val="C0C0C0"/>
                  </a:outerShdw>
                </a:effectLst>
                <a:latin typeface="Verdana" pitchFamily="34" charset="0"/>
                <a:sym typeface="Tahoma" pitchFamily="34" charset="0"/>
              </a:rPr>
              <a:t> </a:t>
            </a:r>
          </a:p>
          <a:p>
            <a:pPr marL="39688">
              <a:buClr>
                <a:srgbClr val="AD2F00"/>
              </a:buClr>
              <a:buSzPct val="100000"/>
              <a:buFont typeface="Wingdings" pitchFamily="2" charset="2"/>
              <a:buChar char="l"/>
              <a:defRPr/>
            </a:pPr>
            <a:r>
              <a:rPr lang="en-US" sz="1600" b="1">
                <a:effectLst>
                  <a:outerShdw blurRad="38100" dist="38100" dir="2700000" algn="tl">
                    <a:srgbClr val="C0C0C0"/>
                  </a:outerShdw>
                </a:effectLst>
                <a:latin typeface="Verdana" pitchFamily="34" charset="0"/>
                <a:sym typeface="Tahoma" pitchFamily="34" charset="0"/>
              </a:rPr>
              <a:t> Subproyecto Ecología:</a:t>
            </a:r>
            <a:r>
              <a:rPr lang="en-US" sz="1600" b="1">
                <a:solidFill>
                  <a:srgbClr val="AD2F00"/>
                </a:solidFill>
                <a:effectLst>
                  <a:outerShdw blurRad="38100" dist="38100" dir="2700000" algn="tl">
                    <a:srgbClr val="C0C0C0"/>
                  </a:outerShdw>
                </a:effectLst>
                <a:latin typeface="Verdana" pitchFamily="34" charset="0"/>
                <a:sym typeface="Tahoma" pitchFamily="34" charset="0"/>
              </a:rPr>
              <a:t> </a:t>
            </a:r>
            <a:r>
              <a:rPr lang="en-US" sz="1600" b="1">
                <a:effectLst>
                  <a:outerShdw blurRad="38100" dist="38100" dir="2700000" algn="tl">
                    <a:srgbClr val="C0C0C0"/>
                  </a:outerShdw>
                </a:effectLst>
                <a:latin typeface="Verdana" pitchFamily="34" charset="0"/>
                <a:sym typeface="Tahoma" pitchFamily="34" charset="0"/>
              </a:rPr>
              <a:t/>
            </a:r>
            <a:br>
              <a:rPr lang="en-US" sz="1600" b="1">
                <a:effectLst>
                  <a:outerShdw blurRad="38100" dist="38100" dir="2700000" algn="tl">
                    <a:srgbClr val="C0C0C0"/>
                  </a:outerShdw>
                </a:effectLst>
                <a:latin typeface="Verdana" pitchFamily="34" charset="0"/>
                <a:sym typeface="Tahoma" pitchFamily="34" charset="0"/>
              </a:rPr>
            </a:br>
            <a:r>
              <a:rPr lang="en-US" sz="1600" b="1">
                <a:effectLst>
                  <a:outerShdw blurRad="38100" dist="38100" dir="2700000" algn="tl">
                    <a:srgbClr val="C0C0C0"/>
                  </a:outerShdw>
                </a:effectLst>
                <a:latin typeface="Verdana" pitchFamily="34" charset="0"/>
                <a:sym typeface="Tahoma" pitchFamily="34" charset="0"/>
              </a:rPr>
              <a:t>    UFZ Enviromental Research Centre Leipzig,    Alemania.</a:t>
            </a:r>
          </a:p>
          <a:p>
            <a:pPr marL="39688">
              <a:buClr>
                <a:srgbClr val="AD2F00"/>
              </a:buClr>
              <a:buSzPct val="100000"/>
              <a:buFont typeface="Wingdings" pitchFamily="2" charset="2"/>
              <a:buNone/>
              <a:defRPr/>
            </a:pPr>
            <a:endParaRPr lang="en-US" sz="1600" b="1">
              <a:effectLst>
                <a:outerShdw blurRad="38100" dist="38100" dir="2700000" algn="tl">
                  <a:srgbClr val="C0C0C0"/>
                </a:outerShdw>
              </a:effectLst>
              <a:latin typeface="Verdana" pitchFamily="34" charset="0"/>
              <a:sym typeface="Tahoma" pitchFamily="34" charset="0"/>
            </a:endParaRPr>
          </a:p>
          <a:p>
            <a:pPr marL="39688">
              <a:buClr>
                <a:srgbClr val="AD2F00"/>
              </a:buClr>
              <a:buSzPct val="100000"/>
              <a:buFont typeface="Wingdings" pitchFamily="2" charset="2"/>
              <a:buChar char="l"/>
              <a:defRPr/>
            </a:pPr>
            <a:r>
              <a:rPr lang="en-US" sz="1600" b="1">
                <a:solidFill>
                  <a:srgbClr val="AD2F00"/>
                </a:solidFill>
                <a:effectLst>
                  <a:outerShdw blurRad="38100" dist="38100" dir="2700000" algn="tl">
                    <a:srgbClr val="C0C0C0"/>
                  </a:outerShdw>
                </a:effectLst>
                <a:latin typeface="Verdana" pitchFamily="34" charset="0"/>
                <a:sym typeface="Tahoma" pitchFamily="34" charset="0"/>
              </a:rPr>
              <a:t> </a:t>
            </a:r>
            <a:r>
              <a:rPr lang="en-US" sz="1600" b="1">
                <a:effectLst>
                  <a:outerShdw blurRad="38100" dist="38100" dir="2700000" algn="tl">
                    <a:srgbClr val="C0C0C0"/>
                  </a:outerShdw>
                </a:effectLst>
                <a:latin typeface="Verdana" pitchFamily="34" charset="0"/>
                <a:sym typeface="Tahoma" pitchFamily="34" charset="0"/>
              </a:rPr>
              <a:t>Subproyecto Economía: </a:t>
            </a:r>
            <a:br>
              <a:rPr lang="en-US" sz="1600" b="1">
                <a:effectLst>
                  <a:outerShdw blurRad="38100" dist="38100" dir="2700000" algn="tl">
                    <a:srgbClr val="C0C0C0"/>
                  </a:outerShdw>
                </a:effectLst>
                <a:latin typeface="Verdana" pitchFamily="34" charset="0"/>
                <a:sym typeface="Tahoma" pitchFamily="34" charset="0"/>
              </a:rPr>
            </a:br>
            <a:r>
              <a:rPr lang="en-US" sz="1600" b="1">
                <a:effectLst>
                  <a:outerShdw blurRad="38100" dist="38100" dir="2700000" algn="tl">
                    <a:srgbClr val="C0C0C0"/>
                  </a:outerShdw>
                </a:effectLst>
                <a:latin typeface="Verdana" pitchFamily="34" charset="0"/>
                <a:sym typeface="Tahoma" pitchFamily="34" charset="0"/>
              </a:rPr>
              <a:t>    Universidad de Göttingen, Alemania.</a:t>
            </a:r>
          </a:p>
          <a:p>
            <a:pPr marL="39688">
              <a:buClr>
                <a:srgbClr val="AD2F00"/>
              </a:buClr>
              <a:buSzPct val="100000"/>
              <a:buFont typeface="Wingdings" pitchFamily="2" charset="2"/>
              <a:buNone/>
              <a:defRPr/>
            </a:pPr>
            <a:endParaRPr lang="en-US" sz="1600" b="1">
              <a:effectLst>
                <a:outerShdw blurRad="38100" dist="38100" dir="2700000" algn="tl">
                  <a:srgbClr val="C0C0C0"/>
                </a:outerShdw>
              </a:effectLst>
              <a:latin typeface="Verdana" pitchFamily="34" charset="0"/>
              <a:sym typeface="Tahoma" pitchFamily="34" charset="0"/>
            </a:endParaRPr>
          </a:p>
          <a:p>
            <a:pPr marL="39688">
              <a:buClr>
                <a:srgbClr val="AD2F00"/>
              </a:buClr>
              <a:buSzPct val="100000"/>
              <a:buFont typeface="Wingdings" pitchFamily="2" charset="2"/>
              <a:buChar char="l"/>
              <a:defRPr/>
            </a:pPr>
            <a:r>
              <a:rPr lang="en-US" sz="1600" b="1">
                <a:effectLst>
                  <a:outerShdw blurRad="38100" dist="38100" dir="2700000" algn="tl">
                    <a:srgbClr val="C0C0C0"/>
                  </a:outerShdw>
                </a:effectLst>
                <a:latin typeface="Verdana" pitchFamily="34" charset="0"/>
                <a:sym typeface="Tahoma" pitchFamily="34" charset="0"/>
              </a:rPr>
              <a:t> Subproyecto Ética: </a:t>
            </a:r>
            <a:br>
              <a:rPr lang="en-US" sz="1600" b="1">
                <a:effectLst>
                  <a:outerShdw blurRad="38100" dist="38100" dir="2700000" algn="tl">
                    <a:srgbClr val="C0C0C0"/>
                  </a:outerShdw>
                </a:effectLst>
                <a:latin typeface="Verdana" pitchFamily="34" charset="0"/>
                <a:sym typeface="Tahoma" pitchFamily="34" charset="0"/>
              </a:rPr>
            </a:br>
            <a:r>
              <a:rPr lang="en-US" sz="1600" b="1">
                <a:effectLst>
                  <a:outerShdw blurRad="38100" dist="38100" dir="2700000" algn="tl">
                    <a:srgbClr val="C0C0C0"/>
                  </a:outerShdw>
                </a:effectLst>
                <a:latin typeface="Verdana" pitchFamily="34" charset="0"/>
                <a:sym typeface="Tahoma" pitchFamily="34" charset="0"/>
              </a:rPr>
              <a:t>    ONG Fundación  Omora, Puerto Williams,  Chile.</a:t>
            </a:r>
          </a:p>
          <a:p>
            <a:pPr marL="39688">
              <a:buClr>
                <a:srgbClr val="AD2F00"/>
              </a:buClr>
              <a:buSzPct val="100000"/>
              <a:buFont typeface="Wingdings" pitchFamily="2" charset="2"/>
              <a:buNone/>
              <a:defRPr/>
            </a:pPr>
            <a:endParaRPr lang="en-US" sz="1600" b="1">
              <a:effectLst>
                <a:outerShdw blurRad="38100" dist="38100" dir="2700000" algn="tl">
                  <a:srgbClr val="C0C0C0"/>
                </a:outerShdw>
              </a:effectLst>
              <a:latin typeface="Verdana" pitchFamily="34" charset="0"/>
              <a:sym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1000"/>
                                  </p:stCondLst>
                                  <p:childTnLst>
                                    <p:set>
                                      <p:cBhvr>
                                        <p:cTn id="6" dur="1" fill="hold">
                                          <p:stCondLst>
                                            <p:cond delay="0"/>
                                          </p:stCondLst>
                                        </p:cTn>
                                        <p:tgtEl>
                                          <p:spTgt spid="236547">
                                            <p:bg/>
                                          </p:spTgt>
                                        </p:tgtEl>
                                        <p:attrNameLst>
                                          <p:attrName>style.visibility</p:attrName>
                                        </p:attrNameLst>
                                      </p:cBhvr>
                                      <p:to>
                                        <p:strVal val="visible"/>
                                      </p:to>
                                    </p:set>
                                    <p:animEffect transition="in" filter="box(out)">
                                      <p:cBhvr>
                                        <p:cTn id="7" dur="2000"/>
                                        <p:tgtEl>
                                          <p:spTgt spid="236547">
                                            <p:bg/>
                                          </p:spTgt>
                                        </p:tgtEl>
                                      </p:cBhvr>
                                    </p:animEffect>
                                  </p:childTnLst>
                                </p:cTn>
                              </p:par>
                            </p:childTnLst>
                          </p:cTn>
                        </p:par>
                        <p:par>
                          <p:cTn id="8" fill="hold">
                            <p:stCondLst>
                              <p:cond delay="3000"/>
                            </p:stCondLst>
                            <p:childTnLst>
                              <p:par>
                                <p:cTn id="9" presetID="4" presetClass="entr" presetSubtype="32" fill="hold" grpId="0" nodeType="afterEffect">
                                  <p:stCondLst>
                                    <p:cond delay="1000"/>
                                  </p:stCondLst>
                                  <p:childTnLst>
                                    <p:set>
                                      <p:cBhvr>
                                        <p:cTn id="10" dur="1" fill="hold">
                                          <p:stCondLst>
                                            <p:cond delay="0"/>
                                          </p:stCondLst>
                                        </p:cTn>
                                        <p:tgtEl>
                                          <p:spTgt spid="236547">
                                            <p:txEl>
                                              <p:pRg st="0" end="0"/>
                                            </p:txEl>
                                          </p:spTgt>
                                        </p:tgtEl>
                                        <p:attrNameLst>
                                          <p:attrName>style.visibility</p:attrName>
                                        </p:attrNameLst>
                                      </p:cBhvr>
                                      <p:to>
                                        <p:strVal val="visible"/>
                                      </p:to>
                                    </p:set>
                                    <p:animEffect transition="in" filter="box(out)">
                                      <p:cBhvr>
                                        <p:cTn id="11" dur="2000"/>
                                        <p:tgtEl>
                                          <p:spTgt spid="236547">
                                            <p:txEl>
                                              <p:pRg st="0" end="0"/>
                                            </p:txEl>
                                          </p:spTgt>
                                        </p:tgtEl>
                                      </p:cBhvr>
                                    </p:animEffect>
                                  </p:childTnLst>
                                </p:cTn>
                              </p:par>
                            </p:childTnLst>
                          </p:cTn>
                        </p:par>
                        <p:par>
                          <p:cTn id="12" fill="hold">
                            <p:stCondLst>
                              <p:cond delay="6000"/>
                            </p:stCondLst>
                            <p:childTnLst>
                              <p:par>
                                <p:cTn id="13" presetID="4" presetClass="entr" presetSubtype="32" fill="hold" grpId="0" nodeType="afterEffect">
                                  <p:stCondLst>
                                    <p:cond delay="1000"/>
                                  </p:stCondLst>
                                  <p:childTnLst>
                                    <p:set>
                                      <p:cBhvr>
                                        <p:cTn id="14" dur="1" fill="hold">
                                          <p:stCondLst>
                                            <p:cond delay="0"/>
                                          </p:stCondLst>
                                        </p:cTn>
                                        <p:tgtEl>
                                          <p:spTgt spid="236547">
                                            <p:txEl>
                                              <p:pRg st="1" end="1"/>
                                            </p:txEl>
                                          </p:spTgt>
                                        </p:tgtEl>
                                        <p:attrNameLst>
                                          <p:attrName>style.visibility</p:attrName>
                                        </p:attrNameLst>
                                      </p:cBhvr>
                                      <p:to>
                                        <p:strVal val="visible"/>
                                      </p:to>
                                    </p:set>
                                    <p:animEffect transition="in" filter="box(out)">
                                      <p:cBhvr>
                                        <p:cTn id="15" dur="2000"/>
                                        <p:tgtEl>
                                          <p:spTgt spid="236547">
                                            <p:txEl>
                                              <p:pRg st="1" end="1"/>
                                            </p:txEl>
                                          </p:spTgt>
                                        </p:tgtEl>
                                      </p:cBhvr>
                                    </p:animEffect>
                                  </p:childTnLst>
                                </p:cTn>
                              </p:par>
                            </p:childTnLst>
                          </p:cTn>
                        </p:par>
                        <p:par>
                          <p:cTn id="16" fill="hold">
                            <p:stCondLst>
                              <p:cond delay="9000"/>
                            </p:stCondLst>
                            <p:childTnLst>
                              <p:par>
                                <p:cTn id="17" presetID="4" presetClass="entr" presetSubtype="32" fill="hold" grpId="0" nodeType="afterEffect">
                                  <p:stCondLst>
                                    <p:cond delay="1000"/>
                                  </p:stCondLst>
                                  <p:childTnLst>
                                    <p:set>
                                      <p:cBhvr>
                                        <p:cTn id="18" dur="1" fill="hold">
                                          <p:stCondLst>
                                            <p:cond delay="0"/>
                                          </p:stCondLst>
                                        </p:cTn>
                                        <p:tgtEl>
                                          <p:spTgt spid="236547">
                                            <p:txEl>
                                              <p:pRg st="2" end="2"/>
                                            </p:txEl>
                                          </p:spTgt>
                                        </p:tgtEl>
                                        <p:attrNameLst>
                                          <p:attrName>style.visibility</p:attrName>
                                        </p:attrNameLst>
                                      </p:cBhvr>
                                      <p:to>
                                        <p:strVal val="visible"/>
                                      </p:to>
                                    </p:set>
                                    <p:animEffect transition="in" filter="box(out)">
                                      <p:cBhvr>
                                        <p:cTn id="19" dur="2000"/>
                                        <p:tgtEl>
                                          <p:spTgt spid="236547">
                                            <p:txEl>
                                              <p:pRg st="2" end="2"/>
                                            </p:txEl>
                                          </p:spTgt>
                                        </p:tgtEl>
                                      </p:cBhvr>
                                    </p:animEffect>
                                  </p:childTnLst>
                                </p:cTn>
                              </p:par>
                            </p:childTnLst>
                          </p:cTn>
                        </p:par>
                        <p:par>
                          <p:cTn id="20" fill="hold">
                            <p:stCondLst>
                              <p:cond delay="12000"/>
                            </p:stCondLst>
                            <p:childTnLst>
                              <p:par>
                                <p:cTn id="21" presetID="23" presetClass="entr" presetSubtype="16" fill="hold" nodeType="afterEffect">
                                  <p:stCondLst>
                                    <p:cond delay="1000"/>
                                  </p:stCondLst>
                                  <p:childTnLst>
                                    <p:set>
                                      <p:cBhvr>
                                        <p:cTn id="22" dur="1" fill="hold">
                                          <p:stCondLst>
                                            <p:cond delay="0"/>
                                          </p:stCondLst>
                                        </p:cTn>
                                        <p:tgtEl>
                                          <p:spTgt spid="236553"/>
                                        </p:tgtEl>
                                        <p:attrNameLst>
                                          <p:attrName>style.visibility</p:attrName>
                                        </p:attrNameLst>
                                      </p:cBhvr>
                                      <p:to>
                                        <p:strVal val="visible"/>
                                      </p:to>
                                    </p:set>
                                    <p:anim calcmode="lin" valueType="num">
                                      <p:cBhvr>
                                        <p:cTn id="23" dur="2000" fill="hold"/>
                                        <p:tgtEl>
                                          <p:spTgt spid="236553"/>
                                        </p:tgtEl>
                                        <p:attrNameLst>
                                          <p:attrName>ppt_w</p:attrName>
                                        </p:attrNameLst>
                                      </p:cBhvr>
                                      <p:tavLst>
                                        <p:tav tm="0">
                                          <p:val>
                                            <p:fltVal val="0"/>
                                          </p:val>
                                        </p:tav>
                                        <p:tav tm="100000">
                                          <p:val>
                                            <p:strVal val="#ppt_w"/>
                                          </p:val>
                                        </p:tav>
                                      </p:tavLst>
                                    </p:anim>
                                    <p:anim calcmode="lin" valueType="num">
                                      <p:cBhvr>
                                        <p:cTn id="24" dur="2000" fill="hold"/>
                                        <p:tgtEl>
                                          <p:spTgt spid="236553"/>
                                        </p:tgtEl>
                                        <p:attrNameLst>
                                          <p:attrName>ppt_h</p:attrName>
                                        </p:attrNameLst>
                                      </p:cBhvr>
                                      <p:tavLst>
                                        <p:tav tm="0">
                                          <p:val>
                                            <p:fltVal val="0"/>
                                          </p:val>
                                        </p:tav>
                                        <p:tav tm="100000">
                                          <p:val>
                                            <p:strVal val="#ppt_h"/>
                                          </p:val>
                                        </p:tav>
                                      </p:tavLst>
                                    </p:anim>
                                  </p:childTnLst>
                                </p:cTn>
                              </p:par>
                            </p:childTnLst>
                          </p:cTn>
                        </p:par>
                        <p:par>
                          <p:cTn id="25" fill="hold">
                            <p:stCondLst>
                              <p:cond delay="15000"/>
                            </p:stCondLst>
                            <p:childTnLst>
                              <p:par>
                                <p:cTn id="26" presetID="22" presetClass="entr" presetSubtype="1" fill="hold" grpId="0" nodeType="afterEffect">
                                  <p:stCondLst>
                                    <p:cond delay="1500"/>
                                  </p:stCondLst>
                                  <p:childTnLst>
                                    <p:set>
                                      <p:cBhvr>
                                        <p:cTn id="27" dur="1" fill="hold">
                                          <p:stCondLst>
                                            <p:cond delay="0"/>
                                          </p:stCondLst>
                                        </p:cTn>
                                        <p:tgtEl>
                                          <p:spTgt spid="236554"/>
                                        </p:tgtEl>
                                        <p:attrNameLst>
                                          <p:attrName>style.visibility</p:attrName>
                                        </p:attrNameLst>
                                      </p:cBhvr>
                                      <p:to>
                                        <p:strVal val="visible"/>
                                      </p:to>
                                    </p:set>
                                    <p:animEffect transition="in" filter="wipe(up)">
                                      <p:cBhvr>
                                        <p:cTn id="28" dur="2000"/>
                                        <p:tgtEl>
                                          <p:spTgt spid="236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7" grpId="0" build="p" animBg="1" autoUpdateAnimBg="0" advAuto="1000"/>
      <p:bldP spid="236554"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ctrTitle"/>
          </p:nvPr>
        </p:nvSpPr>
        <p:spPr>
          <a:xfrm>
            <a:off x="685800" y="0"/>
            <a:ext cx="7772400" cy="76200"/>
          </a:xfrm>
        </p:spPr>
        <p:txBody>
          <a:bodyPr/>
          <a:lstStyle/>
          <a:p>
            <a:pPr eaLnBrk="1" hangingPunct="1"/>
            <a:endParaRPr lang="es-CL" smtClean="0"/>
          </a:p>
        </p:txBody>
      </p:sp>
      <p:sp>
        <p:nvSpPr>
          <p:cNvPr id="246787" name="Rectangle 3"/>
          <p:cNvSpPr>
            <a:spLocks noGrp="1" noChangeArrowheads="1"/>
          </p:cNvSpPr>
          <p:nvPr>
            <p:ph type="subTitle" idx="1"/>
          </p:nvPr>
        </p:nvSpPr>
        <p:spPr>
          <a:xfrm>
            <a:off x="323850" y="260350"/>
            <a:ext cx="8569325" cy="6264275"/>
          </a:xfrm>
          <a:solidFill>
            <a:schemeClr val="bg1">
              <a:alpha val="94000"/>
            </a:schemeClr>
          </a:solidFill>
          <a:ln w="19050">
            <a:solidFill>
              <a:schemeClr val="tx1"/>
            </a:solidFill>
          </a:ln>
        </p:spPr>
        <p:txBody>
          <a:bodyPr/>
          <a:lstStyle/>
          <a:p>
            <a:pPr algn="r" eaLnBrk="1" hangingPunct="1">
              <a:lnSpc>
                <a:spcPct val="80000"/>
              </a:lnSpc>
              <a:defRPr/>
            </a:pPr>
            <a:endParaRPr lang="en-GB" sz="1800" b="1" smtClean="0">
              <a:effectLst>
                <a:outerShdw blurRad="38100" dist="38100" dir="2700000" algn="tl">
                  <a:srgbClr val="C0C0C0"/>
                </a:outerShdw>
              </a:effectLst>
              <a:latin typeface="Verdana" pitchFamily="34" charset="0"/>
              <a:cs typeface="Arial" charset="0"/>
            </a:endParaRPr>
          </a:p>
          <a:p>
            <a:pPr algn="r" eaLnBrk="1" hangingPunct="1">
              <a:lnSpc>
                <a:spcPct val="80000"/>
              </a:lnSpc>
              <a:defRPr/>
            </a:pPr>
            <a:endParaRPr lang="en-GB" sz="1800" b="1" smtClean="0">
              <a:effectLst>
                <a:outerShdw blurRad="38100" dist="38100" dir="2700000" algn="tl">
                  <a:srgbClr val="C0C0C0"/>
                </a:outerShdw>
              </a:effectLst>
              <a:latin typeface="Verdana" pitchFamily="34" charset="0"/>
              <a:cs typeface="Arial" charset="0"/>
            </a:endParaRPr>
          </a:p>
          <a:p>
            <a:pPr algn="l" eaLnBrk="1" hangingPunct="1">
              <a:lnSpc>
                <a:spcPct val="80000"/>
              </a:lnSpc>
              <a:defRPr/>
            </a:pPr>
            <a:r>
              <a:rPr lang="de-DE" sz="2000" b="1" smtClean="0">
                <a:effectLst>
                  <a:outerShdw blurRad="38100" dist="38100" dir="2700000" algn="tl">
                    <a:srgbClr val="C0C0C0"/>
                  </a:outerShdw>
                </a:effectLst>
                <a:latin typeface="Verdana" pitchFamily="34" charset="0"/>
              </a:rPr>
              <a:t>Objetivo general:</a:t>
            </a:r>
          </a:p>
          <a:p>
            <a:pPr lvl="1" algn="l" eaLnBrk="1" hangingPunct="1">
              <a:lnSpc>
                <a:spcPct val="80000"/>
              </a:lnSpc>
              <a:buClr>
                <a:srgbClr val="FF6600"/>
              </a:buClr>
              <a:defRPr/>
            </a:pPr>
            <a:r>
              <a:rPr lang="de-DE" sz="1800" smtClean="0">
                <a:effectLst>
                  <a:outerShdw blurRad="38100" dist="38100" dir="2700000" algn="tl">
                    <a:srgbClr val="C0C0C0"/>
                  </a:outerShdw>
                </a:effectLst>
                <a:latin typeface="Verdana" pitchFamily="34" charset="0"/>
              </a:rPr>
              <a:t>Aplicación mejorada de técnicas de valoración económica para una estimación de valores económicos de servicios de la biodiversidad/ecosistemas.</a:t>
            </a:r>
          </a:p>
          <a:p>
            <a:pPr lvl="1" algn="l" eaLnBrk="1" hangingPunct="1">
              <a:lnSpc>
                <a:spcPct val="80000"/>
              </a:lnSpc>
              <a:buClr>
                <a:srgbClr val="FF6600"/>
              </a:buClr>
              <a:defRPr/>
            </a:pPr>
            <a:endParaRPr lang="de-DE" sz="1800" smtClean="0">
              <a:effectLst>
                <a:outerShdw blurRad="38100" dist="38100" dir="2700000" algn="tl">
                  <a:srgbClr val="C0C0C0"/>
                </a:outerShdw>
              </a:effectLst>
              <a:latin typeface="Verdana" pitchFamily="34" charset="0"/>
            </a:endParaRPr>
          </a:p>
          <a:p>
            <a:pPr eaLnBrk="1" hangingPunct="1">
              <a:lnSpc>
                <a:spcPct val="80000"/>
              </a:lnSpc>
              <a:defRPr/>
            </a:pPr>
            <a:endParaRPr lang="de-DE" sz="1800" smtClean="0">
              <a:effectLst>
                <a:outerShdw blurRad="38100" dist="38100" dir="2700000" algn="tl">
                  <a:srgbClr val="C0C0C0"/>
                </a:outerShdw>
              </a:effectLst>
              <a:latin typeface="Verdana" pitchFamily="34" charset="0"/>
            </a:endParaRPr>
          </a:p>
          <a:p>
            <a:pPr algn="l" eaLnBrk="1" hangingPunct="1">
              <a:lnSpc>
                <a:spcPct val="80000"/>
              </a:lnSpc>
              <a:defRPr/>
            </a:pPr>
            <a:r>
              <a:rPr lang="en-GB" sz="1800" b="1" smtClean="0">
                <a:effectLst>
                  <a:outerShdw blurRad="38100" dist="38100" dir="2700000" algn="tl">
                    <a:srgbClr val="C0C0C0"/>
                  </a:outerShdw>
                </a:effectLst>
                <a:latin typeface="Verdana" pitchFamily="34" charset="0"/>
                <a:cs typeface="Arial" charset="0"/>
              </a:rPr>
              <a:t>Objetivos específicos</a:t>
            </a:r>
          </a:p>
          <a:p>
            <a:pPr algn="just" eaLnBrk="1" hangingPunct="1">
              <a:lnSpc>
                <a:spcPct val="80000"/>
              </a:lnSpc>
              <a:defRPr/>
            </a:pPr>
            <a:endParaRPr lang="en-GB" sz="1800" b="1" smtClean="0">
              <a:latin typeface="Verdana" pitchFamily="34" charset="0"/>
              <a:cs typeface="Arial" charset="0"/>
            </a:endParaRPr>
          </a:p>
          <a:p>
            <a:pPr algn="l" eaLnBrk="1" hangingPunct="1">
              <a:lnSpc>
                <a:spcPct val="80000"/>
              </a:lnSpc>
              <a:buClr>
                <a:srgbClr val="FF6600"/>
              </a:buClr>
              <a:buFont typeface="Wingdings" pitchFamily="2" charset="2"/>
              <a:buChar char="q"/>
              <a:defRPr/>
            </a:pPr>
            <a:r>
              <a:rPr lang="en-GB" sz="1600" b="1" i="1" smtClean="0">
                <a:solidFill>
                  <a:srgbClr val="006600"/>
                </a:solidFill>
                <a:effectLst>
                  <a:outerShdw blurRad="38100" dist="38100" dir="2700000" algn="tl">
                    <a:srgbClr val="C0C0C0"/>
                  </a:outerShdw>
                </a:effectLst>
                <a:latin typeface="Verdana" pitchFamily="34" charset="0"/>
                <a:cs typeface="Arial" charset="0"/>
              </a:rPr>
              <a:t> Identificar</a:t>
            </a:r>
            <a:r>
              <a:rPr lang="en-GB" sz="1600" b="1" i="1" smtClean="0">
                <a:effectLst>
                  <a:outerShdw blurRad="38100" dist="38100" dir="2700000" algn="tl">
                    <a:srgbClr val="C0C0C0"/>
                  </a:outerShdw>
                </a:effectLst>
                <a:latin typeface="Verdana" pitchFamily="34" charset="0"/>
                <a:cs typeface="Arial" charset="0"/>
              </a:rPr>
              <a:t> </a:t>
            </a:r>
            <a:r>
              <a:rPr lang="en-GB" sz="1600" b="1" smtClean="0">
                <a:effectLst>
                  <a:outerShdw blurRad="38100" dist="38100" dir="2700000" algn="tl">
                    <a:srgbClr val="C0C0C0"/>
                  </a:outerShdw>
                </a:effectLst>
                <a:latin typeface="Verdana" pitchFamily="34" charset="0"/>
                <a:cs typeface="Arial" charset="0"/>
              </a:rPr>
              <a:t>fuentes relevantes de beneficios de la biodiversidad directos e indirectos en isla Navarino.</a:t>
            </a:r>
          </a:p>
          <a:p>
            <a:pPr algn="l" eaLnBrk="1" hangingPunct="1">
              <a:lnSpc>
                <a:spcPct val="80000"/>
              </a:lnSpc>
              <a:buClr>
                <a:srgbClr val="FF6600"/>
              </a:buClr>
              <a:buFont typeface="Wingdings" pitchFamily="2" charset="2"/>
              <a:buNone/>
              <a:defRPr/>
            </a:pPr>
            <a:endParaRPr lang="en-GB" sz="1600" b="1" smtClean="0">
              <a:effectLst>
                <a:outerShdw blurRad="38100" dist="38100" dir="2700000" algn="tl">
                  <a:srgbClr val="C0C0C0"/>
                </a:outerShdw>
              </a:effectLst>
              <a:latin typeface="Verdana" pitchFamily="34" charset="0"/>
              <a:cs typeface="Arial" charset="0"/>
            </a:endParaRPr>
          </a:p>
          <a:p>
            <a:pPr algn="l" eaLnBrk="1" hangingPunct="1">
              <a:lnSpc>
                <a:spcPct val="80000"/>
              </a:lnSpc>
              <a:buClr>
                <a:srgbClr val="FF6600"/>
              </a:buClr>
              <a:buFont typeface="Wingdings" pitchFamily="2" charset="2"/>
              <a:buChar char="q"/>
              <a:defRPr/>
            </a:pPr>
            <a:r>
              <a:rPr lang="en-GB" sz="1600" b="1" i="1" smtClean="0">
                <a:solidFill>
                  <a:srgbClr val="006600"/>
                </a:solidFill>
                <a:effectLst>
                  <a:outerShdw blurRad="38100" dist="38100" dir="2700000" algn="tl">
                    <a:srgbClr val="C0C0C0"/>
                  </a:outerShdw>
                </a:effectLst>
                <a:latin typeface="Verdana" pitchFamily="34" charset="0"/>
                <a:cs typeface="Arial" charset="0"/>
              </a:rPr>
              <a:t> Mostrar</a:t>
            </a:r>
            <a:r>
              <a:rPr lang="en-GB" sz="1600" b="1" smtClean="0">
                <a:effectLst>
                  <a:outerShdw blurRad="38100" dist="38100" dir="2700000" algn="tl">
                    <a:srgbClr val="C0C0C0"/>
                  </a:outerShdw>
                </a:effectLst>
                <a:latin typeface="Verdana" pitchFamily="34" charset="0"/>
                <a:cs typeface="Arial" charset="0"/>
              </a:rPr>
              <a:t> una aplicación de una herramienta de valoración económica (Choice Experiment) de servicios de la biodiversidad a través de la documentación de un estudio de caso.</a:t>
            </a:r>
          </a:p>
          <a:p>
            <a:pPr algn="l" eaLnBrk="1" hangingPunct="1">
              <a:lnSpc>
                <a:spcPct val="80000"/>
              </a:lnSpc>
              <a:buClr>
                <a:srgbClr val="FF6600"/>
              </a:buClr>
              <a:buFont typeface="Wingdings" pitchFamily="2" charset="2"/>
              <a:buNone/>
              <a:defRPr/>
            </a:pPr>
            <a:endParaRPr lang="en-GB" sz="1600" b="1" smtClean="0">
              <a:effectLst>
                <a:outerShdw blurRad="38100" dist="38100" dir="2700000" algn="tl">
                  <a:srgbClr val="C0C0C0"/>
                </a:outerShdw>
              </a:effectLst>
              <a:latin typeface="Verdana" pitchFamily="34" charset="0"/>
              <a:cs typeface="Arial" charset="0"/>
            </a:endParaRPr>
          </a:p>
          <a:p>
            <a:pPr algn="l" eaLnBrk="1" hangingPunct="1">
              <a:lnSpc>
                <a:spcPct val="80000"/>
              </a:lnSpc>
              <a:buClr>
                <a:srgbClr val="FF6600"/>
              </a:buClr>
              <a:buFont typeface="Wingdings" pitchFamily="2" charset="2"/>
              <a:buChar char="q"/>
              <a:defRPr/>
            </a:pPr>
            <a:r>
              <a:rPr lang="en-GB" sz="1600" b="1" i="1" smtClean="0">
                <a:solidFill>
                  <a:srgbClr val="006600"/>
                </a:solidFill>
                <a:effectLst>
                  <a:outerShdw blurRad="38100" dist="38100" dir="2700000" algn="tl">
                    <a:srgbClr val="C0C0C0"/>
                  </a:outerShdw>
                </a:effectLst>
                <a:latin typeface="Verdana" pitchFamily="34" charset="0"/>
                <a:cs typeface="Arial" charset="0"/>
              </a:rPr>
              <a:t> Cuantificar</a:t>
            </a:r>
            <a:r>
              <a:rPr lang="en-GB" sz="1600" b="1" smtClean="0">
                <a:effectLst>
                  <a:outerShdw blurRad="38100" dist="38100" dir="2700000" algn="tl">
                    <a:srgbClr val="C0C0C0"/>
                  </a:outerShdw>
                </a:effectLst>
                <a:latin typeface="Verdana" pitchFamily="34" charset="0"/>
                <a:cs typeface="Arial" charset="0"/>
              </a:rPr>
              <a:t> la valoración de la población local por servicios de la biodiversidad con </a:t>
            </a:r>
            <a:r>
              <a:rPr lang="en-GB" sz="1600" b="1" smtClean="0">
                <a:solidFill>
                  <a:srgbClr val="FF0000"/>
                </a:solidFill>
                <a:effectLst>
                  <a:outerShdw blurRad="38100" dist="38100" dir="2700000" algn="tl">
                    <a:srgbClr val="C0C0C0"/>
                  </a:outerShdw>
                </a:effectLst>
                <a:latin typeface="Verdana" pitchFamily="34" charset="0"/>
                <a:cs typeface="Arial" charset="0"/>
              </a:rPr>
              <a:t>especial énfasis</a:t>
            </a:r>
            <a:r>
              <a:rPr lang="en-GB" sz="1600" b="1" smtClean="0">
                <a:effectLst>
                  <a:outerShdw blurRad="38100" dist="38100" dir="2700000" algn="tl">
                    <a:srgbClr val="C0C0C0"/>
                  </a:outerShdw>
                </a:effectLst>
                <a:latin typeface="Verdana" pitchFamily="34" charset="0"/>
                <a:cs typeface="Arial" charset="0"/>
              </a:rPr>
              <a:t> en </a:t>
            </a:r>
            <a:r>
              <a:rPr lang="en-GB" sz="1600" b="1" smtClean="0">
                <a:solidFill>
                  <a:srgbClr val="FF0000"/>
                </a:solidFill>
                <a:effectLst>
                  <a:outerShdw blurRad="38100" dist="38100" dir="2700000" algn="tl">
                    <a:srgbClr val="C0C0C0"/>
                  </a:outerShdw>
                </a:effectLst>
                <a:latin typeface="Verdana" pitchFamily="34" charset="0"/>
                <a:cs typeface="Arial" charset="0"/>
              </a:rPr>
              <a:t>beneficios indirectos y de no uso. </a:t>
            </a:r>
          </a:p>
          <a:p>
            <a:pPr algn="l" eaLnBrk="1" hangingPunct="1">
              <a:lnSpc>
                <a:spcPct val="80000"/>
              </a:lnSpc>
              <a:buClr>
                <a:srgbClr val="FF6600"/>
              </a:buClr>
              <a:buFont typeface="Wingdings" pitchFamily="2" charset="2"/>
              <a:buNone/>
              <a:defRPr/>
            </a:pPr>
            <a:endParaRPr lang="en-GB" sz="1600" b="1" smtClean="0">
              <a:solidFill>
                <a:srgbClr val="FF0000"/>
              </a:solidFill>
              <a:effectLst>
                <a:outerShdw blurRad="38100" dist="38100" dir="2700000" algn="tl">
                  <a:srgbClr val="C0C0C0"/>
                </a:outerShdw>
              </a:effectLst>
              <a:latin typeface="Verdana" pitchFamily="34" charset="0"/>
              <a:cs typeface="Arial" charset="0"/>
            </a:endParaRPr>
          </a:p>
          <a:p>
            <a:pPr algn="l" eaLnBrk="1" hangingPunct="1">
              <a:lnSpc>
                <a:spcPct val="80000"/>
              </a:lnSpc>
              <a:buClr>
                <a:srgbClr val="FF6600"/>
              </a:buClr>
              <a:buFont typeface="Wingdings" pitchFamily="2" charset="2"/>
              <a:buChar char="q"/>
              <a:defRPr/>
            </a:pPr>
            <a:r>
              <a:rPr lang="en-GB" sz="1600" b="1" i="1" smtClean="0">
                <a:solidFill>
                  <a:srgbClr val="006600"/>
                </a:solidFill>
                <a:effectLst>
                  <a:outerShdw blurRad="38100" dist="38100" dir="2700000" algn="tl">
                    <a:srgbClr val="C0C0C0"/>
                  </a:outerShdw>
                </a:effectLst>
                <a:latin typeface="Verdana" pitchFamily="34" charset="0"/>
                <a:cs typeface="Arial" charset="0"/>
              </a:rPr>
              <a:t> Identificar y cuantificar</a:t>
            </a:r>
            <a:r>
              <a:rPr lang="en-GB" sz="1600" b="1" smtClean="0">
                <a:effectLst>
                  <a:outerShdw blurRad="38100" dist="38100" dir="2700000" algn="tl">
                    <a:srgbClr val="C0C0C0"/>
                  </a:outerShdw>
                </a:effectLst>
                <a:latin typeface="Verdana" pitchFamily="34" charset="0"/>
                <a:cs typeface="Arial" charset="0"/>
              </a:rPr>
              <a:t> trade-offs entre diferentes variaciones de servicios de la biodiversidad.</a:t>
            </a:r>
          </a:p>
          <a:p>
            <a:pPr algn="l" eaLnBrk="1" hangingPunct="1">
              <a:lnSpc>
                <a:spcPct val="80000"/>
              </a:lnSpc>
              <a:defRPr/>
            </a:pPr>
            <a:endParaRPr lang="en-GB" sz="1600" b="1" smtClean="0">
              <a:effectLst>
                <a:outerShdw blurRad="38100" dist="38100" dir="2700000" algn="tl">
                  <a:srgbClr val="C0C0C0"/>
                </a:outerShdw>
              </a:effectLst>
              <a:latin typeface="Verdana" pitchFamily="34" charset="0"/>
              <a:cs typeface="Arial" charset="0"/>
            </a:endParaRPr>
          </a:p>
          <a:p>
            <a:pPr algn="just" eaLnBrk="1" hangingPunct="1">
              <a:lnSpc>
                <a:spcPct val="80000"/>
              </a:lnSpc>
              <a:defRPr/>
            </a:pPr>
            <a:r>
              <a:rPr lang="en-GB" sz="1600" b="1" smtClean="0">
                <a:latin typeface="Verdana" pitchFamily="34" charset="0"/>
                <a:cs typeface="Arial" charset="0"/>
              </a:rPr>
              <a:t> </a:t>
            </a:r>
          </a:p>
          <a:p>
            <a:pPr eaLnBrk="1" hangingPunct="1">
              <a:lnSpc>
                <a:spcPct val="80000"/>
              </a:lnSpc>
              <a:defRPr/>
            </a:pPr>
            <a:endParaRPr lang="de-DE" sz="1600" b="1" smtClean="0">
              <a:latin typeface="Verdana" pitchFamily="34"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ph type="body" idx="4294967295"/>
          </p:nvPr>
        </p:nvPicPr>
        <p:blipFill>
          <a:blip r:embed="rId3"/>
          <a:srcRect/>
          <a:stretch>
            <a:fillRect/>
          </a:stretch>
        </p:blipFill>
        <p:spPr>
          <a:xfrm>
            <a:off x="539750" y="1484313"/>
            <a:ext cx="7848600" cy="3844925"/>
          </a:xfrm>
          <a:noFill/>
          <a:ln w="19050">
            <a:solidFill>
              <a:srgbClr val="000000"/>
            </a:solidFill>
          </a:ln>
        </p:spPr>
      </p:pic>
      <p:sp>
        <p:nvSpPr>
          <p:cNvPr id="86019" name="Text Box 3"/>
          <p:cNvSpPr txBox="1">
            <a:spLocks noChangeArrowheads="1"/>
          </p:cNvSpPr>
          <p:nvPr/>
        </p:nvSpPr>
        <p:spPr bwMode="auto">
          <a:xfrm>
            <a:off x="684213" y="5373688"/>
            <a:ext cx="7632700" cy="336550"/>
          </a:xfrm>
          <a:prstGeom prst="rect">
            <a:avLst/>
          </a:prstGeom>
          <a:solidFill>
            <a:schemeClr val="bg1"/>
          </a:solidFill>
          <a:ln w="9525">
            <a:noFill/>
            <a:miter lim="800000"/>
            <a:headEnd/>
            <a:tailEnd/>
          </a:ln>
        </p:spPr>
        <p:txBody>
          <a:bodyPr>
            <a:spAutoFit/>
          </a:bodyPr>
          <a:lstStyle/>
          <a:p>
            <a:r>
              <a:rPr lang="es-CL" sz="1600" b="1">
                <a:latin typeface="Verdana" pitchFamily="34" charset="0"/>
              </a:rPr>
              <a:t>Fuentes: Barkmann et al. 2005 y Cerda et al. 2005, (n=14)</a:t>
            </a:r>
            <a:endParaRPr lang="es-ES" sz="1600" b="1">
              <a:latin typeface="Verdana" pitchFamily="34" charset="0"/>
            </a:endParaRPr>
          </a:p>
        </p:txBody>
      </p:sp>
      <p:sp>
        <p:nvSpPr>
          <p:cNvPr id="261124" name="Rectangle 4"/>
          <p:cNvSpPr>
            <a:spLocks noChangeArrowheads="1"/>
          </p:cNvSpPr>
          <p:nvPr/>
        </p:nvSpPr>
        <p:spPr bwMode="auto">
          <a:xfrm>
            <a:off x="395288" y="260350"/>
            <a:ext cx="8424862" cy="581025"/>
          </a:xfrm>
          <a:prstGeom prst="rect">
            <a:avLst/>
          </a:prstGeom>
          <a:noFill/>
          <a:ln w="9525" algn="ctr">
            <a:noFill/>
            <a:miter lim="800000"/>
            <a:headEnd/>
            <a:tailEnd/>
          </a:ln>
          <a:effectLst/>
        </p:spPr>
        <p:txBody>
          <a:bodyPr>
            <a:spAutoFit/>
          </a:bodyPr>
          <a:lstStyle/>
          <a:p>
            <a:pPr algn="r">
              <a:spcBef>
                <a:spcPct val="20000"/>
              </a:spcBef>
              <a:defRPr/>
            </a:pPr>
            <a:r>
              <a:rPr lang="en-US" sz="1600" b="1">
                <a:effectLst>
                  <a:outerShdw blurRad="38100" dist="38100" dir="2700000" algn="tl">
                    <a:srgbClr val="C0C0C0"/>
                  </a:outerShdw>
                </a:effectLst>
                <a:latin typeface="Verdana" pitchFamily="34" charset="0"/>
                <a:sym typeface="Tahoma" pitchFamily="34" charset="0"/>
              </a:rPr>
              <a:t>Resultados investigación cualitativa: diferentes servicios naturales que serán integrados hacia la metodología económica de valoración</a:t>
            </a:r>
            <a:endParaRPr lang="es-ES" sz="1600" b="1">
              <a:effectLst>
                <a:outerShdw blurRad="38100" dist="38100" dir="2700000" algn="tl">
                  <a:srgbClr val="C0C0C0"/>
                </a:outerShdw>
              </a:effectLst>
              <a:latin typeface="Verdana" pitchFamily="34" charset="0"/>
              <a:sym typeface="Tahoma" pitchFamily="34"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ctrTitle"/>
          </p:nvPr>
        </p:nvSpPr>
        <p:spPr>
          <a:xfrm>
            <a:off x="609600" y="0"/>
            <a:ext cx="7772400" cy="152400"/>
          </a:xfrm>
        </p:spPr>
        <p:txBody>
          <a:bodyPr/>
          <a:lstStyle/>
          <a:p>
            <a:pPr eaLnBrk="1" hangingPunct="1"/>
            <a:endParaRPr lang="es-CL" smtClean="0"/>
          </a:p>
        </p:txBody>
      </p:sp>
      <p:sp>
        <p:nvSpPr>
          <p:cNvPr id="87043" name="Rectangle 3"/>
          <p:cNvSpPr>
            <a:spLocks noChangeArrowheads="1"/>
          </p:cNvSpPr>
          <p:nvPr>
            <p:ph type="subTitle" idx="1"/>
          </p:nvPr>
        </p:nvSpPr>
        <p:spPr>
          <a:xfrm>
            <a:off x="228600" y="304800"/>
            <a:ext cx="8686800" cy="6324600"/>
          </a:xfrm>
        </p:spPr>
        <p:txBody>
          <a:bodyPr/>
          <a:lstStyle/>
          <a:p>
            <a:pPr eaLnBrk="1" hangingPunct="1"/>
            <a:endParaRPr lang="es-CL" smtClean="0"/>
          </a:p>
        </p:txBody>
      </p:sp>
      <p:graphicFrame>
        <p:nvGraphicFramePr>
          <p:cNvPr id="263172" name="Group 4"/>
          <p:cNvGraphicFramePr>
            <a:graphicFrameLocks noGrp="1"/>
          </p:cNvGraphicFramePr>
          <p:nvPr/>
        </p:nvGraphicFramePr>
        <p:xfrm>
          <a:off x="228600" y="152400"/>
          <a:ext cx="8686800" cy="6548756"/>
        </p:xfrm>
        <a:graphic>
          <a:graphicData uri="http://schemas.openxmlformats.org/drawingml/2006/table">
            <a:tbl>
              <a:tblPr/>
              <a:tblGrid>
                <a:gridCol w="2895600"/>
                <a:gridCol w="2895600"/>
                <a:gridCol w="2895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smtClean="0">
                          <a:ln>
                            <a:noFill/>
                          </a:ln>
                          <a:solidFill>
                            <a:schemeClr val="tx1"/>
                          </a:solidFill>
                          <a:effectLst/>
                          <a:latin typeface="Verdana" pitchFamily="34" charset="0"/>
                        </a:rPr>
                        <a:t>Dimensión de la valoración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smtClean="0">
                          <a:ln>
                            <a:noFill/>
                          </a:ln>
                          <a:solidFill>
                            <a:schemeClr val="tx1"/>
                          </a:solidFill>
                          <a:effectLst/>
                          <a:latin typeface="Verdana" pitchFamily="34" charset="0"/>
                        </a:rPr>
                        <a:t>Atributos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smtClean="0">
                          <a:ln>
                            <a:noFill/>
                          </a:ln>
                          <a:solidFill>
                            <a:schemeClr val="tx1"/>
                          </a:solidFill>
                          <a:effectLst/>
                          <a:latin typeface="Verdana" pitchFamily="34" charset="0"/>
                        </a:rPr>
                        <a:t>Niveles de atributos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74700">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1" u="none" strike="noStrike" cap="none" normalizeH="0" baseline="0" smtClean="0">
                          <a:ln>
                            <a:noFill/>
                          </a:ln>
                          <a:solidFill>
                            <a:srgbClr val="008000"/>
                          </a:solidFill>
                          <a:effectLst/>
                          <a:latin typeface="Verdana" pitchFamily="34" charset="0"/>
                        </a:rPr>
                        <a:t>Servicios estéticos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0" u="none" strike="noStrike" cap="none" normalizeH="0" baseline="0" smtClean="0">
                        <a:ln>
                          <a:noFill/>
                        </a:ln>
                        <a:solidFill>
                          <a:srgbClr val="FF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FF0000"/>
                          </a:solidFill>
                          <a:effectLst/>
                          <a:latin typeface="Verdana" pitchFamily="34" charset="0"/>
                        </a:rPr>
                        <a:t>Cambio en el paisaje por infraestructura turística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S.Q: Muy pequeño cambio.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N1: Pequeño cambio.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N2: Mediano cambio.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N3: Gran cambio.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76288">
                <a:tc vMerge="1">
                  <a:txBody>
                    <a:bodyPr/>
                    <a:lstStyle/>
                    <a:p>
                      <a:endParaRPr lang="es-CL"/>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0" u="none" strike="noStrike" cap="none" normalizeH="0" baseline="0" smtClean="0">
                        <a:ln>
                          <a:noFill/>
                        </a:ln>
                        <a:solidFill>
                          <a:srgbClr val="FF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FF0000"/>
                          </a:solidFill>
                          <a:effectLst/>
                          <a:latin typeface="Verdana" pitchFamily="34" charset="0"/>
                        </a:rPr>
                        <a:t>Acceso a la naturaleza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S.Q: No restringido.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N1: Medianamente restringido.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N2: Muy restringido.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74700">
                <a:tc vMerge="1">
                  <a:txBody>
                    <a:bodyPr/>
                    <a:lstStyle/>
                    <a:p>
                      <a:endParaRPr lang="es-CL"/>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0" u="none" strike="noStrike" cap="none" normalizeH="0" baseline="0" smtClean="0">
                        <a:ln>
                          <a:noFill/>
                        </a:ln>
                        <a:solidFill>
                          <a:srgbClr val="FF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FF0000"/>
                          </a:solidFill>
                          <a:effectLst/>
                          <a:latin typeface="Verdana" pitchFamily="34" charset="0"/>
                        </a:rPr>
                        <a:t>Posibilidad de ver pájaros carpinteros, guanacos y cóndores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S.Q: Como ahora.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N1: 25% más que ahora.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N2: 25% menos que ahora.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76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1" u="none" strike="noStrike" cap="none" normalizeH="0" baseline="0" smtClean="0">
                          <a:ln>
                            <a:noFill/>
                          </a:ln>
                          <a:solidFill>
                            <a:srgbClr val="008000"/>
                          </a:solidFill>
                          <a:effectLst/>
                          <a:latin typeface="Verdana" pitchFamily="34" charset="0"/>
                        </a:rPr>
                        <a:t>Dimensión etno-simbólica</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0" u="none" strike="noStrike" cap="none" normalizeH="0" baseline="0" smtClean="0">
                        <a:ln>
                          <a:noFill/>
                        </a:ln>
                        <a:solidFill>
                          <a:srgbClr val="FF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FF0000"/>
                          </a:solidFill>
                          <a:effectLst/>
                          <a:latin typeface="Verdana" pitchFamily="34" charset="0"/>
                        </a:rPr>
                        <a:t>Los picaflores visitan la isla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S.Q: Visitan pero no están protegidos.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N1: Visitan y están protegidos.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N2: Ya no vienen más a la isla.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74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1" u="none" strike="noStrike" cap="none" normalizeH="0" baseline="0" smtClean="0">
                          <a:ln>
                            <a:noFill/>
                          </a:ln>
                          <a:solidFill>
                            <a:srgbClr val="008000"/>
                          </a:solidFill>
                          <a:effectLst/>
                          <a:latin typeface="Verdana" pitchFamily="34" charset="0"/>
                        </a:rPr>
                        <a:t>Valor de existencia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0" u="none" strike="noStrike" cap="none" normalizeH="0" baseline="0" smtClean="0">
                        <a:ln>
                          <a:noFill/>
                        </a:ln>
                        <a:solidFill>
                          <a:srgbClr val="FF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FF0000"/>
                          </a:solidFill>
                          <a:effectLst/>
                          <a:latin typeface="Verdana" pitchFamily="34" charset="0"/>
                        </a:rPr>
                        <a:t>Probabilidad de extinción de un musgo endémico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S.Q: Es baja.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N1: Es muy baja.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N2: Aumenta.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76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1" u="none" strike="noStrike" cap="none" normalizeH="0" baseline="0" smtClean="0">
                          <a:ln>
                            <a:noFill/>
                          </a:ln>
                          <a:solidFill>
                            <a:srgbClr val="008000"/>
                          </a:solidFill>
                          <a:effectLst/>
                          <a:latin typeface="Verdana" pitchFamily="34" charset="0"/>
                        </a:rPr>
                        <a:t>Salud del ecosistema (valores primarios)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0" u="none" strike="noStrike" cap="none" normalizeH="0" baseline="0" smtClean="0">
                        <a:ln>
                          <a:noFill/>
                        </a:ln>
                        <a:solidFill>
                          <a:srgbClr val="FF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FF0000"/>
                          </a:solidFill>
                          <a:effectLst/>
                          <a:latin typeface="Verdana" pitchFamily="34" charset="0"/>
                        </a:rPr>
                        <a:t>N° de tipos de animales y plantas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S.Q: 1600 (Buena salud).</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N1: 800 (Mediana salud).</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N2: 400 (Baja salud).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74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1" u="none" strike="noStrike" cap="none" normalizeH="0" baseline="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1" u="none" strike="noStrike" cap="none" normalizeH="0" baseline="0" smtClean="0">
                          <a:ln>
                            <a:noFill/>
                          </a:ln>
                          <a:solidFill>
                            <a:srgbClr val="008000"/>
                          </a:solidFill>
                          <a:effectLst/>
                          <a:latin typeface="Verdana" pitchFamily="34" charset="0"/>
                        </a:rPr>
                        <a:t>Vehículo de pago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0" u="none" strike="noStrike" cap="none" normalizeH="0" baseline="0" smtClean="0">
                        <a:ln>
                          <a:noFill/>
                        </a:ln>
                        <a:solidFill>
                          <a:srgbClr val="FF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1" i="0" u="none" strike="noStrike" cap="none" normalizeH="0" baseline="0" smtClean="0">
                        <a:ln>
                          <a:noFill/>
                        </a:ln>
                        <a:solidFill>
                          <a:srgbClr val="FF0000"/>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FF0000"/>
                          </a:solidFill>
                          <a:effectLst/>
                          <a:latin typeface="Verdana" pitchFamily="34" charset="0"/>
                        </a:rPr>
                        <a:t>Cambio en la renta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S.Q:$0/mes.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N1: -$30.000/mes.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N2: +$20.000/mes.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N3: +$30.000/mes.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200" b="1" i="0" u="none" strike="noStrike" cap="none" normalizeH="0" baseline="0" smtClean="0">
                          <a:ln>
                            <a:noFill/>
                          </a:ln>
                          <a:solidFill>
                            <a:srgbClr val="000099"/>
                          </a:solidFill>
                          <a:effectLst/>
                          <a:latin typeface="Verdana" pitchFamily="34" charset="0"/>
                        </a:rPr>
                        <a:t>N4: +40.000/mes.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218" name="Picture 2" descr="CLAUDIAP"/>
          <p:cNvPicPr>
            <a:picLocks noChangeAspect="1" noChangeArrowheads="1"/>
          </p:cNvPicPr>
          <p:nvPr/>
        </p:nvPicPr>
        <p:blipFill>
          <a:blip r:embed="rId3"/>
          <a:srcRect/>
          <a:stretch>
            <a:fillRect/>
          </a:stretch>
        </p:blipFill>
        <p:spPr bwMode="auto">
          <a:xfrm>
            <a:off x="0" y="304800"/>
            <a:ext cx="9144000" cy="6311900"/>
          </a:xfrm>
          <a:prstGeom prst="rect">
            <a:avLst/>
          </a:prstGeom>
          <a:noFill/>
          <a:ln w="9525">
            <a:noFill/>
            <a:miter lim="800000"/>
            <a:headEnd/>
            <a:tailEnd/>
          </a:ln>
          <a:effectLst>
            <a:outerShdw dist="17961" dir="2700000" algn="ctr" rotWithShape="0">
              <a:srgbClr val="808080"/>
            </a:outerShdw>
          </a:effectLst>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Box 2"/>
          <p:cNvSpPr txBox="1">
            <a:spLocks noChangeArrowheads="1"/>
          </p:cNvSpPr>
          <p:nvPr/>
        </p:nvSpPr>
        <p:spPr bwMode="auto">
          <a:xfrm>
            <a:off x="314325" y="0"/>
            <a:ext cx="184150" cy="396875"/>
          </a:xfrm>
          <a:prstGeom prst="rect">
            <a:avLst/>
          </a:prstGeom>
          <a:noFill/>
          <a:ln w="9525">
            <a:noFill/>
            <a:miter lim="800000"/>
            <a:headEnd/>
            <a:tailEnd type="none" w="sm" len="sm"/>
          </a:ln>
        </p:spPr>
        <p:txBody>
          <a:bodyPr wrap="none">
            <a:spAutoFit/>
          </a:bodyPr>
          <a:lstStyle/>
          <a:p>
            <a:pPr algn="ctr" eaLnBrk="0" hangingPunct="0"/>
            <a:endParaRPr lang="es-CL" sz="2000" i="1">
              <a:latin typeface="Times New Roman" pitchFamily="18" charset="0"/>
            </a:endParaRPr>
          </a:p>
        </p:txBody>
      </p:sp>
      <p:sp>
        <p:nvSpPr>
          <p:cNvPr id="267267" name="Rectangle 3"/>
          <p:cNvSpPr>
            <a:spLocks noChangeArrowheads="1"/>
          </p:cNvSpPr>
          <p:nvPr/>
        </p:nvSpPr>
        <p:spPr bwMode="auto">
          <a:xfrm>
            <a:off x="203200" y="0"/>
            <a:ext cx="8775700" cy="533400"/>
          </a:xfrm>
          <a:prstGeom prst="rect">
            <a:avLst/>
          </a:prstGeom>
          <a:noFill/>
          <a:ln w="9525">
            <a:noFill/>
            <a:miter lim="800000"/>
            <a:headEnd/>
            <a:tailEnd/>
          </a:ln>
          <a:effectLst/>
        </p:spPr>
        <p:txBody>
          <a:bodyPr anchor="ctr"/>
          <a:lstStyle/>
          <a:p>
            <a:pPr algn="r" eaLnBrk="0" hangingPunct="0">
              <a:defRPr/>
            </a:pPr>
            <a:endParaRPr lang="es-CL" sz="2400">
              <a:solidFill>
                <a:srgbClr val="006600"/>
              </a:solidFill>
              <a:effectLst>
                <a:outerShdw blurRad="38100" dist="38100" dir="2700000" algn="tl">
                  <a:srgbClr val="C0C0C0"/>
                </a:outerShdw>
              </a:effectLst>
              <a:latin typeface="Verdana" pitchFamily="34" charset="0"/>
            </a:endParaRPr>
          </a:p>
        </p:txBody>
      </p:sp>
      <p:sp>
        <p:nvSpPr>
          <p:cNvPr id="267268" name="Text Box 4"/>
          <p:cNvSpPr txBox="1">
            <a:spLocks noChangeArrowheads="1"/>
          </p:cNvSpPr>
          <p:nvPr/>
        </p:nvSpPr>
        <p:spPr bwMode="auto">
          <a:xfrm>
            <a:off x="0" y="0"/>
            <a:ext cx="9144000" cy="7346950"/>
          </a:xfrm>
          <a:prstGeom prst="rect">
            <a:avLst/>
          </a:prstGeom>
          <a:solidFill>
            <a:schemeClr val="bg1">
              <a:alpha val="97000"/>
            </a:schemeClr>
          </a:solidFill>
          <a:ln w="9525">
            <a:noFill/>
            <a:miter lim="800000"/>
            <a:headEnd/>
            <a:tailEnd type="none" w="sm" len="sm"/>
          </a:ln>
          <a:effectLst/>
        </p:spPr>
        <p:txBody>
          <a:bodyPr>
            <a:spAutoFit/>
          </a:bodyPr>
          <a:lstStyle/>
          <a:p>
            <a:pPr eaLnBrk="0" hangingPunct="0">
              <a:defRPr/>
            </a:pPr>
            <a:endParaRPr lang="de-DE" sz="2000" b="1">
              <a:effectLst>
                <a:outerShdw blurRad="38100" dist="38100" dir="2700000" algn="tl">
                  <a:srgbClr val="C0C0C0"/>
                </a:outerShdw>
              </a:effectLst>
              <a:latin typeface="Verdana" pitchFamily="34" charset="0"/>
            </a:endParaRPr>
          </a:p>
          <a:p>
            <a:pPr eaLnBrk="0" hangingPunct="0">
              <a:defRPr/>
            </a:pPr>
            <a:endParaRPr lang="de-DE" sz="2000" b="1">
              <a:effectLst>
                <a:outerShdw blurRad="38100" dist="38100" dir="2700000" algn="tl">
                  <a:srgbClr val="C0C0C0"/>
                </a:outerShdw>
              </a:effectLst>
              <a:latin typeface="Verdana" pitchFamily="34" charset="0"/>
            </a:endParaRPr>
          </a:p>
          <a:p>
            <a:pPr eaLnBrk="0" hangingPunct="0">
              <a:defRPr/>
            </a:pPr>
            <a:r>
              <a:rPr lang="de-DE" sz="2000" b="1">
                <a:effectLst>
                  <a:outerShdw blurRad="38100" dist="38100" dir="2700000" algn="tl">
                    <a:srgbClr val="C0C0C0"/>
                  </a:outerShdw>
                </a:effectLst>
                <a:latin typeface="Verdana" pitchFamily="34" charset="0"/>
              </a:rPr>
              <a:t>Vehículo de pago: </a:t>
            </a:r>
            <a:r>
              <a:rPr lang="de-DE" sz="2000" b="1">
                <a:solidFill>
                  <a:srgbClr val="006600"/>
                </a:solidFill>
                <a:effectLst>
                  <a:outerShdw blurRad="38100" dist="38100" dir="2700000" algn="tl">
                    <a:srgbClr val="C0C0C0"/>
                  </a:outerShdw>
                </a:effectLst>
                <a:latin typeface="Verdana" pitchFamily="34" charset="0"/>
              </a:rPr>
              <a:t>Mayoritariamente disposición a 				aceptar (DAA)</a:t>
            </a:r>
            <a:endParaRPr lang="de-DE" sz="2000">
              <a:solidFill>
                <a:srgbClr val="006600"/>
              </a:solidFill>
              <a:effectLst>
                <a:outerShdw blurRad="38100" dist="38100" dir="2700000" algn="tl">
                  <a:srgbClr val="C0C0C0"/>
                </a:outerShdw>
              </a:effectLst>
              <a:latin typeface="Verdana" pitchFamily="34" charset="0"/>
            </a:endParaRPr>
          </a:p>
          <a:p>
            <a:pPr eaLnBrk="0" hangingPunct="0">
              <a:defRPr/>
            </a:pPr>
            <a:endParaRPr lang="de-DE" sz="2000">
              <a:solidFill>
                <a:srgbClr val="006600"/>
              </a:solidFill>
              <a:effectLst>
                <a:outerShdw blurRad="38100" dist="38100" dir="2700000" algn="tl">
                  <a:srgbClr val="C0C0C0"/>
                </a:outerShdw>
              </a:effectLst>
              <a:latin typeface="Verdana" pitchFamily="34" charset="0"/>
            </a:endParaRPr>
          </a:p>
          <a:p>
            <a:pPr eaLnBrk="0" hangingPunct="0">
              <a:defRPr/>
            </a:pPr>
            <a:r>
              <a:rPr lang="de-DE" sz="2000" b="1">
                <a:effectLst>
                  <a:outerShdw blurRad="38100" dist="38100" dir="2700000" algn="tl">
                    <a:srgbClr val="C0C0C0"/>
                  </a:outerShdw>
                </a:effectLst>
                <a:latin typeface="Verdana" pitchFamily="34" charset="0"/>
              </a:rPr>
              <a:t>Atributo:</a:t>
            </a:r>
            <a:r>
              <a:rPr lang="de-DE" sz="2000">
                <a:effectLst>
                  <a:outerShdw blurRad="38100" dist="38100" dir="2700000" algn="tl">
                    <a:srgbClr val="C0C0C0"/>
                  </a:outerShdw>
                </a:effectLst>
                <a:latin typeface="Verdana" pitchFamily="34" charset="0"/>
              </a:rPr>
              <a:t> </a:t>
            </a:r>
            <a:r>
              <a:rPr lang="de-DE" sz="2000">
                <a:solidFill>
                  <a:srgbClr val="FF0066"/>
                </a:solidFill>
                <a:effectLst>
                  <a:outerShdw blurRad="38100" dist="38100" dir="2700000" algn="tl">
                    <a:srgbClr val="C0C0C0"/>
                  </a:outerShdw>
                </a:effectLst>
                <a:latin typeface="Verdana" pitchFamily="34" charset="0"/>
              </a:rPr>
              <a:t>Cambio en la renta/mes</a:t>
            </a:r>
          </a:p>
          <a:p>
            <a:pPr eaLnBrk="0" hangingPunct="0">
              <a:defRPr/>
            </a:pPr>
            <a:endParaRPr lang="de-DE" sz="2000">
              <a:solidFill>
                <a:srgbClr val="FF0066"/>
              </a:solidFill>
              <a:effectLst>
                <a:outerShdw blurRad="38100" dist="38100" dir="2700000" algn="tl">
                  <a:srgbClr val="C0C0C0"/>
                </a:outerShdw>
              </a:effectLst>
              <a:latin typeface="Verdana" pitchFamily="34" charset="0"/>
            </a:endParaRPr>
          </a:p>
          <a:p>
            <a:pPr eaLnBrk="0" hangingPunct="0">
              <a:buClr>
                <a:srgbClr val="00FF00"/>
              </a:buClr>
              <a:buFont typeface="Wingdings" pitchFamily="2" charset="2"/>
              <a:buChar char="v"/>
              <a:defRPr/>
            </a:pPr>
            <a:r>
              <a:rPr lang="de-DE" sz="2000">
                <a:effectLst>
                  <a:outerShdw blurRad="38100" dist="38100" dir="2700000" algn="tl">
                    <a:srgbClr val="C0C0C0"/>
                  </a:outerShdw>
                </a:effectLst>
                <a:latin typeface="Verdana" pitchFamily="34" charset="0"/>
              </a:rPr>
              <a:t>La mayoría de las opciones actuales (</a:t>
            </a:r>
            <a:r>
              <a:rPr lang="de-DE" sz="2000" i="1">
                <a:effectLst>
                  <a:outerShdw blurRad="38100" dist="38100" dir="2700000" algn="tl">
                    <a:srgbClr val="C0C0C0"/>
                  </a:outerShdw>
                </a:effectLst>
                <a:latin typeface="Verdana" pitchFamily="34" charset="0"/>
              </a:rPr>
              <a:t>sustentables</a:t>
            </a:r>
            <a:r>
              <a:rPr lang="de-DE" sz="2000">
                <a:effectLst>
                  <a:outerShdw blurRad="38100" dist="38100" dir="2700000" algn="tl">
                    <a:srgbClr val="C0C0C0"/>
                  </a:outerShdw>
                </a:effectLst>
                <a:latin typeface="Verdana" pitchFamily="34" charset="0"/>
              </a:rPr>
              <a:t>) de desarrollo contempladas para Navarino son probables a resultar en daño a la biodiversidad.</a:t>
            </a:r>
          </a:p>
          <a:p>
            <a:pPr algn="just" eaLnBrk="0" hangingPunct="0">
              <a:defRPr/>
            </a:pPr>
            <a:endParaRPr lang="de-DE" sz="2000">
              <a:solidFill>
                <a:srgbClr val="395C79"/>
              </a:solidFill>
              <a:effectLst>
                <a:outerShdw blurRad="38100" dist="38100" dir="2700000" algn="tl">
                  <a:srgbClr val="C0C0C0"/>
                </a:outerShdw>
              </a:effectLst>
              <a:latin typeface="Verdana" pitchFamily="34" charset="0"/>
            </a:endParaRPr>
          </a:p>
          <a:p>
            <a:pPr eaLnBrk="0" hangingPunct="0">
              <a:buClr>
                <a:srgbClr val="00FF00"/>
              </a:buClr>
              <a:buFont typeface="Wingdings" pitchFamily="2" charset="2"/>
              <a:buChar char="v"/>
              <a:defRPr/>
            </a:pPr>
            <a:r>
              <a:rPr lang="de-DE" sz="2000">
                <a:effectLst>
                  <a:outerShdw blurRad="38100" dist="38100" dir="2700000" algn="tl">
                    <a:srgbClr val="C0C0C0"/>
                  </a:outerShdw>
                </a:effectLst>
                <a:latin typeface="Verdana" pitchFamily="34" charset="0"/>
              </a:rPr>
              <a:t>Aspectos participativos: Personas con menos dinero pueden no poder pagar el escenario preferido (resultados no reflejan </a:t>
            </a:r>
            <a:r>
              <a:rPr lang="de-DE" sz="2000">
                <a:solidFill>
                  <a:srgbClr val="990099"/>
                </a:solidFill>
                <a:effectLst>
                  <a:outerShdw blurRad="38100" dist="38100" dir="2700000" algn="tl">
                    <a:srgbClr val="C0C0C0"/>
                  </a:outerShdw>
                </a:effectLst>
                <a:latin typeface="Verdana" pitchFamily="34" charset="0"/>
              </a:rPr>
              <a:t>habilidad para pagar</a:t>
            </a:r>
            <a:r>
              <a:rPr lang="de-DE" sz="2000">
                <a:effectLst>
                  <a:outerShdw blurRad="38100" dist="38100" dir="2700000" algn="tl">
                    <a:srgbClr val="C0C0C0"/>
                  </a:outerShdw>
                </a:effectLst>
                <a:latin typeface="Verdana" pitchFamily="34" charset="0"/>
              </a:rPr>
              <a:t>).</a:t>
            </a:r>
            <a:endParaRPr lang="de-DE" sz="1600">
              <a:effectLst>
                <a:outerShdw blurRad="38100" dist="38100" dir="2700000" algn="tl">
                  <a:srgbClr val="C0C0C0"/>
                </a:outerShdw>
              </a:effectLst>
              <a:latin typeface="Verdana" pitchFamily="34" charset="0"/>
            </a:endParaRPr>
          </a:p>
          <a:p>
            <a:pPr algn="ctr" eaLnBrk="0" hangingPunct="0">
              <a:defRPr/>
            </a:pPr>
            <a:endParaRPr lang="de-DE" sz="1600">
              <a:effectLst>
                <a:outerShdw blurRad="38100" dist="38100" dir="2700000" algn="tl">
                  <a:srgbClr val="C0C0C0"/>
                </a:outerShdw>
              </a:effectLst>
              <a:latin typeface="Verdana" pitchFamily="34" charset="0"/>
            </a:endParaRPr>
          </a:p>
          <a:p>
            <a:pPr eaLnBrk="0" hangingPunct="0">
              <a:defRPr/>
            </a:pPr>
            <a:r>
              <a:rPr lang="de-DE" sz="2000" b="1">
                <a:effectLst>
                  <a:outerShdw blurRad="38100" dist="38100" dir="2700000" algn="tl">
                    <a:srgbClr val="C0C0C0"/>
                  </a:outerShdw>
                </a:effectLst>
                <a:latin typeface="Verdana" pitchFamily="34" charset="0"/>
              </a:rPr>
              <a:t>Niveles:</a:t>
            </a:r>
          </a:p>
          <a:p>
            <a:pPr eaLnBrk="0" hangingPunct="0">
              <a:defRPr/>
            </a:pPr>
            <a:endParaRPr lang="de-DE" sz="2000" b="1">
              <a:effectLst>
                <a:outerShdw blurRad="38100" dist="38100" dir="2700000" algn="tl">
                  <a:srgbClr val="C0C0C0"/>
                </a:outerShdw>
              </a:effectLst>
              <a:latin typeface="Verdana" pitchFamily="34" charset="0"/>
            </a:endParaRPr>
          </a:p>
          <a:p>
            <a:pPr eaLnBrk="0" hangingPunct="0">
              <a:defRPr/>
            </a:pPr>
            <a:r>
              <a:rPr lang="de-DE" sz="2000">
                <a:effectLst>
                  <a:outerShdw blurRad="38100" dist="38100" dir="2700000" algn="tl">
                    <a:srgbClr val="C0C0C0"/>
                  </a:outerShdw>
                </a:effectLst>
                <a:latin typeface="Verdana" pitchFamily="34" charset="0"/>
              </a:rPr>
              <a:t>-$30.000</a:t>
            </a:r>
          </a:p>
          <a:p>
            <a:pPr eaLnBrk="0" hangingPunct="0">
              <a:defRPr/>
            </a:pPr>
            <a:r>
              <a:rPr lang="de-DE" sz="2000">
                <a:effectLst>
                  <a:outerShdw blurRad="38100" dist="38100" dir="2700000" algn="tl">
                    <a:srgbClr val="C0C0C0"/>
                  </a:outerShdw>
                </a:effectLst>
                <a:latin typeface="Verdana" pitchFamily="34" charset="0"/>
              </a:rPr>
              <a:t>$0 (Status Quo)</a:t>
            </a:r>
          </a:p>
          <a:p>
            <a:pPr eaLnBrk="0" hangingPunct="0">
              <a:defRPr/>
            </a:pPr>
            <a:r>
              <a:rPr lang="de-DE" sz="2000">
                <a:effectLst>
                  <a:outerShdw blurRad="38100" dist="38100" dir="2700000" algn="tl">
                    <a:srgbClr val="C0C0C0"/>
                  </a:outerShdw>
                </a:effectLst>
                <a:latin typeface="Verdana" pitchFamily="34" charset="0"/>
              </a:rPr>
              <a:t>+$20.000</a:t>
            </a:r>
          </a:p>
          <a:p>
            <a:pPr eaLnBrk="0" hangingPunct="0">
              <a:defRPr/>
            </a:pPr>
            <a:r>
              <a:rPr lang="de-DE" sz="2000">
                <a:effectLst>
                  <a:outerShdw blurRad="38100" dist="38100" dir="2700000" algn="tl">
                    <a:srgbClr val="C0C0C0"/>
                  </a:outerShdw>
                </a:effectLst>
                <a:latin typeface="Verdana" pitchFamily="34" charset="0"/>
              </a:rPr>
              <a:t>+$30.000</a:t>
            </a:r>
          </a:p>
          <a:p>
            <a:pPr eaLnBrk="0" hangingPunct="0">
              <a:defRPr/>
            </a:pPr>
            <a:r>
              <a:rPr lang="de-DE" sz="2000">
                <a:effectLst>
                  <a:outerShdw blurRad="38100" dist="38100" dir="2700000" algn="tl">
                    <a:srgbClr val="C0C0C0"/>
                  </a:outerShdw>
                </a:effectLst>
                <a:latin typeface="Verdana" pitchFamily="34" charset="0"/>
              </a:rPr>
              <a:t>+$40.000</a:t>
            </a:r>
          </a:p>
          <a:p>
            <a:pPr eaLnBrk="0" hangingPunct="0">
              <a:defRPr/>
            </a:pPr>
            <a:endParaRPr lang="de-DE" sz="2000">
              <a:effectLst>
                <a:outerShdw blurRad="38100" dist="38100" dir="2700000" algn="tl">
                  <a:srgbClr val="C0C0C0"/>
                </a:outerShdw>
              </a:effectLst>
              <a:latin typeface="Verdana" pitchFamily="34" charset="0"/>
            </a:endParaRPr>
          </a:p>
          <a:p>
            <a:pPr eaLnBrk="0" hangingPunct="0">
              <a:defRPr/>
            </a:pPr>
            <a:endParaRPr lang="de-DE" sz="2000">
              <a:effectLst>
                <a:outerShdw blurRad="38100" dist="38100" dir="2700000" algn="tl">
                  <a:srgbClr val="C0C0C0"/>
                </a:outerShdw>
              </a:effectLst>
              <a:latin typeface="Verdana" pitchFamily="34" charset="0"/>
            </a:endParaRPr>
          </a:p>
        </p:txBody>
      </p:sp>
      <p:sp>
        <p:nvSpPr>
          <p:cNvPr id="267269" name="Rectangle 5"/>
          <p:cNvSpPr>
            <a:spLocks noChangeArrowheads="1"/>
          </p:cNvSpPr>
          <p:nvPr/>
        </p:nvSpPr>
        <p:spPr bwMode="auto">
          <a:xfrm>
            <a:off x="1371600" y="0"/>
            <a:ext cx="7772400" cy="549275"/>
          </a:xfrm>
          <a:prstGeom prst="rect">
            <a:avLst/>
          </a:prstGeom>
          <a:noFill/>
          <a:ln w="9525">
            <a:noFill/>
            <a:miter lim="800000"/>
            <a:headEnd/>
            <a:tailEnd/>
          </a:ln>
          <a:effectLst/>
        </p:spPr>
        <p:txBody>
          <a:bodyPr anchor="ctr"/>
          <a:lstStyle/>
          <a:p>
            <a:pPr algn="r">
              <a:defRPr/>
            </a:pPr>
            <a:r>
              <a:rPr lang="es-CL" sz="3200" b="1">
                <a:solidFill>
                  <a:srgbClr val="006600"/>
                </a:solidFill>
                <a:effectLst>
                  <a:outerShdw blurRad="38100" dist="38100" dir="2700000" algn="tl">
                    <a:srgbClr val="C0C0C0"/>
                  </a:outerShdw>
                </a:effectLst>
              </a:rPr>
              <a:t>Construcción de atributos</a:t>
            </a:r>
            <a:endParaRPr lang="es-ES" sz="3200" b="1">
              <a:solidFill>
                <a:srgbClr val="006600"/>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79388" y="609600"/>
            <a:ext cx="8785225" cy="4403725"/>
          </a:xfrm>
        </p:spPr>
        <p:txBody>
          <a:bodyPr/>
          <a:lstStyle/>
          <a:p>
            <a:pPr eaLnBrk="1" hangingPunct="1"/>
            <a:r>
              <a:rPr lang="es-CL" sz="4000" smtClean="0">
                <a:solidFill>
                  <a:schemeClr val="bg1"/>
                </a:solidFill>
              </a:rPr>
              <a:t/>
            </a:r>
            <a:br>
              <a:rPr lang="es-CL" sz="4000" smtClean="0">
                <a:solidFill>
                  <a:schemeClr val="bg1"/>
                </a:solidFill>
              </a:rPr>
            </a:br>
            <a:r>
              <a:rPr lang="es-CL" sz="4000" smtClean="0">
                <a:solidFill>
                  <a:schemeClr val="tx1"/>
                </a:solidFill>
              </a:rPr>
              <a:t>Diseño multifactorial</a:t>
            </a:r>
            <a:br>
              <a:rPr lang="es-CL" sz="4000" smtClean="0">
                <a:solidFill>
                  <a:schemeClr val="tx1"/>
                </a:solidFill>
              </a:rPr>
            </a:br>
            <a:r>
              <a:rPr lang="es-CL" sz="4000" smtClean="0">
                <a:solidFill>
                  <a:schemeClr val="tx1"/>
                </a:solidFill>
              </a:rPr>
              <a:t/>
            </a:r>
            <a:br>
              <a:rPr lang="es-CL" sz="4000" smtClean="0">
                <a:solidFill>
                  <a:schemeClr val="tx1"/>
                </a:solidFill>
              </a:rPr>
            </a:br>
            <a:r>
              <a:rPr lang="es-CL" sz="4000" smtClean="0">
                <a:solidFill>
                  <a:schemeClr val="tx1"/>
                </a:solidFill>
              </a:rPr>
              <a:t>5</a:t>
            </a:r>
            <a:r>
              <a:rPr lang="es-CL" sz="4000" baseline="30000" smtClean="0">
                <a:solidFill>
                  <a:schemeClr val="tx1"/>
                </a:solidFill>
              </a:rPr>
              <a:t>1</a:t>
            </a:r>
            <a:r>
              <a:rPr lang="es-CL" sz="4000" smtClean="0">
                <a:solidFill>
                  <a:schemeClr val="tx1"/>
                </a:solidFill>
              </a:rPr>
              <a:t>x4</a:t>
            </a:r>
            <a:r>
              <a:rPr lang="es-CL" sz="4000" baseline="30000" smtClean="0">
                <a:solidFill>
                  <a:schemeClr val="tx1"/>
                </a:solidFill>
              </a:rPr>
              <a:t>1</a:t>
            </a:r>
            <a:r>
              <a:rPr lang="es-CL" sz="4000" smtClean="0">
                <a:solidFill>
                  <a:schemeClr val="tx1"/>
                </a:solidFill>
              </a:rPr>
              <a:t>x3</a:t>
            </a:r>
            <a:r>
              <a:rPr lang="es-CL" sz="4000" baseline="30000" smtClean="0">
                <a:solidFill>
                  <a:schemeClr val="tx1"/>
                </a:solidFill>
              </a:rPr>
              <a:t>5</a:t>
            </a:r>
            <a:r>
              <a:rPr lang="es-CL" sz="4000" smtClean="0">
                <a:solidFill>
                  <a:schemeClr val="tx1"/>
                </a:solidFill>
              </a:rPr>
              <a:t>=4860 posibles combinaciones de atributos y niveles</a:t>
            </a:r>
            <a:br>
              <a:rPr lang="es-CL" sz="4000" smtClean="0">
                <a:solidFill>
                  <a:schemeClr val="tx1"/>
                </a:solidFill>
              </a:rPr>
            </a:br>
            <a:r>
              <a:rPr lang="es-CL" sz="4000" smtClean="0">
                <a:solidFill>
                  <a:schemeClr val="tx1"/>
                </a:solidFill>
              </a:rPr>
              <a:t>(4860 alternativas posibles)</a:t>
            </a:r>
            <a:br>
              <a:rPr lang="es-CL" sz="4000" smtClean="0">
                <a:solidFill>
                  <a:schemeClr val="tx1"/>
                </a:solidFill>
              </a:rPr>
            </a:br>
            <a:r>
              <a:rPr lang="es-CL" sz="4000" smtClean="0">
                <a:solidFill>
                  <a:schemeClr val="tx1"/>
                </a:solidFill>
              </a:rPr>
              <a:t/>
            </a:r>
            <a:br>
              <a:rPr lang="es-CL" sz="4000" smtClean="0">
                <a:solidFill>
                  <a:schemeClr val="tx1"/>
                </a:solidFill>
              </a:rPr>
            </a:br>
            <a:r>
              <a:rPr lang="es-CL" sz="4000" smtClean="0">
                <a:solidFill>
                  <a:schemeClr val="tx1"/>
                </a:solidFill>
              </a:rPr>
              <a:t>¡Demasiado!</a:t>
            </a:r>
            <a:br>
              <a:rPr lang="es-CL" sz="4000" smtClean="0">
                <a:solidFill>
                  <a:schemeClr val="tx1"/>
                </a:solidFill>
              </a:rPr>
            </a:br>
            <a:r>
              <a:rPr lang="es-CL" sz="4000" smtClean="0">
                <a:solidFill>
                  <a:schemeClr val="tx1"/>
                </a:solidFill>
              </a:rPr>
              <a:t>Solución: </a:t>
            </a:r>
            <a:br>
              <a:rPr lang="es-CL" sz="4000" smtClean="0">
                <a:solidFill>
                  <a:schemeClr val="tx1"/>
                </a:solidFill>
              </a:rPr>
            </a:br>
            <a:r>
              <a:rPr lang="es-CL" sz="4000" smtClean="0">
                <a:solidFill>
                  <a:schemeClr val="tx1"/>
                </a:solidFill>
              </a:rPr>
              <a:t>diseño factorial(32 alternativas)</a:t>
            </a:r>
            <a:endParaRPr lang="es-ES" sz="4000" baseline="30000" smtClean="0">
              <a:solidFill>
                <a:schemeClr val="tx1"/>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ChangeArrowheads="1"/>
          </p:cNvSpPr>
          <p:nvPr/>
        </p:nvSpPr>
        <p:spPr bwMode="auto">
          <a:xfrm>
            <a:off x="611188" y="620713"/>
            <a:ext cx="3352800" cy="4343400"/>
          </a:xfrm>
          <a:prstGeom prst="rect">
            <a:avLst/>
          </a:prstGeom>
          <a:solidFill>
            <a:srgbClr val="FFFFFF"/>
          </a:solidFill>
          <a:ln w="9525">
            <a:solidFill>
              <a:schemeClr val="tx1"/>
            </a:solidFill>
            <a:miter lim="800000"/>
            <a:headEnd/>
            <a:tailEnd/>
          </a:ln>
        </p:spPr>
        <p:txBody>
          <a:bodyPr wrap="none" anchor="ctr"/>
          <a:lstStyle/>
          <a:p>
            <a:endParaRPr lang="es-CL"/>
          </a:p>
        </p:txBody>
      </p:sp>
      <p:grpSp>
        <p:nvGrpSpPr>
          <p:cNvPr id="2" name="Group 3"/>
          <p:cNvGrpSpPr>
            <a:grpSpLocks/>
          </p:cNvGrpSpPr>
          <p:nvPr/>
        </p:nvGrpSpPr>
        <p:grpSpPr bwMode="auto">
          <a:xfrm>
            <a:off x="250825" y="260350"/>
            <a:ext cx="1066800" cy="6161088"/>
            <a:chOff x="96" y="-22"/>
            <a:chExt cx="672" cy="4068"/>
          </a:xfrm>
        </p:grpSpPr>
        <p:sp>
          <p:nvSpPr>
            <p:cNvPr id="91177" name="Rectangle 4"/>
            <p:cNvSpPr>
              <a:spLocks noChangeArrowheads="1"/>
            </p:cNvSpPr>
            <p:nvPr/>
          </p:nvSpPr>
          <p:spPr bwMode="auto">
            <a:xfrm>
              <a:off x="432" y="288"/>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78" name="Rectangle 5"/>
            <p:cNvSpPr>
              <a:spLocks noChangeArrowheads="1"/>
            </p:cNvSpPr>
            <p:nvPr/>
          </p:nvSpPr>
          <p:spPr bwMode="auto">
            <a:xfrm>
              <a:off x="432" y="624"/>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79" name="Rectangle 6"/>
            <p:cNvSpPr>
              <a:spLocks noChangeArrowheads="1"/>
            </p:cNvSpPr>
            <p:nvPr/>
          </p:nvSpPr>
          <p:spPr bwMode="auto">
            <a:xfrm>
              <a:off x="432" y="960"/>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80" name="Rectangle 7"/>
            <p:cNvSpPr>
              <a:spLocks noChangeArrowheads="1"/>
            </p:cNvSpPr>
            <p:nvPr/>
          </p:nvSpPr>
          <p:spPr bwMode="auto">
            <a:xfrm>
              <a:off x="432" y="1584"/>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81" name="Rectangle 8"/>
            <p:cNvSpPr>
              <a:spLocks noChangeArrowheads="1"/>
            </p:cNvSpPr>
            <p:nvPr/>
          </p:nvSpPr>
          <p:spPr bwMode="auto">
            <a:xfrm>
              <a:off x="432" y="1296"/>
              <a:ext cx="336" cy="240"/>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82" name="Rectangle 9"/>
            <p:cNvSpPr>
              <a:spLocks noChangeArrowheads="1"/>
            </p:cNvSpPr>
            <p:nvPr/>
          </p:nvSpPr>
          <p:spPr bwMode="auto">
            <a:xfrm>
              <a:off x="432" y="1920"/>
              <a:ext cx="336" cy="240"/>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83" name="Rectangle 10"/>
            <p:cNvSpPr>
              <a:spLocks noChangeArrowheads="1"/>
            </p:cNvSpPr>
            <p:nvPr/>
          </p:nvSpPr>
          <p:spPr bwMode="auto">
            <a:xfrm>
              <a:off x="432" y="2208"/>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84" name="Text Box 11"/>
            <p:cNvSpPr txBox="1">
              <a:spLocks noChangeArrowheads="1"/>
            </p:cNvSpPr>
            <p:nvPr/>
          </p:nvSpPr>
          <p:spPr bwMode="auto">
            <a:xfrm>
              <a:off x="144" y="240"/>
              <a:ext cx="212" cy="302"/>
            </a:xfrm>
            <a:prstGeom prst="rect">
              <a:avLst/>
            </a:prstGeom>
            <a:noFill/>
            <a:ln w="9525">
              <a:noFill/>
              <a:miter lim="800000"/>
              <a:headEnd/>
              <a:tailEnd/>
            </a:ln>
          </p:spPr>
          <p:txBody>
            <a:bodyPr>
              <a:spAutoFit/>
            </a:bodyPr>
            <a:lstStyle/>
            <a:p>
              <a:r>
                <a:rPr lang="de-DE" sz="2400">
                  <a:latin typeface="Times New Roman" pitchFamily="18" charset="0"/>
                </a:rPr>
                <a:t>1</a:t>
              </a:r>
            </a:p>
          </p:txBody>
        </p:sp>
        <p:sp>
          <p:nvSpPr>
            <p:cNvPr id="91185" name="Text Box 12"/>
            <p:cNvSpPr txBox="1">
              <a:spLocks noChangeArrowheads="1"/>
            </p:cNvSpPr>
            <p:nvPr/>
          </p:nvSpPr>
          <p:spPr bwMode="auto">
            <a:xfrm>
              <a:off x="144" y="624"/>
              <a:ext cx="212" cy="302"/>
            </a:xfrm>
            <a:prstGeom prst="rect">
              <a:avLst/>
            </a:prstGeom>
            <a:noFill/>
            <a:ln w="9525">
              <a:noFill/>
              <a:miter lim="800000"/>
              <a:headEnd/>
              <a:tailEnd/>
            </a:ln>
          </p:spPr>
          <p:txBody>
            <a:bodyPr>
              <a:spAutoFit/>
            </a:bodyPr>
            <a:lstStyle/>
            <a:p>
              <a:r>
                <a:rPr lang="de-DE" sz="2400">
                  <a:latin typeface="Times New Roman" pitchFamily="18" charset="0"/>
                </a:rPr>
                <a:t>2</a:t>
              </a:r>
            </a:p>
          </p:txBody>
        </p:sp>
        <p:sp>
          <p:nvSpPr>
            <p:cNvPr id="91186" name="Text Box 13"/>
            <p:cNvSpPr txBox="1">
              <a:spLocks noChangeArrowheads="1"/>
            </p:cNvSpPr>
            <p:nvPr/>
          </p:nvSpPr>
          <p:spPr bwMode="auto">
            <a:xfrm>
              <a:off x="144" y="912"/>
              <a:ext cx="212" cy="302"/>
            </a:xfrm>
            <a:prstGeom prst="rect">
              <a:avLst/>
            </a:prstGeom>
            <a:noFill/>
            <a:ln w="9525">
              <a:noFill/>
              <a:miter lim="800000"/>
              <a:headEnd/>
              <a:tailEnd/>
            </a:ln>
          </p:spPr>
          <p:txBody>
            <a:bodyPr>
              <a:spAutoFit/>
            </a:bodyPr>
            <a:lstStyle/>
            <a:p>
              <a:r>
                <a:rPr lang="de-DE" sz="2400">
                  <a:latin typeface="Times New Roman" pitchFamily="18" charset="0"/>
                </a:rPr>
                <a:t>3</a:t>
              </a:r>
            </a:p>
          </p:txBody>
        </p:sp>
        <p:sp>
          <p:nvSpPr>
            <p:cNvPr id="91187" name="Text Box 14"/>
            <p:cNvSpPr txBox="1">
              <a:spLocks noChangeArrowheads="1"/>
            </p:cNvSpPr>
            <p:nvPr/>
          </p:nvSpPr>
          <p:spPr bwMode="auto">
            <a:xfrm>
              <a:off x="144" y="1248"/>
              <a:ext cx="212" cy="302"/>
            </a:xfrm>
            <a:prstGeom prst="rect">
              <a:avLst/>
            </a:prstGeom>
            <a:noFill/>
            <a:ln w="9525">
              <a:noFill/>
              <a:miter lim="800000"/>
              <a:headEnd/>
              <a:tailEnd/>
            </a:ln>
          </p:spPr>
          <p:txBody>
            <a:bodyPr>
              <a:spAutoFit/>
            </a:bodyPr>
            <a:lstStyle/>
            <a:p>
              <a:r>
                <a:rPr lang="de-DE" sz="2400">
                  <a:latin typeface="Times New Roman" pitchFamily="18" charset="0"/>
                </a:rPr>
                <a:t>4</a:t>
              </a:r>
            </a:p>
          </p:txBody>
        </p:sp>
        <p:sp>
          <p:nvSpPr>
            <p:cNvPr id="91188" name="Text Box 15"/>
            <p:cNvSpPr txBox="1">
              <a:spLocks noChangeArrowheads="1"/>
            </p:cNvSpPr>
            <p:nvPr/>
          </p:nvSpPr>
          <p:spPr bwMode="auto">
            <a:xfrm>
              <a:off x="144" y="1536"/>
              <a:ext cx="212" cy="301"/>
            </a:xfrm>
            <a:prstGeom prst="rect">
              <a:avLst/>
            </a:prstGeom>
            <a:noFill/>
            <a:ln w="9525">
              <a:noFill/>
              <a:miter lim="800000"/>
              <a:headEnd/>
              <a:tailEnd/>
            </a:ln>
          </p:spPr>
          <p:txBody>
            <a:bodyPr>
              <a:spAutoFit/>
            </a:bodyPr>
            <a:lstStyle/>
            <a:p>
              <a:r>
                <a:rPr lang="de-DE" sz="2400">
                  <a:latin typeface="Times New Roman" pitchFamily="18" charset="0"/>
                </a:rPr>
                <a:t>5</a:t>
              </a:r>
            </a:p>
          </p:txBody>
        </p:sp>
        <p:sp>
          <p:nvSpPr>
            <p:cNvPr id="91189" name="Text Box 16"/>
            <p:cNvSpPr txBox="1">
              <a:spLocks noChangeArrowheads="1"/>
            </p:cNvSpPr>
            <p:nvPr/>
          </p:nvSpPr>
          <p:spPr bwMode="auto">
            <a:xfrm>
              <a:off x="144" y="1872"/>
              <a:ext cx="212" cy="302"/>
            </a:xfrm>
            <a:prstGeom prst="rect">
              <a:avLst/>
            </a:prstGeom>
            <a:noFill/>
            <a:ln w="9525">
              <a:noFill/>
              <a:miter lim="800000"/>
              <a:headEnd/>
              <a:tailEnd/>
            </a:ln>
          </p:spPr>
          <p:txBody>
            <a:bodyPr>
              <a:spAutoFit/>
            </a:bodyPr>
            <a:lstStyle/>
            <a:p>
              <a:r>
                <a:rPr lang="de-DE" sz="2400">
                  <a:latin typeface="Times New Roman" pitchFamily="18" charset="0"/>
                </a:rPr>
                <a:t>6</a:t>
              </a:r>
            </a:p>
          </p:txBody>
        </p:sp>
        <p:sp>
          <p:nvSpPr>
            <p:cNvPr id="91190" name="Text Box 17"/>
            <p:cNvSpPr txBox="1">
              <a:spLocks noChangeArrowheads="1"/>
            </p:cNvSpPr>
            <p:nvPr/>
          </p:nvSpPr>
          <p:spPr bwMode="auto">
            <a:xfrm>
              <a:off x="144" y="2160"/>
              <a:ext cx="212" cy="302"/>
            </a:xfrm>
            <a:prstGeom prst="rect">
              <a:avLst/>
            </a:prstGeom>
            <a:noFill/>
            <a:ln w="9525">
              <a:noFill/>
              <a:miter lim="800000"/>
              <a:headEnd/>
              <a:tailEnd/>
            </a:ln>
          </p:spPr>
          <p:txBody>
            <a:bodyPr>
              <a:spAutoFit/>
            </a:bodyPr>
            <a:lstStyle/>
            <a:p>
              <a:r>
                <a:rPr lang="de-DE" sz="2400">
                  <a:latin typeface="Times New Roman" pitchFamily="18" charset="0"/>
                </a:rPr>
                <a:t>7</a:t>
              </a:r>
            </a:p>
          </p:txBody>
        </p:sp>
        <p:sp>
          <p:nvSpPr>
            <p:cNvPr id="271378" name="Text Box 18"/>
            <p:cNvSpPr txBox="1">
              <a:spLocks noChangeArrowheads="1"/>
            </p:cNvSpPr>
            <p:nvPr/>
          </p:nvSpPr>
          <p:spPr bwMode="auto">
            <a:xfrm>
              <a:off x="528" y="2352"/>
              <a:ext cx="172" cy="1471"/>
            </a:xfrm>
            <a:prstGeom prst="rect">
              <a:avLst/>
            </a:prstGeom>
            <a:noFill/>
            <a:ln w="9525">
              <a:noFill/>
              <a:miter lim="800000"/>
              <a:headEnd/>
              <a:tailEnd/>
            </a:ln>
            <a:effectLst/>
          </p:spPr>
          <p:txBody>
            <a:bodyPr wrap="none">
              <a:spAutoFit/>
            </a:bodyPr>
            <a:lstStyle/>
            <a:p>
              <a:pPr>
                <a:defRPr/>
              </a:pPr>
              <a:endParaRPr lang="de-DE" sz="2800" b="1">
                <a:solidFill>
                  <a:schemeClr val="bg1"/>
                </a:solidFill>
                <a:effectLst>
                  <a:outerShdw blurRad="38100" dist="38100" dir="2700000" algn="tl">
                    <a:srgbClr val="C0C0C0"/>
                  </a:outerShdw>
                </a:effectLst>
                <a:latin typeface="Times New Roman" pitchFamily="18" charset="0"/>
              </a:endParaRPr>
            </a:p>
            <a:p>
              <a:pPr>
                <a:defRPr/>
              </a:pPr>
              <a:endParaRPr lang="de-DE" sz="2800" b="1">
                <a:solidFill>
                  <a:schemeClr val="bg1"/>
                </a:solidFill>
                <a:effectLst>
                  <a:outerShdw blurRad="38100" dist="38100" dir="2700000" algn="tl">
                    <a:srgbClr val="C0C0C0"/>
                  </a:outerShdw>
                </a:effectLst>
                <a:latin typeface="Times New Roman" pitchFamily="18" charset="0"/>
              </a:endParaRPr>
            </a:p>
            <a:p>
              <a:pPr>
                <a:defRPr/>
              </a:pPr>
              <a:r>
                <a:rPr lang="de-DE" sz="2800" b="1">
                  <a:solidFill>
                    <a:schemeClr val="bg1"/>
                  </a:solidFill>
                  <a:effectLst>
                    <a:outerShdw blurRad="38100" dist="38100" dir="2700000" algn="tl">
                      <a:srgbClr val="C0C0C0"/>
                    </a:outerShdw>
                  </a:effectLst>
                  <a:latin typeface="Times New Roman" pitchFamily="18" charset="0"/>
                </a:rPr>
                <a:t>.</a:t>
              </a:r>
            </a:p>
            <a:p>
              <a:pPr>
                <a:defRPr/>
              </a:pPr>
              <a:r>
                <a:rPr lang="de-DE" sz="2800" b="1">
                  <a:solidFill>
                    <a:schemeClr val="bg1"/>
                  </a:solidFill>
                  <a:effectLst>
                    <a:outerShdw blurRad="38100" dist="38100" dir="2700000" algn="tl">
                      <a:srgbClr val="C0C0C0"/>
                    </a:outerShdw>
                  </a:effectLst>
                  <a:latin typeface="Times New Roman" pitchFamily="18" charset="0"/>
                </a:rPr>
                <a:t>.</a:t>
              </a:r>
            </a:p>
            <a:p>
              <a:pPr>
                <a:defRPr/>
              </a:pPr>
              <a:r>
                <a:rPr lang="de-DE" sz="2800" b="1">
                  <a:solidFill>
                    <a:schemeClr val="bg1"/>
                  </a:solidFill>
                  <a:effectLst>
                    <a:outerShdw blurRad="38100" dist="38100" dir="2700000" algn="tl">
                      <a:srgbClr val="C0C0C0"/>
                    </a:outerShdw>
                  </a:effectLst>
                  <a:latin typeface="Times New Roman" pitchFamily="18" charset="0"/>
                </a:rPr>
                <a:t>.</a:t>
              </a:r>
            </a:p>
          </p:txBody>
        </p:sp>
        <p:sp>
          <p:nvSpPr>
            <p:cNvPr id="91192" name="Rectangle 19"/>
            <p:cNvSpPr>
              <a:spLocks noChangeArrowheads="1"/>
            </p:cNvSpPr>
            <p:nvPr/>
          </p:nvSpPr>
          <p:spPr bwMode="auto">
            <a:xfrm>
              <a:off x="432" y="3744"/>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93" name="Text Box 20"/>
            <p:cNvSpPr txBox="1">
              <a:spLocks noChangeArrowheads="1"/>
            </p:cNvSpPr>
            <p:nvPr/>
          </p:nvSpPr>
          <p:spPr bwMode="auto">
            <a:xfrm>
              <a:off x="96" y="3744"/>
              <a:ext cx="356" cy="302"/>
            </a:xfrm>
            <a:prstGeom prst="rect">
              <a:avLst/>
            </a:prstGeom>
            <a:noFill/>
            <a:ln w="9525">
              <a:noFill/>
              <a:miter lim="800000"/>
              <a:headEnd/>
              <a:tailEnd/>
            </a:ln>
          </p:spPr>
          <p:txBody>
            <a:bodyPr>
              <a:spAutoFit/>
            </a:bodyPr>
            <a:lstStyle/>
            <a:p>
              <a:r>
                <a:rPr lang="de-DE" sz="2400">
                  <a:latin typeface="Times New Roman" pitchFamily="18" charset="0"/>
                </a:rPr>
                <a:t>32</a:t>
              </a:r>
            </a:p>
          </p:txBody>
        </p:sp>
        <p:sp>
          <p:nvSpPr>
            <p:cNvPr id="91194" name="Rectangle 21"/>
            <p:cNvSpPr>
              <a:spLocks noChangeArrowheads="1"/>
            </p:cNvSpPr>
            <p:nvPr/>
          </p:nvSpPr>
          <p:spPr bwMode="auto">
            <a:xfrm>
              <a:off x="432" y="2544"/>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95" name="Text Box 22"/>
            <p:cNvSpPr txBox="1">
              <a:spLocks noChangeArrowheads="1"/>
            </p:cNvSpPr>
            <p:nvPr/>
          </p:nvSpPr>
          <p:spPr bwMode="auto">
            <a:xfrm>
              <a:off x="192" y="2496"/>
              <a:ext cx="212" cy="301"/>
            </a:xfrm>
            <a:prstGeom prst="rect">
              <a:avLst/>
            </a:prstGeom>
            <a:noFill/>
            <a:ln w="9525">
              <a:noFill/>
              <a:miter lim="800000"/>
              <a:headEnd/>
              <a:tailEnd/>
            </a:ln>
          </p:spPr>
          <p:txBody>
            <a:bodyPr>
              <a:spAutoFit/>
            </a:bodyPr>
            <a:lstStyle/>
            <a:p>
              <a:r>
                <a:rPr lang="de-DE" sz="2400">
                  <a:latin typeface="Times New Roman" pitchFamily="18" charset="0"/>
                </a:rPr>
                <a:t>8</a:t>
              </a:r>
            </a:p>
          </p:txBody>
        </p:sp>
        <p:sp>
          <p:nvSpPr>
            <p:cNvPr id="271383" name="Text Box 23"/>
            <p:cNvSpPr txBox="1">
              <a:spLocks noChangeArrowheads="1"/>
            </p:cNvSpPr>
            <p:nvPr/>
          </p:nvSpPr>
          <p:spPr bwMode="auto">
            <a:xfrm>
              <a:off x="470" y="-22"/>
              <a:ext cx="255" cy="302"/>
            </a:xfrm>
            <a:prstGeom prst="rect">
              <a:avLst/>
            </a:prstGeom>
            <a:noFill/>
            <a:ln w="9525">
              <a:noFill/>
              <a:miter lim="800000"/>
              <a:headEnd/>
              <a:tailEnd/>
            </a:ln>
            <a:effectLst/>
          </p:spPr>
          <p:txBody>
            <a:bodyPr wrap="none">
              <a:spAutoFit/>
            </a:bodyPr>
            <a:lstStyle/>
            <a:p>
              <a:pPr>
                <a:defRPr/>
              </a:pPr>
              <a:r>
                <a:rPr lang="de-DE" sz="2400" b="1">
                  <a:effectLst>
                    <a:outerShdw blurRad="38100" dist="38100" dir="2700000" algn="tl">
                      <a:srgbClr val="C0C0C0"/>
                    </a:outerShdw>
                  </a:effectLst>
                  <a:latin typeface="Times New Roman" pitchFamily="18" charset="0"/>
                </a:rPr>
                <a:t>A</a:t>
              </a:r>
            </a:p>
          </p:txBody>
        </p:sp>
      </p:grpSp>
      <p:grpSp>
        <p:nvGrpSpPr>
          <p:cNvPr id="3" name="Group 24"/>
          <p:cNvGrpSpPr>
            <a:grpSpLocks/>
          </p:cNvGrpSpPr>
          <p:nvPr/>
        </p:nvGrpSpPr>
        <p:grpSpPr bwMode="auto">
          <a:xfrm>
            <a:off x="1979613" y="188913"/>
            <a:ext cx="533400" cy="6400800"/>
            <a:chOff x="1248" y="0"/>
            <a:chExt cx="336" cy="4032"/>
          </a:xfrm>
        </p:grpSpPr>
        <p:sp>
          <p:nvSpPr>
            <p:cNvPr id="91166" name="Rectangle 25"/>
            <p:cNvSpPr>
              <a:spLocks noChangeArrowheads="1"/>
            </p:cNvSpPr>
            <p:nvPr/>
          </p:nvSpPr>
          <p:spPr bwMode="auto">
            <a:xfrm>
              <a:off x="1248" y="288"/>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67" name="Rectangle 26"/>
            <p:cNvSpPr>
              <a:spLocks noChangeArrowheads="1"/>
            </p:cNvSpPr>
            <p:nvPr/>
          </p:nvSpPr>
          <p:spPr bwMode="auto">
            <a:xfrm>
              <a:off x="1248" y="624"/>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68" name="Rectangle 27"/>
            <p:cNvSpPr>
              <a:spLocks noChangeArrowheads="1"/>
            </p:cNvSpPr>
            <p:nvPr/>
          </p:nvSpPr>
          <p:spPr bwMode="auto">
            <a:xfrm>
              <a:off x="1248" y="960"/>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69" name="Rectangle 28"/>
            <p:cNvSpPr>
              <a:spLocks noChangeArrowheads="1"/>
            </p:cNvSpPr>
            <p:nvPr/>
          </p:nvSpPr>
          <p:spPr bwMode="auto">
            <a:xfrm>
              <a:off x="1248" y="1584"/>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70" name="Rectangle 29"/>
            <p:cNvSpPr>
              <a:spLocks noChangeArrowheads="1"/>
            </p:cNvSpPr>
            <p:nvPr/>
          </p:nvSpPr>
          <p:spPr bwMode="auto">
            <a:xfrm>
              <a:off x="1248" y="1296"/>
              <a:ext cx="336" cy="240"/>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71" name="Rectangle 30"/>
            <p:cNvSpPr>
              <a:spLocks noChangeArrowheads="1"/>
            </p:cNvSpPr>
            <p:nvPr/>
          </p:nvSpPr>
          <p:spPr bwMode="auto">
            <a:xfrm>
              <a:off x="1248" y="1920"/>
              <a:ext cx="336" cy="240"/>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72" name="Rectangle 31"/>
            <p:cNvSpPr>
              <a:spLocks noChangeArrowheads="1"/>
            </p:cNvSpPr>
            <p:nvPr/>
          </p:nvSpPr>
          <p:spPr bwMode="auto">
            <a:xfrm>
              <a:off x="1248" y="2208"/>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271392" name="Text Box 32"/>
            <p:cNvSpPr txBox="1">
              <a:spLocks noChangeArrowheads="1"/>
            </p:cNvSpPr>
            <p:nvPr/>
          </p:nvSpPr>
          <p:spPr bwMode="auto">
            <a:xfrm>
              <a:off x="1344" y="2352"/>
              <a:ext cx="172" cy="1403"/>
            </a:xfrm>
            <a:prstGeom prst="rect">
              <a:avLst/>
            </a:prstGeom>
            <a:noFill/>
            <a:ln w="9525">
              <a:noFill/>
              <a:miter lim="800000"/>
              <a:headEnd/>
              <a:tailEnd/>
            </a:ln>
            <a:effectLst/>
          </p:spPr>
          <p:txBody>
            <a:bodyPr wrap="none">
              <a:spAutoFit/>
            </a:bodyPr>
            <a:lstStyle/>
            <a:p>
              <a:pPr>
                <a:defRPr/>
              </a:pPr>
              <a:endParaRPr lang="de-DE" sz="2800" b="1">
                <a:solidFill>
                  <a:schemeClr val="bg1"/>
                </a:solidFill>
                <a:effectLst>
                  <a:outerShdw blurRad="38100" dist="38100" dir="2700000" algn="tl">
                    <a:srgbClr val="C0C0C0"/>
                  </a:outerShdw>
                </a:effectLst>
                <a:latin typeface="Times New Roman" pitchFamily="18" charset="0"/>
              </a:endParaRPr>
            </a:p>
            <a:p>
              <a:pPr>
                <a:defRPr/>
              </a:pPr>
              <a:endParaRPr lang="de-DE" sz="2800" b="1">
                <a:solidFill>
                  <a:schemeClr val="bg1"/>
                </a:solidFill>
                <a:effectLst>
                  <a:outerShdw blurRad="38100" dist="38100" dir="2700000" algn="tl">
                    <a:srgbClr val="C0C0C0"/>
                  </a:outerShdw>
                </a:effectLst>
                <a:latin typeface="Times New Roman" pitchFamily="18" charset="0"/>
              </a:endParaRPr>
            </a:p>
            <a:p>
              <a:pPr>
                <a:defRPr/>
              </a:pPr>
              <a:r>
                <a:rPr lang="de-DE" sz="2800" b="1">
                  <a:solidFill>
                    <a:schemeClr val="bg1"/>
                  </a:solidFill>
                  <a:effectLst>
                    <a:outerShdw blurRad="38100" dist="38100" dir="2700000" algn="tl">
                      <a:srgbClr val="C0C0C0"/>
                    </a:outerShdw>
                  </a:effectLst>
                  <a:latin typeface="Times New Roman" pitchFamily="18" charset="0"/>
                </a:rPr>
                <a:t>.</a:t>
              </a:r>
            </a:p>
            <a:p>
              <a:pPr>
                <a:defRPr/>
              </a:pPr>
              <a:r>
                <a:rPr lang="de-DE" sz="2800" b="1">
                  <a:solidFill>
                    <a:schemeClr val="bg1"/>
                  </a:solidFill>
                  <a:effectLst>
                    <a:outerShdw blurRad="38100" dist="38100" dir="2700000" algn="tl">
                      <a:srgbClr val="C0C0C0"/>
                    </a:outerShdw>
                  </a:effectLst>
                  <a:latin typeface="Times New Roman" pitchFamily="18" charset="0"/>
                </a:rPr>
                <a:t>.</a:t>
              </a:r>
            </a:p>
            <a:p>
              <a:pPr>
                <a:defRPr/>
              </a:pPr>
              <a:r>
                <a:rPr lang="de-DE" sz="2800" b="1">
                  <a:solidFill>
                    <a:schemeClr val="bg1"/>
                  </a:solidFill>
                  <a:effectLst>
                    <a:outerShdw blurRad="38100" dist="38100" dir="2700000" algn="tl">
                      <a:srgbClr val="C0C0C0"/>
                    </a:outerShdw>
                  </a:effectLst>
                  <a:latin typeface="Times New Roman" pitchFamily="18" charset="0"/>
                </a:rPr>
                <a:t>.</a:t>
              </a:r>
            </a:p>
          </p:txBody>
        </p:sp>
        <p:sp>
          <p:nvSpPr>
            <p:cNvPr id="91174" name="Rectangle 33"/>
            <p:cNvSpPr>
              <a:spLocks noChangeArrowheads="1"/>
            </p:cNvSpPr>
            <p:nvPr/>
          </p:nvSpPr>
          <p:spPr bwMode="auto">
            <a:xfrm>
              <a:off x="1248" y="3744"/>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91175" name="Rectangle 34"/>
            <p:cNvSpPr>
              <a:spLocks noChangeArrowheads="1"/>
            </p:cNvSpPr>
            <p:nvPr/>
          </p:nvSpPr>
          <p:spPr bwMode="auto">
            <a:xfrm>
              <a:off x="1248" y="2544"/>
              <a:ext cx="336" cy="288"/>
            </a:xfrm>
            <a:prstGeom prst="rect">
              <a:avLst/>
            </a:prstGeom>
            <a:solidFill>
              <a:srgbClr val="FFFF00"/>
            </a:solidFill>
            <a:ln w="9525">
              <a:solidFill>
                <a:schemeClr val="tx1"/>
              </a:solidFill>
              <a:miter lim="800000"/>
              <a:headEnd/>
              <a:tailEnd/>
            </a:ln>
          </p:spPr>
          <p:txBody>
            <a:bodyPr wrap="none" anchor="ctr"/>
            <a:lstStyle/>
            <a:p>
              <a:endParaRPr lang="es-CL"/>
            </a:p>
          </p:txBody>
        </p:sp>
        <p:sp>
          <p:nvSpPr>
            <p:cNvPr id="271395" name="Text Box 35"/>
            <p:cNvSpPr txBox="1">
              <a:spLocks noChangeArrowheads="1"/>
            </p:cNvSpPr>
            <p:nvPr/>
          </p:nvSpPr>
          <p:spPr bwMode="auto">
            <a:xfrm>
              <a:off x="1296" y="0"/>
              <a:ext cx="244" cy="288"/>
            </a:xfrm>
            <a:prstGeom prst="rect">
              <a:avLst/>
            </a:prstGeom>
            <a:noFill/>
            <a:ln w="9525">
              <a:noFill/>
              <a:miter lim="800000"/>
              <a:headEnd/>
              <a:tailEnd/>
            </a:ln>
            <a:effectLst/>
          </p:spPr>
          <p:txBody>
            <a:bodyPr wrap="none">
              <a:spAutoFit/>
            </a:bodyPr>
            <a:lstStyle/>
            <a:p>
              <a:pPr>
                <a:defRPr/>
              </a:pPr>
              <a:r>
                <a:rPr lang="de-DE" sz="2400" b="1">
                  <a:effectLst>
                    <a:outerShdw blurRad="38100" dist="38100" dir="2700000" algn="tl">
                      <a:srgbClr val="C0C0C0"/>
                    </a:outerShdw>
                  </a:effectLst>
                  <a:latin typeface="Times New Roman" pitchFamily="18" charset="0"/>
                </a:rPr>
                <a:t>B</a:t>
              </a:r>
            </a:p>
          </p:txBody>
        </p:sp>
      </p:grpSp>
      <p:grpSp>
        <p:nvGrpSpPr>
          <p:cNvPr id="4" name="Group 36"/>
          <p:cNvGrpSpPr>
            <a:grpSpLocks/>
          </p:cNvGrpSpPr>
          <p:nvPr/>
        </p:nvGrpSpPr>
        <p:grpSpPr bwMode="auto">
          <a:xfrm>
            <a:off x="3132138" y="188913"/>
            <a:ext cx="742950" cy="6400800"/>
            <a:chOff x="2016" y="0"/>
            <a:chExt cx="468" cy="4032"/>
          </a:xfrm>
        </p:grpSpPr>
        <p:sp>
          <p:nvSpPr>
            <p:cNvPr id="91155" name="Rectangle 37"/>
            <p:cNvSpPr>
              <a:spLocks noChangeArrowheads="1"/>
            </p:cNvSpPr>
            <p:nvPr/>
          </p:nvSpPr>
          <p:spPr bwMode="auto">
            <a:xfrm>
              <a:off x="2064" y="288"/>
              <a:ext cx="336" cy="288"/>
            </a:xfrm>
            <a:prstGeom prst="rect">
              <a:avLst/>
            </a:prstGeom>
            <a:solidFill>
              <a:srgbClr val="0000FF"/>
            </a:solidFill>
            <a:ln w="9525">
              <a:solidFill>
                <a:schemeClr val="tx1"/>
              </a:solidFill>
              <a:miter lim="800000"/>
              <a:headEnd/>
              <a:tailEnd/>
            </a:ln>
          </p:spPr>
          <p:txBody>
            <a:bodyPr wrap="none" anchor="ctr"/>
            <a:lstStyle/>
            <a:p>
              <a:endParaRPr lang="es-CL"/>
            </a:p>
          </p:txBody>
        </p:sp>
        <p:sp>
          <p:nvSpPr>
            <p:cNvPr id="91156" name="Rectangle 38"/>
            <p:cNvSpPr>
              <a:spLocks noChangeArrowheads="1"/>
            </p:cNvSpPr>
            <p:nvPr/>
          </p:nvSpPr>
          <p:spPr bwMode="auto">
            <a:xfrm>
              <a:off x="2064" y="624"/>
              <a:ext cx="336" cy="288"/>
            </a:xfrm>
            <a:prstGeom prst="rect">
              <a:avLst/>
            </a:prstGeom>
            <a:solidFill>
              <a:srgbClr val="0000FF"/>
            </a:solidFill>
            <a:ln w="9525">
              <a:solidFill>
                <a:schemeClr val="tx1"/>
              </a:solidFill>
              <a:miter lim="800000"/>
              <a:headEnd/>
              <a:tailEnd/>
            </a:ln>
          </p:spPr>
          <p:txBody>
            <a:bodyPr wrap="none" anchor="ctr"/>
            <a:lstStyle/>
            <a:p>
              <a:endParaRPr lang="es-CL"/>
            </a:p>
          </p:txBody>
        </p:sp>
        <p:sp>
          <p:nvSpPr>
            <p:cNvPr id="91157" name="Rectangle 39"/>
            <p:cNvSpPr>
              <a:spLocks noChangeArrowheads="1"/>
            </p:cNvSpPr>
            <p:nvPr/>
          </p:nvSpPr>
          <p:spPr bwMode="auto">
            <a:xfrm>
              <a:off x="2064" y="960"/>
              <a:ext cx="336" cy="288"/>
            </a:xfrm>
            <a:prstGeom prst="rect">
              <a:avLst/>
            </a:prstGeom>
            <a:solidFill>
              <a:srgbClr val="0000FF"/>
            </a:solidFill>
            <a:ln w="9525">
              <a:solidFill>
                <a:schemeClr val="tx1"/>
              </a:solidFill>
              <a:miter lim="800000"/>
              <a:headEnd/>
              <a:tailEnd/>
            </a:ln>
          </p:spPr>
          <p:txBody>
            <a:bodyPr wrap="none" anchor="ctr"/>
            <a:lstStyle/>
            <a:p>
              <a:endParaRPr lang="es-CL"/>
            </a:p>
          </p:txBody>
        </p:sp>
        <p:sp>
          <p:nvSpPr>
            <p:cNvPr id="91158" name="Rectangle 40"/>
            <p:cNvSpPr>
              <a:spLocks noChangeArrowheads="1"/>
            </p:cNvSpPr>
            <p:nvPr/>
          </p:nvSpPr>
          <p:spPr bwMode="auto">
            <a:xfrm>
              <a:off x="2064" y="1584"/>
              <a:ext cx="336" cy="288"/>
            </a:xfrm>
            <a:prstGeom prst="rect">
              <a:avLst/>
            </a:prstGeom>
            <a:solidFill>
              <a:srgbClr val="0000FF"/>
            </a:solidFill>
            <a:ln w="9525">
              <a:solidFill>
                <a:schemeClr val="tx1"/>
              </a:solidFill>
              <a:miter lim="800000"/>
              <a:headEnd/>
              <a:tailEnd/>
            </a:ln>
          </p:spPr>
          <p:txBody>
            <a:bodyPr wrap="none" anchor="ctr"/>
            <a:lstStyle/>
            <a:p>
              <a:endParaRPr lang="es-CL"/>
            </a:p>
          </p:txBody>
        </p:sp>
        <p:sp>
          <p:nvSpPr>
            <p:cNvPr id="91159" name="Rectangle 41"/>
            <p:cNvSpPr>
              <a:spLocks noChangeArrowheads="1"/>
            </p:cNvSpPr>
            <p:nvPr/>
          </p:nvSpPr>
          <p:spPr bwMode="auto">
            <a:xfrm>
              <a:off x="2064" y="1296"/>
              <a:ext cx="336" cy="240"/>
            </a:xfrm>
            <a:prstGeom prst="rect">
              <a:avLst/>
            </a:prstGeom>
            <a:solidFill>
              <a:srgbClr val="0000FF"/>
            </a:solidFill>
            <a:ln w="9525">
              <a:solidFill>
                <a:schemeClr val="tx1"/>
              </a:solidFill>
              <a:miter lim="800000"/>
              <a:headEnd/>
              <a:tailEnd/>
            </a:ln>
          </p:spPr>
          <p:txBody>
            <a:bodyPr wrap="none" anchor="ctr"/>
            <a:lstStyle/>
            <a:p>
              <a:endParaRPr lang="es-CL"/>
            </a:p>
          </p:txBody>
        </p:sp>
        <p:sp>
          <p:nvSpPr>
            <p:cNvPr id="91160" name="Rectangle 42"/>
            <p:cNvSpPr>
              <a:spLocks noChangeArrowheads="1"/>
            </p:cNvSpPr>
            <p:nvPr/>
          </p:nvSpPr>
          <p:spPr bwMode="auto">
            <a:xfrm>
              <a:off x="2064" y="1920"/>
              <a:ext cx="336" cy="240"/>
            </a:xfrm>
            <a:prstGeom prst="rect">
              <a:avLst/>
            </a:prstGeom>
            <a:solidFill>
              <a:srgbClr val="0000FF"/>
            </a:solidFill>
            <a:ln w="9525">
              <a:solidFill>
                <a:schemeClr val="tx1"/>
              </a:solidFill>
              <a:miter lim="800000"/>
              <a:headEnd/>
              <a:tailEnd/>
            </a:ln>
          </p:spPr>
          <p:txBody>
            <a:bodyPr wrap="none" anchor="ctr"/>
            <a:lstStyle/>
            <a:p>
              <a:endParaRPr lang="es-CL"/>
            </a:p>
          </p:txBody>
        </p:sp>
        <p:sp>
          <p:nvSpPr>
            <p:cNvPr id="91161" name="Rectangle 43"/>
            <p:cNvSpPr>
              <a:spLocks noChangeArrowheads="1"/>
            </p:cNvSpPr>
            <p:nvPr/>
          </p:nvSpPr>
          <p:spPr bwMode="auto">
            <a:xfrm>
              <a:off x="2064" y="2208"/>
              <a:ext cx="336" cy="288"/>
            </a:xfrm>
            <a:prstGeom prst="rect">
              <a:avLst/>
            </a:prstGeom>
            <a:solidFill>
              <a:srgbClr val="0000FF"/>
            </a:solidFill>
            <a:ln w="9525">
              <a:solidFill>
                <a:schemeClr val="tx1"/>
              </a:solidFill>
              <a:miter lim="800000"/>
              <a:headEnd/>
              <a:tailEnd/>
            </a:ln>
          </p:spPr>
          <p:txBody>
            <a:bodyPr wrap="none" anchor="ctr"/>
            <a:lstStyle/>
            <a:p>
              <a:endParaRPr lang="es-CL"/>
            </a:p>
          </p:txBody>
        </p:sp>
        <p:sp>
          <p:nvSpPr>
            <p:cNvPr id="271404" name="Text Box 44"/>
            <p:cNvSpPr txBox="1">
              <a:spLocks noChangeArrowheads="1"/>
            </p:cNvSpPr>
            <p:nvPr/>
          </p:nvSpPr>
          <p:spPr bwMode="auto">
            <a:xfrm>
              <a:off x="2160" y="2352"/>
              <a:ext cx="172" cy="1403"/>
            </a:xfrm>
            <a:prstGeom prst="rect">
              <a:avLst/>
            </a:prstGeom>
            <a:noFill/>
            <a:ln w="9525">
              <a:noFill/>
              <a:miter lim="800000"/>
              <a:headEnd/>
              <a:tailEnd/>
            </a:ln>
            <a:effectLst/>
          </p:spPr>
          <p:txBody>
            <a:bodyPr wrap="none">
              <a:spAutoFit/>
            </a:bodyPr>
            <a:lstStyle/>
            <a:p>
              <a:pPr>
                <a:defRPr/>
              </a:pPr>
              <a:endParaRPr lang="de-DE" sz="2800" b="1">
                <a:solidFill>
                  <a:schemeClr val="bg1"/>
                </a:solidFill>
                <a:effectLst>
                  <a:outerShdw blurRad="38100" dist="38100" dir="2700000" algn="tl">
                    <a:srgbClr val="C0C0C0"/>
                  </a:outerShdw>
                </a:effectLst>
                <a:latin typeface="Times New Roman" pitchFamily="18" charset="0"/>
              </a:endParaRPr>
            </a:p>
            <a:p>
              <a:pPr>
                <a:defRPr/>
              </a:pPr>
              <a:endParaRPr lang="de-DE" sz="2800" b="1">
                <a:solidFill>
                  <a:schemeClr val="bg1"/>
                </a:solidFill>
                <a:effectLst>
                  <a:outerShdw blurRad="38100" dist="38100" dir="2700000" algn="tl">
                    <a:srgbClr val="C0C0C0"/>
                  </a:outerShdw>
                </a:effectLst>
                <a:latin typeface="Times New Roman" pitchFamily="18" charset="0"/>
              </a:endParaRPr>
            </a:p>
            <a:p>
              <a:pPr>
                <a:defRPr/>
              </a:pPr>
              <a:r>
                <a:rPr lang="de-DE" sz="2800" b="1">
                  <a:solidFill>
                    <a:schemeClr val="bg1"/>
                  </a:solidFill>
                  <a:effectLst>
                    <a:outerShdw blurRad="38100" dist="38100" dir="2700000" algn="tl">
                      <a:srgbClr val="C0C0C0"/>
                    </a:outerShdw>
                  </a:effectLst>
                  <a:latin typeface="Times New Roman" pitchFamily="18" charset="0"/>
                </a:rPr>
                <a:t>.</a:t>
              </a:r>
            </a:p>
            <a:p>
              <a:pPr>
                <a:defRPr/>
              </a:pPr>
              <a:r>
                <a:rPr lang="de-DE" sz="2800" b="1">
                  <a:solidFill>
                    <a:schemeClr val="bg1"/>
                  </a:solidFill>
                  <a:effectLst>
                    <a:outerShdw blurRad="38100" dist="38100" dir="2700000" algn="tl">
                      <a:srgbClr val="C0C0C0"/>
                    </a:outerShdw>
                  </a:effectLst>
                  <a:latin typeface="Times New Roman" pitchFamily="18" charset="0"/>
                </a:rPr>
                <a:t>.</a:t>
              </a:r>
            </a:p>
            <a:p>
              <a:pPr>
                <a:defRPr/>
              </a:pPr>
              <a:r>
                <a:rPr lang="de-DE" sz="2800" b="1">
                  <a:solidFill>
                    <a:schemeClr val="bg1"/>
                  </a:solidFill>
                  <a:effectLst>
                    <a:outerShdw blurRad="38100" dist="38100" dir="2700000" algn="tl">
                      <a:srgbClr val="C0C0C0"/>
                    </a:outerShdw>
                  </a:effectLst>
                  <a:latin typeface="Times New Roman" pitchFamily="18" charset="0"/>
                </a:rPr>
                <a:t>.</a:t>
              </a:r>
            </a:p>
          </p:txBody>
        </p:sp>
        <p:sp>
          <p:nvSpPr>
            <p:cNvPr id="91163" name="Rectangle 45"/>
            <p:cNvSpPr>
              <a:spLocks noChangeArrowheads="1"/>
            </p:cNvSpPr>
            <p:nvPr/>
          </p:nvSpPr>
          <p:spPr bwMode="auto">
            <a:xfrm>
              <a:off x="2064" y="3744"/>
              <a:ext cx="336" cy="288"/>
            </a:xfrm>
            <a:prstGeom prst="rect">
              <a:avLst/>
            </a:prstGeom>
            <a:solidFill>
              <a:srgbClr val="0000FF"/>
            </a:solidFill>
            <a:ln w="9525">
              <a:solidFill>
                <a:schemeClr val="tx1"/>
              </a:solidFill>
              <a:miter lim="800000"/>
              <a:headEnd/>
              <a:tailEnd/>
            </a:ln>
          </p:spPr>
          <p:txBody>
            <a:bodyPr wrap="none" anchor="ctr"/>
            <a:lstStyle/>
            <a:p>
              <a:endParaRPr lang="es-CL"/>
            </a:p>
          </p:txBody>
        </p:sp>
        <p:sp>
          <p:nvSpPr>
            <p:cNvPr id="91164" name="Rectangle 46"/>
            <p:cNvSpPr>
              <a:spLocks noChangeArrowheads="1"/>
            </p:cNvSpPr>
            <p:nvPr/>
          </p:nvSpPr>
          <p:spPr bwMode="auto">
            <a:xfrm>
              <a:off x="2064" y="2544"/>
              <a:ext cx="336" cy="288"/>
            </a:xfrm>
            <a:prstGeom prst="rect">
              <a:avLst/>
            </a:prstGeom>
            <a:solidFill>
              <a:srgbClr val="0000FF"/>
            </a:solidFill>
            <a:ln w="9525">
              <a:solidFill>
                <a:schemeClr val="tx1"/>
              </a:solidFill>
              <a:miter lim="800000"/>
              <a:headEnd/>
              <a:tailEnd/>
            </a:ln>
          </p:spPr>
          <p:txBody>
            <a:bodyPr wrap="none" anchor="ctr"/>
            <a:lstStyle/>
            <a:p>
              <a:endParaRPr lang="es-CL"/>
            </a:p>
          </p:txBody>
        </p:sp>
        <p:sp>
          <p:nvSpPr>
            <p:cNvPr id="271407" name="Text Box 47"/>
            <p:cNvSpPr txBox="1">
              <a:spLocks noChangeArrowheads="1"/>
            </p:cNvSpPr>
            <p:nvPr/>
          </p:nvSpPr>
          <p:spPr bwMode="auto">
            <a:xfrm>
              <a:off x="2016" y="0"/>
              <a:ext cx="468" cy="288"/>
            </a:xfrm>
            <a:prstGeom prst="rect">
              <a:avLst/>
            </a:prstGeom>
            <a:noFill/>
            <a:ln w="9525">
              <a:noFill/>
              <a:miter lim="800000"/>
              <a:headEnd/>
              <a:tailEnd/>
            </a:ln>
            <a:effectLst/>
          </p:spPr>
          <p:txBody>
            <a:bodyPr wrap="none">
              <a:spAutoFit/>
            </a:bodyPr>
            <a:lstStyle/>
            <a:p>
              <a:pPr>
                <a:defRPr/>
              </a:pPr>
              <a:r>
                <a:rPr lang="de-DE" sz="2400" b="1">
                  <a:effectLst>
                    <a:outerShdw blurRad="38100" dist="38100" dir="2700000" algn="tl">
                      <a:srgbClr val="C0C0C0"/>
                    </a:outerShdw>
                  </a:effectLst>
                  <a:latin typeface="Times New Roman" pitchFamily="18" charset="0"/>
                </a:rPr>
                <a:t>S.Q.</a:t>
              </a:r>
            </a:p>
          </p:txBody>
        </p:sp>
      </p:grpSp>
      <p:sp>
        <p:nvSpPr>
          <p:cNvPr id="271408" name="Text Box 48"/>
          <p:cNvSpPr txBox="1">
            <a:spLocks noChangeArrowheads="1"/>
          </p:cNvSpPr>
          <p:nvPr/>
        </p:nvSpPr>
        <p:spPr bwMode="auto">
          <a:xfrm>
            <a:off x="4038600" y="1905000"/>
            <a:ext cx="1649413" cy="457200"/>
          </a:xfrm>
          <a:prstGeom prst="rect">
            <a:avLst/>
          </a:prstGeom>
          <a:noFill/>
          <a:ln w="9525">
            <a:noFill/>
            <a:miter lim="800000"/>
            <a:headEnd/>
            <a:tailEnd/>
          </a:ln>
        </p:spPr>
        <p:txBody>
          <a:bodyPr wrap="none">
            <a:spAutoFit/>
          </a:bodyPr>
          <a:lstStyle/>
          <a:p>
            <a:r>
              <a:rPr lang="de-DE" sz="2400">
                <a:latin typeface="Times New Roman" pitchFamily="18" charset="0"/>
              </a:rPr>
              <a:t>BLOQUE 1</a:t>
            </a:r>
          </a:p>
        </p:txBody>
      </p:sp>
      <p:sp>
        <p:nvSpPr>
          <p:cNvPr id="271409" name="Text Box 49"/>
          <p:cNvSpPr txBox="1">
            <a:spLocks noChangeArrowheads="1"/>
          </p:cNvSpPr>
          <p:nvPr/>
        </p:nvSpPr>
        <p:spPr bwMode="auto">
          <a:xfrm>
            <a:off x="4191000" y="5943600"/>
            <a:ext cx="1649413" cy="457200"/>
          </a:xfrm>
          <a:prstGeom prst="rect">
            <a:avLst/>
          </a:prstGeom>
          <a:noFill/>
          <a:ln w="9525">
            <a:noFill/>
            <a:miter lim="800000"/>
            <a:headEnd/>
            <a:tailEnd/>
          </a:ln>
        </p:spPr>
        <p:txBody>
          <a:bodyPr wrap="none">
            <a:spAutoFit/>
          </a:bodyPr>
          <a:lstStyle/>
          <a:p>
            <a:r>
              <a:rPr lang="de-DE" sz="2400">
                <a:latin typeface="Times New Roman" pitchFamily="18" charset="0"/>
              </a:rPr>
              <a:t>BLOQUE 4</a:t>
            </a:r>
          </a:p>
        </p:txBody>
      </p:sp>
      <p:sp>
        <p:nvSpPr>
          <p:cNvPr id="271410" name="Text Box 50"/>
          <p:cNvSpPr txBox="1">
            <a:spLocks noChangeArrowheads="1"/>
          </p:cNvSpPr>
          <p:nvPr/>
        </p:nvSpPr>
        <p:spPr bwMode="auto">
          <a:xfrm>
            <a:off x="4191000" y="5410200"/>
            <a:ext cx="1649413" cy="457200"/>
          </a:xfrm>
          <a:prstGeom prst="rect">
            <a:avLst/>
          </a:prstGeom>
          <a:noFill/>
          <a:ln w="9525">
            <a:noFill/>
            <a:miter lim="800000"/>
            <a:headEnd/>
            <a:tailEnd/>
          </a:ln>
        </p:spPr>
        <p:txBody>
          <a:bodyPr wrap="none">
            <a:spAutoFit/>
          </a:bodyPr>
          <a:lstStyle/>
          <a:p>
            <a:r>
              <a:rPr lang="de-DE" sz="2400">
                <a:latin typeface="Times New Roman" pitchFamily="18" charset="0"/>
              </a:rPr>
              <a:t>BLOQUE 3</a:t>
            </a:r>
          </a:p>
        </p:txBody>
      </p:sp>
      <p:sp>
        <p:nvSpPr>
          <p:cNvPr id="271411" name="Text Box 51"/>
          <p:cNvSpPr txBox="1">
            <a:spLocks noChangeArrowheads="1"/>
          </p:cNvSpPr>
          <p:nvPr/>
        </p:nvSpPr>
        <p:spPr bwMode="auto">
          <a:xfrm>
            <a:off x="4191000" y="4876800"/>
            <a:ext cx="1649413" cy="457200"/>
          </a:xfrm>
          <a:prstGeom prst="rect">
            <a:avLst/>
          </a:prstGeom>
          <a:noFill/>
          <a:ln w="9525">
            <a:noFill/>
            <a:miter lim="800000"/>
            <a:headEnd/>
            <a:tailEnd/>
          </a:ln>
        </p:spPr>
        <p:txBody>
          <a:bodyPr wrap="none">
            <a:spAutoFit/>
          </a:bodyPr>
          <a:lstStyle/>
          <a:p>
            <a:r>
              <a:rPr lang="de-DE" sz="2400">
                <a:latin typeface="Times New Roman" pitchFamily="18" charset="0"/>
              </a:rPr>
              <a:t>BLOQUE 2</a:t>
            </a:r>
          </a:p>
        </p:txBody>
      </p:sp>
      <p:grpSp>
        <p:nvGrpSpPr>
          <p:cNvPr id="5" name="Group 52"/>
          <p:cNvGrpSpPr>
            <a:grpSpLocks/>
          </p:cNvGrpSpPr>
          <p:nvPr/>
        </p:nvGrpSpPr>
        <p:grpSpPr bwMode="auto">
          <a:xfrm>
            <a:off x="6156325" y="838200"/>
            <a:ext cx="2743200" cy="6019800"/>
            <a:chOff x="3648" y="288"/>
            <a:chExt cx="1728" cy="3792"/>
          </a:xfrm>
        </p:grpSpPr>
        <p:sp>
          <p:nvSpPr>
            <p:cNvPr id="91147" name="AutoShape 53"/>
            <p:cNvSpPr>
              <a:spLocks noChangeArrowheads="1"/>
            </p:cNvSpPr>
            <p:nvPr/>
          </p:nvSpPr>
          <p:spPr bwMode="auto">
            <a:xfrm>
              <a:off x="4656" y="288"/>
              <a:ext cx="576" cy="576"/>
            </a:xfrm>
            <a:prstGeom prst="smileyFace">
              <a:avLst>
                <a:gd name="adj" fmla="val 4653"/>
              </a:avLst>
            </a:prstGeom>
            <a:solidFill>
              <a:srgbClr val="FFCC99"/>
            </a:solidFill>
            <a:ln w="9525">
              <a:solidFill>
                <a:schemeClr val="tx1"/>
              </a:solidFill>
              <a:round/>
              <a:headEnd/>
              <a:tailEnd/>
            </a:ln>
          </p:spPr>
          <p:txBody>
            <a:bodyPr wrap="none" anchor="ctr"/>
            <a:lstStyle/>
            <a:p>
              <a:endParaRPr lang="es-CL"/>
            </a:p>
          </p:txBody>
        </p:sp>
        <p:sp>
          <p:nvSpPr>
            <p:cNvPr id="91148" name="AutoShape 54"/>
            <p:cNvSpPr>
              <a:spLocks noChangeArrowheads="1"/>
            </p:cNvSpPr>
            <p:nvPr/>
          </p:nvSpPr>
          <p:spPr bwMode="auto">
            <a:xfrm>
              <a:off x="4704" y="1344"/>
              <a:ext cx="576" cy="576"/>
            </a:xfrm>
            <a:prstGeom prst="smileyFace">
              <a:avLst>
                <a:gd name="adj" fmla="val 4653"/>
              </a:avLst>
            </a:prstGeom>
            <a:solidFill>
              <a:srgbClr val="FFCC99"/>
            </a:solidFill>
            <a:ln w="9525">
              <a:solidFill>
                <a:schemeClr val="tx1"/>
              </a:solidFill>
              <a:round/>
              <a:headEnd/>
              <a:tailEnd/>
            </a:ln>
          </p:spPr>
          <p:txBody>
            <a:bodyPr wrap="none" anchor="ctr"/>
            <a:lstStyle/>
            <a:p>
              <a:endParaRPr lang="es-CL"/>
            </a:p>
          </p:txBody>
        </p:sp>
        <p:sp>
          <p:nvSpPr>
            <p:cNvPr id="91149" name="AutoShape 55"/>
            <p:cNvSpPr>
              <a:spLocks noChangeArrowheads="1"/>
            </p:cNvSpPr>
            <p:nvPr/>
          </p:nvSpPr>
          <p:spPr bwMode="auto">
            <a:xfrm>
              <a:off x="4752" y="2448"/>
              <a:ext cx="576" cy="576"/>
            </a:xfrm>
            <a:prstGeom prst="smileyFace">
              <a:avLst>
                <a:gd name="adj" fmla="val 4653"/>
              </a:avLst>
            </a:prstGeom>
            <a:solidFill>
              <a:srgbClr val="FFCC99"/>
            </a:solidFill>
            <a:ln w="9525">
              <a:solidFill>
                <a:schemeClr val="tx1"/>
              </a:solidFill>
              <a:round/>
              <a:headEnd/>
              <a:tailEnd/>
            </a:ln>
          </p:spPr>
          <p:txBody>
            <a:bodyPr wrap="none" anchor="ctr"/>
            <a:lstStyle/>
            <a:p>
              <a:endParaRPr lang="es-CL"/>
            </a:p>
          </p:txBody>
        </p:sp>
        <p:sp>
          <p:nvSpPr>
            <p:cNvPr id="91150" name="AutoShape 56"/>
            <p:cNvSpPr>
              <a:spLocks noChangeArrowheads="1"/>
            </p:cNvSpPr>
            <p:nvPr/>
          </p:nvSpPr>
          <p:spPr bwMode="auto">
            <a:xfrm>
              <a:off x="4800" y="3504"/>
              <a:ext cx="576" cy="576"/>
            </a:xfrm>
            <a:prstGeom prst="smileyFace">
              <a:avLst>
                <a:gd name="adj" fmla="val 4653"/>
              </a:avLst>
            </a:prstGeom>
            <a:solidFill>
              <a:srgbClr val="FFCC99"/>
            </a:solidFill>
            <a:ln w="9525">
              <a:solidFill>
                <a:schemeClr val="tx1"/>
              </a:solidFill>
              <a:round/>
              <a:headEnd/>
              <a:tailEnd/>
            </a:ln>
          </p:spPr>
          <p:txBody>
            <a:bodyPr wrap="none" anchor="ctr"/>
            <a:lstStyle/>
            <a:p>
              <a:endParaRPr lang="es-CL"/>
            </a:p>
          </p:txBody>
        </p:sp>
        <p:sp>
          <p:nvSpPr>
            <p:cNvPr id="91151" name="Line 57"/>
            <p:cNvSpPr>
              <a:spLocks noChangeShapeType="1"/>
            </p:cNvSpPr>
            <p:nvPr/>
          </p:nvSpPr>
          <p:spPr bwMode="auto">
            <a:xfrm>
              <a:off x="3648" y="1344"/>
              <a:ext cx="1152" cy="1200"/>
            </a:xfrm>
            <a:prstGeom prst="line">
              <a:avLst/>
            </a:prstGeom>
            <a:noFill/>
            <a:ln w="57150">
              <a:solidFill>
                <a:schemeClr val="tx1"/>
              </a:solidFill>
              <a:round/>
              <a:headEnd/>
              <a:tailEnd type="triangle" w="med" len="med"/>
            </a:ln>
          </p:spPr>
          <p:txBody>
            <a:bodyPr/>
            <a:lstStyle/>
            <a:p>
              <a:endParaRPr lang="es-CL"/>
            </a:p>
          </p:txBody>
        </p:sp>
        <p:sp>
          <p:nvSpPr>
            <p:cNvPr id="91152" name="Line 58"/>
            <p:cNvSpPr>
              <a:spLocks noChangeShapeType="1"/>
            </p:cNvSpPr>
            <p:nvPr/>
          </p:nvSpPr>
          <p:spPr bwMode="auto">
            <a:xfrm flipV="1">
              <a:off x="3648" y="1824"/>
              <a:ext cx="1056" cy="1344"/>
            </a:xfrm>
            <a:prstGeom prst="line">
              <a:avLst/>
            </a:prstGeom>
            <a:noFill/>
            <a:ln w="57150">
              <a:solidFill>
                <a:schemeClr val="tx1"/>
              </a:solidFill>
              <a:round/>
              <a:headEnd/>
              <a:tailEnd type="triangle" w="med" len="med"/>
            </a:ln>
          </p:spPr>
          <p:txBody>
            <a:bodyPr/>
            <a:lstStyle/>
            <a:p>
              <a:endParaRPr lang="es-CL"/>
            </a:p>
          </p:txBody>
        </p:sp>
        <p:sp>
          <p:nvSpPr>
            <p:cNvPr id="91153" name="Line 59"/>
            <p:cNvSpPr>
              <a:spLocks noChangeShapeType="1"/>
            </p:cNvSpPr>
            <p:nvPr/>
          </p:nvSpPr>
          <p:spPr bwMode="auto">
            <a:xfrm>
              <a:off x="3648" y="3552"/>
              <a:ext cx="1104" cy="240"/>
            </a:xfrm>
            <a:prstGeom prst="line">
              <a:avLst/>
            </a:prstGeom>
            <a:noFill/>
            <a:ln w="57150">
              <a:solidFill>
                <a:schemeClr val="tx1"/>
              </a:solidFill>
              <a:round/>
              <a:headEnd/>
              <a:tailEnd type="triangle" w="med" len="med"/>
            </a:ln>
          </p:spPr>
          <p:txBody>
            <a:bodyPr/>
            <a:lstStyle/>
            <a:p>
              <a:endParaRPr lang="es-CL"/>
            </a:p>
          </p:txBody>
        </p:sp>
        <p:sp>
          <p:nvSpPr>
            <p:cNvPr id="91154" name="Line 60"/>
            <p:cNvSpPr>
              <a:spLocks noChangeShapeType="1"/>
            </p:cNvSpPr>
            <p:nvPr/>
          </p:nvSpPr>
          <p:spPr bwMode="auto">
            <a:xfrm flipV="1">
              <a:off x="3648" y="672"/>
              <a:ext cx="1008" cy="3264"/>
            </a:xfrm>
            <a:prstGeom prst="line">
              <a:avLst/>
            </a:prstGeom>
            <a:noFill/>
            <a:ln w="57150">
              <a:solidFill>
                <a:schemeClr val="tx1"/>
              </a:solidFill>
              <a:round/>
              <a:headEnd/>
              <a:tailEnd type="triangle" w="med" len="med"/>
            </a:ln>
          </p:spPr>
          <p:txBody>
            <a:bodyPr/>
            <a:lstStyle/>
            <a:p>
              <a:endParaRPr lang="es-CL"/>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7136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7140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714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714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7140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2" grpId="0" animBg="1"/>
      <p:bldP spid="271408" grpId="0" autoUpdateAnimBg="0"/>
      <p:bldP spid="271409" grpId="0" autoUpdateAnimBg="0"/>
      <p:bldP spid="271410" grpId="0" autoUpdateAnimBg="0"/>
      <p:bldP spid="271411"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ChangeArrowheads="1"/>
          </p:cNvSpPr>
          <p:nvPr/>
        </p:nvSpPr>
        <p:spPr bwMode="auto">
          <a:xfrm>
            <a:off x="414338" y="1373188"/>
            <a:ext cx="8577262" cy="579437"/>
          </a:xfrm>
          <a:prstGeom prst="rect">
            <a:avLst/>
          </a:prstGeom>
          <a:noFill/>
          <a:ln w="9525">
            <a:noFill/>
            <a:miter lim="800000"/>
            <a:headEnd/>
            <a:tailEnd/>
          </a:ln>
          <a:effectLst/>
        </p:spPr>
        <p:txBody>
          <a:bodyPr>
            <a:spAutoFit/>
          </a:bodyPr>
          <a:lstStyle/>
          <a:p>
            <a:pPr algn="ctr" eaLnBrk="0" hangingPunct="0">
              <a:spcBef>
                <a:spcPct val="45000"/>
              </a:spcBef>
              <a:buClr>
                <a:srgbClr val="FF6600"/>
              </a:buClr>
              <a:buFont typeface="Wingdings" pitchFamily="2" charset="2"/>
              <a:buNone/>
              <a:defRPr/>
            </a:pPr>
            <a:endParaRPr lang="de-DE" altLang="de-DE" sz="3200" b="1">
              <a:solidFill>
                <a:schemeClr val="bg1"/>
              </a:solidFill>
              <a:effectLst>
                <a:outerShdw blurRad="38100" dist="38100" dir="2700000" algn="tl">
                  <a:srgbClr val="C0C0C0"/>
                </a:outerShdw>
              </a:effectLst>
              <a:latin typeface="Verdana" pitchFamily="34" charset="0"/>
            </a:endParaRPr>
          </a:p>
        </p:txBody>
      </p:sp>
      <p:pic>
        <p:nvPicPr>
          <p:cNvPr id="273411" name="Picture 3" descr="CLAUDIA1"/>
          <p:cNvPicPr>
            <a:picLocks noChangeAspect="1" noChangeArrowheads="1"/>
          </p:cNvPicPr>
          <p:nvPr/>
        </p:nvPicPr>
        <p:blipFill>
          <a:blip r:embed="rId3"/>
          <a:srcRect/>
          <a:stretch>
            <a:fillRect/>
          </a:stretch>
        </p:blipFill>
        <p:spPr bwMode="auto">
          <a:xfrm>
            <a:off x="152400" y="228600"/>
            <a:ext cx="8991600" cy="6318250"/>
          </a:xfrm>
          <a:prstGeom prst="rect">
            <a:avLst/>
          </a:prstGeom>
          <a:noFill/>
          <a:ln w="9525">
            <a:noFill/>
            <a:miter lim="800000"/>
            <a:headEnd/>
            <a:tailEnd/>
          </a:ln>
          <a:effectLst>
            <a:outerShdw dist="17961" dir="2700000" algn="ctr" rotWithShape="0">
              <a:srgbClr val="808080"/>
            </a:outerShdw>
          </a:effectLst>
        </p:spPr>
      </p:pic>
      <p:sp>
        <p:nvSpPr>
          <p:cNvPr id="273412" name="Text Box 4"/>
          <p:cNvSpPr txBox="1">
            <a:spLocks noChangeArrowheads="1"/>
          </p:cNvSpPr>
          <p:nvPr/>
        </p:nvSpPr>
        <p:spPr bwMode="auto">
          <a:xfrm>
            <a:off x="4267200" y="5867400"/>
            <a:ext cx="549275" cy="579438"/>
          </a:xfrm>
          <a:prstGeom prst="rect">
            <a:avLst/>
          </a:prstGeom>
          <a:noFill/>
          <a:ln w="9525">
            <a:noFill/>
            <a:miter lim="800000"/>
            <a:headEnd/>
            <a:tailEnd/>
          </a:ln>
        </p:spPr>
        <p:txBody>
          <a:bodyPr>
            <a:spAutoFit/>
          </a:bodyPr>
          <a:lstStyle/>
          <a:p>
            <a:r>
              <a:rPr lang="de-DE" sz="3200">
                <a:solidFill>
                  <a:srgbClr val="FF0000"/>
                </a:solidFill>
                <a:latin typeface="Times New Roman" pitchFamily="18" charset="0"/>
              </a:rPr>
              <a:t>B</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73411"/>
                                        </p:tgtEl>
                                        <p:attrNameLst>
                                          <p:attrName>style.visibility</p:attrName>
                                        </p:attrNameLst>
                                      </p:cBhvr>
                                      <p:to>
                                        <p:strVal val="visible"/>
                                      </p:to>
                                    </p:set>
                                    <p:animEffect transition="in" filter="blinds(horizontal)">
                                      <p:cBhvr>
                                        <p:cTn id="7" dur="500"/>
                                        <p:tgtEl>
                                          <p:spTgt spid="2734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2734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2"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539750" y="260350"/>
            <a:ext cx="8382000" cy="685800"/>
          </a:xfrm>
        </p:spPr>
        <p:txBody>
          <a:bodyPr/>
          <a:lstStyle/>
          <a:p>
            <a:pPr algn="r" eaLnBrk="1" hangingPunct="1"/>
            <a:r>
              <a:rPr lang="en-GB" sz="4000" smtClean="0">
                <a:solidFill>
                  <a:srgbClr val="CC0000"/>
                </a:solidFill>
                <a:latin typeface="Verdana" pitchFamily="34" charset="0"/>
              </a:rPr>
              <a:t>Choice Experiment</a:t>
            </a:r>
          </a:p>
        </p:txBody>
      </p:sp>
      <p:sp>
        <p:nvSpPr>
          <p:cNvPr id="275459" name="Rectangle 3"/>
          <p:cNvSpPr>
            <a:spLocks noGrp="1" noChangeArrowheads="1"/>
          </p:cNvSpPr>
          <p:nvPr>
            <p:ph type="body" idx="1"/>
          </p:nvPr>
        </p:nvSpPr>
        <p:spPr>
          <a:xfrm>
            <a:off x="323850" y="981075"/>
            <a:ext cx="8572500" cy="5422900"/>
          </a:xfrm>
        </p:spPr>
        <p:txBody>
          <a:bodyPr/>
          <a:lstStyle/>
          <a:p>
            <a:pPr lvl="1" eaLnBrk="1" hangingPunct="1">
              <a:lnSpc>
                <a:spcPct val="80000"/>
              </a:lnSpc>
              <a:buClr>
                <a:srgbClr val="00FF00"/>
              </a:buClr>
              <a:buFont typeface="Wingdings" pitchFamily="2" charset="2"/>
              <a:buChar char="v"/>
              <a:defRPr/>
            </a:pPr>
            <a:r>
              <a:rPr lang="en-GB" sz="1800" b="1" smtClean="0">
                <a:effectLst>
                  <a:outerShdw blurRad="38100" dist="38100" dir="2700000" algn="tl">
                    <a:srgbClr val="C0C0C0"/>
                  </a:outerShdw>
                </a:effectLst>
                <a:latin typeface="Verdana" pitchFamily="34" charset="0"/>
              </a:rPr>
              <a:t>n=235; random/snowball sampling face-to-face interviews.</a:t>
            </a:r>
          </a:p>
          <a:p>
            <a:pPr lvl="1" eaLnBrk="1" hangingPunct="1">
              <a:lnSpc>
                <a:spcPct val="80000"/>
              </a:lnSpc>
              <a:buClr>
                <a:srgbClr val="00FF00"/>
              </a:buClr>
              <a:buFont typeface="Wingdings" pitchFamily="2" charset="2"/>
              <a:buChar char="v"/>
              <a:defRPr/>
            </a:pPr>
            <a:endParaRPr lang="en-GB" sz="1800" b="1" smtClean="0">
              <a:effectLst>
                <a:outerShdw blurRad="38100" dist="38100" dir="2700000" algn="tl">
                  <a:srgbClr val="C0C0C0"/>
                </a:outerShdw>
              </a:effectLst>
              <a:latin typeface="Verdana" pitchFamily="34" charset="0"/>
            </a:endParaRPr>
          </a:p>
          <a:p>
            <a:pPr lvl="1" eaLnBrk="1" hangingPunct="1">
              <a:lnSpc>
                <a:spcPct val="80000"/>
              </a:lnSpc>
              <a:buClr>
                <a:srgbClr val="00FF00"/>
              </a:buClr>
              <a:buFont typeface="Wingdings" pitchFamily="2" charset="2"/>
              <a:buChar char="v"/>
              <a:defRPr/>
            </a:pPr>
            <a:r>
              <a:rPr lang="en-GB" sz="1800" b="1" smtClean="0">
                <a:effectLst>
                  <a:outerShdw blurRad="38100" dist="38100" dir="2700000" algn="tl">
                    <a:srgbClr val="C0C0C0"/>
                  </a:outerShdw>
                </a:effectLst>
                <a:latin typeface="Verdana" pitchFamily="34" charset="0"/>
              </a:rPr>
              <a:t>2 respuestas de protesta, 3 falta de capacidad cognitiva.</a:t>
            </a:r>
          </a:p>
          <a:p>
            <a:pPr lvl="1" eaLnBrk="1" hangingPunct="1">
              <a:lnSpc>
                <a:spcPct val="80000"/>
              </a:lnSpc>
              <a:buClr>
                <a:srgbClr val="00FF00"/>
              </a:buClr>
              <a:buFont typeface="Wingdings" pitchFamily="2" charset="2"/>
              <a:buChar char="v"/>
              <a:defRPr/>
            </a:pPr>
            <a:endParaRPr lang="en-GB" sz="1800" b="1" smtClean="0">
              <a:effectLst>
                <a:outerShdw blurRad="38100" dist="38100" dir="2700000" algn="tl">
                  <a:srgbClr val="C0C0C0"/>
                </a:outerShdw>
              </a:effectLst>
              <a:latin typeface="Verdana" pitchFamily="34" charset="0"/>
            </a:endParaRPr>
          </a:p>
          <a:p>
            <a:pPr lvl="1" eaLnBrk="1" hangingPunct="1">
              <a:lnSpc>
                <a:spcPct val="80000"/>
              </a:lnSpc>
              <a:buClr>
                <a:srgbClr val="00FF00"/>
              </a:buClr>
              <a:buFont typeface="Wingdings" pitchFamily="2" charset="2"/>
              <a:buChar char="v"/>
              <a:defRPr/>
            </a:pPr>
            <a:r>
              <a:rPr lang="en-GB" sz="1800" b="1" smtClean="0">
                <a:effectLst>
                  <a:outerShdw blurRad="38100" dist="38100" dir="2700000" algn="tl">
                    <a:srgbClr val="C0C0C0"/>
                  </a:outerShdw>
                </a:effectLst>
                <a:latin typeface="Verdana" pitchFamily="34" charset="0"/>
              </a:rPr>
              <a:t>29 participantes siempre elige el Status Quo</a:t>
            </a:r>
          </a:p>
          <a:p>
            <a:pPr lvl="1" eaLnBrk="1" hangingPunct="1">
              <a:lnSpc>
                <a:spcPct val="80000"/>
              </a:lnSpc>
              <a:buClr>
                <a:srgbClr val="00FF00"/>
              </a:buClr>
              <a:buFont typeface="Wingdings" pitchFamily="2" charset="2"/>
              <a:buChar char="v"/>
              <a:defRPr/>
            </a:pPr>
            <a:endParaRPr lang="en-GB" sz="1800" b="1" smtClean="0">
              <a:effectLst>
                <a:outerShdw blurRad="38100" dist="38100" dir="2700000" algn="tl">
                  <a:srgbClr val="C0C0C0"/>
                </a:outerShdw>
              </a:effectLst>
              <a:latin typeface="Verdana" pitchFamily="34" charset="0"/>
            </a:endParaRPr>
          </a:p>
          <a:p>
            <a:pPr lvl="1" eaLnBrk="1" hangingPunct="1">
              <a:lnSpc>
                <a:spcPct val="80000"/>
              </a:lnSpc>
              <a:buClr>
                <a:srgbClr val="00FF00"/>
              </a:buClr>
              <a:buFont typeface="Wingdings" pitchFamily="2" charset="2"/>
              <a:buChar char="v"/>
              <a:defRPr/>
            </a:pPr>
            <a:r>
              <a:rPr lang="en-GB" sz="1800" b="1" smtClean="0">
                <a:effectLst>
                  <a:outerShdw blurRad="38100" dist="38100" dir="2700000" algn="tl">
                    <a:srgbClr val="C0C0C0"/>
                  </a:outerShdw>
                </a:effectLst>
                <a:latin typeface="Verdana" pitchFamily="34" charset="0"/>
              </a:rPr>
              <a:t>Modelos Nested Logit.</a:t>
            </a:r>
          </a:p>
          <a:p>
            <a:pPr lvl="1" eaLnBrk="1" hangingPunct="1">
              <a:lnSpc>
                <a:spcPct val="80000"/>
              </a:lnSpc>
              <a:buClr>
                <a:srgbClr val="00FF00"/>
              </a:buClr>
              <a:buFont typeface="Wingdings" pitchFamily="2" charset="2"/>
              <a:buChar char="v"/>
              <a:defRPr/>
            </a:pPr>
            <a:endParaRPr lang="en-GB" sz="1800" b="1" smtClean="0">
              <a:effectLst>
                <a:outerShdw blurRad="38100" dist="38100" dir="2700000" algn="tl">
                  <a:srgbClr val="C0C0C0"/>
                </a:outerShdw>
              </a:effectLst>
              <a:latin typeface="Verdana" pitchFamily="34" charset="0"/>
            </a:endParaRPr>
          </a:p>
          <a:p>
            <a:pPr lvl="1" eaLnBrk="1" hangingPunct="1">
              <a:lnSpc>
                <a:spcPct val="80000"/>
              </a:lnSpc>
              <a:buClr>
                <a:srgbClr val="00FF00"/>
              </a:buClr>
              <a:buFont typeface="Wingdings" pitchFamily="2" charset="2"/>
              <a:buChar char="v"/>
              <a:defRPr/>
            </a:pPr>
            <a:r>
              <a:rPr lang="en-GB" sz="1800" b="1" smtClean="0">
                <a:effectLst>
                  <a:outerShdw blurRad="38100" dist="38100" dir="2700000" algn="tl">
                    <a:srgbClr val="C0C0C0"/>
                  </a:outerShdw>
                </a:effectLst>
                <a:latin typeface="Verdana" pitchFamily="34" charset="0"/>
              </a:rPr>
              <a:t>Interacciones con variables de la Teoría de la Motivación para Protección (Protection Motivation Theory; cf. Roggers &amp; Prentice Dunn 1997) y variables socio-demográficas para testear por validez.</a:t>
            </a:r>
          </a:p>
          <a:p>
            <a:pPr lvl="1" eaLnBrk="1" hangingPunct="1">
              <a:lnSpc>
                <a:spcPct val="80000"/>
              </a:lnSpc>
              <a:buClr>
                <a:srgbClr val="00FF00"/>
              </a:buClr>
              <a:buFont typeface="Wingdings" pitchFamily="2" charset="2"/>
              <a:buChar char="v"/>
              <a:defRPr/>
            </a:pPr>
            <a:endParaRPr lang="en-GB" sz="1800" b="1" smtClean="0">
              <a:effectLst>
                <a:outerShdw blurRad="38100" dist="38100" dir="2700000" algn="tl">
                  <a:srgbClr val="C0C0C0"/>
                </a:outerShdw>
              </a:effectLst>
              <a:latin typeface="Verdana" pitchFamily="34" charset="0"/>
            </a:endParaRPr>
          </a:p>
          <a:p>
            <a:pPr lvl="1" eaLnBrk="1" hangingPunct="1">
              <a:lnSpc>
                <a:spcPct val="80000"/>
              </a:lnSpc>
              <a:buClr>
                <a:srgbClr val="00FF00"/>
              </a:buClr>
              <a:buFont typeface="Wingdings" pitchFamily="2" charset="2"/>
              <a:buChar char="v"/>
              <a:defRPr/>
            </a:pPr>
            <a:r>
              <a:rPr lang="en-GB" sz="1800" b="1" smtClean="0">
                <a:effectLst>
                  <a:outerShdw blurRad="38100" dist="38100" dir="2700000" algn="tl">
                    <a:srgbClr val="C0C0C0"/>
                  </a:outerShdw>
                </a:effectLst>
                <a:latin typeface="Verdana" pitchFamily="34" charset="0"/>
              </a:rPr>
              <a:t>Marginal Disposición a Aceptar por servicios de la biodiversidad</a:t>
            </a:r>
          </a:p>
          <a:p>
            <a:pPr lvl="1" eaLnBrk="1" hangingPunct="1">
              <a:lnSpc>
                <a:spcPct val="80000"/>
              </a:lnSpc>
              <a:buClr>
                <a:srgbClr val="00FF00"/>
              </a:buClr>
              <a:buFont typeface="Wingdings" pitchFamily="2" charset="2"/>
              <a:buChar char="v"/>
              <a:defRPr/>
            </a:pPr>
            <a:endParaRPr lang="en-GB" sz="1800" b="1" smtClean="0">
              <a:effectLst>
                <a:outerShdw blurRad="38100" dist="38100" dir="2700000" algn="tl">
                  <a:srgbClr val="C0C0C0"/>
                </a:outerShdw>
              </a:effectLst>
              <a:latin typeface="Verdana" pitchFamily="34" charset="0"/>
            </a:endParaRPr>
          </a:p>
          <a:p>
            <a:pPr lvl="1" eaLnBrk="1" hangingPunct="1">
              <a:lnSpc>
                <a:spcPct val="80000"/>
              </a:lnSpc>
              <a:buClr>
                <a:srgbClr val="00FF00"/>
              </a:buClr>
              <a:buFont typeface="Wingdings" pitchFamily="2" charset="2"/>
              <a:buChar char="v"/>
              <a:defRPr/>
            </a:pPr>
            <a:r>
              <a:rPr lang="en-GB" sz="1800" b="1" smtClean="0">
                <a:effectLst>
                  <a:outerShdw blurRad="38100" dist="38100" dir="2700000" algn="tl">
                    <a:srgbClr val="C0C0C0"/>
                  </a:outerShdw>
                </a:effectLst>
                <a:latin typeface="Verdana" pitchFamily="34" charset="0"/>
              </a:rPr>
              <a:t>Ilustración de un diseño optimizado de opciones de gestión de la conservación</a:t>
            </a:r>
            <a:r>
              <a:rPr lang="de-DE" sz="1800" smtClean="0">
                <a:effectLst>
                  <a:outerShdw blurRad="38100" dist="38100" dir="2700000" algn="tl">
                    <a:srgbClr val="C0C0C0"/>
                  </a:outerShdw>
                </a:effectLst>
                <a:latin typeface="Verdana" pitchFamily="34" charset="0"/>
              </a:rPr>
              <a:t> </a:t>
            </a:r>
            <a:endParaRPr lang="en-GB" sz="1800" smtClean="0">
              <a:effectLst>
                <a:outerShdw blurRad="38100" dist="38100" dir="2700000" algn="tl">
                  <a:srgbClr val="C0C0C0"/>
                </a:outerShdw>
              </a:effectLst>
              <a:latin typeface="Verdana"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Choices (elecciones) ...</a:t>
            </a:r>
          </a:p>
        </p:txBody>
      </p:sp>
      <p:sp>
        <p:nvSpPr>
          <p:cNvPr id="152579" name="Rectangle 3"/>
          <p:cNvSpPr>
            <a:spLocks noGrp="1" noChangeArrowheads="1"/>
          </p:cNvSpPr>
          <p:nvPr>
            <p:ph type="body" idx="1"/>
          </p:nvPr>
        </p:nvSpPr>
        <p:spPr>
          <a:xfrm>
            <a:off x="685800" y="1600200"/>
            <a:ext cx="7772400" cy="4495800"/>
          </a:xfrm>
          <a:solidFill>
            <a:schemeClr val="bg1"/>
          </a:solidFill>
        </p:spPr>
        <p:txBody>
          <a:bodyPr/>
          <a:lstStyle/>
          <a:p>
            <a:pPr algn="just" eaLnBrk="1" hangingPunct="1">
              <a:defRPr/>
            </a:pPr>
            <a:r>
              <a:rPr lang="en-AU" sz="2800" smtClean="0">
                <a:effectLst>
                  <a:outerShdw blurRad="38100" dist="38100" dir="2700000" algn="tl">
                    <a:srgbClr val="C0C0C0"/>
                  </a:outerShdw>
                </a:effectLst>
              </a:rPr>
              <a:t>Todos los escenarios envuelven elecciones. </a:t>
            </a:r>
          </a:p>
          <a:p>
            <a:pPr algn="just" eaLnBrk="1" hangingPunct="1">
              <a:defRPr/>
            </a:pPr>
            <a:r>
              <a:rPr lang="en-AU" sz="2800" smtClean="0">
                <a:effectLst>
                  <a:outerShdw blurRad="38100" dist="38100" dir="2700000" algn="tl">
                    <a:srgbClr val="C0C0C0"/>
                  </a:outerShdw>
                </a:effectLst>
              </a:rPr>
              <a:t>Todas las elecciones envuelven trade-offs</a:t>
            </a:r>
          </a:p>
          <a:p>
            <a:pPr lvl="1" algn="just" eaLnBrk="1" hangingPunct="1">
              <a:defRPr/>
            </a:pPr>
            <a:r>
              <a:rPr lang="en-AU" sz="2400" smtClean="0">
                <a:effectLst>
                  <a:outerShdw blurRad="38100" dist="38100" dir="2700000" algn="tl">
                    <a:srgbClr val="C0C0C0"/>
                  </a:outerShdw>
                </a:effectLst>
                <a:cs typeface="Times New Roman" pitchFamily="18" charset="0"/>
              </a:rPr>
              <a:t>¿</a:t>
            </a:r>
            <a:r>
              <a:rPr lang="en-AU" sz="2400" smtClean="0">
                <a:effectLst>
                  <a:outerShdw blurRad="38100" dist="38100" dir="2700000" algn="tl">
                    <a:srgbClr val="C0C0C0"/>
                  </a:outerShdw>
                </a:effectLst>
              </a:rPr>
              <a:t>La existencia de un ave o cultivos agrícolas?.</a:t>
            </a:r>
          </a:p>
          <a:p>
            <a:pPr lvl="1" algn="just" eaLnBrk="1" hangingPunct="1">
              <a:defRPr/>
            </a:pPr>
            <a:r>
              <a:rPr lang="en-AU" sz="2400" smtClean="0">
                <a:effectLst>
                  <a:outerShdw blurRad="38100" dist="38100" dir="2700000" algn="tl">
                    <a:srgbClr val="C0C0C0"/>
                  </a:outerShdw>
                </a:effectLst>
                <a:cs typeface="Times New Roman" pitchFamily="18" charset="0"/>
              </a:rPr>
              <a:t>¿</a:t>
            </a:r>
            <a:r>
              <a:rPr lang="en-AU" sz="2400" smtClean="0">
                <a:effectLst>
                  <a:outerShdw blurRad="38100" dist="38100" dir="2700000" algn="tl">
                    <a:srgbClr val="C0C0C0"/>
                  </a:outerShdw>
                </a:effectLst>
              </a:rPr>
              <a:t>Aire limpio o electricidad?.</a:t>
            </a:r>
          </a:p>
          <a:p>
            <a:pPr lvl="1" algn="just" eaLnBrk="1" hangingPunct="1">
              <a:defRPr/>
            </a:pPr>
            <a:r>
              <a:rPr lang="en-AU" sz="2400" smtClean="0">
                <a:effectLst>
                  <a:outerShdw blurRad="38100" dist="38100" dir="2700000" algn="tl">
                    <a:srgbClr val="C0C0C0"/>
                  </a:outerShdw>
                </a:effectLst>
                <a:cs typeface="Times New Roman" pitchFamily="18" charset="0"/>
              </a:rPr>
              <a:t>¿</a:t>
            </a:r>
            <a:r>
              <a:rPr lang="en-AU" sz="2400" smtClean="0">
                <a:effectLst>
                  <a:outerShdw blurRad="38100" dist="38100" dir="2700000" algn="tl">
                    <a:srgbClr val="C0C0C0"/>
                  </a:outerShdw>
                </a:effectLst>
              </a:rPr>
              <a:t>Más hospitales o más reservas naturales?.</a:t>
            </a:r>
          </a:p>
          <a:p>
            <a:pPr lvl="1" algn="just" eaLnBrk="1" hangingPunct="1">
              <a:defRPr/>
            </a:pPr>
            <a:endParaRPr lang="en-AU" sz="2400" smtClean="0">
              <a:effectLst>
                <a:outerShdw blurRad="38100" dist="38100" dir="2700000" algn="tl">
                  <a:srgbClr val="C0C0C0"/>
                </a:outerShdw>
              </a:effectLst>
            </a:endParaRPr>
          </a:p>
          <a:p>
            <a:pPr lvl="1" algn="ctr" eaLnBrk="1" hangingPunct="1">
              <a:buFontTx/>
              <a:buNone/>
              <a:defRPr/>
            </a:pPr>
            <a:r>
              <a:rPr lang="en-AU" b="1" i="1" smtClean="0"/>
              <a:t>Los procesos de toma de decisión envuelven estos trade-offs</a:t>
            </a:r>
          </a:p>
        </p:txBody>
      </p:sp>
      <p:sp>
        <p:nvSpPr>
          <p:cNvPr id="58372" name="Line 4"/>
          <p:cNvSpPr>
            <a:spLocks noChangeShapeType="1"/>
          </p:cNvSpPr>
          <p:nvPr/>
        </p:nvSpPr>
        <p:spPr bwMode="auto">
          <a:xfrm>
            <a:off x="4724400" y="3962400"/>
            <a:ext cx="0" cy="838200"/>
          </a:xfrm>
          <a:prstGeom prst="line">
            <a:avLst/>
          </a:prstGeom>
          <a:noFill/>
          <a:ln w="9525">
            <a:solidFill>
              <a:schemeClr val="tx1"/>
            </a:solidFill>
            <a:round/>
            <a:headEnd/>
            <a:tailEnd type="triangle" w="med" len="med"/>
          </a:ln>
        </p:spPr>
        <p:txBody>
          <a:bodyPr/>
          <a:lstStyle/>
          <a:p>
            <a:endParaRPr lang="es-C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2579">
                                            <p:bg/>
                                          </p:spTgt>
                                        </p:tgtEl>
                                        <p:attrNameLst>
                                          <p:attrName>style.visibility</p:attrName>
                                        </p:attrNameLst>
                                      </p:cBhvr>
                                      <p:to>
                                        <p:strVal val="visible"/>
                                      </p:to>
                                    </p:set>
                                    <p:anim calcmode="lin" valueType="num">
                                      <p:cBhvr additive="base">
                                        <p:cTn id="7" dur="500" fill="hold"/>
                                        <p:tgtEl>
                                          <p:spTgt spid="152579">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152579">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2579">
                                            <p:txEl>
                                              <p:pRg st="0" end="0"/>
                                            </p:txEl>
                                          </p:spTgt>
                                        </p:tgtEl>
                                        <p:attrNameLst>
                                          <p:attrName>style.visibility</p:attrName>
                                        </p:attrNameLst>
                                      </p:cBhvr>
                                      <p:to>
                                        <p:strVal val="visible"/>
                                      </p:to>
                                    </p:set>
                                    <p:anim calcmode="lin" valueType="num">
                                      <p:cBhvr additive="base">
                                        <p:cTn id="13" dur="500" fill="hold"/>
                                        <p:tgtEl>
                                          <p:spTgt spid="15257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25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2579">
                                            <p:txEl>
                                              <p:pRg st="1" end="1"/>
                                            </p:txEl>
                                          </p:spTgt>
                                        </p:tgtEl>
                                        <p:attrNameLst>
                                          <p:attrName>style.visibility</p:attrName>
                                        </p:attrNameLst>
                                      </p:cBhvr>
                                      <p:to>
                                        <p:strVal val="visible"/>
                                      </p:to>
                                    </p:set>
                                    <p:anim calcmode="lin" valueType="num">
                                      <p:cBhvr additive="base">
                                        <p:cTn id="19" dur="500" fill="hold"/>
                                        <p:tgtEl>
                                          <p:spTgt spid="15257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25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2579">
                                            <p:txEl>
                                              <p:pRg st="2" end="2"/>
                                            </p:txEl>
                                          </p:spTgt>
                                        </p:tgtEl>
                                        <p:attrNameLst>
                                          <p:attrName>style.visibility</p:attrName>
                                        </p:attrNameLst>
                                      </p:cBhvr>
                                      <p:to>
                                        <p:strVal val="visible"/>
                                      </p:to>
                                    </p:set>
                                    <p:anim calcmode="lin" valueType="num">
                                      <p:cBhvr additive="base">
                                        <p:cTn id="25" dur="500" fill="hold"/>
                                        <p:tgtEl>
                                          <p:spTgt spid="15257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25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2579">
                                            <p:txEl>
                                              <p:pRg st="3" end="3"/>
                                            </p:txEl>
                                          </p:spTgt>
                                        </p:tgtEl>
                                        <p:attrNameLst>
                                          <p:attrName>style.visibility</p:attrName>
                                        </p:attrNameLst>
                                      </p:cBhvr>
                                      <p:to>
                                        <p:strVal val="visible"/>
                                      </p:to>
                                    </p:set>
                                    <p:anim calcmode="lin" valueType="num">
                                      <p:cBhvr additive="base">
                                        <p:cTn id="31" dur="500" fill="hold"/>
                                        <p:tgtEl>
                                          <p:spTgt spid="15257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257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2579">
                                            <p:txEl>
                                              <p:pRg st="4" end="4"/>
                                            </p:txEl>
                                          </p:spTgt>
                                        </p:tgtEl>
                                        <p:attrNameLst>
                                          <p:attrName>style.visibility</p:attrName>
                                        </p:attrNameLst>
                                      </p:cBhvr>
                                      <p:to>
                                        <p:strVal val="visible"/>
                                      </p:to>
                                    </p:set>
                                    <p:anim calcmode="lin" valueType="num">
                                      <p:cBhvr additive="base">
                                        <p:cTn id="37" dur="500" fill="hold"/>
                                        <p:tgtEl>
                                          <p:spTgt spid="152579">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257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2579">
                                            <p:txEl>
                                              <p:pRg st="6" end="6"/>
                                            </p:txEl>
                                          </p:spTgt>
                                        </p:tgtEl>
                                        <p:attrNameLst>
                                          <p:attrName>style.visibility</p:attrName>
                                        </p:attrNameLst>
                                      </p:cBhvr>
                                      <p:to>
                                        <p:strVal val="visible"/>
                                      </p:to>
                                    </p:set>
                                    <p:anim calcmode="lin" valueType="num">
                                      <p:cBhvr additive="base">
                                        <p:cTn id="43" dur="500" fill="hold"/>
                                        <p:tgtEl>
                                          <p:spTgt spid="15257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5257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bldLvl="2" animBg="1"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Text Box 2"/>
          <p:cNvSpPr txBox="1">
            <a:spLocks noChangeArrowheads="1"/>
          </p:cNvSpPr>
          <p:nvPr/>
        </p:nvSpPr>
        <p:spPr bwMode="auto">
          <a:xfrm>
            <a:off x="265113" y="4903788"/>
            <a:ext cx="8680450" cy="1412875"/>
          </a:xfrm>
          <a:prstGeom prst="rect">
            <a:avLst/>
          </a:prstGeom>
          <a:solidFill>
            <a:schemeClr val="tx1"/>
          </a:solidFill>
          <a:ln w="9525">
            <a:noFill/>
            <a:miter lim="800000"/>
            <a:headEnd/>
            <a:tailEnd/>
          </a:ln>
          <a:effectLst/>
        </p:spPr>
        <p:txBody>
          <a:bodyPr>
            <a:spAutoFit/>
          </a:bodyPr>
          <a:lstStyle/>
          <a:p>
            <a:pPr eaLnBrk="0" hangingPunct="0">
              <a:spcBef>
                <a:spcPct val="20000"/>
              </a:spcBef>
              <a:buFontTx/>
              <a:buChar char="•"/>
              <a:defRPr/>
            </a:pPr>
            <a:r>
              <a:rPr lang="en-GB" sz="1600" b="1">
                <a:solidFill>
                  <a:srgbClr val="003161"/>
                </a:solidFill>
                <a:effectLst>
                  <a:outerShdw blurRad="38100" dist="38100" dir="2700000" algn="tl">
                    <a:srgbClr val="FFFFFF"/>
                  </a:outerShdw>
                </a:effectLst>
              </a:rPr>
              <a:t>Modelo altamente significativo (Log-likelihood=-1641.26; </a:t>
            </a:r>
            <a:r>
              <a:rPr lang="en-GB" sz="1600" b="1">
                <a:solidFill>
                  <a:srgbClr val="003161"/>
                </a:solidFill>
                <a:effectLst>
                  <a:outerShdw blurRad="38100" dist="38100" dir="2700000" algn="tl">
                    <a:srgbClr val="FFFFFF"/>
                  </a:outerShdw>
                </a:effectLst>
                <a:cs typeface="Times New Roman" pitchFamily="18" charset="0"/>
              </a:rPr>
              <a:t>Pseudo-R</a:t>
            </a:r>
            <a:r>
              <a:rPr lang="en-GB" sz="1600" b="1" baseline="30000">
                <a:solidFill>
                  <a:srgbClr val="003161"/>
                </a:solidFill>
                <a:effectLst>
                  <a:outerShdw blurRad="38100" dist="38100" dir="2700000" algn="tl">
                    <a:srgbClr val="FFFFFF"/>
                  </a:outerShdw>
                </a:effectLst>
                <a:cs typeface="Times New Roman" pitchFamily="18" charset="0"/>
              </a:rPr>
              <a:t>2</a:t>
            </a:r>
            <a:r>
              <a:rPr lang="en-GB" sz="1600" b="1">
                <a:solidFill>
                  <a:srgbClr val="003161"/>
                </a:solidFill>
                <a:effectLst>
                  <a:outerShdw blurRad="38100" dist="38100" dir="2700000" algn="tl">
                    <a:srgbClr val="FFFFFF"/>
                  </a:outerShdw>
                </a:effectLst>
                <a:cs typeface="Times New Roman" pitchFamily="18" charset="0"/>
              </a:rPr>
              <a:t> </a:t>
            </a:r>
            <a:r>
              <a:rPr lang="en-GB" sz="1600" b="1">
                <a:solidFill>
                  <a:srgbClr val="003161"/>
                </a:solidFill>
                <a:effectLst>
                  <a:outerShdw blurRad="38100" dist="38100" dir="2700000" algn="tl">
                    <a:srgbClr val="FFFFFF"/>
                  </a:outerShdw>
                </a:effectLst>
              </a:rPr>
              <a:t>0.2197).</a:t>
            </a:r>
          </a:p>
          <a:p>
            <a:pPr eaLnBrk="0" hangingPunct="0">
              <a:spcBef>
                <a:spcPct val="20000"/>
              </a:spcBef>
              <a:buFontTx/>
              <a:buChar char="•"/>
              <a:defRPr/>
            </a:pPr>
            <a:r>
              <a:rPr lang="en-GB" sz="1600" b="1">
                <a:solidFill>
                  <a:srgbClr val="003161"/>
                </a:solidFill>
                <a:effectLst>
                  <a:outerShdw blurRad="38100" dist="38100" dir="2700000" algn="tl">
                    <a:srgbClr val="FFFFFF"/>
                  </a:outerShdw>
                </a:effectLst>
              </a:rPr>
              <a:t>Todos los atributos significativos a P&lt;0.05 con excepción de la posibilidad de ver animales.</a:t>
            </a:r>
          </a:p>
          <a:p>
            <a:pPr eaLnBrk="0" hangingPunct="0">
              <a:spcBef>
                <a:spcPct val="20000"/>
              </a:spcBef>
              <a:buFontTx/>
              <a:buChar char="•"/>
              <a:defRPr/>
            </a:pPr>
            <a:r>
              <a:rPr lang="en-GB" sz="1600" b="1">
                <a:solidFill>
                  <a:srgbClr val="003161"/>
                </a:solidFill>
                <a:effectLst>
                  <a:outerShdw blurRad="38100" dist="38100" dir="2700000" algn="tl">
                    <a:srgbClr val="FFFFFF"/>
                  </a:outerShdw>
                </a:effectLst>
              </a:rPr>
              <a:t>Modelo basado en 230 observaciones.</a:t>
            </a:r>
            <a:endParaRPr lang="de-DE" sz="1600" b="1">
              <a:solidFill>
                <a:srgbClr val="003161"/>
              </a:solidFill>
              <a:effectLst>
                <a:outerShdw blurRad="38100" dist="38100" dir="2700000" algn="tl">
                  <a:srgbClr val="FFFFFF"/>
                </a:outerShdw>
              </a:effectLst>
            </a:endParaRPr>
          </a:p>
          <a:p>
            <a:pPr eaLnBrk="0" hangingPunct="0">
              <a:defRPr/>
            </a:pPr>
            <a:endParaRPr lang="de-DE" sz="1600" b="1">
              <a:effectLst>
                <a:outerShdw blurRad="38100" dist="38100" dir="2700000" algn="tl">
                  <a:srgbClr val="FFFFFF"/>
                </a:outerShdw>
              </a:effectLst>
            </a:endParaRPr>
          </a:p>
        </p:txBody>
      </p:sp>
      <p:graphicFrame>
        <p:nvGraphicFramePr>
          <p:cNvPr id="277507" name="Group 3"/>
          <p:cNvGraphicFramePr>
            <a:graphicFrameLocks noGrp="1"/>
          </p:cNvGraphicFramePr>
          <p:nvPr/>
        </p:nvGraphicFramePr>
        <p:xfrm>
          <a:off x="611188" y="404813"/>
          <a:ext cx="7921625" cy="4474464"/>
        </p:xfrm>
        <a:graphic>
          <a:graphicData uri="http://schemas.openxmlformats.org/drawingml/2006/table">
            <a:tbl>
              <a:tblPr/>
              <a:tblGrid>
                <a:gridCol w="5040312"/>
                <a:gridCol w="2881313"/>
              </a:tblGrid>
              <a:tr h="338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rial" charset="0"/>
                        </a:rPr>
                        <a:t>Variables (atributos)</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rial" charset="0"/>
                        </a:rPr>
                        <a:t>Coeficientes</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87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CL" sz="1800" b="0" i="0" u="none" strike="noStrike" cap="none" normalizeH="0" baseline="0" smtClean="0">
                          <a:ln>
                            <a:noFill/>
                          </a:ln>
                          <a:solidFill>
                            <a:schemeClr val="tx1"/>
                          </a:solidFill>
                          <a:effectLst/>
                          <a:latin typeface="Arial" charset="0"/>
                        </a:rPr>
                        <a:t>Cambio en el paisaje por infraestructura turística</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1800" b="1" i="0" u="none" strike="noStrike" cap="none" normalizeH="0" baseline="0" smtClean="0">
                          <a:ln>
                            <a:noFill/>
                          </a:ln>
                          <a:solidFill>
                            <a:schemeClr val="tx1"/>
                          </a:solidFill>
                          <a:effectLst/>
                          <a:latin typeface="Arial Narrow" pitchFamily="34" charset="0"/>
                        </a:rPr>
                        <a:t>0.0999</a:t>
                      </a:r>
                      <a:endParaRPr kumimoji="0" lang="es-ES" sz="18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CL" sz="1800" b="0" i="0" u="none" strike="noStrike" cap="none" normalizeH="0" baseline="0" smtClean="0">
                          <a:ln>
                            <a:noFill/>
                          </a:ln>
                          <a:solidFill>
                            <a:schemeClr val="tx1"/>
                          </a:solidFill>
                          <a:effectLst/>
                          <a:latin typeface="Arial" charset="0"/>
                        </a:rPr>
                        <a:t>Acceso a la naturaleza (intereses privados)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s-CL" sz="1800" b="0" i="0" u="none" strike="noStrike" cap="none" normalizeH="0" baseline="0" smtClean="0">
                          <a:ln>
                            <a:noFill/>
                          </a:ln>
                          <a:solidFill>
                            <a:schemeClr val="tx1"/>
                          </a:solidFill>
                          <a:effectLst/>
                          <a:latin typeface="Arial" charset="0"/>
                        </a:rPr>
                        <a:t>Acceso a la naturaleza (conservación)</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1800" b="1" i="0" u="none" strike="noStrike" cap="none" normalizeH="0" baseline="0" smtClean="0">
                          <a:ln>
                            <a:noFill/>
                          </a:ln>
                          <a:solidFill>
                            <a:schemeClr val="tx1"/>
                          </a:solidFill>
                          <a:effectLst/>
                          <a:latin typeface="Arial Narrow" pitchFamily="34" charset="0"/>
                        </a:rPr>
                        <a:t>0.1485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1800" b="1" i="0" u="none" strike="noStrike" cap="none" normalizeH="0" baseline="0" smtClean="0">
                          <a:ln>
                            <a:noFill/>
                          </a:ln>
                          <a:solidFill>
                            <a:schemeClr val="tx1"/>
                          </a:solidFill>
                          <a:effectLst/>
                          <a:latin typeface="Arial Narrow" pitchFamily="34" charset="0"/>
                        </a:rPr>
                        <a:t>0.1096</a:t>
                      </a:r>
                      <a:endParaRPr kumimoji="0" lang="es-ES" sz="18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CL" sz="1800" b="0" i="0" u="none" strike="noStrike" cap="none" normalizeH="0" baseline="0" smtClean="0">
                          <a:ln>
                            <a:noFill/>
                          </a:ln>
                          <a:solidFill>
                            <a:schemeClr val="tx1"/>
                          </a:solidFill>
                          <a:effectLst/>
                          <a:latin typeface="Arial" charset="0"/>
                        </a:rPr>
                        <a:t>Posibilidad de ver pájaros carpinteros, guanacos y cóndores</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1800" b="1" i="0" u="none" strike="noStrike" cap="none" normalizeH="0" baseline="0" smtClean="0">
                          <a:ln>
                            <a:noFill/>
                          </a:ln>
                          <a:solidFill>
                            <a:schemeClr val="tx1"/>
                          </a:solidFill>
                          <a:effectLst/>
                          <a:latin typeface="Arial Narrow" pitchFamily="34" charset="0"/>
                        </a:rPr>
                        <a:t>0.0213</a:t>
                      </a:r>
                      <a:r>
                        <a:rPr kumimoji="0" lang="es-CL" sz="1800" b="1" i="0" u="none" strike="noStrike" cap="none" normalizeH="0" baseline="30000" smtClean="0">
                          <a:ln>
                            <a:noFill/>
                          </a:ln>
                          <a:solidFill>
                            <a:schemeClr val="tx1"/>
                          </a:solidFill>
                          <a:effectLst/>
                          <a:latin typeface="Arial Narrow" pitchFamily="34" charset="0"/>
                        </a:rPr>
                        <a:t>(ns)</a:t>
                      </a:r>
                      <a:endParaRPr kumimoji="0" lang="es-ES" sz="18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63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CL" sz="1800" b="0" i="0" u="none" strike="noStrike" cap="none" normalizeH="0" baseline="0" smtClean="0">
                          <a:ln>
                            <a:noFill/>
                          </a:ln>
                          <a:solidFill>
                            <a:schemeClr val="tx1"/>
                          </a:solidFill>
                          <a:effectLst/>
                          <a:latin typeface="Arial" charset="0"/>
                        </a:rPr>
                        <a:t>Visitas de los picaflores</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1800" b="1" i="0" u="none" strike="noStrike" cap="none" normalizeH="0" baseline="0" smtClean="0">
                          <a:ln>
                            <a:noFill/>
                          </a:ln>
                          <a:solidFill>
                            <a:schemeClr val="tx1"/>
                          </a:solidFill>
                          <a:effectLst/>
                          <a:latin typeface="Arial Narrow" pitchFamily="34" charset="0"/>
                        </a:rPr>
                        <a:t>0.5773</a:t>
                      </a:r>
                      <a:endParaRPr kumimoji="0" lang="es-ES" sz="18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CL" sz="1800" b="0" i="0" u="none" strike="noStrike" cap="none" normalizeH="0" baseline="0" smtClean="0">
                          <a:ln>
                            <a:noFill/>
                          </a:ln>
                          <a:solidFill>
                            <a:schemeClr val="tx1"/>
                          </a:solidFill>
                          <a:effectLst/>
                          <a:latin typeface="Arial" charset="0"/>
                        </a:rPr>
                        <a:t>Probabilidad de extinción de un musgo endémico</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1800" b="1" i="0" u="none" strike="noStrike" cap="none" normalizeH="0" baseline="0" smtClean="0">
                          <a:ln>
                            <a:noFill/>
                          </a:ln>
                          <a:solidFill>
                            <a:schemeClr val="tx1"/>
                          </a:solidFill>
                          <a:effectLst/>
                          <a:latin typeface="Arial Narrow" pitchFamily="34" charset="0"/>
                        </a:rPr>
                        <a:t>0.2301</a:t>
                      </a:r>
                      <a:endParaRPr kumimoji="0" lang="es-ES" sz="18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63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CL" sz="1800" b="0" i="0" u="none" strike="noStrike" cap="none" normalizeH="0" baseline="0" smtClean="0">
                          <a:ln>
                            <a:noFill/>
                          </a:ln>
                          <a:solidFill>
                            <a:schemeClr val="tx1"/>
                          </a:solidFill>
                          <a:effectLst/>
                          <a:latin typeface="Arial" charset="0"/>
                        </a:rPr>
                        <a:t>Salud del ecosistema</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1800" b="1" i="0" u="none" strike="noStrike" cap="none" normalizeH="0" baseline="0" smtClean="0">
                          <a:ln>
                            <a:noFill/>
                          </a:ln>
                          <a:solidFill>
                            <a:schemeClr val="tx1"/>
                          </a:solidFill>
                          <a:effectLst/>
                          <a:latin typeface="Arial Narrow" pitchFamily="34" charset="0"/>
                        </a:rPr>
                        <a:t>0.0006</a:t>
                      </a:r>
                      <a:endParaRPr kumimoji="0" lang="es-ES" sz="18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63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CL" sz="1800" b="0" i="0" u="none" strike="noStrike" cap="none" normalizeH="0" baseline="0" smtClean="0">
                          <a:ln>
                            <a:noFill/>
                          </a:ln>
                          <a:solidFill>
                            <a:schemeClr val="tx1"/>
                          </a:solidFill>
                          <a:effectLst/>
                          <a:latin typeface="Arial" charset="0"/>
                        </a:rPr>
                        <a:t>Cambio en la renta</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1800" b="1" i="0" u="none" strike="noStrike" cap="none" normalizeH="0" baseline="0" smtClean="0">
                          <a:ln>
                            <a:noFill/>
                          </a:ln>
                          <a:solidFill>
                            <a:schemeClr val="tx1"/>
                          </a:solidFill>
                          <a:effectLst/>
                          <a:latin typeface="Arial Narrow" pitchFamily="34" charset="0"/>
                        </a:rPr>
                        <a:t>0.0067</a:t>
                      </a:r>
                      <a:endParaRPr kumimoji="0" lang="es-ES" sz="18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63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CL" sz="1800" b="0" i="0" u="none" strike="noStrike" cap="none" normalizeH="0" baseline="0" smtClean="0">
                          <a:ln>
                            <a:noFill/>
                          </a:ln>
                          <a:solidFill>
                            <a:schemeClr val="tx1"/>
                          </a:solidFill>
                          <a:effectLst/>
                          <a:latin typeface="Arial" charset="0"/>
                        </a:rPr>
                        <a:t>ASC*Educación</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1800" b="1" i="0" u="none" strike="noStrike" cap="none" normalizeH="0" baseline="0" smtClean="0">
                          <a:ln>
                            <a:noFill/>
                          </a:ln>
                          <a:solidFill>
                            <a:schemeClr val="tx1"/>
                          </a:solidFill>
                          <a:effectLst/>
                          <a:latin typeface="Arial Narrow" pitchFamily="34" charset="0"/>
                        </a:rPr>
                        <a:t>-0.3648</a:t>
                      </a:r>
                      <a:endParaRPr kumimoji="0" lang="es-ES" sz="1800" b="1" i="0" u="none" strike="noStrike" cap="none" normalizeH="0" baseline="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94243" name="Text Box 35"/>
          <p:cNvSpPr txBox="1">
            <a:spLocks noChangeArrowheads="1"/>
          </p:cNvSpPr>
          <p:nvPr/>
        </p:nvSpPr>
        <p:spPr bwMode="auto">
          <a:xfrm>
            <a:off x="4984750" y="12700"/>
            <a:ext cx="3406775" cy="336550"/>
          </a:xfrm>
          <a:prstGeom prst="rect">
            <a:avLst/>
          </a:prstGeom>
          <a:solidFill>
            <a:schemeClr val="bg1">
              <a:alpha val="49019"/>
            </a:schemeClr>
          </a:solidFill>
          <a:ln w="9525" algn="ctr">
            <a:noFill/>
            <a:miter lim="800000"/>
            <a:headEnd/>
            <a:tailEnd/>
          </a:ln>
        </p:spPr>
        <p:txBody>
          <a:bodyPr wrap="none">
            <a:spAutoFit/>
          </a:bodyPr>
          <a:lstStyle/>
          <a:p>
            <a:pPr>
              <a:spcBef>
                <a:spcPct val="20000"/>
              </a:spcBef>
            </a:pPr>
            <a:r>
              <a:rPr lang="es-CL" sz="1600" b="1">
                <a:latin typeface="Verdana" pitchFamily="34" charset="0"/>
              </a:rPr>
              <a:t>Nested Logit Models Results</a:t>
            </a:r>
            <a:endParaRPr lang="es-ES" sz="1600" b="1">
              <a:latin typeface="Verdana" pitchFamily="34"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2"/>
          <p:cNvGraphicFramePr>
            <a:graphicFrameLocks noChangeAspect="1"/>
          </p:cNvGraphicFramePr>
          <p:nvPr>
            <p:ph/>
          </p:nvPr>
        </p:nvGraphicFramePr>
        <p:xfrm>
          <a:off x="250825" y="260350"/>
          <a:ext cx="8569325" cy="5976938"/>
        </p:xfrm>
        <a:graphic>
          <a:graphicData uri="http://schemas.openxmlformats.org/presentationml/2006/ole">
            <p:oleObj spid="_x0000_s2050" name="Documento" r:id="rId4" imgW="5513066" imgH="3849091" progId="Word.Document.8">
              <p:link updateAutomatic="1"/>
            </p:oleObj>
          </a:graphicData>
        </a:graphic>
      </p:graphicFrame>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ctrTitle"/>
          </p:nvPr>
        </p:nvSpPr>
        <p:spPr>
          <a:xfrm>
            <a:off x="787400" y="0"/>
            <a:ext cx="8204200" cy="939800"/>
          </a:xfrm>
        </p:spPr>
        <p:txBody>
          <a:bodyPr/>
          <a:lstStyle/>
          <a:p>
            <a:pPr algn="r" eaLnBrk="1" hangingPunct="1">
              <a:defRPr/>
            </a:pPr>
            <a:r>
              <a:rPr lang="de-DE" sz="4000" b="1" smtClean="0">
                <a:solidFill>
                  <a:schemeClr val="tx1"/>
                </a:solidFill>
                <a:effectLst>
                  <a:outerShdw blurRad="38100" dist="38100" dir="2700000" algn="tl">
                    <a:srgbClr val="C0C0C0"/>
                  </a:outerShdw>
                </a:effectLst>
              </a:rPr>
              <a:t>Discusión</a:t>
            </a:r>
            <a:r>
              <a:rPr lang="de-DE" sz="3200" b="1" smtClean="0">
                <a:solidFill>
                  <a:schemeClr val="tx1"/>
                </a:solidFill>
                <a:effectLst>
                  <a:outerShdw blurRad="38100" dist="38100" dir="2700000" algn="tl">
                    <a:srgbClr val="C0C0C0"/>
                  </a:outerShdw>
                </a:effectLst>
              </a:rPr>
              <a:t> </a:t>
            </a:r>
          </a:p>
        </p:txBody>
      </p:sp>
      <p:sp>
        <p:nvSpPr>
          <p:cNvPr id="283651" name="Rectangle 3"/>
          <p:cNvSpPr>
            <a:spLocks noGrp="1" noChangeArrowheads="1"/>
          </p:cNvSpPr>
          <p:nvPr>
            <p:ph type="subTitle" idx="1"/>
          </p:nvPr>
        </p:nvSpPr>
        <p:spPr>
          <a:xfrm>
            <a:off x="368300" y="698500"/>
            <a:ext cx="8331200" cy="5486400"/>
          </a:xfrm>
          <a:solidFill>
            <a:schemeClr val="bg1">
              <a:alpha val="89000"/>
            </a:schemeClr>
          </a:solidFill>
        </p:spPr>
        <p:txBody>
          <a:bodyPr/>
          <a:lstStyle/>
          <a:p>
            <a:pPr algn="just" eaLnBrk="1" hangingPunct="1">
              <a:lnSpc>
                <a:spcPct val="80000"/>
              </a:lnSpc>
              <a:buClr>
                <a:srgbClr val="FF6600"/>
              </a:buClr>
              <a:defRPr/>
            </a:pPr>
            <a:r>
              <a:rPr lang="de-DE" sz="2800" smtClean="0">
                <a:solidFill>
                  <a:srgbClr val="003366"/>
                </a:solidFill>
                <a:effectLst>
                  <a:outerShdw blurRad="38100" dist="38100" dir="2700000" algn="tl">
                    <a:srgbClr val="C0C0C0"/>
                  </a:outerShdw>
                </a:effectLst>
                <a:latin typeface="Verdana" pitchFamily="34" charset="0"/>
              </a:rPr>
              <a:t>Choice experiment exitosamente aplicado en un área remota:</a:t>
            </a:r>
          </a:p>
          <a:p>
            <a:pPr algn="just" eaLnBrk="1" hangingPunct="1">
              <a:lnSpc>
                <a:spcPct val="80000"/>
              </a:lnSpc>
              <a:buClr>
                <a:srgbClr val="FF6600"/>
              </a:buClr>
              <a:defRPr/>
            </a:pPr>
            <a:endParaRPr lang="de-DE" sz="2800" smtClean="0">
              <a:solidFill>
                <a:srgbClr val="003366"/>
              </a:solidFill>
              <a:effectLst>
                <a:outerShdw blurRad="38100" dist="38100" dir="2700000" algn="tl">
                  <a:srgbClr val="C0C0C0"/>
                </a:outerShdw>
              </a:effectLst>
              <a:latin typeface="Verdana" pitchFamily="34" charset="0"/>
            </a:endParaRPr>
          </a:p>
          <a:p>
            <a:pPr algn="l" eaLnBrk="1" hangingPunct="1">
              <a:lnSpc>
                <a:spcPct val="80000"/>
              </a:lnSpc>
              <a:buClr>
                <a:srgbClr val="CC0000"/>
              </a:buClr>
              <a:buFontTx/>
              <a:buChar char="-"/>
              <a:defRPr/>
            </a:pPr>
            <a:r>
              <a:rPr lang="en-GB" sz="2400" smtClean="0">
                <a:solidFill>
                  <a:srgbClr val="CC0000"/>
                </a:solidFill>
                <a:effectLst>
                  <a:outerShdw blurRad="38100" dist="38100" dir="2700000" algn="tl">
                    <a:srgbClr val="C0C0C0"/>
                  </a:outerShdw>
                </a:effectLst>
                <a:latin typeface="Verdana" pitchFamily="34" charset="0"/>
                <a:cs typeface="Times New Roman" pitchFamily="18" charset="0"/>
              </a:rPr>
              <a:t>La mayoría de los participantes entendió el experimento.</a:t>
            </a:r>
          </a:p>
          <a:p>
            <a:pPr algn="just" eaLnBrk="1" hangingPunct="1">
              <a:lnSpc>
                <a:spcPct val="80000"/>
              </a:lnSpc>
              <a:buClr>
                <a:srgbClr val="FF6600"/>
              </a:buClr>
              <a:defRPr/>
            </a:pPr>
            <a:endParaRPr lang="en-GB" sz="2400" smtClean="0">
              <a:solidFill>
                <a:srgbClr val="CC0000"/>
              </a:solidFill>
              <a:effectLst>
                <a:outerShdw blurRad="38100" dist="38100" dir="2700000" algn="tl">
                  <a:srgbClr val="C0C0C0"/>
                </a:outerShdw>
              </a:effectLst>
              <a:latin typeface="Verdana" pitchFamily="34" charset="0"/>
              <a:cs typeface="Times New Roman" pitchFamily="18" charset="0"/>
            </a:endParaRPr>
          </a:p>
          <a:p>
            <a:pPr algn="l" eaLnBrk="1" hangingPunct="1">
              <a:lnSpc>
                <a:spcPct val="80000"/>
              </a:lnSpc>
              <a:buClr>
                <a:srgbClr val="CC0000"/>
              </a:buClr>
              <a:buFontTx/>
              <a:buChar char="-"/>
              <a:defRPr/>
            </a:pPr>
            <a:r>
              <a:rPr lang="en-GB" sz="2400" smtClean="0">
                <a:solidFill>
                  <a:srgbClr val="CC0000"/>
                </a:solidFill>
                <a:effectLst>
                  <a:outerShdw blurRad="38100" dist="38100" dir="2700000" algn="tl">
                    <a:srgbClr val="C0C0C0"/>
                  </a:outerShdw>
                </a:effectLst>
                <a:latin typeface="Verdana" pitchFamily="34" charset="0"/>
                <a:cs typeface="Times New Roman" pitchFamily="18" charset="0"/>
              </a:rPr>
              <a:t>Aunque no siempre esperado, resultados pudieron ser obtenidos. </a:t>
            </a:r>
          </a:p>
          <a:p>
            <a:pPr algn="just" eaLnBrk="1" hangingPunct="1">
              <a:lnSpc>
                <a:spcPct val="80000"/>
              </a:lnSpc>
              <a:buClr>
                <a:srgbClr val="FF6600"/>
              </a:buClr>
              <a:defRPr/>
            </a:pPr>
            <a:endParaRPr lang="en-GB" sz="2400" smtClean="0">
              <a:solidFill>
                <a:srgbClr val="CC0000"/>
              </a:solidFill>
              <a:effectLst>
                <a:outerShdw blurRad="38100" dist="38100" dir="2700000" algn="tl">
                  <a:srgbClr val="C0C0C0"/>
                </a:outerShdw>
              </a:effectLst>
              <a:latin typeface="Verdana" pitchFamily="34" charset="0"/>
              <a:cs typeface="Times New Roman" pitchFamily="18" charset="0"/>
            </a:endParaRPr>
          </a:p>
          <a:p>
            <a:pPr algn="l" eaLnBrk="1" hangingPunct="1">
              <a:lnSpc>
                <a:spcPct val="80000"/>
              </a:lnSpc>
              <a:buClr>
                <a:srgbClr val="CC0000"/>
              </a:buClr>
              <a:buFontTx/>
              <a:buChar char="-"/>
              <a:defRPr/>
            </a:pPr>
            <a:r>
              <a:rPr lang="en-GB" sz="2400" smtClean="0">
                <a:solidFill>
                  <a:srgbClr val="CC0000"/>
                </a:solidFill>
                <a:effectLst>
                  <a:outerShdw blurRad="38100" dist="38100" dir="2700000" algn="tl">
                    <a:srgbClr val="C0C0C0"/>
                  </a:outerShdw>
                </a:effectLst>
                <a:latin typeface="Verdana" pitchFamily="34" charset="0"/>
                <a:cs typeface="Times New Roman" pitchFamily="18" charset="0"/>
              </a:rPr>
              <a:t>Aunque los valores monetarios podrían estar “sobre estimados” (DAA), ésto no efecta los patrones de preferencia por servicios de la diversidad biológica/ecosistemas.</a:t>
            </a:r>
          </a:p>
          <a:p>
            <a:pPr algn="just" eaLnBrk="1" hangingPunct="1">
              <a:lnSpc>
                <a:spcPct val="80000"/>
              </a:lnSpc>
              <a:buClr>
                <a:srgbClr val="CC0000"/>
              </a:buClr>
              <a:defRPr/>
            </a:pPr>
            <a:endParaRPr lang="en-GB" sz="2400" smtClean="0">
              <a:solidFill>
                <a:srgbClr val="CC0000"/>
              </a:solidFill>
              <a:effectLst>
                <a:outerShdw blurRad="38100" dist="38100" dir="2700000" algn="tl">
                  <a:srgbClr val="C0C0C0"/>
                </a:outerShdw>
              </a:effectLst>
              <a:latin typeface="Verdana" pitchFamily="34" charset="0"/>
              <a:cs typeface="Times New Roman" pitchFamily="18" charset="0"/>
            </a:endParaRPr>
          </a:p>
          <a:p>
            <a:pPr algn="just" eaLnBrk="1" hangingPunct="1">
              <a:lnSpc>
                <a:spcPct val="80000"/>
              </a:lnSpc>
              <a:buClr>
                <a:srgbClr val="CC0000"/>
              </a:buClr>
              <a:buFontTx/>
              <a:buChar char="-"/>
              <a:defRPr/>
            </a:pPr>
            <a:r>
              <a:rPr lang="en-GB" sz="2400" smtClean="0">
                <a:solidFill>
                  <a:srgbClr val="CC0000"/>
                </a:solidFill>
                <a:effectLst>
                  <a:outerShdw blurRad="38100" dist="38100" dir="2700000" algn="tl">
                    <a:srgbClr val="C0C0C0"/>
                  </a:outerShdw>
                </a:effectLst>
                <a:latin typeface="Verdana" pitchFamily="34" charset="0"/>
              </a:rPr>
              <a:t>Modelos estadísticamente significativos.</a:t>
            </a:r>
          </a:p>
          <a:p>
            <a:pPr algn="just" eaLnBrk="1" hangingPunct="1">
              <a:lnSpc>
                <a:spcPct val="80000"/>
              </a:lnSpc>
              <a:buClr>
                <a:srgbClr val="FF6600"/>
              </a:buClr>
              <a:buFontTx/>
              <a:buChar char="•"/>
              <a:defRPr/>
            </a:pPr>
            <a:endParaRPr lang="de-DE" sz="2400" smtClean="0">
              <a:solidFill>
                <a:srgbClr val="CC0000"/>
              </a:solidFill>
              <a:effectLst>
                <a:outerShdw blurRad="38100" dist="38100" dir="2700000" algn="tl">
                  <a:srgbClr val="C0C0C0"/>
                </a:outerShdw>
              </a:effectLst>
              <a:latin typeface="Verdana" pitchFamily="34" charset="0"/>
            </a:endParaRPr>
          </a:p>
          <a:p>
            <a:pPr eaLnBrk="1" hangingPunct="1">
              <a:lnSpc>
                <a:spcPct val="80000"/>
              </a:lnSpc>
              <a:defRPr/>
            </a:pPr>
            <a:endParaRPr lang="de-DE" sz="2400" smtClean="0">
              <a:solidFill>
                <a:srgbClr val="FF6600"/>
              </a:solidFill>
              <a:effectLst>
                <a:outerShdw blurRad="38100" dist="38100" dir="2700000" algn="tl">
                  <a:srgbClr val="C0C0C0"/>
                </a:outerShdw>
              </a:effectLst>
              <a:latin typeface="Verdana"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lgn="r" eaLnBrk="1" hangingPunct="1"/>
            <a:endParaRPr lang="en-AU" smtClean="0"/>
          </a:p>
        </p:txBody>
      </p:sp>
      <p:sp>
        <p:nvSpPr>
          <p:cNvPr id="153603" name="Rectangle 3"/>
          <p:cNvSpPr>
            <a:spLocks noGrp="1" noChangeArrowheads="1"/>
          </p:cNvSpPr>
          <p:nvPr>
            <p:ph type="body" idx="1"/>
          </p:nvPr>
        </p:nvSpPr>
        <p:spPr>
          <a:solidFill>
            <a:schemeClr val="bg1"/>
          </a:solidFill>
        </p:spPr>
        <p:txBody>
          <a:bodyPr/>
          <a:lstStyle/>
          <a:p>
            <a:pPr algn="just" eaLnBrk="1" hangingPunct="1">
              <a:lnSpc>
                <a:spcPct val="80000"/>
              </a:lnSpc>
              <a:buFontTx/>
              <a:buNone/>
              <a:defRPr/>
            </a:pPr>
            <a:endParaRPr lang="en-AU" sz="2000" smtClean="0">
              <a:effectLst>
                <a:outerShdw blurRad="38100" dist="38100" dir="2700000" algn="tl">
                  <a:srgbClr val="C0C0C0"/>
                </a:outerShdw>
              </a:effectLst>
            </a:endParaRPr>
          </a:p>
          <a:p>
            <a:pPr eaLnBrk="1" hangingPunct="1">
              <a:lnSpc>
                <a:spcPct val="80000"/>
              </a:lnSpc>
              <a:buFontTx/>
              <a:buChar char="-"/>
              <a:defRPr/>
            </a:pPr>
            <a:r>
              <a:rPr lang="en-AU" sz="2000" smtClean="0"/>
              <a:t>Los EE fueron desarrollados originalmente en la literatura del transporte y marketing por Louviere &amp; Hensher (1982) y Louviere &amp; Woodworth (1983). Más recientemente han sido aplicados en el contexto ambiental por Boxall et al. (1996), Adamovicz et al. (1998), Hanley et al. (1998), Blamey et al. (2000), Rolfe et al. (2000), Horne &amp; Petäjistö (2003), Othman et al. (2004), Colombo et al. (2005), Mogas et al. (2005), Naidoo &amp; Adamowicz (2005).</a:t>
            </a:r>
          </a:p>
          <a:p>
            <a:pPr eaLnBrk="1" hangingPunct="1">
              <a:lnSpc>
                <a:spcPct val="80000"/>
              </a:lnSpc>
              <a:buFontTx/>
              <a:buChar char="-"/>
              <a:defRPr/>
            </a:pPr>
            <a:endParaRPr lang="en-AU" sz="2000" smtClean="0"/>
          </a:p>
          <a:p>
            <a:pPr eaLnBrk="1" hangingPunct="1">
              <a:lnSpc>
                <a:spcPct val="80000"/>
              </a:lnSpc>
              <a:buFontTx/>
              <a:buNone/>
              <a:defRPr/>
            </a:pPr>
            <a:endParaRPr lang="en-AU" sz="2000" smtClean="0"/>
          </a:p>
          <a:p>
            <a:pPr eaLnBrk="1" hangingPunct="1">
              <a:lnSpc>
                <a:spcPct val="80000"/>
              </a:lnSpc>
              <a:buFontTx/>
              <a:buNone/>
              <a:defRPr/>
            </a:pPr>
            <a:r>
              <a:rPr lang="en-AU" sz="2000" smtClean="0"/>
              <a:t>- Se asume que la utilidad de un bien es descompuesta en un componente observable representado por los atributos del bien y las características de los participantes, y un componente no observable o error.</a:t>
            </a:r>
          </a:p>
          <a:p>
            <a:pPr eaLnBrk="1" hangingPunct="1">
              <a:lnSpc>
                <a:spcPct val="80000"/>
              </a:lnSpc>
              <a:defRPr/>
            </a:pPr>
            <a:endParaRPr lang="en-AU" sz="2000" smtClean="0">
              <a:effectLst>
                <a:outerShdw blurRad="38100" dist="38100" dir="2700000" algn="tl">
                  <a:srgbClr val="C0C0C0"/>
                </a:outerShdw>
              </a:effectLst>
            </a:endParaRPr>
          </a:p>
        </p:txBody>
      </p:sp>
      <p:sp>
        <p:nvSpPr>
          <p:cNvPr id="153604" name="Text Box 4"/>
          <p:cNvSpPr txBox="1">
            <a:spLocks noChangeArrowheads="1"/>
          </p:cNvSpPr>
          <p:nvPr/>
        </p:nvSpPr>
        <p:spPr bwMode="auto">
          <a:xfrm>
            <a:off x="4098925" y="423863"/>
            <a:ext cx="4283075" cy="641350"/>
          </a:xfrm>
          <a:prstGeom prst="rect">
            <a:avLst/>
          </a:prstGeom>
          <a:solidFill>
            <a:schemeClr val="bg1"/>
          </a:solidFill>
          <a:ln w="9525">
            <a:noFill/>
            <a:miter lim="800000"/>
            <a:headEnd/>
            <a:tailEnd/>
          </a:ln>
          <a:effectLst/>
        </p:spPr>
        <p:txBody>
          <a:bodyPr>
            <a:spAutoFit/>
          </a:bodyPr>
          <a:lstStyle/>
          <a:p>
            <a:pPr algn="r">
              <a:defRPr/>
            </a:pPr>
            <a:r>
              <a:rPr lang="de-DE" sz="3600">
                <a:effectLst>
                  <a:outerShdw blurRad="38100" dist="38100" dir="2700000" algn="tl">
                    <a:srgbClr val="C0C0C0"/>
                  </a:outerShdw>
                </a:effectLst>
              </a:rPr>
              <a:t>Choice experiment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03">
                                            <p:bg/>
                                          </p:spTgt>
                                        </p:tgtEl>
                                        <p:attrNameLst>
                                          <p:attrName>style.visibility</p:attrName>
                                        </p:attrNameLst>
                                      </p:cBhvr>
                                      <p:to>
                                        <p:strVal val="visible"/>
                                      </p:to>
                                    </p:set>
                                    <p:anim calcmode="lin" valueType="num">
                                      <p:cBhvr additive="base">
                                        <p:cTn id="7" dur="500" fill="hold"/>
                                        <p:tgtEl>
                                          <p:spTgt spid="153603">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03">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03">
                                            <p:txEl>
                                              <p:pRg st="1" end="1"/>
                                            </p:txEl>
                                          </p:spTgt>
                                        </p:tgtEl>
                                        <p:attrNameLst>
                                          <p:attrName>style.visibility</p:attrName>
                                        </p:attrNameLst>
                                      </p:cBhvr>
                                      <p:to>
                                        <p:strVal val="visible"/>
                                      </p:to>
                                    </p:set>
                                    <p:anim calcmode="lin" valueType="num">
                                      <p:cBhvr additive="base">
                                        <p:cTn id="13" dur="500" fill="hold"/>
                                        <p:tgtEl>
                                          <p:spTgt spid="1536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3603">
                                            <p:txEl>
                                              <p:pRg st="4" end="4"/>
                                            </p:txEl>
                                          </p:spTgt>
                                        </p:tgtEl>
                                        <p:attrNameLst>
                                          <p:attrName>style.visibility</p:attrName>
                                        </p:attrNameLst>
                                      </p:cBhvr>
                                      <p:to>
                                        <p:strVal val="visible"/>
                                      </p:to>
                                    </p:set>
                                    <p:anim calcmode="lin" valueType="num">
                                      <p:cBhvr additive="base">
                                        <p:cTn id="19" dur="500" fill="hold"/>
                                        <p:tgtEl>
                                          <p:spTgt spid="15360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360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build="p" bldLvl="2"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flipV="1">
            <a:off x="685800" y="533400"/>
            <a:ext cx="7772400" cy="76200"/>
          </a:xfrm>
        </p:spPr>
        <p:txBody>
          <a:bodyPr>
            <a:normAutofit fontScale="90000"/>
          </a:bodyPr>
          <a:lstStyle/>
          <a:p>
            <a:pPr eaLnBrk="1" hangingPunct="1"/>
            <a:endParaRPr lang="en-AU" smtClean="0"/>
          </a:p>
        </p:txBody>
      </p:sp>
      <p:sp>
        <p:nvSpPr>
          <p:cNvPr id="154627" name="Rectangle 3"/>
          <p:cNvSpPr>
            <a:spLocks noGrp="1" noChangeArrowheads="1"/>
          </p:cNvSpPr>
          <p:nvPr>
            <p:ph type="body" idx="1"/>
          </p:nvPr>
        </p:nvSpPr>
        <p:spPr>
          <a:solidFill>
            <a:schemeClr val="bg1"/>
          </a:solidFill>
        </p:spPr>
        <p:txBody>
          <a:bodyPr/>
          <a:lstStyle/>
          <a:p>
            <a:pPr eaLnBrk="1" hangingPunct="1">
              <a:defRPr/>
            </a:pPr>
            <a:r>
              <a:rPr lang="en-AU" smtClean="0">
                <a:effectLst>
                  <a:outerShdw blurRad="38100" dist="38100" dir="2700000" algn="tl">
                    <a:srgbClr val="C0C0C0"/>
                  </a:outerShdw>
                </a:effectLst>
              </a:rPr>
              <a:t>A una muestra de personas se les pregunta por su opción preferida entre un grupo de posibles alternativas, donde una es el Status Quo.</a:t>
            </a:r>
          </a:p>
          <a:p>
            <a:pPr algn="just" eaLnBrk="1" hangingPunct="1">
              <a:buFontTx/>
              <a:buNone/>
              <a:defRPr/>
            </a:pPr>
            <a:r>
              <a:rPr lang="en-AU" smtClean="0">
                <a:effectLst>
                  <a:outerShdw blurRad="38100" dist="38100" dir="2700000" algn="tl">
                    <a:srgbClr val="C0C0C0"/>
                  </a:outerShdw>
                </a:effectLst>
              </a:rPr>
              <a:t> </a:t>
            </a:r>
          </a:p>
          <a:p>
            <a:pPr eaLnBrk="1" hangingPunct="1">
              <a:defRPr/>
            </a:pPr>
            <a:r>
              <a:rPr lang="en-AU" smtClean="0">
                <a:effectLst>
                  <a:outerShdw blurRad="38100" dist="38100" dir="2700000" algn="tl">
                    <a:srgbClr val="C0C0C0"/>
                  </a:outerShdw>
                </a:effectLst>
              </a:rPr>
              <a:t>Cada participante debe hacer más de una elección.</a:t>
            </a:r>
          </a:p>
        </p:txBody>
      </p:sp>
      <p:sp>
        <p:nvSpPr>
          <p:cNvPr id="154628" name="Text Box 4"/>
          <p:cNvSpPr txBox="1">
            <a:spLocks noChangeArrowheads="1"/>
          </p:cNvSpPr>
          <p:nvPr/>
        </p:nvSpPr>
        <p:spPr bwMode="auto">
          <a:xfrm>
            <a:off x="4860925" y="271463"/>
            <a:ext cx="4044950" cy="641350"/>
          </a:xfrm>
          <a:prstGeom prst="rect">
            <a:avLst/>
          </a:prstGeom>
          <a:solidFill>
            <a:schemeClr val="bg1"/>
          </a:solidFill>
          <a:ln w="9525">
            <a:noFill/>
            <a:miter lim="800000"/>
            <a:headEnd/>
            <a:tailEnd/>
          </a:ln>
          <a:effectLst/>
        </p:spPr>
        <p:txBody>
          <a:bodyPr wrap="none">
            <a:spAutoFit/>
          </a:bodyPr>
          <a:lstStyle/>
          <a:p>
            <a:pPr>
              <a:defRPr/>
            </a:pPr>
            <a:r>
              <a:rPr lang="de-DE" sz="3600">
                <a:effectLst>
                  <a:outerShdw blurRad="38100" dist="38100" dir="2700000" algn="tl">
                    <a:srgbClr val="C0C0C0"/>
                  </a:outerShdw>
                </a:effectLst>
              </a:rPr>
              <a:t>Choice Experiment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4627">
                                            <p:bg/>
                                          </p:spTgt>
                                        </p:tgtEl>
                                        <p:attrNameLst>
                                          <p:attrName>style.visibility</p:attrName>
                                        </p:attrNameLst>
                                      </p:cBhvr>
                                      <p:to>
                                        <p:strVal val="visible"/>
                                      </p:to>
                                    </p:set>
                                    <p:anim calcmode="lin" valueType="num">
                                      <p:cBhvr additive="base">
                                        <p:cTn id="7" dur="500" fill="hold"/>
                                        <p:tgtEl>
                                          <p:spTgt spid="154627">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154627">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4627">
                                            <p:txEl>
                                              <p:pRg st="0" end="0"/>
                                            </p:txEl>
                                          </p:spTgt>
                                        </p:tgtEl>
                                        <p:attrNameLst>
                                          <p:attrName>style.visibility</p:attrName>
                                        </p:attrNameLst>
                                      </p:cBhvr>
                                      <p:to>
                                        <p:strVal val="visible"/>
                                      </p:to>
                                    </p:set>
                                    <p:anim calcmode="lin" valueType="num">
                                      <p:cBhvr additive="base">
                                        <p:cTn id="13" dur="500" fill="hold"/>
                                        <p:tgtEl>
                                          <p:spTgt spid="15462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4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4627">
                                            <p:txEl>
                                              <p:pRg st="1" end="1"/>
                                            </p:txEl>
                                          </p:spTgt>
                                        </p:tgtEl>
                                        <p:attrNameLst>
                                          <p:attrName>style.visibility</p:attrName>
                                        </p:attrNameLst>
                                      </p:cBhvr>
                                      <p:to>
                                        <p:strVal val="visible"/>
                                      </p:to>
                                    </p:set>
                                    <p:anim calcmode="lin" valueType="num">
                                      <p:cBhvr additive="base">
                                        <p:cTn id="19" dur="500" fill="hold"/>
                                        <p:tgtEl>
                                          <p:spTgt spid="15462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46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4627">
                                            <p:txEl>
                                              <p:pRg st="2" end="2"/>
                                            </p:txEl>
                                          </p:spTgt>
                                        </p:tgtEl>
                                        <p:attrNameLst>
                                          <p:attrName>style.visibility</p:attrName>
                                        </p:attrNameLst>
                                      </p:cBhvr>
                                      <p:to>
                                        <p:strVal val="visible"/>
                                      </p:to>
                                    </p:set>
                                    <p:anim calcmode="lin" valueType="num">
                                      <p:cBhvr additive="base">
                                        <p:cTn id="25" dur="500" fill="hold"/>
                                        <p:tgtEl>
                                          <p:spTgt spid="15462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462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7" grpId="0" build="p" bldLvl="2"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flipV="1">
            <a:off x="685800" y="533400"/>
            <a:ext cx="7772400" cy="76200"/>
          </a:xfrm>
        </p:spPr>
        <p:txBody>
          <a:bodyPr>
            <a:normAutofit fontScale="90000"/>
          </a:bodyPr>
          <a:lstStyle/>
          <a:p>
            <a:pPr eaLnBrk="1" hangingPunct="1"/>
            <a:endParaRPr lang="en-AU" smtClean="0"/>
          </a:p>
        </p:txBody>
      </p:sp>
      <p:sp>
        <p:nvSpPr>
          <p:cNvPr id="155651" name="Rectangle 3"/>
          <p:cNvSpPr>
            <a:spLocks noGrp="1" noChangeArrowheads="1"/>
          </p:cNvSpPr>
          <p:nvPr>
            <p:ph type="body" idx="1"/>
          </p:nvPr>
        </p:nvSpPr>
        <p:spPr>
          <a:xfrm>
            <a:off x="685800" y="1828800"/>
            <a:ext cx="7772400" cy="3733800"/>
          </a:xfrm>
          <a:solidFill>
            <a:schemeClr val="bg1"/>
          </a:solidFill>
        </p:spPr>
        <p:txBody>
          <a:bodyPr/>
          <a:lstStyle/>
          <a:p>
            <a:pPr eaLnBrk="1" hangingPunct="1">
              <a:lnSpc>
                <a:spcPct val="90000"/>
              </a:lnSpc>
              <a:defRPr/>
            </a:pPr>
            <a:r>
              <a:rPr lang="en-AU" sz="2800" smtClean="0">
                <a:effectLst>
                  <a:outerShdw blurRad="38100" dist="38100" dir="2700000" algn="tl">
                    <a:srgbClr val="C0C0C0"/>
                  </a:outerShdw>
                </a:effectLst>
              </a:rPr>
              <a:t>Cada elección consta de un </a:t>
            </a:r>
            <a:r>
              <a:rPr lang="en-AU" sz="2800" b="1" i="1" smtClean="0">
                <a:effectLst>
                  <a:outerShdw blurRad="38100" dist="38100" dir="2700000" algn="tl">
                    <a:srgbClr val="C0C0C0"/>
                  </a:outerShdw>
                </a:effectLst>
              </a:rPr>
              <a:t>“choice set”.</a:t>
            </a:r>
          </a:p>
          <a:p>
            <a:pPr algn="just" eaLnBrk="1" hangingPunct="1">
              <a:lnSpc>
                <a:spcPct val="90000"/>
              </a:lnSpc>
              <a:buFontTx/>
              <a:buNone/>
              <a:defRPr/>
            </a:pPr>
            <a:endParaRPr lang="en-AU" sz="2800" b="1" i="1" smtClean="0">
              <a:effectLst>
                <a:outerShdw blurRad="38100" dist="38100" dir="2700000" algn="tl">
                  <a:srgbClr val="C0C0C0"/>
                </a:outerShdw>
              </a:effectLst>
            </a:endParaRPr>
          </a:p>
          <a:p>
            <a:pPr eaLnBrk="1" hangingPunct="1">
              <a:lnSpc>
                <a:spcPct val="90000"/>
              </a:lnSpc>
              <a:defRPr/>
            </a:pPr>
            <a:r>
              <a:rPr lang="en-AU" sz="2800" smtClean="0">
                <a:effectLst>
                  <a:outerShdw blurRad="38100" dist="38100" dir="2700000" algn="tl">
                    <a:srgbClr val="C0C0C0"/>
                  </a:outerShdw>
                </a:effectLst>
              </a:rPr>
              <a:t>Cada alternativa es descrita en términos de un set común de “</a:t>
            </a:r>
            <a:r>
              <a:rPr lang="en-AU" sz="2800" b="1" i="1" smtClean="0">
                <a:effectLst>
                  <a:outerShdw blurRad="38100" dist="38100" dir="2700000" algn="tl">
                    <a:srgbClr val="C0C0C0"/>
                  </a:outerShdw>
                </a:effectLst>
              </a:rPr>
              <a:t>atributos</a:t>
            </a:r>
            <a:r>
              <a:rPr lang="en-AU" sz="2800" smtClean="0">
                <a:effectLst>
                  <a:outerShdw blurRad="38100" dist="38100" dir="2700000" algn="tl">
                    <a:srgbClr val="C0C0C0"/>
                  </a:outerShdw>
                </a:effectLst>
              </a:rPr>
              <a:t>”. </a:t>
            </a:r>
          </a:p>
          <a:p>
            <a:pPr algn="just" eaLnBrk="1" hangingPunct="1">
              <a:lnSpc>
                <a:spcPct val="90000"/>
              </a:lnSpc>
              <a:buFontTx/>
              <a:buNone/>
              <a:defRPr/>
            </a:pPr>
            <a:endParaRPr lang="en-AU" sz="2800" smtClean="0">
              <a:effectLst>
                <a:outerShdw blurRad="38100" dist="38100" dir="2700000" algn="tl">
                  <a:srgbClr val="C0C0C0"/>
                </a:outerShdw>
              </a:effectLst>
            </a:endParaRPr>
          </a:p>
          <a:p>
            <a:pPr eaLnBrk="1" hangingPunct="1">
              <a:lnSpc>
                <a:spcPct val="90000"/>
              </a:lnSpc>
              <a:defRPr/>
            </a:pPr>
            <a:r>
              <a:rPr lang="en-AU" sz="2800" smtClean="0">
                <a:effectLst>
                  <a:outerShdw blurRad="38100" dist="38100" dir="2700000" algn="tl">
                    <a:srgbClr val="C0C0C0"/>
                  </a:outerShdw>
                </a:effectLst>
              </a:rPr>
              <a:t>Las alternativas son diferenciadas por los diferentes “</a:t>
            </a:r>
            <a:r>
              <a:rPr lang="en-AU" sz="2800" b="1" i="1" smtClean="0">
                <a:effectLst>
                  <a:outerShdw blurRad="38100" dist="38100" dir="2700000" algn="tl">
                    <a:srgbClr val="C0C0C0"/>
                  </a:outerShdw>
                </a:effectLst>
              </a:rPr>
              <a:t>niveles</a:t>
            </a:r>
            <a:r>
              <a:rPr lang="en-AU" sz="2800" smtClean="0">
                <a:effectLst>
                  <a:outerShdw blurRad="38100" dist="38100" dir="2700000" algn="tl">
                    <a:srgbClr val="C0C0C0"/>
                  </a:outerShdw>
                </a:effectLst>
              </a:rPr>
              <a:t>” tomados en cuenta desde los atributos. </a:t>
            </a:r>
          </a:p>
        </p:txBody>
      </p:sp>
      <p:sp>
        <p:nvSpPr>
          <p:cNvPr id="155652" name="Rectangle 4"/>
          <p:cNvSpPr>
            <a:spLocks noChangeArrowheads="1"/>
          </p:cNvSpPr>
          <p:nvPr/>
        </p:nvSpPr>
        <p:spPr bwMode="auto">
          <a:xfrm>
            <a:off x="4648200" y="457200"/>
            <a:ext cx="4044950" cy="641350"/>
          </a:xfrm>
          <a:prstGeom prst="rect">
            <a:avLst/>
          </a:prstGeom>
          <a:solidFill>
            <a:schemeClr val="bg1"/>
          </a:solidFill>
          <a:ln w="9525">
            <a:noFill/>
            <a:miter lim="800000"/>
            <a:headEnd/>
            <a:tailEnd/>
          </a:ln>
          <a:effectLst/>
        </p:spPr>
        <p:txBody>
          <a:bodyPr wrap="none">
            <a:spAutoFit/>
          </a:bodyPr>
          <a:lstStyle/>
          <a:p>
            <a:pPr>
              <a:defRPr/>
            </a:pPr>
            <a:r>
              <a:rPr lang="de-DE" sz="3600">
                <a:effectLst>
                  <a:outerShdw blurRad="38100" dist="38100" dir="2700000" algn="tl">
                    <a:srgbClr val="C0C0C0"/>
                  </a:outerShdw>
                </a:effectLst>
              </a:rPr>
              <a:t>Choice Experiment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5651">
                                            <p:bg/>
                                          </p:spTgt>
                                        </p:tgtEl>
                                        <p:attrNameLst>
                                          <p:attrName>style.visibility</p:attrName>
                                        </p:attrNameLst>
                                      </p:cBhvr>
                                      <p:to>
                                        <p:strVal val="visible"/>
                                      </p:to>
                                    </p:set>
                                    <p:anim calcmode="lin" valueType="num">
                                      <p:cBhvr additive="base">
                                        <p:cTn id="7" dur="500" fill="hold"/>
                                        <p:tgtEl>
                                          <p:spTgt spid="155651">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155651">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5651">
                                            <p:txEl>
                                              <p:pRg st="0" end="0"/>
                                            </p:txEl>
                                          </p:spTgt>
                                        </p:tgtEl>
                                        <p:attrNameLst>
                                          <p:attrName>style.visibility</p:attrName>
                                        </p:attrNameLst>
                                      </p:cBhvr>
                                      <p:to>
                                        <p:strVal val="visible"/>
                                      </p:to>
                                    </p:set>
                                    <p:anim calcmode="lin" valueType="num">
                                      <p:cBhvr additive="base">
                                        <p:cTn id="13" dur="500" fill="hold"/>
                                        <p:tgtEl>
                                          <p:spTgt spid="15565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5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5651">
                                            <p:txEl>
                                              <p:pRg st="2" end="2"/>
                                            </p:txEl>
                                          </p:spTgt>
                                        </p:tgtEl>
                                        <p:attrNameLst>
                                          <p:attrName>style.visibility</p:attrName>
                                        </p:attrNameLst>
                                      </p:cBhvr>
                                      <p:to>
                                        <p:strVal val="visible"/>
                                      </p:to>
                                    </p:set>
                                    <p:anim calcmode="lin" valueType="num">
                                      <p:cBhvr additive="base">
                                        <p:cTn id="19" dur="500" fill="hold"/>
                                        <p:tgtEl>
                                          <p:spTgt spid="15565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56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5651">
                                            <p:txEl>
                                              <p:pRg st="4" end="4"/>
                                            </p:txEl>
                                          </p:spTgt>
                                        </p:tgtEl>
                                        <p:attrNameLst>
                                          <p:attrName>style.visibility</p:attrName>
                                        </p:attrNameLst>
                                      </p:cBhvr>
                                      <p:to>
                                        <p:strVal val="visible"/>
                                      </p:to>
                                    </p:set>
                                    <p:anim calcmode="lin" valueType="num">
                                      <p:cBhvr additive="base">
                                        <p:cTn id="25" dur="500" fill="hold"/>
                                        <p:tgtEl>
                                          <p:spTgt spid="1556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565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build="p" bldLvl="2"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pPr algn="r" eaLnBrk="1" hangingPunct="1">
              <a:defRPr/>
            </a:pPr>
            <a:r>
              <a:rPr lang="en-AU" smtClean="0">
                <a:effectLst>
                  <a:outerShdw blurRad="38100" dist="38100" dir="2700000" algn="tl">
                    <a:srgbClr val="C0C0C0"/>
                  </a:outerShdw>
                </a:effectLst>
              </a:rPr>
              <a:t>Un choice set</a:t>
            </a:r>
          </a:p>
        </p:txBody>
      </p:sp>
      <p:graphicFrame>
        <p:nvGraphicFramePr>
          <p:cNvPr id="5122" name="Object 3"/>
          <p:cNvGraphicFramePr>
            <a:graphicFrameLocks noChangeAspect="1"/>
          </p:cNvGraphicFramePr>
          <p:nvPr>
            <p:ph type="tbl" idx="1"/>
          </p:nvPr>
        </p:nvGraphicFramePr>
        <p:xfrm>
          <a:off x="457200" y="1905000"/>
          <a:ext cx="8229600" cy="4486275"/>
        </p:xfrm>
        <a:graphic>
          <a:graphicData uri="http://schemas.openxmlformats.org/presentationml/2006/ole">
            <p:oleObj spid="_x0000_s1026" name="Document" r:id="rId4" imgW="5803920" imgH="4386960" progId="Word.Document.8">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endParaRPr lang="en-AU" smtClean="0"/>
          </a:p>
        </p:txBody>
      </p:sp>
      <p:sp>
        <p:nvSpPr>
          <p:cNvPr id="157699" name="Rectangle 3"/>
          <p:cNvSpPr>
            <a:spLocks noGrp="1" noChangeArrowheads="1"/>
          </p:cNvSpPr>
          <p:nvPr>
            <p:ph type="body" idx="1"/>
          </p:nvPr>
        </p:nvSpPr>
        <p:spPr>
          <a:solidFill>
            <a:schemeClr val="bg1"/>
          </a:solidFill>
        </p:spPr>
        <p:txBody>
          <a:bodyPr/>
          <a:lstStyle/>
          <a:p>
            <a:pPr eaLnBrk="1" hangingPunct="1">
              <a:lnSpc>
                <a:spcPct val="90000"/>
              </a:lnSpc>
              <a:defRPr/>
            </a:pPr>
            <a:r>
              <a:rPr lang="en-AU" sz="2800" smtClean="0">
                <a:effectLst>
                  <a:outerShdw blurRad="38100" dist="38100" dir="2700000" algn="tl">
                    <a:srgbClr val="C0C0C0"/>
                  </a:outerShdw>
                </a:effectLst>
              </a:rPr>
              <a:t>La secuencia de los sets de choices se basa en un diseño experimental. De este modo los  participantes hacen elecciones a través del completo rango de posibles combinaciones de los niveles de atributos.</a:t>
            </a:r>
          </a:p>
          <a:p>
            <a:pPr algn="just" eaLnBrk="1" hangingPunct="1">
              <a:lnSpc>
                <a:spcPct val="90000"/>
              </a:lnSpc>
              <a:buFontTx/>
              <a:buNone/>
              <a:defRPr/>
            </a:pPr>
            <a:endParaRPr lang="en-AU" sz="2800" smtClean="0">
              <a:effectLst>
                <a:outerShdw blurRad="38100" dist="38100" dir="2700000" algn="tl">
                  <a:srgbClr val="C0C0C0"/>
                </a:outerShdw>
              </a:effectLst>
            </a:endParaRPr>
          </a:p>
          <a:p>
            <a:pPr eaLnBrk="1" hangingPunct="1">
              <a:lnSpc>
                <a:spcPct val="90000"/>
              </a:lnSpc>
              <a:defRPr/>
            </a:pPr>
            <a:r>
              <a:rPr lang="en-AU" sz="2800" smtClean="0">
                <a:effectLst>
                  <a:outerShdw blurRad="38100" dist="38100" dir="2700000" algn="tl">
                    <a:srgbClr val="C0C0C0"/>
                  </a:outerShdw>
                </a:effectLst>
              </a:rPr>
              <a:t>Las elecciones de los participantes demuestran su disposición a realizar trade-offs entre varios atributos.</a:t>
            </a:r>
          </a:p>
        </p:txBody>
      </p:sp>
      <p:sp>
        <p:nvSpPr>
          <p:cNvPr id="157700" name="Text Box 4"/>
          <p:cNvSpPr txBox="1">
            <a:spLocks noChangeArrowheads="1"/>
          </p:cNvSpPr>
          <p:nvPr/>
        </p:nvSpPr>
        <p:spPr bwMode="auto">
          <a:xfrm>
            <a:off x="6096000" y="576263"/>
            <a:ext cx="2209800" cy="641350"/>
          </a:xfrm>
          <a:prstGeom prst="rect">
            <a:avLst/>
          </a:prstGeom>
          <a:solidFill>
            <a:schemeClr val="bg1"/>
          </a:solidFill>
          <a:ln w="9525">
            <a:noFill/>
            <a:miter lim="800000"/>
            <a:headEnd/>
            <a:tailEnd/>
          </a:ln>
          <a:effectLst/>
        </p:spPr>
        <p:txBody>
          <a:bodyPr>
            <a:spAutoFit/>
          </a:bodyPr>
          <a:lstStyle/>
          <a:p>
            <a:pPr algn="r">
              <a:defRPr/>
            </a:pPr>
            <a:r>
              <a:rPr lang="de-DE" sz="3600">
                <a:effectLst>
                  <a:outerShdw blurRad="38100" dist="38100" dir="2700000" algn="tl">
                    <a:srgbClr val="C0C0C0"/>
                  </a:outerShdw>
                </a:effectLst>
              </a:rPr>
              <a:t>Choices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7699">
                                            <p:bg/>
                                          </p:spTgt>
                                        </p:tgtEl>
                                        <p:attrNameLst>
                                          <p:attrName>style.visibility</p:attrName>
                                        </p:attrNameLst>
                                      </p:cBhvr>
                                      <p:to>
                                        <p:strVal val="visible"/>
                                      </p:to>
                                    </p:set>
                                    <p:anim calcmode="lin" valueType="num">
                                      <p:cBhvr additive="base">
                                        <p:cTn id="7" dur="500" fill="hold"/>
                                        <p:tgtEl>
                                          <p:spTgt spid="157699">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157699">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7699">
                                            <p:txEl>
                                              <p:pRg st="0" end="0"/>
                                            </p:txEl>
                                          </p:spTgt>
                                        </p:tgtEl>
                                        <p:attrNameLst>
                                          <p:attrName>style.visibility</p:attrName>
                                        </p:attrNameLst>
                                      </p:cBhvr>
                                      <p:to>
                                        <p:strVal val="visible"/>
                                      </p:to>
                                    </p:set>
                                    <p:anim calcmode="lin" valueType="num">
                                      <p:cBhvr additive="base">
                                        <p:cTn id="13" dur="500" fill="hold"/>
                                        <p:tgtEl>
                                          <p:spTgt spid="15769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7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7699">
                                            <p:txEl>
                                              <p:pRg st="2" end="2"/>
                                            </p:txEl>
                                          </p:spTgt>
                                        </p:tgtEl>
                                        <p:attrNameLst>
                                          <p:attrName>style.visibility</p:attrName>
                                        </p:attrNameLst>
                                      </p:cBhvr>
                                      <p:to>
                                        <p:strVal val="visible"/>
                                      </p:to>
                                    </p:set>
                                    <p:anim calcmode="lin" valueType="num">
                                      <p:cBhvr additive="base">
                                        <p:cTn id="19" dur="500" fill="hold"/>
                                        <p:tgtEl>
                                          <p:spTgt spid="1576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769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build="p" bldLvl="2" animBg="1" autoUpdateAnimBg="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1841</Words>
  <Application>Microsoft Office PowerPoint</Application>
  <PresentationFormat>Presentación en pantalla (4:3)</PresentationFormat>
  <Paragraphs>394</Paragraphs>
  <Slides>42</Slides>
  <Notes>41</Notes>
  <HiddenSlides>0</HiddenSlides>
  <MMClips>0</MMClips>
  <ScaleCrop>false</ScaleCrop>
  <HeadingPairs>
    <vt:vector size="8" baseType="variant">
      <vt:variant>
        <vt:lpstr>Tema</vt:lpstr>
      </vt:variant>
      <vt:variant>
        <vt:i4>1</vt:i4>
      </vt:variant>
      <vt:variant>
        <vt:lpstr>Vínculos</vt:lpstr>
      </vt:variant>
      <vt:variant>
        <vt:i4>1</vt:i4>
      </vt:variant>
      <vt:variant>
        <vt:lpstr>Servidores OLE incrustados</vt:lpstr>
      </vt:variant>
      <vt:variant>
        <vt:i4>1</vt:i4>
      </vt:variant>
      <vt:variant>
        <vt:lpstr>Títulos de diapositiva</vt:lpstr>
      </vt:variant>
      <vt:variant>
        <vt:i4>42</vt:i4>
      </vt:variant>
    </vt:vector>
  </HeadingPairs>
  <TitlesOfParts>
    <vt:vector size="45" baseType="lpstr">
      <vt:lpstr>Tema de Office</vt:lpstr>
      <vt:lpstr>Documento1!OLE_LINK3</vt:lpstr>
      <vt:lpstr>Microsoft Word Document</vt:lpstr>
      <vt:lpstr>Experimentos de elección (Choice experiments)</vt:lpstr>
      <vt:lpstr> ¿Qué es Choice Experiment?</vt:lpstr>
      <vt:lpstr>Algunos escenarios ...</vt:lpstr>
      <vt:lpstr>Choices (elecciones) ...</vt:lpstr>
      <vt:lpstr>Diapositiva 5</vt:lpstr>
      <vt:lpstr>Diapositiva 6</vt:lpstr>
      <vt:lpstr>Diapositiva 7</vt:lpstr>
      <vt:lpstr>Un choice set</vt:lpstr>
      <vt:lpstr>Diapositiva 9</vt:lpstr>
      <vt:lpstr>Choice experiment</vt:lpstr>
      <vt:lpstr> ¿Cómo se implementa? </vt:lpstr>
      <vt:lpstr>Paso 1: Establecer el uso</vt:lpstr>
      <vt:lpstr>Paso 2: Estructurar el diseño de la investigación</vt:lpstr>
      <vt:lpstr>Paso 3: Definir los atributos ...</vt:lpstr>
      <vt:lpstr>¿Cómo elegir los atributos? ….</vt:lpstr>
      <vt:lpstr>Paso 4: Definición de los niveles…</vt:lpstr>
      <vt:lpstr>Paso 5: Diseño del cuestionario</vt:lpstr>
      <vt:lpstr>5.1 Una introducción</vt:lpstr>
      <vt:lpstr>5.2 Marco general</vt:lpstr>
      <vt:lpstr>5.3 El uso</vt:lpstr>
      <vt:lpstr>5.4 Introducir los choice sets</vt:lpstr>
      <vt:lpstr>5.5 Variables socioeconómicas</vt:lpstr>
      <vt:lpstr>Paso 6: Compilar el diseño experimental</vt:lpstr>
      <vt:lpstr>Diseño Factorial</vt:lpstr>
      <vt:lpstr>Fracciones</vt:lpstr>
      <vt:lpstr>7. Análisis de datos</vt:lpstr>
      <vt:lpstr>Cuantificación de beneficios</vt:lpstr>
      <vt:lpstr>¿CEs: una alternativa superior a la valoración contingente?</vt:lpstr>
      <vt:lpstr>       Dra. Claudia Cerda </vt:lpstr>
      <vt:lpstr>Diapositiva 30</vt:lpstr>
      <vt:lpstr>Diapositiva 31</vt:lpstr>
      <vt:lpstr>Diapositiva 32</vt:lpstr>
      <vt:lpstr>Diapositiva 33</vt:lpstr>
      <vt:lpstr>Diapositiva 34</vt:lpstr>
      <vt:lpstr>Diapositiva 35</vt:lpstr>
      <vt:lpstr> Diseño multifactorial  51x41x35=4860 posibles combinaciones de atributos y niveles (4860 alternativas posibles)  ¡Demasiado! Solución:  diseño factorial(32 alternativas)</vt:lpstr>
      <vt:lpstr>Diapositiva 37</vt:lpstr>
      <vt:lpstr>Diapositiva 38</vt:lpstr>
      <vt:lpstr>Choice Experiment</vt:lpstr>
      <vt:lpstr>Diapositiva 40</vt:lpstr>
      <vt:lpstr>Diapositiva 41</vt:lpstr>
      <vt:lpstr>Discusión </vt:lpstr>
    </vt:vector>
  </TitlesOfParts>
  <Company>Sony Electronics,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Experimentos de elección (Choice experiments)</dc:title>
  <dc:creator>Claudia</dc:creator>
  <cp:lastModifiedBy>Claudia</cp:lastModifiedBy>
  <cp:revision>1</cp:revision>
  <dcterms:created xsi:type="dcterms:W3CDTF">2010-10-11T16:16:12Z</dcterms:created>
  <dcterms:modified xsi:type="dcterms:W3CDTF">2010-10-11T16:17:00Z</dcterms:modified>
</cp:coreProperties>
</file>