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CEA94B-F8D7-4F55-A699-AA005A8E2EDA}" type="datetimeFigureOut">
              <a:rPr lang="es-CL" smtClean="0"/>
              <a:t>18-10-2010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64CBFD56-1886-4782-9C1F-9D0C013C0C71}" type="slidenum">
              <a:rPr lang="es-CL" smtClean="0"/>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CEA94B-F8D7-4F55-A699-AA005A8E2EDA}" type="datetimeFigureOut">
              <a:rPr lang="es-CL" smtClean="0"/>
              <a:t>18-10-2010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CBFD56-1886-4782-9C1F-9D0C013C0C71}"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L" dirty="0" smtClean="0"/>
              <a:t>TURISMO EN ÁREAS PROTEGIDAS</a:t>
            </a:r>
            <a:endParaRPr lang="es-CL" dirty="0"/>
          </a:p>
        </p:txBody>
      </p:sp>
      <p:sp>
        <p:nvSpPr>
          <p:cNvPr id="3" name="2 Subtítulo"/>
          <p:cNvSpPr>
            <a:spLocks noGrp="1"/>
          </p:cNvSpPr>
          <p:nvPr>
            <p:ph type="subTitle" idx="1"/>
          </p:nvPr>
        </p:nvSpPr>
        <p:spPr/>
        <p:txBody>
          <a:bodyPr>
            <a:normAutofit fontScale="92500" lnSpcReduction="20000"/>
          </a:bodyPr>
          <a:lstStyle/>
          <a:p>
            <a:r>
              <a:rPr lang="es-CL" dirty="0" smtClean="0"/>
              <a:t>Claudia Cerda</a:t>
            </a:r>
          </a:p>
          <a:p>
            <a:endParaRPr lang="es-CL" dirty="0"/>
          </a:p>
          <a:p>
            <a:r>
              <a:rPr lang="es-CL" sz="2800" dirty="0" smtClean="0"/>
              <a:t>18 octubre 2010</a:t>
            </a:r>
          </a:p>
          <a:p>
            <a:r>
              <a:rPr lang="es-CL" sz="2800" dirty="0" smtClean="0"/>
              <a:t>Gestión de Áreas Silvestres</a:t>
            </a:r>
            <a:endParaRPr lang="es-CL"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CL" dirty="0" smtClean="0"/>
              <a:t>Turismo de intereses especiales</a:t>
            </a:r>
            <a:endParaRPr lang="es-CL" dirty="0"/>
          </a:p>
        </p:txBody>
      </p:sp>
      <p:sp>
        <p:nvSpPr>
          <p:cNvPr id="3" name="2 Marcador de contenido"/>
          <p:cNvSpPr>
            <a:spLocks noGrp="1"/>
          </p:cNvSpPr>
          <p:nvPr>
            <p:ph idx="1"/>
          </p:nvPr>
        </p:nvSpPr>
        <p:spPr/>
        <p:txBody>
          <a:bodyPr>
            <a:normAutofit fontScale="70000" lnSpcReduction="20000"/>
          </a:bodyPr>
          <a:lstStyle/>
          <a:p>
            <a:pPr>
              <a:buNone/>
            </a:pPr>
            <a:r>
              <a:rPr lang="es-CL" dirty="0" smtClean="0"/>
              <a:t>Chile cuenta con numerosos y diversos recursos turísticos a lo largo de su territorio.</a:t>
            </a:r>
          </a:p>
          <a:p>
            <a:pPr>
              <a:buNone/>
            </a:pPr>
            <a:endParaRPr lang="es-CL" dirty="0" smtClean="0"/>
          </a:p>
          <a:p>
            <a:pPr>
              <a:buNone/>
            </a:pPr>
            <a:r>
              <a:rPr lang="es-CL" dirty="0" smtClean="0"/>
              <a:t>Se reconocen 9 zonas de recursos singulares o escasos en el país:</a:t>
            </a:r>
          </a:p>
          <a:p>
            <a:pPr marL="514350" indent="-514350">
              <a:buAutoNum type="arabicPeriod"/>
            </a:pPr>
            <a:r>
              <a:rPr lang="es-CL" dirty="0" smtClean="0"/>
              <a:t>Desierto Costero de Atacama.</a:t>
            </a:r>
          </a:p>
          <a:p>
            <a:pPr marL="514350" indent="-514350">
              <a:buAutoNum type="arabicPeriod"/>
            </a:pPr>
            <a:r>
              <a:rPr lang="es-CL" dirty="0" smtClean="0"/>
              <a:t>Zona Altiplánica.</a:t>
            </a:r>
          </a:p>
          <a:p>
            <a:pPr marL="514350" indent="-514350">
              <a:buAutoNum type="arabicPeriod"/>
            </a:pPr>
            <a:r>
              <a:rPr lang="es-CL" dirty="0"/>
              <a:t> </a:t>
            </a:r>
            <a:r>
              <a:rPr lang="es-CL" dirty="0" smtClean="0"/>
              <a:t>Zona costera del norte de Chile.</a:t>
            </a:r>
          </a:p>
          <a:p>
            <a:pPr marL="514350" indent="-514350">
              <a:buAutoNum type="arabicPeriod"/>
            </a:pPr>
            <a:r>
              <a:rPr lang="es-CL" dirty="0"/>
              <a:t> </a:t>
            </a:r>
            <a:r>
              <a:rPr lang="es-CL" dirty="0" smtClean="0"/>
              <a:t>Cordillera de la Costa y de los Andes.</a:t>
            </a:r>
          </a:p>
          <a:p>
            <a:pPr marL="514350" indent="-514350">
              <a:buAutoNum type="arabicPeriod"/>
            </a:pPr>
            <a:r>
              <a:rPr lang="es-CL" dirty="0" smtClean="0"/>
              <a:t>Islas Oceánicas.</a:t>
            </a:r>
          </a:p>
          <a:p>
            <a:pPr marL="514350" indent="-514350">
              <a:buAutoNum type="arabicPeriod"/>
            </a:pPr>
            <a:r>
              <a:rPr lang="es-CL" dirty="0" smtClean="0"/>
              <a:t>Lagos y Volcanes.</a:t>
            </a:r>
          </a:p>
          <a:p>
            <a:pPr marL="514350" indent="-514350">
              <a:buAutoNum type="arabicPeriod"/>
            </a:pPr>
            <a:r>
              <a:rPr lang="es-CL" dirty="0"/>
              <a:t> </a:t>
            </a:r>
            <a:r>
              <a:rPr lang="es-CL" dirty="0" smtClean="0"/>
              <a:t>Zona de los canales.</a:t>
            </a:r>
          </a:p>
          <a:p>
            <a:pPr marL="514350" indent="-514350">
              <a:buAutoNum type="arabicPeriod"/>
            </a:pPr>
            <a:r>
              <a:rPr lang="es-CL" dirty="0"/>
              <a:t> </a:t>
            </a:r>
            <a:r>
              <a:rPr lang="es-CL" dirty="0" smtClean="0"/>
              <a:t>Patagonia.</a:t>
            </a:r>
          </a:p>
          <a:p>
            <a:pPr marL="514350" indent="-514350">
              <a:buAutoNum type="arabicPeriod"/>
            </a:pPr>
            <a:r>
              <a:rPr lang="es-CL" dirty="0"/>
              <a:t> </a:t>
            </a:r>
            <a:r>
              <a:rPr lang="es-CL" dirty="0" smtClean="0"/>
              <a:t>Antártica.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r"/>
            <a:r>
              <a:rPr lang="es-CL" dirty="0" smtClean="0"/>
              <a:t>Sustentabilidad del Turismo en Áreas Protegidas</a:t>
            </a:r>
            <a:endParaRPr lang="es-CL" dirty="0"/>
          </a:p>
        </p:txBody>
      </p:sp>
      <p:sp>
        <p:nvSpPr>
          <p:cNvPr id="3" name="2 Marcador de contenido"/>
          <p:cNvSpPr>
            <a:spLocks noGrp="1"/>
          </p:cNvSpPr>
          <p:nvPr>
            <p:ph idx="1"/>
          </p:nvPr>
        </p:nvSpPr>
        <p:spPr/>
        <p:txBody>
          <a:bodyPr>
            <a:normAutofit fontScale="85000" lnSpcReduction="10000"/>
          </a:bodyPr>
          <a:lstStyle/>
          <a:p>
            <a:pPr>
              <a:buNone/>
            </a:pPr>
            <a:r>
              <a:rPr lang="es-CL" dirty="0" smtClean="0"/>
              <a:t>	La política de Chile establece como objetivo general transformar el turismo en las </a:t>
            </a:r>
            <a:r>
              <a:rPr lang="es-CL" dirty="0" err="1" smtClean="0"/>
              <a:t>Asp</a:t>
            </a:r>
            <a:r>
              <a:rPr lang="es-CL" dirty="0" smtClean="0"/>
              <a:t> en una actividad económica sustentable, respetuosa con el medio ambiente y con proyecciones de futuro.</a:t>
            </a:r>
          </a:p>
          <a:p>
            <a:pPr>
              <a:buNone/>
            </a:pPr>
            <a:endParaRPr lang="es-CL" dirty="0" smtClean="0"/>
          </a:p>
          <a:p>
            <a:pPr>
              <a:buNone/>
            </a:pPr>
            <a:r>
              <a:rPr lang="es-CL" dirty="0" smtClean="0"/>
              <a:t>	Además, esta misma reconoce la baja calidad de los servicios turísticos.</a:t>
            </a:r>
          </a:p>
          <a:p>
            <a:pPr>
              <a:buNone/>
            </a:pPr>
            <a:endParaRPr lang="es-CL" dirty="0" smtClean="0"/>
          </a:p>
          <a:p>
            <a:pPr>
              <a:buNone/>
            </a:pPr>
            <a:r>
              <a:rPr lang="es-CL" dirty="0" smtClean="0"/>
              <a:t>	La débil institucionalidad pública y la baja coordinación interna para proveer servicios turísticos, contrastan con la gran riqueza nacional para esta actividad. </a:t>
            </a:r>
            <a:endParaRPr lang="es-CL" dirty="0"/>
          </a:p>
          <a:p>
            <a:pPr>
              <a:buNone/>
            </a:pPr>
            <a:endParaRPr lang="es-CL"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Sustentabilidad del Turismo en </a:t>
            </a:r>
            <a:r>
              <a:rPr lang="es-CL" dirty="0" err="1" smtClean="0"/>
              <a:t>ASp</a:t>
            </a:r>
            <a:endParaRPr lang="es-CL" dirty="0"/>
          </a:p>
        </p:txBody>
      </p:sp>
      <p:sp>
        <p:nvSpPr>
          <p:cNvPr id="3" name="2 Marcador de contenido"/>
          <p:cNvSpPr>
            <a:spLocks noGrp="1"/>
          </p:cNvSpPr>
          <p:nvPr>
            <p:ph idx="1"/>
          </p:nvPr>
        </p:nvSpPr>
        <p:spPr/>
        <p:txBody>
          <a:bodyPr>
            <a:normAutofit fontScale="92500" lnSpcReduction="10000"/>
          </a:bodyPr>
          <a:lstStyle/>
          <a:p>
            <a:pPr>
              <a:buNone/>
            </a:pPr>
            <a:r>
              <a:rPr lang="es-CL" dirty="0" smtClean="0"/>
              <a:t>Para intentar hacer sustentable el turismo, se propone implementar una serie de medidas, como:</a:t>
            </a:r>
          </a:p>
          <a:p>
            <a:pPr>
              <a:buFontTx/>
              <a:buChar char="-"/>
            </a:pPr>
            <a:r>
              <a:rPr lang="es-CL" dirty="0" smtClean="0"/>
              <a:t>Impulsar la inversión de los privados.</a:t>
            </a:r>
          </a:p>
          <a:p>
            <a:pPr>
              <a:buFontTx/>
              <a:buChar char="-"/>
            </a:pPr>
            <a:r>
              <a:rPr lang="es-CL" dirty="0" smtClean="0"/>
              <a:t>Mejorar el sistema de concesiones.</a:t>
            </a:r>
          </a:p>
          <a:p>
            <a:pPr>
              <a:buFontTx/>
              <a:buChar char="-"/>
            </a:pPr>
            <a:r>
              <a:rPr lang="es-CL" dirty="0" smtClean="0"/>
              <a:t>Mejorar herramientas de gestión.</a:t>
            </a:r>
          </a:p>
          <a:p>
            <a:pPr>
              <a:buFontTx/>
              <a:buChar char="-"/>
            </a:pPr>
            <a:r>
              <a:rPr lang="es-CL" dirty="0" smtClean="0"/>
              <a:t>Certificación de empresas turísticas sustentables.</a:t>
            </a:r>
          </a:p>
          <a:p>
            <a:pPr>
              <a:buFontTx/>
              <a:buChar char="-"/>
            </a:pPr>
            <a:r>
              <a:rPr lang="es-CL" dirty="0" smtClean="0"/>
              <a:t>Desarrollar modelos de negocios sustentables para el ecoturismo con aporte estatal-privado.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Sustentabilidad del Turismo en ASP</a:t>
            </a:r>
            <a:endParaRPr lang="es-CL" dirty="0"/>
          </a:p>
        </p:txBody>
      </p:sp>
      <p:sp>
        <p:nvSpPr>
          <p:cNvPr id="3" name="2 Marcador de contenido"/>
          <p:cNvSpPr>
            <a:spLocks noGrp="1"/>
          </p:cNvSpPr>
          <p:nvPr>
            <p:ph idx="1"/>
          </p:nvPr>
        </p:nvSpPr>
        <p:spPr/>
        <p:txBody>
          <a:bodyPr>
            <a:normAutofit/>
          </a:bodyPr>
          <a:lstStyle/>
          <a:p>
            <a:pPr>
              <a:buNone/>
            </a:pPr>
            <a:endParaRPr lang="es-CL" dirty="0" smtClean="0"/>
          </a:p>
          <a:p>
            <a:pPr>
              <a:buNone/>
            </a:pPr>
            <a:r>
              <a:rPr lang="es-CL" dirty="0" smtClean="0"/>
              <a:t>Ejemplo:</a:t>
            </a:r>
          </a:p>
          <a:p>
            <a:pPr>
              <a:buNone/>
            </a:pPr>
            <a:r>
              <a:rPr lang="es-ES" b="1" dirty="0" smtClean="0"/>
              <a:t>	“DESARROLLO </a:t>
            </a:r>
            <a:r>
              <a:rPr lang="es-ES" b="1" dirty="0"/>
              <a:t>DE UN MODELO DE </a:t>
            </a:r>
            <a:r>
              <a:rPr lang="es-ES" b="1" dirty="0" smtClean="0"/>
              <a:t>GESTIÓN  SUSTENTABLE </a:t>
            </a:r>
            <a:r>
              <a:rPr lang="es-ES" b="1" dirty="0"/>
              <a:t>EN EL SISTEMA NACIONAL DE ÁREAS SILVESTRES PROTEGIDAS DEL ESTADO (SNASPE) PARA EL FORTALECIMIENTO DE LA OFERTA DE TURISMO DE INTERESES </a:t>
            </a:r>
            <a:r>
              <a:rPr lang="es-ES" b="1" dirty="0" smtClean="0"/>
              <a:t>ESPECIALES” (Proyecto CORFO 2010)</a:t>
            </a:r>
            <a:endParaRPr lang="es-CL" dirty="0"/>
          </a:p>
          <a:p>
            <a:pPr>
              <a:buNone/>
            </a:pP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Imagen 1"/>
          <p:cNvPicPr>
            <a:picLocks noChangeAspect="1" noChangeArrowheads="1"/>
          </p:cNvPicPr>
          <p:nvPr/>
        </p:nvPicPr>
        <p:blipFill>
          <a:blip r:embed="rId2"/>
          <a:srcRect/>
          <a:stretch>
            <a:fillRect/>
          </a:stretch>
        </p:blipFill>
        <p:spPr bwMode="auto">
          <a:xfrm>
            <a:off x="0" y="642918"/>
            <a:ext cx="9144000" cy="6000792"/>
          </a:xfrm>
          <a:prstGeom prst="rect">
            <a:avLst/>
          </a:prstGeom>
          <a:noFill/>
          <a:ln w="9525">
            <a:noFill/>
            <a:miter lim="800000"/>
            <a:headEnd/>
            <a:tailEnd/>
          </a:ln>
        </p:spPr>
      </p:pic>
      <p:sp>
        <p:nvSpPr>
          <p:cNvPr id="5" name="4 CuadroTexto"/>
          <p:cNvSpPr txBox="1"/>
          <p:nvPr/>
        </p:nvSpPr>
        <p:spPr>
          <a:xfrm>
            <a:off x="4286248" y="142852"/>
            <a:ext cx="4627549" cy="369332"/>
          </a:xfrm>
          <a:prstGeom prst="rect">
            <a:avLst/>
          </a:prstGeom>
          <a:noFill/>
        </p:spPr>
        <p:txBody>
          <a:bodyPr wrap="none" rtlCol="0">
            <a:spAutoFit/>
          </a:bodyPr>
          <a:lstStyle/>
          <a:p>
            <a:r>
              <a:rPr lang="es-CL" b="1" dirty="0" smtClean="0"/>
              <a:t>Modelo de gestión sustentable para el SNASPE</a:t>
            </a:r>
            <a:endParaRPr lang="es-CL"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Turismo como actividad económica</a:t>
            </a:r>
            <a:endParaRPr lang="es-CL" dirty="0"/>
          </a:p>
        </p:txBody>
      </p:sp>
      <p:sp>
        <p:nvSpPr>
          <p:cNvPr id="3" name="2 Marcador de contenido"/>
          <p:cNvSpPr>
            <a:spLocks noGrp="1"/>
          </p:cNvSpPr>
          <p:nvPr>
            <p:ph idx="1"/>
          </p:nvPr>
        </p:nvSpPr>
        <p:spPr/>
        <p:txBody>
          <a:bodyPr/>
          <a:lstStyle/>
          <a:p>
            <a:pPr>
              <a:buNone/>
            </a:pPr>
            <a:r>
              <a:rPr lang="es-CL" dirty="0" smtClean="0"/>
              <a:t>Organización Mundial del Turismo (OMT):</a:t>
            </a:r>
          </a:p>
          <a:p>
            <a:pPr>
              <a:buNone/>
            </a:pPr>
            <a:r>
              <a:rPr lang="es-CL" dirty="0" smtClean="0"/>
              <a:t>	</a:t>
            </a:r>
            <a:r>
              <a:rPr lang="es-CL" i="1" dirty="0" smtClean="0"/>
              <a:t>“actividades que realizan las personas durante sus viajes y estancias en lugares distintos al de su entorno habitual, por un período de tiempo consecutivo inferior a un año, con fines de ocio, por negocios y otros motivos no relacionados con el ejercicio de una actividad remunerada en el lugar visitado”.</a:t>
            </a:r>
            <a:endParaRPr lang="es-CL"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Turismo como actividad económica</a:t>
            </a:r>
            <a:endParaRPr lang="es-CL" dirty="0"/>
          </a:p>
        </p:txBody>
      </p:sp>
      <p:sp>
        <p:nvSpPr>
          <p:cNvPr id="3" name="2 Marcador de contenido"/>
          <p:cNvSpPr>
            <a:spLocks noGrp="1"/>
          </p:cNvSpPr>
          <p:nvPr>
            <p:ph idx="1"/>
          </p:nvPr>
        </p:nvSpPr>
        <p:spPr/>
        <p:txBody>
          <a:bodyPr>
            <a:normAutofit fontScale="77500" lnSpcReduction="20000"/>
          </a:bodyPr>
          <a:lstStyle/>
          <a:p>
            <a:pPr>
              <a:buNone/>
            </a:pPr>
            <a:r>
              <a:rPr lang="es-CL" dirty="0" smtClean="0"/>
              <a:t>El turismo ha llegado a ser una de las industrias más grandes en el mundo, sino la más grande en términos absolutos. Hoy representa del 3-5% del PIB mundial. </a:t>
            </a:r>
          </a:p>
          <a:p>
            <a:pPr>
              <a:buNone/>
            </a:pPr>
            <a:endParaRPr lang="es-CL" dirty="0"/>
          </a:p>
          <a:p>
            <a:pPr>
              <a:buNone/>
            </a:pPr>
            <a:r>
              <a:rPr lang="es-CL" dirty="0" smtClean="0"/>
              <a:t>Sin embargo, el turismo mal manejado puede ocasionar la destrucción de los recursos, como lo que ha ocurrido en muchos lugares con el llamado “</a:t>
            </a:r>
            <a:r>
              <a:rPr lang="es-CL" i="1" dirty="0" smtClean="0"/>
              <a:t>turismo masivo</a:t>
            </a:r>
            <a:r>
              <a:rPr lang="es-CL" dirty="0" smtClean="0"/>
              <a:t>”.</a:t>
            </a:r>
          </a:p>
          <a:p>
            <a:pPr>
              <a:buNone/>
            </a:pPr>
            <a:endParaRPr lang="es-CL" dirty="0"/>
          </a:p>
          <a:p>
            <a:pPr>
              <a:buNone/>
            </a:pPr>
            <a:r>
              <a:rPr lang="es-CL" dirty="0" smtClean="0"/>
              <a:t>Como respuesta a estos problemas, en las últimas décadas se ha evidenciado un acelerado crecimiento del llamado </a:t>
            </a:r>
            <a:r>
              <a:rPr lang="es-CL" i="1" dirty="0" smtClean="0"/>
              <a:t>turismo alternativo</a:t>
            </a:r>
            <a:r>
              <a:rPr lang="es-CL" dirty="0" smtClean="0"/>
              <a:t>, </a:t>
            </a:r>
            <a:r>
              <a:rPr lang="es-CL" i="1" dirty="0" smtClean="0"/>
              <a:t>turismo de intereses especiales</a:t>
            </a:r>
            <a:r>
              <a:rPr lang="es-CL" dirty="0" smtClean="0"/>
              <a:t>, o </a:t>
            </a:r>
            <a:r>
              <a:rPr lang="es-CL" i="1" dirty="0" smtClean="0"/>
              <a:t>turismo de calidad </a:t>
            </a:r>
            <a:r>
              <a:rPr lang="es-CL" dirty="0" smtClean="0"/>
              <a:t>(Figueroa y otros 2003).</a:t>
            </a:r>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CL" dirty="0" smtClean="0"/>
              <a:t>Turismo de intereses especiales</a:t>
            </a:r>
            <a:endParaRPr lang="es-CL" dirty="0"/>
          </a:p>
        </p:txBody>
      </p:sp>
      <p:sp>
        <p:nvSpPr>
          <p:cNvPr id="3" name="2 Marcador de contenido"/>
          <p:cNvSpPr>
            <a:spLocks noGrp="1"/>
          </p:cNvSpPr>
          <p:nvPr>
            <p:ph idx="1"/>
          </p:nvPr>
        </p:nvSpPr>
        <p:spPr/>
        <p:txBody>
          <a:bodyPr>
            <a:normAutofit fontScale="92500" lnSpcReduction="10000"/>
          </a:bodyPr>
          <a:lstStyle/>
          <a:p>
            <a:pPr>
              <a:buNone/>
            </a:pPr>
            <a:r>
              <a:rPr lang="es-CL" dirty="0" smtClean="0"/>
              <a:t>Turismo de intereses especiales:</a:t>
            </a:r>
          </a:p>
          <a:p>
            <a:pPr>
              <a:buFontTx/>
              <a:buChar char="-"/>
            </a:pPr>
            <a:r>
              <a:rPr lang="es-CL" dirty="0" smtClean="0"/>
              <a:t>Turismo de naturaleza.</a:t>
            </a:r>
          </a:p>
          <a:p>
            <a:pPr>
              <a:buFontTx/>
              <a:buChar char="-"/>
            </a:pPr>
            <a:r>
              <a:rPr lang="es-CL" dirty="0" smtClean="0"/>
              <a:t>Turismo verde.</a:t>
            </a:r>
          </a:p>
          <a:p>
            <a:pPr>
              <a:buFontTx/>
              <a:buChar char="-"/>
            </a:pPr>
            <a:r>
              <a:rPr lang="es-CL" dirty="0" smtClean="0"/>
              <a:t>Eco-turismo.</a:t>
            </a:r>
          </a:p>
          <a:p>
            <a:pPr>
              <a:buFontTx/>
              <a:buChar char="-"/>
            </a:pPr>
            <a:r>
              <a:rPr lang="es-CL" dirty="0" smtClean="0"/>
              <a:t>Turismo cultural.</a:t>
            </a:r>
          </a:p>
          <a:p>
            <a:pPr>
              <a:buFontTx/>
              <a:buChar char="-"/>
            </a:pPr>
            <a:r>
              <a:rPr lang="es-CL" dirty="0" smtClean="0"/>
              <a:t>Turismo étnico.</a:t>
            </a:r>
          </a:p>
          <a:p>
            <a:pPr>
              <a:buNone/>
            </a:pPr>
            <a:endParaRPr lang="es-CL" dirty="0"/>
          </a:p>
          <a:p>
            <a:pPr>
              <a:buNone/>
            </a:pPr>
            <a:r>
              <a:rPr lang="es-CL" dirty="0" smtClean="0"/>
              <a:t>Actualmente muestra tasas de crecimiento muy por encima del llamado turismo masivo.</a:t>
            </a:r>
          </a:p>
          <a:p>
            <a:pPr>
              <a:buNone/>
            </a:pPr>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Turismo de intereses especiales</a:t>
            </a:r>
            <a:endParaRPr lang="es-CL" dirty="0"/>
          </a:p>
        </p:txBody>
      </p:sp>
      <p:sp>
        <p:nvSpPr>
          <p:cNvPr id="3" name="2 Marcador de contenido"/>
          <p:cNvSpPr>
            <a:spLocks noGrp="1"/>
          </p:cNvSpPr>
          <p:nvPr>
            <p:ph idx="1"/>
          </p:nvPr>
        </p:nvSpPr>
        <p:spPr/>
        <p:txBody>
          <a:bodyPr>
            <a:normAutofit fontScale="92500" lnSpcReduction="20000"/>
          </a:bodyPr>
          <a:lstStyle/>
          <a:p>
            <a:pPr>
              <a:buNone/>
            </a:pPr>
            <a:r>
              <a:rPr lang="es-CL" dirty="0" smtClean="0"/>
              <a:t>Estas nuevas formas de turismo tienen 2 características importantes:</a:t>
            </a:r>
          </a:p>
          <a:p>
            <a:pPr>
              <a:buFontTx/>
              <a:buChar char="-"/>
            </a:pPr>
            <a:r>
              <a:rPr lang="es-CL" dirty="0" smtClean="0"/>
              <a:t>Dependen crucialmente de la dotación de los países en recursos naturales, biodiversidad y naturaleza en general.</a:t>
            </a:r>
          </a:p>
          <a:p>
            <a:pPr>
              <a:buFontTx/>
              <a:buChar char="-"/>
            </a:pPr>
            <a:r>
              <a:rPr lang="es-CL" dirty="0" smtClean="0"/>
              <a:t>Ofrecen importantes posibilidades a las comunidades rurales y nativas de los países en desarrollo, por cuanto ellas muchas veces poseen abundancia de estos recursos, apropiados para desarrollar turismo de intereses especiales o turismo de calidad.</a:t>
            </a:r>
            <a:endParaRPr lang="es-C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CL" dirty="0" smtClean="0"/>
              <a:t>Turismo de intereses especiales</a:t>
            </a:r>
            <a:endParaRPr lang="es-CL" dirty="0"/>
          </a:p>
        </p:txBody>
      </p:sp>
      <p:sp>
        <p:nvSpPr>
          <p:cNvPr id="3" name="2 Marcador de contenido"/>
          <p:cNvSpPr>
            <a:spLocks noGrp="1"/>
          </p:cNvSpPr>
          <p:nvPr>
            <p:ph idx="1"/>
          </p:nvPr>
        </p:nvSpPr>
        <p:spPr/>
        <p:txBody>
          <a:bodyPr>
            <a:normAutofit fontScale="77500" lnSpcReduction="20000"/>
          </a:bodyPr>
          <a:lstStyle/>
          <a:p>
            <a:pPr>
              <a:buNone/>
            </a:pPr>
            <a:r>
              <a:rPr lang="es-CL" dirty="0" smtClean="0"/>
              <a:t>Lo anterior implica que el turismo de intereses especiales en particular, puede ser, en países como Chile, motor de desarrollo local, que permita en el futuro la integración de las comunidades locales a la economía  y sus beneficios y reduzcan así, la pobreza.</a:t>
            </a:r>
          </a:p>
          <a:p>
            <a:pPr>
              <a:buNone/>
            </a:pPr>
            <a:endParaRPr lang="es-CL" dirty="0" smtClean="0"/>
          </a:p>
          <a:p>
            <a:pPr>
              <a:buNone/>
            </a:pPr>
            <a:r>
              <a:rPr lang="es-CL" dirty="0" smtClean="0"/>
              <a:t>Las posibilidades de que las distintas formas de turismo impulsen el desarrollo de Chile en el futuro, dependen centralmente del uso sustentable que se haga de la naturaleza, los recursos naturales y la biodiversidad, ya que se espera que la mayor demanda por servicios de turismo se dirija en décadas venideros a los segmentos de turismo de naturaleza, turismo verde, </a:t>
            </a:r>
            <a:r>
              <a:rPr lang="es-CL" dirty="0" err="1" smtClean="0"/>
              <a:t>etnoturismo</a:t>
            </a:r>
            <a:r>
              <a:rPr lang="es-CL" dirty="0" smtClean="0"/>
              <a:t>, turismo cultural, etc.</a:t>
            </a:r>
          </a:p>
          <a:p>
            <a:pPr>
              <a:buNone/>
            </a:pPr>
            <a:endParaRPr lang="es-CL" dirty="0"/>
          </a:p>
          <a:p>
            <a:pPr>
              <a:buNone/>
            </a:pPr>
            <a:endParaRPr lang="es-C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Turismo de intereses especiales</a:t>
            </a:r>
            <a:endParaRPr lang="es-CL" dirty="0"/>
          </a:p>
        </p:txBody>
      </p:sp>
      <p:sp>
        <p:nvSpPr>
          <p:cNvPr id="3" name="2 Marcador de contenido"/>
          <p:cNvSpPr>
            <a:spLocks noGrp="1"/>
          </p:cNvSpPr>
          <p:nvPr>
            <p:ph idx="1"/>
          </p:nvPr>
        </p:nvSpPr>
        <p:spPr/>
        <p:txBody>
          <a:bodyPr/>
          <a:lstStyle/>
          <a:p>
            <a:r>
              <a:rPr lang="es-CL" dirty="0" smtClean="0"/>
              <a:t>Estudios empíricos muestran que una de las razones por las cuales turistas extranjeros viajan a Chile son:</a:t>
            </a:r>
          </a:p>
          <a:p>
            <a:pPr>
              <a:buFontTx/>
              <a:buChar char="-"/>
            </a:pPr>
            <a:r>
              <a:rPr lang="es-CL" dirty="0" smtClean="0"/>
              <a:t>Paisaje/naturaleza prístina(montañas): 59%.</a:t>
            </a:r>
          </a:p>
          <a:p>
            <a:pPr>
              <a:buFontTx/>
              <a:buChar char="-"/>
            </a:pPr>
            <a:r>
              <a:rPr lang="es-CL" dirty="0"/>
              <a:t> </a:t>
            </a:r>
            <a:r>
              <a:rPr lang="es-CL" dirty="0" smtClean="0"/>
              <a:t>Arte/Cultura/Antiguas civilizaciones: 41%.</a:t>
            </a:r>
          </a:p>
          <a:p>
            <a:pPr>
              <a:buFontTx/>
              <a:buChar char="-"/>
            </a:pPr>
            <a:r>
              <a:rPr lang="es-CL" dirty="0"/>
              <a:t> </a:t>
            </a:r>
            <a:r>
              <a:rPr lang="es-CL" dirty="0" smtClean="0"/>
              <a:t>Exotismo/Singularidad: 23%.</a:t>
            </a:r>
          </a:p>
          <a:p>
            <a:pPr>
              <a:buFontTx/>
              <a:buChar char="-"/>
            </a:pPr>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r"/>
            <a:r>
              <a:rPr lang="es-CL" dirty="0" smtClean="0"/>
              <a:t>El valor del turismo para el financiamiento de las áreas protegidas</a:t>
            </a:r>
            <a:endParaRPr lang="es-CL" dirty="0"/>
          </a:p>
        </p:txBody>
      </p:sp>
      <p:sp>
        <p:nvSpPr>
          <p:cNvPr id="3" name="2 Marcador de contenido"/>
          <p:cNvSpPr>
            <a:spLocks noGrp="1"/>
          </p:cNvSpPr>
          <p:nvPr>
            <p:ph idx="1"/>
          </p:nvPr>
        </p:nvSpPr>
        <p:spPr/>
        <p:txBody>
          <a:bodyPr>
            <a:normAutofit fontScale="85000" lnSpcReduction="20000"/>
          </a:bodyPr>
          <a:lstStyle/>
          <a:p>
            <a:r>
              <a:rPr lang="es-CL" dirty="0" smtClean="0"/>
              <a:t>Una estrategia para incrementar la efectividad de la conservación de los recursos naturales es asignar el valor económico adecuado a los servicios y productos generados por los ecosistemas, muchos de los cuales no se encuentran incorporados en el mercado.</a:t>
            </a:r>
          </a:p>
          <a:p>
            <a:pPr>
              <a:buNone/>
            </a:pPr>
            <a:endParaRPr lang="es-CL" dirty="0" smtClean="0"/>
          </a:p>
          <a:p>
            <a:r>
              <a:rPr lang="es-CL" dirty="0"/>
              <a:t> </a:t>
            </a:r>
            <a:r>
              <a:rPr lang="es-CL" dirty="0" smtClean="0"/>
              <a:t>El turismo es la actividad que conecta la oferta de servicios </a:t>
            </a:r>
            <a:r>
              <a:rPr lang="es-CL" dirty="0" err="1" smtClean="0"/>
              <a:t>ecosistémicos</a:t>
            </a:r>
            <a:r>
              <a:rPr lang="es-CL" dirty="0" smtClean="0"/>
              <a:t> y culturales con la demanda por el uso directo de estos servicios en actividades de recreación. La planificación de la actividad turística resulta crucial para que esta sea sustentable y genere beneficios.</a:t>
            </a:r>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54032"/>
          </a:xfrm>
        </p:spPr>
        <p:txBody>
          <a:bodyPr>
            <a:normAutofit fontScale="90000"/>
          </a:bodyPr>
          <a:lstStyle/>
          <a:p>
            <a:pPr algn="r"/>
            <a:r>
              <a:rPr lang="es-CL" dirty="0" smtClean="0"/>
              <a:t>Turismo de intereses especiales</a:t>
            </a:r>
            <a:endParaRPr lang="es-CL" dirty="0"/>
          </a:p>
        </p:txBody>
      </p:sp>
      <p:sp>
        <p:nvSpPr>
          <p:cNvPr id="3" name="2 Marcador de contenido"/>
          <p:cNvSpPr>
            <a:spLocks noGrp="1"/>
          </p:cNvSpPr>
          <p:nvPr>
            <p:ph idx="1"/>
          </p:nvPr>
        </p:nvSpPr>
        <p:spPr>
          <a:xfrm>
            <a:off x="457200" y="1071546"/>
            <a:ext cx="8229600" cy="5054617"/>
          </a:xfrm>
        </p:spPr>
        <p:txBody>
          <a:bodyPr>
            <a:normAutofit fontScale="70000" lnSpcReduction="20000"/>
          </a:bodyPr>
          <a:lstStyle/>
          <a:p>
            <a:pPr>
              <a:buNone/>
            </a:pPr>
            <a:r>
              <a:rPr lang="es-CL" dirty="0" smtClean="0"/>
              <a:t>	Las ASP proveen servicios de recreación y cultura a los turistas.</a:t>
            </a:r>
          </a:p>
          <a:p>
            <a:pPr>
              <a:buNone/>
            </a:pPr>
            <a:endParaRPr lang="es-CL" dirty="0" smtClean="0"/>
          </a:p>
          <a:p>
            <a:pPr>
              <a:buNone/>
            </a:pPr>
            <a:r>
              <a:rPr lang="es-CL" dirty="0" smtClean="0"/>
              <a:t>	Estos servicios entregan beneficios a los turistas quienes están dispuestos a pagar por el uso directo de ellos.</a:t>
            </a:r>
          </a:p>
          <a:p>
            <a:pPr>
              <a:buNone/>
            </a:pPr>
            <a:endParaRPr lang="es-CL" dirty="0" smtClean="0"/>
          </a:p>
          <a:p>
            <a:pPr>
              <a:buNone/>
            </a:pPr>
            <a:r>
              <a:rPr lang="es-CL" dirty="0"/>
              <a:t>	</a:t>
            </a:r>
            <a:r>
              <a:rPr lang="es-CL" dirty="0" smtClean="0"/>
              <a:t>El uso directo de estos servicios implica que el turista se traslade hasta el AP y en consecuencia demande servicios complementarios. Así, la demanda por turismo en Chile impulsa el desarrollo de sectores como el alojamiento, alimentación, telecomunicaciones y servicios varios.</a:t>
            </a:r>
          </a:p>
          <a:p>
            <a:pPr>
              <a:buNone/>
            </a:pPr>
            <a:endParaRPr lang="es-CL" dirty="0" smtClean="0"/>
          </a:p>
          <a:p>
            <a:pPr>
              <a:buNone/>
            </a:pPr>
            <a:r>
              <a:rPr lang="es-CL" dirty="0"/>
              <a:t>	</a:t>
            </a:r>
            <a:r>
              <a:rPr lang="es-CL" dirty="0" smtClean="0"/>
              <a:t>De las actividades económicas asociadas a la existencia de las </a:t>
            </a:r>
            <a:r>
              <a:rPr lang="es-CL" dirty="0" err="1" smtClean="0"/>
              <a:t>APs</a:t>
            </a:r>
            <a:r>
              <a:rPr lang="es-CL" dirty="0" smtClean="0"/>
              <a:t>, el turismo es una de las más importantes y conecta a través del mercado la provisión de servicios </a:t>
            </a:r>
            <a:r>
              <a:rPr lang="es-CL" dirty="0" err="1" smtClean="0"/>
              <a:t>ecosistémicos</a:t>
            </a:r>
            <a:r>
              <a:rPr lang="es-CL" dirty="0" smtClean="0"/>
              <a:t> y la demanda por el uso de dichos servicios. Además los posibles ingresos futuros por turismo son una poderosa razón para conservar ecosistemas y especies emblemáticas.</a:t>
            </a:r>
          </a:p>
          <a:p>
            <a:pPr>
              <a:buNone/>
            </a:pPr>
            <a:endParaRPr lang="es-CL"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655</Words>
  <Application>Microsoft Office PowerPoint</Application>
  <PresentationFormat>Presentación en pantalla (4:3)</PresentationFormat>
  <Paragraphs>79</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TURISMO EN ÁREAS PROTEGIDAS</vt:lpstr>
      <vt:lpstr>Turismo como actividad económica</vt:lpstr>
      <vt:lpstr>Turismo como actividad económica</vt:lpstr>
      <vt:lpstr>Turismo de intereses especiales</vt:lpstr>
      <vt:lpstr>Turismo de intereses especiales</vt:lpstr>
      <vt:lpstr>Turismo de intereses especiales</vt:lpstr>
      <vt:lpstr>Turismo de intereses especiales</vt:lpstr>
      <vt:lpstr>El valor del turismo para el financiamiento de las áreas protegidas</vt:lpstr>
      <vt:lpstr>Turismo de intereses especiales</vt:lpstr>
      <vt:lpstr>Turismo de intereses especiales</vt:lpstr>
      <vt:lpstr>Sustentabilidad del Turismo en Áreas Protegidas</vt:lpstr>
      <vt:lpstr>Sustentabilidad del Turismo en ASp</vt:lpstr>
      <vt:lpstr>Sustentabilidad del Turismo en ASP</vt:lpstr>
      <vt:lpstr>Diapositiva 14</vt:lpstr>
    </vt:vector>
  </TitlesOfParts>
  <Company>Sony Electronics,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TURISMO EN ÁREAS PROTEGIDAS</dc:title>
  <dc:creator>Claudia</dc:creator>
  <cp:lastModifiedBy>Claudia</cp:lastModifiedBy>
  <cp:revision>18</cp:revision>
  <dcterms:created xsi:type="dcterms:W3CDTF">2010-10-18T14:03:46Z</dcterms:created>
  <dcterms:modified xsi:type="dcterms:W3CDTF">2010-10-18T15:16:49Z</dcterms:modified>
</cp:coreProperties>
</file>