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90" r:id="rId4"/>
    <p:sldId id="257" r:id="rId5"/>
    <p:sldId id="258" r:id="rId6"/>
    <p:sldId id="289" r:id="rId7"/>
    <p:sldId id="275" r:id="rId8"/>
    <p:sldId id="293" r:id="rId9"/>
    <p:sldId id="305" r:id="rId10"/>
    <p:sldId id="306" r:id="rId11"/>
    <p:sldId id="311" r:id="rId12"/>
    <p:sldId id="307" r:id="rId13"/>
    <p:sldId id="308" r:id="rId14"/>
    <p:sldId id="309" r:id="rId15"/>
    <p:sldId id="312" r:id="rId16"/>
    <p:sldId id="313" r:id="rId17"/>
    <p:sldId id="314" r:id="rId18"/>
    <p:sldId id="316" r:id="rId19"/>
    <p:sldId id="317" r:id="rId20"/>
    <p:sldId id="296" r:id="rId21"/>
    <p:sldId id="297" r:id="rId22"/>
    <p:sldId id="298" r:id="rId23"/>
    <p:sldId id="299" r:id="rId24"/>
    <p:sldId id="300" r:id="rId25"/>
    <p:sldId id="301" r:id="rId26"/>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482F"/>
    <a:srgbClr val="EFE3A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p:cViewPr varScale="1">
        <p:scale>
          <a:sx n="72" d="100"/>
          <a:sy n="72" d="100"/>
        </p:scale>
        <p:origin x="134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6AF44469-67F7-40BE-A5FB-55ACEABE573D}" type="datetimeFigureOut">
              <a:rPr lang="es-CL" smtClean="0"/>
              <a:pPr/>
              <a:t>25-10-2021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A2BD68E-E0D4-4290-AE19-62E01CFB90D3}" type="slidenum">
              <a:rPr lang="es-CL" smtClean="0"/>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6AF44469-67F7-40BE-A5FB-55ACEABE573D}" type="datetimeFigureOut">
              <a:rPr lang="es-CL" smtClean="0"/>
              <a:pPr/>
              <a:t>25-10-2021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A2BD68E-E0D4-4290-AE19-62E01CFB90D3}"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6AF44469-67F7-40BE-A5FB-55ACEABE573D}" type="datetimeFigureOut">
              <a:rPr lang="es-CL" smtClean="0"/>
              <a:pPr/>
              <a:t>25-10-2021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A2BD68E-E0D4-4290-AE19-62E01CFB90D3}"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6AF44469-67F7-40BE-A5FB-55ACEABE573D}" type="datetimeFigureOut">
              <a:rPr lang="es-CL" smtClean="0"/>
              <a:pPr/>
              <a:t>25-10-2021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A2BD68E-E0D4-4290-AE19-62E01CFB90D3}" type="slidenum">
              <a:rPr lang="es-CL" smtClean="0"/>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6AF44469-67F7-40BE-A5FB-55ACEABE573D}" type="datetimeFigureOut">
              <a:rPr lang="es-CL" smtClean="0"/>
              <a:pPr/>
              <a:t>25-10-2021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A2BD68E-E0D4-4290-AE19-62E01CFB90D3}" type="slidenum">
              <a:rPr lang="es-CL" smtClean="0"/>
              <a:pPr/>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6AF44469-67F7-40BE-A5FB-55ACEABE573D}" type="datetimeFigureOut">
              <a:rPr lang="es-CL" smtClean="0"/>
              <a:pPr/>
              <a:t>25-10-2021</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2A2BD68E-E0D4-4290-AE19-62E01CFB90D3}" type="slidenum">
              <a:rPr lang="es-CL" smtClean="0"/>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AF44469-67F7-40BE-A5FB-55ACEABE573D}" type="datetimeFigureOut">
              <a:rPr lang="es-CL" smtClean="0"/>
              <a:pPr/>
              <a:t>25-10-2021</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2A2BD68E-E0D4-4290-AE19-62E01CFB90D3}" type="slidenum">
              <a:rPr lang="es-CL" smtClean="0"/>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6AF44469-67F7-40BE-A5FB-55ACEABE573D}" type="datetimeFigureOut">
              <a:rPr lang="es-CL" smtClean="0"/>
              <a:pPr/>
              <a:t>25-10-2021</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2A2BD68E-E0D4-4290-AE19-62E01CFB90D3}"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AF44469-67F7-40BE-A5FB-55ACEABE573D}" type="datetimeFigureOut">
              <a:rPr lang="es-CL" smtClean="0"/>
              <a:pPr/>
              <a:t>25-10-2021</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2A2BD68E-E0D4-4290-AE19-62E01CFB90D3}"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AF44469-67F7-40BE-A5FB-55ACEABE573D}" type="datetimeFigureOut">
              <a:rPr lang="es-CL" smtClean="0"/>
              <a:pPr/>
              <a:t>25-10-2021</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2A2BD68E-E0D4-4290-AE19-62E01CFB90D3}" type="slidenum">
              <a:rPr lang="es-CL" smtClean="0"/>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AF44469-67F7-40BE-A5FB-55ACEABE573D}" type="datetimeFigureOut">
              <a:rPr lang="es-CL" smtClean="0"/>
              <a:pPr/>
              <a:t>25-10-2021</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2A2BD68E-E0D4-4290-AE19-62E01CFB90D3}" type="slidenum">
              <a:rPr lang="es-CL" smtClean="0"/>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E3A9"/>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44469-67F7-40BE-A5FB-55ACEABE573D}" type="datetimeFigureOut">
              <a:rPr lang="es-CL" smtClean="0"/>
              <a:pPr/>
              <a:t>25-10-2021</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2BD68E-E0D4-4290-AE19-62E01CFB90D3}"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548680"/>
            <a:ext cx="9144000" cy="2160240"/>
          </a:xfrm>
        </p:spPr>
        <p:txBody>
          <a:bodyPr>
            <a:normAutofit/>
          </a:bodyPr>
          <a:lstStyle/>
          <a:p>
            <a:br>
              <a:rPr lang="es-CL" sz="1600" dirty="0"/>
            </a:br>
            <a:r>
              <a:rPr lang="es-CL" b="1" dirty="0">
                <a:latin typeface="Castellar" pitchFamily="18" charset="0"/>
              </a:rPr>
              <a:t>La Mujer es la Casa</a:t>
            </a:r>
            <a:br>
              <a:rPr lang="es-CL" b="1" dirty="0">
                <a:latin typeface="Castellar" pitchFamily="18" charset="0"/>
              </a:rPr>
            </a:br>
            <a:r>
              <a:rPr lang="es-CL" b="1" dirty="0">
                <a:latin typeface="Castellar" pitchFamily="18" charset="0"/>
              </a:rPr>
              <a:t>de la Sabiduría</a:t>
            </a:r>
          </a:p>
        </p:txBody>
      </p:sp>
      <p:pic>
        <p:nvPicPr>
          <p:cNvPr id="4" name="3 Imagen" descr="Hildegard von Bingen LDO.jpg"/>
          <p:cNvPicPr>
            <a:picLocks noChangeAspect="1"/>
          </p:cNvPicPr>
          <p:nvPr/>
        </p:nvPicPr>
        <p:blipFill>
          <a:blip r:embed="rId2" cstate="print"/>
          <a:stretch>
            <a:fillRect/>
          </a:stretch>
        </p:blipFill>
        <p:spPr>
          <a:xfrm>
            <a:off x="1691680" y="2691137"/>
            <a:ext cx="6048672" cy="41668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427984" y="1700808"/>
            <a:ext cx="3240360" cy="4464496"/>
          </a:xfrm>
        </p:spPr>
        <p:txBody>
          <a:bodyPr>
            <a:normAutofit/>
          </a:bodyPr>
          <a:lstStyle/>
          <a:p>
            <a:pPr marL="0" indent="0">
              <a:spcBef>
                <a:spcPts val="0"/>
              </a:spcBef>
              <a:buNone/>
            </a:pPr>
            <a:r>
              <a:rPr lang="es-CL" sz="2600" dirty="0">
                <a:latin typeface="Bodoni MT" pitchFamily="18" charset="0"/>
              </a:rPr>
              <a:t>La historia de Eloísa y de su maestro y amante Abelardo (1079-1142) ha sido narrada  y poetizada desde el siglo XIII. La primera carta de </a:t>
            </a:r>
            <a:r>
              <a:rPr lang="es-CL" sz="2600" dirty="0" err="1">
                <a:latin typeface="Bodoni MT" pitchFamily="18" charset="0"/>
              </a:rPr>
              <a:t>Eloisa</a:t>
            </a:r>
            <a:r>
              <a:rPr lang="es-CL" sz="2600" dirty="0">
                <a:latin typeface="Bodoni MT" pitchFamily="18" charset="0"/>
              </a:rPr>
              <a:t> data de 1132 y se origina en su lectura de la </a:t>
            </a:r>
            <a:r>
              <a:rPr lang="es-CL" sz="2600" i="1" dirty="0">
                <a:latin typeface="Bodoni MT" pitchFamily="18" charset="0"/>
              </a:rPr>
              <a:t>Historia </a:t>
            </a:r>
            <a:r>
              <a:rPr lang="es-CL" sz="2600" i="1" dirty="0" err="1">
                <a:latin typeface="Bodoni MT" pitchFamily="18" charset="0"/>
              </a:rPr>
              <a:t>Calamitatum</a:t>
            </a:r>
            <a:r>
              <a:rPr lang="es-CL" sz="2600" dirty="0">
                <a:latin typeface="Bodoni MT" pitchFamily="18" charset="0"/>
              </a:rPr>
              <a:t>.</a:t>
            </a:r>
            <a:endParaRPr lang="en-US" sz="2600" dirty="0">
              <a:latin typeface="Bodoni MT" pitchFamily="18" charset="0"/>
            </a:endParaRPr>
          </a:p>
          <a:p>
            <a:pPr marL="0" indent="0">
              <a:spcBef>
                <a:spcPts val="0"/>
              </a:spcBef>
              <a:buNone/>
            </a:pPr>
            <a:endParaRPr lang="es-CL" sz="2600" dirty="0">
              <a:latin typeface="Bodoni MT" pitchFamily="18" charset="0"/>
            </a:endParaRPr>
          </a:p>
        </p:txBody>
      </p:sp>
      <p:pic>
        <p:nvPicPr>
          <p:cNvPr id="6" name="5 Imagen" descr="abelardo_1.jpg"/>
          <p:cNvPicPr>
            <a:picLocks noChangeAspect="1"/>
          </p:cNvPicPr>
          <p:nvPr/>
        </p:nvPicPr>
        <p:blipFill>
          <a:blip r:embed="rId2" cstate="print"/>
          <a:stretch>
            <a:fillRect/>
          </a:stretch>
        </p:blipFill>
        <p:spPr>
          <a:xfrm>
            <a:off x="0" y="0"/>
            <a:ext cx="4283968" cy="6074621"/>
          </a:xfrm>
          <a:prstGeom prst="rect">
            <a:avLst/>
          </a:prstGeom>
        </p:spPr>
      </p:pic>
      <p:sp>
        <p:nvSpPr>
          <p:cNvPr id="7" name="6 Rectángulo"/>
          <p:cNvSpPr/>
          <p:nvPr/>
        </p:nvSpPr>
        <p:spPr>
          <a:xfrm>
            <a:off x="0" y="6309320"/>
            <a:ext cx="4355976" cy="369332"/>
          </a:xfrm>
          <a:prstGeom prst="rect">
            <a:avLst/>
          </a:prstGeom>
        </p:spPr>
        <p:txBody>
          <a:bodyPr wrap="square">
            <a:spAutoFit/>
          </a:bodyPr>
          <a:lstStyle/>
          <a:p>
            <a:pPr algn="ctr"/>
            <a:r>
              <a:rPr lang="es-CL" dirty="0">
                <a:latin typeface="Bodoni MT" pitchFamily="18" charset="0"/>
              </a:rPr>
              <a:t>Ms Ludwig XV 7. f56r (Imágenes </a:t>
            </a:r>
            <a:r>
              <a:rPr lang="es-CL" dirty="0" err="1">
                <a:latin typeface="Bodoni MT" pitchFamily="18" charset="0"/>
              </a:rPr>
              <a:t>Getty</a:t>
            </a:r>
            <a:r>
              <a:rPr lang="es-CL" dirty="0">
                <a:latin typeface="Bodoni MT" pitchFamily="18" charset="0"/>
              </a:rPr>
              <a:t>)</a:t>
            </a:r>
          </a:p>
        </p:txBody>
      </p:sp>
    </p:spTree>
    <p:extLst>
      <p:ext uri="{BB962C8B-B14F-4D97-AF65-F5344CB8AC3E}">
        <p14:creationId xmlns:p14="http://schemas.microsoft.com/office/powerpoint/2010/main" val="612263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2852936"/>
            <a:ext cx="4104456" cy="3240360"/>
          </a:xfrm>
        </p:spPr>
        <p:txBody>
          <a:bodyPr>
            <a:noAutofit/>
          </a:bodyPr>
          <a:lstStyle/>
          <a:p>
            <a:pPr marL="0" indent="0" algn="r">
              <a:spcBef>
                <a:spcPts val="0"/>
              </a:spcBef>
              <a:buNone/>
            </a:pPr>
            <a:r>
              <a:rPr lang="es-CL" sz="2600" dirty="0">
                <a:latin typeface="Bodoni MT" pitchFamily="18" charset="0"/>
              </a:rPr>
              <a:t>Las cartas que habrían intercambiado varios años después de haber entrado a un convento, hacia 1120,  son importantes tanto por su valor retórico y literario como por su polémico origen. </a:t>
            </a:r>
          </a:p>
        </p:txBody>
      </p:sp>
      <p:pic>
        <p:nvPicPr>
          <p:cNvPr id="4" name="3 Imagen" descr="663a8dc92e8c597fdc0fb3a975925d98.jpg"/>
          <p:cNvPicPr>
            <a:picLocks noChangeAspect="1"/>
          </p:cNvPicPr>
          <p:nvPr/>
        </p:nvPicPr>
        <p:blipFill>
          <a:blip r:embed="rId2" cstate="print"/>
          <a:stretch>
            <a:fillRect/>
          </a:stretch>
        </p:blipFill>
        <p:spPr>
          <a:xfrm>
            <a:off x="4644008" y="0"/>
            <a:ext cx="4499992" cy="5968210"/>
          </a:xfrm>
          <a:prstGeom prst="rect">
            <a:avLst/>
          </a:prstGeom>
        </p:spPr>
      </p:pic>
      <p:sp>
        <p:nvSpPr>
          <p:cNvPr id="5" name="4 Rectángulo"/>
          <p:cNvSpPr/>
          <p:nvPr/>
        </p:nvSpPr>
        <p:spPr>
          <a:xfrm>
            <a:off x="4644008" y="6093296"/>
            <a:ext cx="4499992" cy="646331"/>
          </a:xfrm>
          <a:prstGeom prst="rect">
            <a:avLst/>
          </a:prstGeom>
        </p:spPr>
        <p:txBody>
          <a:bodyPr wrap="square">
            <a:spAutoFit/>
          </a:bodyPr>
          <a:lstStyle/>
          <a:p>
            <a:pPr algn="ctr"/>
            <a:r>
              <a:rPr lang="en-US" dirty="0" err="1">
                <a:latin typeface="Bodoni MT" pitchFamily="18" charset="0"/>
              </a:rPr>
              <a:t>Miniatura</a:t>
            </a:r>
            <a:r>
              <a:rPr lang="en-US" dirty="0">
                <a:latin typeface="Bodoni MT" pitchFamily="18" charset="0"/>
              </a:rPr>
              <a:t> del </a:t>
            </a:r>
            <a:r>
              <a:rPr lang="en-US" dirty="0" err="1">
                <a:latin typeface="Bodoni MT" pitchFamily="18" charset="0"/>
              </a:rPr>
              <a:t>siglo</a:t>
            </a:r>
            <a:r>
              <a:rPr lang="en-US" dirty="0">
                <a:latin typeface="Bodoni MT" pitchFamily="18" charset="0"/>
              </a:rPr>
              <a:t> XIV, Roman de la Rose, </a:t>
            </a:r>
            <a:r>
              <a:rPr lang="en-US" dirty="0" err="1">
                <a:latin typeface="Bodoni MT" pitchFamily="18" charset="0"/>
              </a:rPr>
              <a:t>Museo</a:t>
            </a:r>
            <a:r>
              <a:rPr lang="en-US" dirty="0">
                <a:latin typeface="Bodoni MT" pitchFamily="18" charset="0"/>
              </a:rPr>
              <a:t> Condé</a:t>
            </a:r>
            <a:endParaRPr lang="es-CL" dirty="0">
              <a:latin typeface="Bodoni MT" pitchFamily="18" charset="0"/>
            </a:endParaRPr>
          </a:p>
        </p:txBody>
      </p:sp>
    </p:spTree>
    <p:extLst>
      <p:ext uri="{BB962C8B-B14F-4D97-AF65-F5344CB8AC3E}">
        <p14:creationId xmlns:p14="http://schemas.microsoft.com/office/powerpoint/2010/main" val="612263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9512" y="188640"/>
            <a:ext cx="8784976" cy="6480720"/>
          </a:xfrm>
        </p:spPr>
        <p:txBody>
          <a:bodyPr>
            <a:noAutofit/>
          </a:bodyPr>
          <a:lstStyle/>
          <a:p>
            <a:pPr algn="ctr">
              <a:buNone/>
            </a:pPr>
            <a:r>
              <a:rPr lang="es-ES" sz="2600" dirty="0">
                <a:latin typeface="Bodoni MT" pitchFamily="18" charset="0"/>
              </a:rPr>
              <a:t>Carta de Abelardo a un amigo (</a:t>
            </a:r>
            <a:r>
              <a:rPr lang="es-ES" sz="2600" i="1" dirty="0">
                <a:latin typeface="Bodoni MT" pitchFamily="18" charset="0"/>
              </a:rPr>
              <a:t>Historia </a:t>
            </a:r>
            <a:r>
              <a:rPr lang="es-ES" sz="2600" i="1" dirty="0" err="1">
                <a:latin typeface="Bodoni MT" pitchFamily="18" charset="0"/>
              </a:rPr>
              <a:t>Calamitatum</a:t>
            </a:r>
            <a:r>
              <a:rPr lang="es-ES" sz="2600" dirty="0">
                <a:latin typeface="Bodoni MT" pitchFamily="18" charset="0"/>
              </a:rPr>
              <a:t>)</a:t>
            </a:r>
          </a:p>
          <a:p>
            <a:endParaRPr lang="es-ES" sz="2600" dirty="0">
              <a:latin typeface="Bodoni MT" pitchFamily="18" charset="0"/>
            </a:endParaRPr>
          </a:p>
          <a:p>
            <a:pPr marL="0" indent="0" algn="just">
              <a:spcBef>
                <a:spcPts val="0"/>
              </a:spcBef>
              <a:buNone/>
            </a:pPr>
            <a:r>
              <a:rPr lang="es-ES" sz="2600" i="1" dirty="0">
                <a:latin typeface="Bodoni MT" pitchFamily="18" charset="0"/>
              </a:rPr>
              <a:t>''Enamorado locamente de esta jovencita, [...] logré que su tío </a:t>
            </a:r>
            <a:r>
              <a:rPr lang="es-ES" sz="2600" i="1" dirty="0" err="1">
                <a:latin typeface="Bodoni MT" pitchFamily="18" charset="0"/>
              </a:rPr>
              <a:t>Fulberto</a:t>
            </a:r>
            <a:r>
              <a:rPr lang="es-ES" sz="2600" i="1" dirty="0">
                <a:latin typeface="Bodoni MT" pitchFamily="18" charset="0"/>
              </a:rPr>
              <a:t> me recibiera en su casa [...]. Primero nos juntamos en casa; después se juntaron nuestras almas. Con pretexto de la ciencia, nos entregamos totalmente al amor. Y el estudio de la lección nos ofrecía los encuentros secretos que el amor deseaba. [...] Había más besos que palabras. Mis manos se dirigían más fácilmente a sus pechos que a los libros. [...] Ninguna gama o grado del amor se nos pasó por alto. Y hasta se añadió cuanto de insólito puede crear el amor. Cuanto menos habíamos gustado estas delicias, con más ardor nos enfrascábamos en ellas, sin llegar nunca al hastío. Y cuanto más dominado estaba por la pasión, menos podía entregarme a la filosofía y dedicarme a las clases.''</a:t>
            </a:r>
            <a:endParaRPr lang="es-ES" sz="2600" dirty="0">
              <a:latin typeface="Bodoni MT" pitchFamily="18" charset="0"/>
            </a:endParaRPr>
          </a:p>
          <a:p>
            <a:pPr>
              <a:buNone/>
            </a:pPr>
            <a:br>
              <a:rPr lang="es-ES" sz="2600" dirty="0">
                <a:latin typeface="Bodoni MT" pitchFamily="18" charset="0"/>
              </a:rPr>
            </a:br>
            <a:endParaRPr lang="en-US" sz="2600" dirty="0">
              <a:latin typeface="Bodoni MT" pitchFamily="18" charset="0"/>
            </a:endParaRPr>
          </a:p>
        </p:txBody>
      </p:sp>
    </p:spTree>
    <p:extLst>
      <p:ext uri="{BB962C8B-B14F-4D97-AF65-F5344CB8AC3E}">
        <p14:creationId xmlns:p14="http://schemas.microsoft.com/office/powerpoint/2010/main" val="4182841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9512" y="188640"/>
            <a:ext cx="8784976" cy="6408712"/>
          </a:xfrm>
        </p:spPr>
        <p:txBody>
          <a:bodyPr>
            <a:normAutofit fontScale="25000" lnSpcReduction="20000"/>
          </a:bodyPr>
          <a:lstStyle/>
          <a:p>
            <a:pPr marL="0" indent="0" algn="just">
              <a:lnSpc>
                <a:spcPct val="120000"/>
              </a:lnSpc>
              <a:spcBef>
                <a:spcPts val="0"/>
              </a:spcBef>
              <a:buNone/>
            </a:pPr>
            <a:r>
              <a:rPr lang="es-ES" sz="10400" spc="-100" dirty="0">
                <a:latin typeface="Bodoni MT" pitchFamily="18" charset="0"/>
              </a:rPr>
              <a:t>“</a:t>
            </a:r>
            <a:r>
              <a:rPr lang="es-ES" sz="10400" spc="-100" dirty="0" err="1">
                <a:latin typeface="Bodoni MT" pitchFamily="18" charset="0"/>
              </a:rPr>
              <a:t>Eloisa</a:t>
            </a:r>
            <a:r>
              <a:rPr lang="es-ES" sz="10400" spc="-100" dirty="0">
                <a:latin typeface="Bodoni MT" pitchFamily="18" charset="0"/>
              </a:rPr>
              <a:t> a Abelardo, su dueño; o mejor, su padre, marido; o más bien, hermano. Ella, su criada; o mejor, su hija; mejor, su hermana”</a:t>
            </a:r>
            <a:endParaRPr lang="es-ES" sz="10400" dirty="0">
              <a:latin typeface="Bodoni MT" pitchFamily="18" charset="0"/>
            </a:endParaRPr>
          </a:p>
          <a:p>
            <a:pPr marL="0" indent="0" algn="just">
              <a:lnSpc>
                <a:spcPct val="120000"/>
              </a:lnSpc>
              <a:spcBef>
                <a:spcPts val="0"/>
              </a:spcBef>
              <a:buNone/>
            </a:pPr>
            <a:endParaRPr lang="es-ES" sz="10400" dirty="0">
              <a:latin typeface="Bodoni MT" pitchFamily="18" charset="0"/>
            </a:endParaRPr>
          </a:p>
          <a:p>
            <a:pPr marL="0" indent="0" algn="just">
              <a:lnSpc>
                <a:spcPct val="120000"/>
              </a:lnSpc>
              <a:spcBef>
                <a:spcPts val="0"/>
              </a:spcBef>
              <a:buNone/>
            </a:pPr>
            <a:r>
              <a:rPr lang="es-ES" sz="10400" i="1" dirty="0">
                <a:latin typeface="Bodoni MT" pitchFamily="18" charset="0"/>
              </a:rPr>
              <a:t>''Tu sabes, amado mío –y todos saben también– lo mucho que he perdido al perderte a ti. Y cómo la mala fortuna –valiéndose de la mayor y por todos conocida traición– me robó mi mismo ser al hurtarme de ti.</a:t>
            </a:r>
          </a:p>
          <a:p>
            <a:pPr marL="0" indent="0" algn="just">
              <a:lnSpc>
                <a:spcPct val="120000"/>
              </a:lnSpc>
              <a:spcBef>
                <a:spcPts val="0"/>
              </a:spcBef>
              <a:buNone/>
            </a:pPr>
            <a:r>
              <a:rPr lang="es-ES" sz="10400" i="1" dirty="0">
                <a:latin typeface="Bodoni MT" pitchFamily="18" charset="0"/>
              </a:rPr>
              <a:t>El nombre de esposa parece ser más santo y más vinculante, pero para mí la palabra más dulce es la de amiga y, si no te molesta, la de concubina o meretriz. Tan convencida estaba de que cuanto más me humillara por ti, más grata sería a tus ojos y también causaría menos daño al brillo de tu gloria. Dios me es testigo de que si Augusto –emperador del mundo entero– quisiera honrarme con el matrimonio y me diera la posesión de por vida de toda la tierra, sería para mí mas honroso y preferiría ser llamada tu ramera que su emperatriz.''</a:t>
            </a:r>
            <a:endParaRPr lang="es-ES" sz="10400" dirty="0">
              <a:latin typeface="Bodoni MT" pitchFamily="18" charset="0"/>
            </a:endParaRPr>
          </a:p>
          <a:p>
            <a:endParaRPr lang="en-US" dirty="0"/>
          </a:p>
        </p:txBody>
      </p:sp>
    </p:spTree>
    <p:extLst>
      <p:ext uri="{BB962C8B-B14F-4D97-AF65-F5344CB8AC3E}">
        <p14:creationId xmlns:p14="http://schemas.microsoft.com/office/powerpoint/2010/main" val="911807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2204864"/>
            <a:ext cx="9144000" cy="2160240"/>
          </a:xfrm>
        </p:spPr>
        <p:txBody>
          <a:bodyPr>
            <a:normAutofit/>
          </a:bodyPr>
          <a:lstStyle/>
          <a:p>
            <a:r>
              <a:rPr lang="es-CL" sz="4800" b="1" dirty="0" err="1">
                <a:latin typeface="Castellar" pitchFamily="18" charset="0"/>
              </a:rPr>
              <a:t>MARía</a:t>
            </a:r>
            <a:r>
              <a:rPr lang="es-CL" sz="4800" b="1" dirty="0">
                <a:latin typeface="Castellar" pitchFamily="18" charset="0"/>
              </a:rPr>
              <a:t> DE </a:t>
            </a:r>
            <a:r>
              <a:rPr lang="es-CL" sz="4800" b="1" dirty="0" err="1">
                <a:latin typeface="Castellar" pitchFamily="18" charset="0"/>
              </a:rPr>
              <a:t>FRANCia</a:t>
            </a:r>
            <a:br>
              <a:rPr lang="es-CL" sz="4800" b="1" dirty="0">
                <a:latin typeface="Castellar" pitchFamily="18" charset="0"/>
              </a:rPr>
            </a:br>
            <a:br>
              <a:rPr lang="es-CL" sz="1600" b="1" dirty="0"/>
            </a:br>
            <a:r>
              <a:rPr lang="es-MX" b="1" dirty="0">
                <a:latin typeface="Castellar" pitchFamily="18" charset="0"/>
              </a:rPr>
              <a:t>(S. XII)</a:t>
            </a:r>
            <a:endParaRPr lang="es-CL" b="1" dirty="0">
              <a:latin typeface="Castellar" pitchFamily="18" charset="0"/>
            </a:endParaRPr>
          </a:p>
        </p:txBody>
      </p:sp>
    </p:spTree>
    <p:extLst>
      <p:ext uri="{BB962C8B-B14F-4D97-AF65-F5344CB8AC3E}">
        <p14:creationId xmlns:p14="http://schemas.microsoft.com/office/powerpoint/2010/main" val="2171363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499992" y="2708920"/>
            <a:ext cx="4032448" cy="3417243"/>
          </a:xfrm>
        </p:spPr>
        <p:txBody>
          <a:bodyPr>
            <a:normAutofit lnSpcReduction="10000"/>
          </a:bodyPr>
          <a:lstStyle/>
          <a:p>
            <a:pPr marL="0" indent="0">
              <a:spcBef>
                <a:spcPts val="0"/>
              </a:spcBef>
              <a:buNone/>
            </a:pPr>
            <a:r>
              <a:rPr lang="es-CL" sz="2600" dirty="0">
                <a:latin typeface="Bodoni MT" pitchFamily="18" charset="0"/>
              </a:rPr>
              <a:t>No se conocen datos biográficos de esta escritora que probablemente vivió en la corte de Enrique II </a:t>
            </a:r>
            <a:r>
              <a:rPr lang="es-CL" sz="2600" dirty="0" err="1">
                <a:latin typeface="Bodoni MT" pitchFamily="18" charset="0"/>
              </a:rPr>
              <a:t>Plantagenet</a:t>
            </a:r>
            <a:r>
              <a:rPr lang="es-CL" sz="2600" dirty="0">
                <a:latin typeface="Bodoni MT" pitchFamily="18" charset="0"/>
              </a:rPr>
              <a:t>: solo sabemos su nombre y su origen: al final de sus Fábulas, ella </a:t>
            </a:r>
            <a:r>
              <a:rPr lang="es-CL" sz="2600" dirty="0" err="1">
                <a:latin typeface="Bodoni MT" pitchFamily="18" charset="0"/>
              </a:rPr>
              <a:t>escribió:“María</a:t>
            </a:r>
            <a:r>
              <a:rPr lang="es-CL" sz="2600" dirty="0">
                <a:latin typeface="Bodoni MT" pitchFamily="18" charset="0"/>
              </a:rPr>
              <a:t> es mi nombre y soy de Francia”</a:t>
            </a:r>
          </a:p>
        </p:txBody>
      </p:sp>
      <p:sp>
        <p:nvSpPr>
          <p:cNvPr id="7" name="6 Rectángulo"/>
          <p:cNvSpPr/>
          <p:nvPr/>
        </p:nvSpPr>
        <p:spPr>
          <a:xfrm>
            <a:off x="0" y="6309320"/>
            <a:ext cx="4499992" cy="369332"/>
          </a:xfrm>
          <a:prstGeom prst="rect">
            <a:avLst/>
          </a:prstGeom>
        </p:spPr>
        <p:txBody>
          <a:bodyPr wrap="square">
            <a:spAutoFit/>
          </a:bodyPr>
          <a:lstStyle/>
          <a:p>
            <a:pPr algn="ctr"/>
            <a:r>
              <a:rPr lang="fr-FR" dirty="0">
                <a:latin typeface="Bodoni MT" pitchFamily="18" charset="0"/>
              </a:rPr>
              <a:t>Bibliothèque de l'Arsenal, Ms. 3142 fol. 256.</a:t>
            </a:r>
            <a:endParaRPr lang="es-CL" dirty="0">
              <a:latin typeface="Bodoni MT" pitchFamily="18" charset="0"/>
            </a:endParaRPr>
          </a:p>
        </p:txBody>
      </p:sp>
      <p:pic>
        <p:nvPicPr>
          <p:cNvPr id="5" name="4 Imagen" descr="Marie de France.jpg"/>
          <p:cNvPicPr>
            <a:picLocks noChangeAspect="1"/>
          </p:cNvPicPr>
          <p:nvPr/>
        </p:nvPicPr>
        <p:blipFill>
          <a:blip r:embed="rId2" cstate="print"/>
          <a:stretch>
            <a:fillRect/>
          </a:stretch>
        </p:blipFill>
        <p:spPr>
          <a:xfrm>
            <a:off x="0" y="0"/>
            <a:ext cx="4211960" cy="6171370"/>
          </a:xfrm>
          <a:prstGeom prst="rect">
            <a:avLst/>
          </a:prstGeom>
        </p:spPr>
      </p:pic>
    </p:spTree>
    <p:extLst>
      <p:ext uri="{BB962C8B-B14F-4D97-AF65-F5344CB8AC3E}">
        <p14:creationId xmlns:p14="http://schemas.microsoft.com/office/powerpoint/2010/main" val="612263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1844824"/>
            <a:ext cx="3384376" cy="3024336"/>
          </a:xfrm>
        </p:spPr>
        <p:txBody>
          <a:bodyPr>
            <a:normAutofit/>
          </a:bodyPr>
          <a:lstStyle/>
          <a:p>
            <a:pPr marL="0" indent="0" algn="r">
              <a:spcBef>
                <a:spcPts val="0"/>
              </a:spcBef>
              <a:buNone/>
            </a:pPr>
            <a:r>
              <a:rPr lang="es-CL" sz="2600" dirty="0">
                <a:latin typeface="Bodoni MT" pitchFamily="18" charset="0"/>
              </a:rPr>
              <a:t>Se le atribuyen, además de los </a:t>
            </a:r>
            <a:r>
              <a:rPr lang="es-CL" sz="2600" dirty="0" err="1">
                <a:latin typeface="Bodoni MT" pitchFamily="18" charset="0"/>
              </a:rPr>
              <a:t>Lais</a:t>
            </a:r>
            <a:r>
              <a:rPr lang="es-CL" sz="2600" dirty="0">
                <a:latin typeface="Bodoni MT" pitchFamily="18" charset="0"/>
              </a:rPr>
              <a:t> de origen bretón, una versión de fábulas de Esopo y la traducción de El Purgatorio de San Patricio.</a:t>
            </a:r>
          </a:p>
        </p:txBody>
      </p:sp>
      <p:pic>
        <p:nvPicPr>
          <p:cNvPr id="4" name="3 Imagen" descr="lais-of-marie-de-france.jpg"/>
          <p:cNvPicPr>
            <a:picLocks noChangeAspect="1"/>
          </p:cNvPicPr>
          <p:nvPr/>
        </p:nvPicPr>
        <p:blipFill>
          <a:blip r:embed="rId2" cstate="print"/>
          <a:stretch>
            <a:fillRect/>
          </a:stretch>
        </p:blipFill>
        <p:spPr>
          <a:xfrm>
            <a:off x="3884915" y="0"/>
            <a:ext cx="5259085" cy="6858000"/>
          </a:xfrm>
          <a:prstGeom prst="rect">
            <a:avLst/>
          </a:prstGeom>
        </p:spPr>
      </p:pic>
    </p:spTree>
    <p:extLst>
      <p:ext uri="{BB962C8B-B14F-4D97-AF65-F5344CB8AC3E}">
        <p14:creationId xmlns:p14="http://schemas.microsoft.com/office/powerpoint/2010/main" val="612263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9512" y="260648"/>
            <a:ext cx="8784976" cy="6408712"/>
          </a:xfrm>
        </p:spPr>
        <p:txBody>
          <a:bodyPr>
            <a:noAutofit/>
          </a:bodyPr>
          <a:lstStyle/>
          <a:p>
            <a:pPr marL="0" indent="0" algn="just">
              <a:spcBef>
                <a:spcPts val="0"/>
              </a:spcBef>
              <a:buNone/>
            </a:pPr>
            <a:r>
              <a:rPr lang="es-ES" sz="2600" i="1" dirty="0">
                <a:latin typeface="Bodoni MT" pitchFamily="18" charset="0"/>
              </a:rPr>
              <a:t>Prólogo a los </a:t>
            </a:r>
            <a:r>
              <a:rPr lang="es-ES" sz="2600" i="1" dirty="0" err="1">
                <a:latin typeface="Bodoni MT" pitchFamily="18" charset="0"/>
              </a:rPr>
              <a:t>Lais</a:t>
            </a:r>
            <a:endParaRPr lang="es-ES" sz="2600" i="1" dirty="0">
              <a:latin typeface="Bodoni MT" pitchFamily="18" charset="0"/>
            </a:endParaRPr>
          </a:p>
          <a:p>
            <a:pPr marL="0" indent="0" algn="just">
              <a:spcBef>
                <a:spcPts val="0"/>
              </a:spcBef>
              <a:buNone/>
            </a:pPr>
            <a:endParaRPr lang="es-ES" sz="500" dirty="0">
              <a:latin typeface="Bodoni MT" pitchFamily="18" charset="0"/>
            </a:endParaRPr>
          </a:p>
          <a:p>
            <a:pPr marL="0" indent="0" algn="just">
              <a:spcBef>
                <a:spcPts val="0"/>
              </a:spcBef>
              <a:buNone/>
            </a:pPr>
            <a:r>
              <a:rPr lang="es-ES" sz="2600" spc="-90" dirty="0">
                <a:latin typeface="Bodoni MT" pitchFamily="18" charset="0"/>
              </a:rPr>
              <a:t>Quien ha recibido de Dios el don de la sabiduría y de la elocuencia, no debe ocultarse de ello ni permanecer en silencio, antes bien manifestase de buen grado. Cuando un gran bien es muy oído, es como si floreciese por primera vez, y cuando muchos lo alaban derrama todas sus flores. Era costumbre de los antiguos, según testimonio de </a:t>
            </a:r>
            <a:r>
              <a:rPr lang="es-ES" sz="2600" spc="-90" dirty="0" err="1">
                <a:latin typeface="Bodoni MT" pitchFamily="18" charset="0"/>
              </a:rPr>
              <a:t>Prisciano</a:t>
            </a:r>
            <a:r>
              <a:rPr lang="es-ES" sz="2600" spc="-90" dirty="0">
                <a:latin typeface="Bodoni MT" pitchFamily="18" charset="0"/>
              </a:rPr>
              <a:t>, que en los libros que antaño escribían se expresasen con bastante oscuridad, a fin de que los que vendrían después, y tendrían que comprenderlos, pudiesen glosar lo que estaba escrito y completar con su inteligencia lo que faltase. Los filósofos lo sabían y entendían por sí mismos que cuanto más pasase el tiempo, más sutil sería su significado y mejor podrían preservarse del que quedase por pasar. </a:t>
            </a:r>
            <a:r>
              <a:rPr lang="es-ES" sz="2600" spc="-100" dirty="0">
                <a:latin typeface="Bodoni MT" pitchFamily="18" charset="0"/>
              </a:rPr>
              <a:t>Quien quiere ponerse a salvo de todo vicio, debe estudiar, aplicarse y emprender una pesada tarea, con esto podrá alejarse del mal y librarse de una gran desdicha. </a:t>
            </a:r>
            <a:endParaRPr lang="es-ES" sz="2600" spc="-90" dirty="0">
              <a:latin typeface="Bodoni MT" pitchFamily="18" charset="0"/>
            </a:endParaRPr>
          </a:p>
          <a:p>
            <a:pPr marL="0" indent="0" algn="just">
              <a:buNone/>
            </a:pPr>
            <a:endParaRPr lang="en-US" sz="2600" spc="-90" dirty="0">
              <a:latin typeface="Bodoni MT" pitchFamily="18" charset="0"/>
            </a:endParaRPr>
          </a:p>
        </p:txBody>
      </p:sp>
    </p:spTree>
    <p:extLst>
      <p:ext uri="{BB962C8B-B14F-4D97-AF65-F5344CB8AC3E}">
        <p14:creationId xmlns:p14="http://schemas.microsoft.com/office/powerpoint/2010/main" val="3114494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9512" y="260648"/>
            <a:ext cx="8784976" cy="6408712"/>
          </a:xfrm>
        </p:spPr>
        <p:txBody>
          <a:bodyPr>
            <a:noAutofit/>
          </a:bodyPr>
          <a:lstStyle/>
          <a:p>
            <a:pPr marL="0" indent="0" algn="just">
              <a:spcBef>
                <a:spcPts val="0"/>
              </a:spcBef>
              <a:buNone/>
            </a:pPr>
            <a:r>
              <a:rPr lang="es-ES" sz="2600" spc="-100" dirty="0">
                <a:latin typeface="Bodoni MT" pitchFamily="18" charset="0"/>
              </a:rPr>
              <a:t>Por este motivo me puse a considerar que podría tratar de alguna bella historia y traducirla del latín al romance, pero no me habría valido gran renombre. ¡Son tantos los que se han ocupado de esto! Entonces pensé en los </a:t>
            </a:r>
            <a:r>
              <a:rPr lang="es-ES" sz="2600" spc="-100" dirty="0" err="1">
                <a:latin typeface="Bodoni MT" pitchFamily="18" charset="0"/>
              </a:rPr>
              <a:t>lais</a:t>
            </a:r>
            <a:r>
              <a:rPr lang="es-ES" sz="2600" spc="-100" dirty="0">
                <a:latin typeface="Bodoni MT" pitchFamily="18" charset="0"/>
              </a:rPr>
              <a:t> que había oído y no dudé, bien lo sabía, que los primeros que los compusieron y difundieron los hicieron para recordar las aventuras que habían oído contar. Muchos son los conozco y no quiero dejarlos caer en el olvido. Lo he puesto en verso y los he escrito y a menudo he estado en vela por ellos.</a:t>
            </a:r>
          </a:p>
          <a:p>
            <a:pPr marL="0" indent="0" algn="just">
              <a:spcBef>
                <a:spcPts val="0"/>
              </a:spcBef>
              <a:buNone/>
            </a:pPr>
            <a:r>
              <a:rPr lang="es-ES" sz="2600" spc="-100" dirty="0">
                <a:latin typeface="Bodoni MT" pitchFamily="18" charset="0"/>
              </a:rPr>
              <a:t>En honor de vos, noble rey, que sois tan valiente y cortés, ante quien se inclina toda alegría y en cuyo corazón arraiga todo bien, me puse a recoger </a:t>
            </a:r>
            <a:r>
              <a:rPr lang="es-ES" sz="2600" spc="-100" dirty="0" err="1">
                <a:latin typeface="Bodoni MT" pitchFamily="18" charset="0"/>
              </a:rPr>
              <a:t>laïs</a:t>
            </a:r>
            <a:r>
              <a:rPr lang="es-ES" sz="2600" spc="-100" dirty="0">
                <a:latin typeface="Bodoni MT" pitchFamily="18" charset="0"/>
              </a:rPr>
              <a:t> para narrarlos y ponerlos en verso. Pensaba y decía para mis adentros, Señor, que os los ofrecería a vos. Si os place aceptarlos, me colmareis de alegría, y siempre más estaré gozosa por ello. No me tengáis por osada si me atrevo a haceros este presente. Ahora escuchad el comienzo.</a:t>
            </a:r>
            <a:endParaRPr lang="en-US" sz="2600" spc="-100" dirty="0">
              <a:latin typeface="Bodoni MT" pitchFamily="18" charset="0"/>
            </a:endParaRPr>
          </a:p>
        </p:txBody>
      </p:sp>
    </p:spTree>
    <p:extLst>
      <p:ext uri="{BB962C8B-B14F-4D97-AF65-F5344CB8AC3E}">
        <p14:creationId xmlns:p14="http://schemas.microsoft.com/office/powerpoint/2010/main" val="3114494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AL FINEMENT.jpg"/>
          <p:cNvPicPr>
            <a:picLocks noChangeAspect="1"/>
          </p:cNvPicPr>
          <p:nvPr/>
        </p:nvPicPr>
        <p:blipFill>
          <a:blip r:embed="rId2" cstate="print"/>
          <a:stretch>
            <a:fillRect/>
          </a:stretch>
        </p:blipFill>
        <p:spPr>
          <a:xfrm>
            <a:off x="395536" y="787206"/>
            <a:ext cx="8424936" cy="4658018"/>
          </a:xfrm>
          <a:prstGeom prst="rect">
            <a:avLst/>
          </a:prstGeom>
        </p:spPr>
      </p:pic>
      <p:sp>
        <p:nvSpPr>
          <p:cNvPr id="3" name="Marcador de contenido 2"/>
          <p:cNvSpPr>
            <a:spLocks noGrp="1"/>
          </p:cNvSpPr>
          <p:nvPr>
            <p:ph idx="1"/>
          </p:nvPr>
        </p:nvSpPr>
        <p:spPr>
          <a:xfrm>
            <a:off x="1979712" y="4221088"/>
            <a:ext cx="6768752" cy="2160240"/>
          </a:xfrm>
        </p:spPr>
        <p:txBody>
          <a:bodyPr>
            <a:normAutofit lnSpcReduction="10000"/>
          </a:bodyPr>
          <a:lstStyle/>
          <a:p>
            <a:pPr marL="0" indent="0" algn="r">
              <a:spcBef>
                <a:spcPts val="0"/>
              </a:spcBef>
              <a:buNone/>
            </a:pPr>
            <a:r>
              <a:rPr lang="es-CL" sz="2800" dirty="0">
                <a:solidFill>
                  <a:srgbClr val="68482F"/>
                </a:solidFill>
                <a:latin typeface="Bodoni MT" pitchFamily="18" charset="0"/>
              </a:rPr>
              <a:t>“Al final de este escrito me nombraré para el recuerdo: María es mi nombre y soy de Francia”</a:t>
            </a:r>
          </a:p>
          <a:p>
            <a:pPr marL="0" indent="0" algn="r">
              <a:spcBef>
                <a:spcPts val="0"/>
              </a:spcBef>
              <a:buNone/>
            </a:pPr>
            <a:endParaRPr lang="es-ES" sz="2800" dirty="0">
              <a:latin typeface="Bodoni MT" pitchFamily="18" charset="0"/>
            </a:endParaRPr>
          </a:p>
          <a:p>
            <a:pPr marL="0" indent="0" algn="r">
              <a:spcBef>
                <a:spcPts val="0"/>
              </a:spcBef>
              <a:buNone/>
            </a:pPr>
            <a:r>
              <a:rPr lang="es-ES" sz="2600" dirty="0">
                <a:latin typeface="Bodoni MT" pitchFamily="18" charset="0"/>
              </a:rPr>
              <a:t>BL Ms </a:t>
            </a:r>
            <a:r>
              <a:rPr lang="es-ES" sz="2600" dirty="0" err="1">
                <a:latin typeface="Bodoni MT" pitchFamily="18" charset="0"/>
              </a:rPr>
              <a:t>Harley</a:t>
            </a:r>
            <a:r>
              <a:rPr lang="es-ES" sz="2600" dirty="0">
                <a:latin typeface="Bodoni MT" pitchFamily="18" charset="0"/>
              </a:rPr>
              <a:t> 978, f67</a:t>
            </a:r>
            <a:endParaRPr lang="es-CL" sz="2600" dirty="0">
              <a:latin typeface="Bodoni MT" pitchFamily="18" charset="0"/>
            </a:endParaRPr>
          </a:p>
        </p:txBody>
      </p:sp>
    </p:spTree>
    <p:extLst>
      <p:ext uri="{BB962C8B-B14F-4D97-AF65-F5344CB8AC3E}">
        <p14:creationId xmlns:p14="http://schemas.microsoft.com/office/powerpoint/2010/main" val="1597150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692696"/>
            <a:ext cx="9144000" cy="6165304"/>
          </a:xfrm>
        </p:spPr>
        <p:txBody>
          <a:bodyPr>
            <a:noAutofit/>
          </a:bodyPr>
          <a:lstStyle/>
          <a:p>
            <a:r>
              <a:rPr lang="es-MX" sz="3000" i="1" dirty="0">
                <a:solidFill>
                  <a:schemeClr val="tx1"/>
                </a:solidFill>
                <a:latin typeface="Bodoni MT" pitchFamily="18" charset="0"/>
              </a:rPr>
              <a:t>‘La Sabiduría ha edificado una casa,</a:t>
            </a:r>
            <a:endParaRPr lang="es-CL" sz="3000" dirty="0">
              <a:solidFill>
                <a:schemeClr val="tx1"/>
              </a:solidFill>
              <a:latin typeface="Bodoni MT" pitchFamily="18" charset="0"/>
            </a:endParaRPr>
          </a:p>
          <a:p>
            <a:r>
              <a:rPr lang="es-MX" sz="3000" i="1" dirty="0">
                <a:solidFill>
                  <a:schemeClr val="tx1"/>
                </a:solidFill>
                <a:latin typeface="Bodoni MT" pitchFamily="18" charset="0"/>
              </a:rPr>
              <a:t>ha labrado sus siete columnas’</a:t>
            </a:r>
            <a:endParaRPr lang="es-CL" sz="3000" dirty="0">
              <a:solidFill>
                <a:schemeClr val="tx1"/>
              </a:solidFill>
              <a:latin typeface="Bodoni MT" pitchFamily="18" charset="0"/>
            </a:endParaRPr>
          </a:p>
          <a:p>
            <a:r>
              <a:rPr lang="es-MX" sz="2400" dirty="0">
                <a:solidFill>
                  <a:schemeClr val="tx1"/>
                </a:solidFill>
                <a:latin typeface="Bodoni MT" pitchFamily="18" charset="0"/>
              </a:rPr>
              <a:t>(Prov. 9:1-2)</a:t>
            </a:r>
            <a:endParaRPr lang="es-CL" sz="2400" dirty="0">
              <a:solidFill>
                <a:schemeClr val="tx1"/>
              </a:solidFill>
              <a:latin typeface="Bodoni MT" pitchFamily="18" charset="0"/>
            </a:endParaRPr>
          </a:p>
          <a:p>
            <a:r>
              <a:rPr lang="es-MX" sz="2400" dirty="0">
                <a:solidFill>
                  <a:schemeClr val="tx1"/>
                </a:solidFill>
                <a:latin typeface="Bodoni MT" pitchFamily="18" charset="0"/>
              </a:rPr>
              <a:t> </a:t>
            </a:r>
            <a:endParaRPr lang="es-CL" sz="2400" dirty="0">
              <a:solidFill>
                <a:schemeClr val="tx1"/>
              </a:solidFill>
              <a:latin typeface="Bodoni MT" pitchFamily="18" charset="0"/>
            </a:endParaRPr>
          </a:p>
          <a:p>
            <a:r>
              <a:rPr lang="es-MX" sz="3000" i="1" dirty="0">
                <a:solidFill>
                  <a:schemeClr val="tx1"/>
                </a:solidFill>
                <a:latin typeface="Bodoni MT" pitchFamily="18" charset="0"/>
              </a:rPr>
              <a:t>‘</a:t>
            </a:r>
            <a:r>
              <a:rPr lang="es-MX" sz="3000" i="1" dirty="0" err="1">
                <a:solidFill>
                  <a:schemeClr val="tx1"/>
                </a:solidFill>
                <a:latin typeface="Bodoni MT" pitchFamily="18" charset="0"/>
              </a:rPr>
              <a:t>Yahveh</a:t>
            </a:r>
            <a:r>
              <a:rPr lang="es-MX" sz="3000" i="1" dirty="0">
                <a:solidFill>
                  <a:schemeClr val="tx1"/>
                </a:solidFill>
                <a:latin typeface="Bodoni MT" pitchFamily="18" charset="0"/>
              </a:rPr>
              <a:t> me creó, primicia de su camino,</a:t>
            </a:r>
            <a:endParaRPr lang="es-CL" sz="3000" dirty="0">
              <a:solidFill>
                <a:schemeClr val="tx1"/>
              </a:solidFill>
              <a:latin typeface="Bodoni MT" pitchFamily="18" charset="0"/>
            </a:endParaRPr>
          </a:p>
          <a:p>
            <a:r>
              <a:rPr lang="es-MX" sz="3000" i="1" dirty="0">
                <a:solidFill>
                  <a:schemeClr val="tx1"/>
                </a:solidFill>
                <a:latin typeface="Bodoni MT" pitchFamily="18" charset="0"/>
              </a:rPr>
              <a:t>Desde el principio, antes que la tierra,</a:t>
            </a:r>
            <a:endParaRPr lang="es-CL" sz="3000" dirty="0">
              <a:solidFill>
                <a:schemeClr val="tx1"/>
              </a:solidFill>
              <a:latin typeface="Bodoni MT" pitchFamily="18" charset="0"/>
            </a:endParaRPr>
          </a:p>
          <a:p>
            <a:r>
              <a:rPr lang="es-MX" sz="3000" i="1" dirty="0">
                <a:solidFill>
                  <a:schemeClr val="tx1"/>
                </a:solidFill>
                <a:latin typeface="Bodoni MT" pitchFamily="18" charset="0"/>
              </a:rPr>
              <a:t>Cuando no existían los abismos fui engendrada</a:t>
            </a:r>
            <a:endParaRPr lang="es-CL" sz="3000" dirty="0">
              <a:solidFill>
                <a:schemeClr val="tx1"/>
              </a:solidFill>
              <a:latin typeface="Bodoni MT" pitchFamily="18" charset="0"/>
            </a:endParaRPr>
          </a:p>
          <a:p>
            <a:r>
              <a:rPr lang="es-MX" sz="2400" dirty="0">
                <a:solidFill>
                  <a:schemeClr val="tx1"/>
                </a:solidFill>
                <a:latin typeface="Bodoni MT" pitchFamily="18" charset="0"/>
              </a:rPr>
              <a:t> (Prov. 8: 22-24)</a:t>
            </a:r>
            <a:endParaRPr lang="es-CL" sz="2400" dirty="0">
              <a:solidFill>
                <a:schemeClr val="tx1"/>
              </a:solidFill>
              <a:latin typeface="Bodoni MT" pitchFamily="18" charset="0"/>
            </a:endParaRPr>
          </a:p>
          <a:p>
            <a:r>
              <a:rPr lang="es-MX" sz="2400" dirty="0">
                <a:solidFill>
                  <a:schemeClr val="tx1"/>
                </a:solidFill>
                <a:latin typeface="Bodoni MT" pitchFamily="18" charset="0"/>
              </a:rPr>
              <a:t>  </a:t>
            </a:r>
            <a:endParaRPr lang="es-CL" sz="2400" dirty="0">
              <a:solidFill>
                <a:schemeClr val="tx1"/>
              </a:solidFill>
              <a:latin typeface="Bodoni MT" pitchFamily="18" charset="0"/>
            </a:endParaRPr>
          </a:p>
          <a:p>
            <a:r>
              <a:rPr lang="es-MX" sz="3000" i="1" dirty="0">
                <a:solidFill>
                  <a:schemeClr val="tx1"/>
                </a:solidFill>
                <a:latin typeface="Bodoni MT" pitchFamily="18" charset="0"/>
              </a:rPr>
              <a:t> ‘La mujer es semejante a la Casa de la Sabiduría’</a:t>
            </a:r>
            <a:endParaRPr lang="es-CL" sz="3000" dirty="0">
              <a:solidFill>
                <a:schemeClr val="tx1"/>
              </a:solidFill>
              <a:latin typeface="Bodoni MT" pitchFamily="18" charset="0"/>
            </a:endParaRPr>
          </a:p>
          <a:p>
            <a:r>
              <a:rPr lang="en-US" sz="2400" dirty="0">
                <a:solidFill>
                  <a:schemeClr val="tx1"/>
                </a:solidFill>
                <a:latin typeface="Bodoni MT" pitchFamily="18" charset="0"/>
              </a:rPr>
              <a:t>(Hildegard de </a:t>
            </a:r>
            <a:r>
              <a:rPr lang="en-US" sz="2400" dirty="0" err="1">
                <a:solidFill>
                  <a:schemeClr val="tx1"/>
                </a:solidFill>
                <a:latin typeface="Bodoni MT" pitchFamily="18" charset="0"/>
              </a:rPr>
              <a:t>Bingen</a:t>
            </a:r>
            <a:r>
              <a:rPr lang="en-US" sz="2400" dirty="0">
                <a:solidFill>
                  <a:schemeClr val="tx1"/>
                </a:solidFill>
                <a:latin typeface="Bodoni MT" pitchFamily="18" charset="0"/>
              </a:rPr>
              <a:t>, </a:t>
            </a:r>
            <a:r>
              <a:rPr lang="en-US" sz="2400" i="1" dirty="0" err="1">
                <a:solidFill>
                  <a:schemeClr val="tx1"/>
                </a:solidFill>
                <a:latin typeface="Bodoni MT" pitchFamily="18" charset="0"/>
              </a:rPr>
              <a:t>Liber</a:t>
            </a:r>
            <a:r>
              <a:rPr lang="en-US" sz="2400" i="1" dirty="0">
                <a:solidFill>
                  <a:schemeClr val="tx1"/>
                </a:solidFill>
                <a:latin typeface="Bodoni MT" pitchFamily="18" charset="0"/>
              </a:rPr>
              <a:t> </a:t>
            </a:r>
            <a:r>
              <a:rPr lang="en-US" sz="2400" i="1" dirty="0" err="1">
                <a:solidFill>
                  <a:schemeClr val="tx1"/>
                </a:solidFill>
                <a:latin typeface="Bodoni MT" pitchFamily="18" charset="0"/>
              </a:rPr>
              <a:t>vite</a:t>
            </a:r>
            <a:r>
              <a:rPr lang="en-US" sz="2400" i="1" dirty="0">
                <a:solidFill>
                  <a:schemeClr val="tx1"/>
                </a:solidFill>
                <a:latin typeface="Bodoni MT" pitchFamily="18" charset="0"/>
              </a:rPr>
              <a:t> </a:t>
            </a:r>
            <a:r>
              <a:rPr lang="en-US" sz="2400" i="1" dirty="0" err="1">
                <a:solidFill>
                  <a:schemeClr val="tx1"/>
                </a:solidFill>
                <a:latin typeface="Bodoni MT" pitchFamily="18" charset="0"/>
              </a:rPr>
              <a:t>meritorum</a:t>
            </a:r>
            <a:r>
              <a:rPr lang="en-US" sz="2400" i="1" dirty="0">
                <a:solidFill>
                  <a:schemeClr val="tx1"/>
                </a:solidFill>
                <a:latin typeface="Bodoni MT" pitchFamily="18" charset="0"/>
              </a:rPr>
              <a:t> </a:t>
            </a:r>
            <a:r>
              <a:rPr lang="en-US" sz="2400" dirty="0">
                <a:solidFill>
                  <a:schemeClr val="tx1"/>
                </a:solidFill>
                <a:latin typeface="Bodoni MT" pitchFamily="18" charset="0"/>
              </a:rPr>
              <a:t>I, 82)</a:t>
            </a:r>
            <a:endParaRPr lang="es-CL" sz="2400" dirty="0">
              <a:solidFill>
                <a:schemeClr val="tx1"/>
              </a:solidFill>
              <a:latin typeface="Bodoni MT" pitchFamily="18" charset="0"/>
            </a:endParaRPr>
          </a:p>
          <a:p>
            <a:endParaRPr lang="es-CL" sz="2800" dirty="0">
              <a:latin typeface="Gentium Basic" pitchFamily="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3528" y="476672"/>
            <a:ext cx="8496944" cy="6120680"/>
          </a:xfrm>
        </p:spPr>
        <p:txBody>
          <a:bodyPr>
            <a:noAutofit/>
          </a:bodyPr>
          <a:lstStyle/>
          <a:p>
            <a:pPr marL="0" indent="0" algn="just">
              <a:spcBef>
                <a:spcPts val="0"/>
              </a:spcBef>
              <a:buNone/>
            </a:pPr>
            <a:r>
              <a:rPr lang="es-ES" sz="2600" i="1" dirty="0">
                <a:latin typeface="Bodoni MT" pitchFamily="18" charset="0"/>
              </a:rPr>
              <a:t>La Madreselva</a:t>
            </a:r>
          </a:p>
          <a:p>
            <a:pPr marL="0" indent="0" algn="just">
              <a:spcBef>
                <a:spcPts val="0"/>
              </a:spcBef>
              <a:buNone/>
            </a:pPr>
            <a:endParaRPr lang="es-ES" sz="500" dirty="0">
              <a:latin typeface="Bodoni MT" pitchFamily="18" charset="0"/>
            </a:endParaRPr>
          </a:p>
          <a:p>
            <a:pPr marL="0" indent="0" algn="just">
              <a:spcBef>
                <a:spcPts val="0"/>
              </a:spcBef>
              <a:buNone/>
            </a:pPr>
            <a:r>
              <a:rPr lang="es-ES" sz="2600" dirty="0">
                <a:latin typeface="Bodoni MT" pitchFamily="18" charset="0"/>
              </a:rPr>
              <a:t>Me agrada mucho, y bien lo quiero, contar la verdadera historia del </a:t>
            </a:r>
            <a:r>
              <a:rPr lang="es-ES" sz="2600" dirty="0" err="1">
                <a:latin typeface="Bodoni MT" pitchFamily="18" charset="0"/>
              </a:rPr>
              <a:t>lai</a:t>
            </a:r>
            <a:r>
              <a:rPr lang="es-ES" sz="2600" dirty="0">
                <a:latin typeface="Bodoni MT" pitchFamily="18" charset="0"/>
              </a:rPr>
              <a:t> que llaman </a:t>
            </a:r>
            <a:r>
              <a:rPr lang="es-ES" sz="2600" i="1" dirty="0">
                <a:latin typeface="Bodoni MT" pitchFamily="18" charset="0"/>
              </a:rPr>
              <a:t>Madreselva</a:t>
            </a:r>
            <a:r>
              <a:rPr lang="es-ES" sz="2600" dirty="0">
                <a:latin typeface="Bodoni MT" pitchFamily="18" charset="0"/>
              </a:rPr>
              <a:t>, por qué fue hecho, cómo y dónde. Muchos me lo han contado y yo lo encontré escrito en un libro sobre Tristán y la reina, sobre su amor que fue tan perfecto, por el que sufrieron tanto dolor y murieron luego en un mismo día. </a:t>
            </a:r>
          </a:p>
          <a:p>
            <a:pPr marL="0" indent="0" algn="just">
              <a:spcBef>
                <a:spcPts val="0"/>
              </a:spcBef>
              <a:buNone/>
            </a:pPr>
            <a:r>
              <a:rPr lang="es-ES" sz="2600" dirty="0">
                <a:latin typeface="Bodoni MT" pitchFamily="18" charset="0"/>
              </a:rPr>
              <a:t>El rey Marc estaba encolerizado, enfurecido con su sobrino Tristán. Lo echó de su tierra a causa del amor que sentía por la reina. Tristán regresó a su país, el sur de Gales, donde había nacido. Un año entero permaneció allí sin poder volver. Se abandonó a los peores peligros y a la muerte. No se asombren pues aquel que ama lealmente se entrega a la tristeza y al dolor cuando no puede obtener lo que desea. </a:t>
            </a:r>
            <a:endParaRPr lang="en-US" sz="2600" dirty="0">
              <a:latin typeface="Bodoni MT" pitchFamily="18" charset="0"/>
            </a:endParaRPr>
          </a:p>
        </p:txBody>
      </p:sp>
    </p:spTree>
    <p:extLst>
      <p:ext uri="{BB962C8B-B14F-4D97-AF65-F5344CB8AC3E}">
        <p14:creationId xmlns:p14="http://schemas.microsoft.com/office/powerpoint/2010/main" val="3234042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3528" y="476672"/>
            <a:ext cx="8568952" cy="5904656"/>
          </a:xfrm>
        </p:spPr>
        <p:txBody>
          <a:bodyPr>
            <a:normAutofit/>
          </a:bodyPr>
          <a:lstStyle/>
          <a:p>
            <a:pPr marL="0" indent="0" algn="just">
              <a:spcBef>
                <a:spcPts val="0"/>
              </a:spcBef>
              <a:buNone/>
            </a:pPr>
            <a:r>
              <a:rPr lang="es-ES" sz="2600" dirty="0">
                <a:latin typeface="Bodoni MT" pitchFamily="18" charset="0"/>
              </a:rPr>
              <a:t>Tristán estaba abatido y pensativo; por esto salió de su tierra y se fue derecho a Cornualles donde permanecía la reina. Se escondió solo en el bosque, no deseaba ser visto. De allí salía al final de la tarde, al momento de buscar un resguardo y pasaba la noche con los campesinos, con la gente pobre, preguntándoles sobre el rey, lo que sucedía con él; éstos le contaron que, según lo que escucharon, los barones fueron convocados por un bando real para que se dirigieran a </a:t>
            </a:r>
            <a:r>
              <a:rPr lang="es-ES" sz="2600" dirty="0" err="1">
                <a:latin typeface="Bodoni MT" pitchFamily="18" charset="0"/>
              </a:rPr>
              <a:t>Tintagel</a:t>
            </a:r>
            <a:r>
              <a:rPr lang="es-ES" sz="2600" dirty="0">
                <a:latin typeface="Bodoni MT" pitchFamily="18" charset="0"/>
              </a:rPr>
              <a:t> donde el rey quería tener sus cortes. Todos estarán allí para Pentecostés, habrá mucha alegría y regocijo, la reina acompañará al rey. </a:t>
            </a:r>
          </a:p>
          <a:p>
            <a:pPr marL="0" indent="0" algn="just">
              <a:spcBef>
                <a:spcPts val="0"/>
              </a:spcBef>
              <a:buNone/>
            </a:pPr>
            <a:r>
              <a:rPr lang="es-ES" sz="2600" dirty="0">
                <a:latin typeface="Bodoni MT" pitchFamily="18" charset="0"/>
              </a:rPr>
              <a:t>Al escuchar estas noticias Tristán se alegró mucho: la reina no podría dirigirse allí sin que él la viera pasar.</a:t>
            </a:r>
            <a:endParaRPr lang="en-US" sz="2600" dirty="0">
              <a:latin typeface="Bodoni MT" pitchFamily="18" charset="0"/>
            </a:endParaRPr>
          </a:p>
        </p:txBody>
      </p:sp>
    </p:spTree>
    <p:extLst>
      <p:ext uri="{BB962C8B-B14F-4D97-AF65-F5344CB8AC3E}">
        <p14:creationId xmlns:p14="http://schemas.microsoft.com/office/powerpoint/2010/main" val="3114494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404664"/>
            <a:ext cx="8424936" cy="6048672"/>
          </a:xfrm>
        </p:spPr>
        <p:txBody>
          <a:bodyPr>
            <a:noAutofit/>
          </a:bodyPr>
          <a:lstStyle/>
          <a:p>
            <a:pPr marL="0" indent="0" algn="just">
              <a:spcBef>
                <a:spcPts val="0"/>
              </a:spcBef>
              <a:buNone/>
            </a:pPr>
            <a:r>
              <a:rPr lang="es-ES" sz="2600" spc="-100" dirty="0">
                <a:latin typeface="Bodoni MT" pitchFamily="18" charset="0"/>
              </a:rPr>
              <a:t>El día en que el rey se puso en marcha, Tristán regresó al bosque, al camino por donde él sabía que el cortejo debía pasar. Cortó por la mitad una rama de avellano y la talló de forma cuadrada; cuando el tallado estuvo listo, con su cuchillo escribió su nombre. Si la reina se da cuenta -ella estaba siempre atenta a estas señales pues ya antes las había visto-, reconocerá fácilmente la rama de su amigo cuando la vea. La esencia del mensaje de Tristán era el siguiente: que desde hacía mucho tiempo él estaba en ese lugar, esperando, espiando y buscando una ocasión para poder verla, pues no podía vivir sin ella. A ellos dos les sucedía como a la madreselva que se une al avellano: una vez que se ha prendido y adherido, y que se ha enredado alrededor del tronco, pueden vivir juntos mucho tiempo, pero si se les quiere separar, el avellano muere rápidamente y la madreselva también: “Bella amiga, así nos sucede: ni tu sin mí, ni yo sin ti.” </a:t>
            </a:r>
            <a:endParaRPr lang="en-US" sz="2600" spc="-100" dirty="0">
              <a:latin typeface="Bodoni MT" pitchFamily="18" charset="0"/>
            </a:endParaRPr>
          </a:p>
        </p:txBody>
      </p:sp>
    </p:spTree>
    <p:extLst>
      <p:ext uri="{BB962C8B-B14F-4D97-AF65-F5344CB8AC3E}">
        <p14:creationId xmlns:p14="http://schemas.microsoft.com/office/powerpoint/2010/main" val="2674027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3528" y="404664"/>
            <a:ext cx="8496944" cy="6120680"/>
          </a:xfrm>
        </p:spPr>
        <p:txBody>
          <a:bodyPr>
            <a:normAutofit/>
          </a:bodyPr>
          <a:lstStyle/>
          <a:p>
            <a:pPr marL="0" indent="0" algn="just">
              <a:spcBef>
                <a:spcPts val="0"/>
              </a:spcBef>
              <a:buNone/>
            </a:pPr>
            <a:r>
              <a:rPr lang="es-ES" sz="2600" spc="-50" dirty="0">
                <a:latin typeface="Bodoni MT" pitchFamily="18" charset="0"/>
              </a:rPr>
              <a:t>La reina iba cabalgando, miró el camino inclinado, vio el palo y lo reconoció, comprendió todas las letras. Ordenó a los caballeros que iban con ella escoltándola que se detuvieran: quería bajarse del caballo y descansar. Ellos obedecieron sus órdenes. Ella se aleja de sus gentes, llama a su lado a su doncella, </a:t>
            </a:r>
            <a:r>
              <a:rPr lang="es-ES" sz="2600" spc="-50" dirty="0" err="1">
                <a:latin typeface="Bodoni MT" pitchFamily="18" charset="0"/>
              </a:rPr>
              <a:t>Brangien</a:t>
            </a:r>
            <a:r>
              <a:rPr lang="es-ES" sz="2600" spc="-50" dirty="0">
                <a:latin typeface="Bodoni MT" pitchFamily="18" charset="0"/>
              </a:rPr>
              <a:t>, que le era muy fiel. Se alejó un poco del camino y encontró en el bosque a aquel que amaba más que a nada en el mundo. Los dos sienten una alegría muy grande. El le habló todo lo que quiso y ella le dijo el placer que sentía al verlo. Luego ella le mostró cómo reconciliarse con el rey, y le dijo que mucho le había pesado que así lo desterrara; lo había hecho a causa de una acusación. </a:t>
            </a:r>
          </a:p>
          <a:p>
            <a:pPr marL="0" indent="0" algn="just">
              <a:spcBef>
                <a:spcPts val="0"/>
              </a:spcBef>
              <a:buNone/>
            </a:pPr>
            <a:r>
              <a:rPr lang="es-ES" sz="2600" dirty="0">
                <a:latin typeface="Bodoni MT" pitchFamily="18" charset="0"/>
              </a:rPr>
              <a:t>Entonces ella se va y deja a su amigo; pero en el momento de la separación comenzaron juntos a llorar. Tristán regresó a Gales hasta que su tío mandó por él.</a:t>
            </a:r>
          </a:p>
        </p:txBody>
      </p:sp>
    </p:spTree>
    <p:extLst>
      <p:ext uri="{BB962C8B-B14F-4D97-AF65-F5344CB8AC3E}">
        <p14:creationId xmlns:p14="http://schemas.microsoft.com/office/powerpoint/2010/main" val="3268943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3528" y="404665"/>
            <a:ext cx="8496944" cy="2664296"/>
          </a:xfrm>
        </p:spPr>
        <p:txBody>
          <a:bodyPr>
            <a:normAutofit/>
          </a:bodyPr>
          <a:lstStyle/>
          <a:p>
            <a:pPr marL="0" indent="0" algn="just">
              <a:spcBef>
                <a:spcPts val="0"/>
              </a:spcBef>
              <a:buNone/>
            </a:pPr>
            <a:r>
              <a:rPr lang="es-ES" sz="2600" dirty="0">
                <a:latin typeface="Bodoni MT" pitchFamily="18" charset="0"/>
              </a:rPr>
              <a:t>Por la alegría que él tuvo al ver a su amiga y por lo que él había escrito, tal como lo leyó la reina, para recordar estas palabras, Tristán, que bien sabía tocar el arpa, compuso un nuevo </a:t>
            </a:r>
            <a:r>
              <a:rPr lang="es-ES" sz="2600" dirty="0" err="1">
                <a:latin typeface="Bodoni MT" pitchFamily="18" charset="0"/>
              </a:rPr>
              <a:t>lai</a:t>
            </a:r>
            <a:r>
              <a:rPr lang="es-ES" sz="2600" dirty="0">
                <a:latin typeface="Bodoni MT" pitchFamily="18" charset="0"/>
              </a:rPr>
              <a:t>; lo nombraré con brevedad: </a:t>
            </a:r>
            <a:r>
              <a:rPr lang="es-ES" sz="2600" i="1" dirty="0" err="1">
                <a:latin typeface="Bodoni MT" pitchFamily="18" charset="0"/>
              </a:rPr>
              <a:t>Gotelef</a:t>
            </a:r>
            <a:r>
              <a:rPr lang="es-ES" sz="2600" i="1" dirty="0">
                <a:latin typeface="Bodoni MT" pitchFamily="18" charset="0"/>
              </a:rPr>
              <a:t> </a:t>
            </a:r>
            <a:r>
              <a:rPr lang="es-ES" sz="2600" dirty="0">
                <a:latin typeface="Bodoni MT" pitchFamily="18" charset="0"/>
              </a:rPr>
              <a:t>lo llaman los ingleses, </a:t>
            </a:r>
            <a:r>
              <a:rPr lang="es-ES" sz="2600" i="1" dirty="0">
                <a:latin typeface="Bodoni MT" pitchFamily="18" charset="0"/>
              </a:rPr>
              <a:t>Madreselva</a:t>
            </a:r>
            <a:r>
              <a:rPr lang="es-ES" sz="2600" dirty="0">
                <a:latin typeface="Bodoni MT" pitchFamily="18" charset="0"/>
              </a:rPr>
              <a:t> lo llaman los franceses. Les he dicho la verdad del </a:t>
            </a:r>
            <a:r>
              <a:rPr lang="es-ES" sz="2600" dirty="0" err="1">
                <a:latin typeface="Bodoni MT" pitchFamily="18" charset="0"/>
              </a:rPr>
              <a:t>lai</a:t>
            </a:r>
            <a:r>
              <a:rPr lang="es-ES" sz="2600" dirty="0">
                <a:latin typeface="Bodoni MT" pitchFamily="18" charset="0"/>
              </a:rPr>
              <a:t> que les he contado aquí. </a:t>
            </a:r>
            <a:endParaRPr lang="en-US" sz="2600" dirty="0">
              <a:latin typeface="Bodoni MT" pitchFamily="18" charset="0"/>
            </a:endParaRPr>
          </a:p>
        </p:txBody>
      </p:sp>
      <p:pic>
        <p:nvPicPr>
          <p:cNvPr id="4" name="3 Imagen" descr="K141274a.jpg"/>
          <p:cNvPicPr>
            <a:picLocks noChangeAspect="1"/>
          </p:cNvPicPr>
          <p:nvPr/>
        </p:nvPicPr>
        <p:blipFill>
          <a:blip r:embed="rId2" cstate="print"/>
          <a:stretch>
            <a:fillRect/>
          </a:stretch>
        </p:blipFill>
        <p:spPr>
          <a:xfrm>
            <a:off x="0" y="3212976"/>
            <a:ext cx="6689112" cy="3645024"/>
          </a:xfrm>
          <a:prstGeom prst="rect">
            <a:avLst/>
          </a:prstGeom>
        </p:spPr>
      </p:pic>
      <p:sp>
        <p:nvSpPr>
          <p:cNvPr id="5" name="Marcador de contenido 2"/>
          <p:cNvSpPr txBox="1">
            <a:spLocks/>
          </p:cNvSpPr>
          <p:nvPr/>
        </p:nvSpPr>
        <p:spPr>
          <a:xfrm>
            <a:off x="6876256" y="5733256"/>
            <a:ext cx="2088232" cy="792088"/>
          </a:xfrm>
          <a:prstGeom prst="rect">
            <a:avLst/>
          </a:prstGeom>
        </p:spPr>
        <p:txBody>
          <a:bodyPr vert="horz" lIns="91440" tIns="45720" rIns="91440" bIns="45720" rtlCol="0">
            <a:normAutofit fontScale="92500" lnSpcReduction="10000"/>
          </a:bodyPr>
          <a:lstStyle/>
          <a:p>
            <a:pPr marL="0" marR="0" lvl="0" indent="0" defTabSz="914400" rtl="0" eaLnBrk="1" fontAlgn="auto" latinLnBrk="0" hangingPunct="1">
              <a:lnSpc>
                <a:spcPct val="100000"/>
              </a:lnSpc>
              <a:spcBef>
                <a:spcPts val="0"/>
              </a:spcBef>
              <a:spcAft>
                <a:spcPts val="0"/>
              </a:spcAft>
              <a:buClrTx/>
              <a:buSzTx/>
              <a:buFont typeface="Arial" pitchFamily="34" charset="0"/>
              <a:buNone/>
              <a:tabLst/>
              <a:defRPr/>
            </a:pPr>
            <a:r>
              <a:rPr kumimoji="0" lang="es-ES" sz="2600" b="0" i="0" u="none" strike="noStrike" kern="1200" cap="none" spc="0" normalizeH="0" baseline="0" noProof="0" dirty="0">
                <a:ln>
                  <a:noFill/>
                </a:ln>
                <a:solidFill>
                  <a:schemeClr val="tx1"/>
                </a:solidFill>
                <a:effectLst/>
                <a:uLnTx/>
                <a:uFillTx/>
                <a:latin typeface="Bodoni MT" pitchFamily="18" charset="0"/>
                <a:ea typeface="+mn-ea"/>
                <a:cs typeface="+mn-cs"/>
              </a:rPr>
              <a:t>BL Ms </a:t>
            </a:r>
            <a:r>
              <a:rPr kumimoji="0" lang="es-ES" sz="2600" b="0" i="0" u="none" strike="noStrike" kern="1200" cap="none" spc="0" normalizeH="0" baseline="0" noProof="0" dirty="0" err="1">
                <a:ln>
                  <a:noFill/>
                </a:ln>
                <a:solidFill>
                  <a:schemeClr val="tx1"/>
                </a:solidFill>
                <a:effectLst/>
                <a:uLnTx/>
                <a:uFillTx/>
                <a:latin typeface="Bodoni MT" pitchFamily="18" charset="0"/>
                <a:ea typeface="+mn-ea"/>
                <a:cs typeface="+mn-cs"/>
              </a:rPr>
              <a:t>Harley</a:t>
            </a:r>
            <a:r>
              <a:rPr kumimoji="0" lang="es-ES" sz="2600" b="0" i="0" u="none" strike="noStrike" kern="1200" cap="none" spc="0" normalizeH="0" baseline="0" noProof="0" dirty="0">
                <a:ln>
                  <a:noFill/>
                </a:ln>
                <a:solidFill>
                  <a:schemeClr val="tx1"/>
                </a:solidFill>
                <a:effectLst/>
                <a:uLnTx/>
                <a:uFillTx/>
                <a:latin typeface="Bodoni MT" pitchFamily="18" charset="0"/>
                <a:ea typeface="+mn-ea"/>
                <a:cs typeface="+mn-cs"/>
              </a:rPr>
              <a:t> 978, f151v</a:t>
            </a:r>
            <a:endParaRPr kumimoji="0" lang="es-CL" sz="2600" b="0" i="0" u="none" strike="noStrike" kern="1200" cap="none" spc="0" normalizeH="0" baseline="0" noProof="0" dirty="0">
              <a:ln>
                <a:noFill/>
              </a:ln>
              <a:solidFill>
                <a:schemeClr val="tx1"/>
              </a:solidFill>
              <a:effectLst/>
              <a:uLnTx/>
              <a:uFillTx/>
              <a:latin typeface="Bodoni MT" pitchFamily="18" charset="0"/>
              <a:ea typeface="+mn-ea"/>
              <a:cs typeface="+mn-cs"/>
            </a:endParaRPr>
          </a:p>
        </p:txBody>
      </p:sp>
    </p:spTree>
    <p:extLst>
      <p:ext uri="{BB962C8B-B14F-4D97-AF65-F5344CB8AC3E}">
        <p14:creationId xmlns:p14="http://schemas.microsoft.com/office/powerpoint/2010/main" val="2159345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150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2204864"/>
            <a:ext cx="9144000" cy="2160240"/>
          </a:xfrm>
        </p:spPr>
        <p:txBody>
          <a:bodyPr>
            <a:normAutofit/>
          </a:bodyPr>
          <a:lstStyle/>
          <a:p>
            <a:r>
              <a:rPr lang="es-CL" sz="4800" b="1" dirty="0">
                <a:latin typeface="Castellar" pitchFamily="18" charset="0"/>
              </a:rPr>
              <a:t>Hildegard de </a:t>
            </a:r>
            <a:r>
              <a:rPr lang="es-CL" sz="4800" b="1" dirty="0" err="1">
                <a:latin typeface="Castellar" pitchFamily="18" charset="0"/>
              </a:rPr>
              <a:t>Bingen</a:t>
            </a:r>
            <a:br>
              <a:rPr lang="es-CL" sz="4800" b="1" dirty="0">
                <a:latin typeface="Castellar" pitchFamily="18" charset="0"/>
              </a:rPr>
            </a:br>
            <a:br>
              <a:rPr lang="es-CL" sz="1600" b="1" dirty="0"/>
            </a:br>
            <a:r>
              <a:rPr lang="es-MX" b="1" dirty="0">
                <a:latin typeface="Castellar" pitchFamily="18" charset="0"/>
              </a:rPr>
              <a:t>(1098-1179)</a:t>
            </a:r>
            <a:endParaRPr lang="es-CL" b="1" dirty="0">
              <a:latin typeface="Castellar" pitchFamily="18" charset="0"/>
            </a:endParaRPr>
          </a:p>
        </p:txBody>
      </p:sp>
    </p:spTree>
    <p:extLst>
      <p:ext uri="{BB962C8B-B14F-4D97-AF65-F5344CB8AC3E}">
        <p14:creationId xmlns:p14="http://schemas.microsoft.com/office/powerpoint/2010/main" val="2171363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ildegard von Bingen LDO El hombre en el Universo.jpg"/>
          <p:cNvPicPr>
            <a:picLocks noChangeAspect="1"/>
          </p:cNvPicPr>
          <p:nvPr/>
        </p:nvPicPr>
        <p:blipFill>
          <a:blip r:embed="rId2" cstate="print"/>
          <a:stretch>
            <a:fillRect/>
          </a:stretch>
        </p:blipFill>
        <p:spPr>
          <a:xfrm>
            <a:off x="0" y="0"/>
            <a:ext cx="4696428" cy="6858000"/>
          </a:xfrm>
          <a:prstGeom prst="rect">
            <a:avLst/>
          </a:prstGeom>
        </p:spPr>
      </p:pic>
      <p:sp>
        <p:nvSpPr>
          <p:cNvPr id="6" name="5 CuadroTexto"/>
          <p:cNvSpPr txBox="1"/>
          <p:nvPr/>
        </p:nvSpPr>
        <p:spPr>
          <a:xfrm>
            <a:off x="5004048" y="2996952"/>
            <a:ext cx="3744416" cy="3693319"/>
          </a:xfrm>
          <a:prstGeom prst="rect">
            <a:avLst/>
          </a:prstGeom>
          <a:noFill/>
        </p:spPr>
        <p:txBody>
          <a:bodyPr wrap="square" rtlCol="0">
            <a:spAutoFit/>
          </a:bodyPr>
          <a:lstStyle/>
          <a:p>
            <a:r>
              <a:rPr lang="es-MX" sz="2600" dirty="0" err="1">
                <a:latin typeface="Bodoni MT" pitchFamily="18" charset="0"/>
              </a:rPr>
              <a:t>Hildegard</a:t>
            </a:r>
            <a:r>
              <a:rPr lang="es-MX" sz="2600" dirty="0">
                <a:latin typeface="Bodoni MT" pitchFamily="18" charset="0"/>
              </a:rPr>
              <a:t> fue la fundadora del monasterio de </a:t>
            </a:r>
            <a:r>
              <a:rPr lang="es-MX" sz="2600" dirty="0" err="1">
                <a:latin typeface="Bodoni MT" pitchFamily="18" charset="0"/>
              </a:rPr>
              <a:t>Rupertsberg</a:t>
            </a:r>
            <a:r>
              <a:rPr lang="es-MX" sz="2600" dirty="0">
                <a:latin typeface="Bodoni MT" pitchFamily="18" charset="0"/>
              </a:rPr>
              <a:t> en </a:t>
            </a:r>
            <a:r>
              <a:rPr lang="es-MX" sz="2600" dirty="0" err="1">
                <a:latin typeface="Bodoni MT" pitchFamily="18" charset="0"/>
              </a:rPr>
              <a:t>Bingen</a:t>
            </a:r>
            <a:r>
              <a:rPr lang="es-MX" sz="2600" dirty="0">
                <a:latin typeface="Bodoni MT" pitchFamily="18" charset="0"/>
              </a:rPr>
              <a:t>, a orillas del </a:t>
            </a:r>
            <a:r>
              <a:rPr lang="es-MX" sz="2600" dirty="0" err="1">
                <a:latin typeface="Bodoni MT" pitchFamily="18" charset="0"/>
              </a:rPr>
              <a:t>Rhin</a:t>
            </a:r>
            <a:r>
              <a:rPr lang="es-MX" sz="2600" dirty="0">
                <a:latin typeface="Bodoni MT" pitchFamily="18" charset="0"/>
              </a:rPr>
              <a:t>, compuso tres grandes libros vi-</a:t>
            </a:r>
            <a:r>
              <a:rPr lang="es-MX" sz="2600" dirty="0" err="1">
                <a:latin typeface="Bodoni MT" pitchFamily="18" charset="0"/>
              </a:rPr>
              <a:t>sionarios</a:t>
            </a:r>
            <a:r>
              <a:rPr lang="es-MX" sz="2600" dirty="0">
                <a:latin typeface="Bodoni MT" pitchFamily="18" charset="0"/>
              </a:rPr>
              <a:t>: </a:t>
            </a:r>
            <a:r>
              <a:rPr lang="es-MX" sz="2600" i="1" dirty="0" err="1">
                <a:latin typeface="Bodoni MT" pitchFamily="18" charset="0"/>
              </a:rPr>
              <a:t>Scivias</a:t>
            </a:r>
            <a:r>
              <a:rPr lang="es-MX" sz="2600" dirty="0">
                <a:latin typeface="Bodoni MT" pitchFamily="18" charset="0"/>
              </a:rPr>
              <a:t>, </a:t>
            </a:r>
            <a:r>
              <a:rPr lang="es-MX" sz="2600" i="1" dirty="0" err="1">
                <a:latin typeface="Bodoni MT" pitchFamily="18" charset="0"/>
              </a:rPr>
              <a:t>Liber</a:t>
            </a:r>
            <a:r>
              <a:rPr lang="es-MX" sz="2600" i="1" dirty="0">
                <a:latin typeface="Bodoni MT" pitchFamily="18" charset="0"/>
              </a:rPr>
              <a:t> Vitae </a:t>
            </a:r>
            <a:r>
              <a:rPr lang="es-MX" sz="2600" i="1" dirty="0" err="1">
                <a:latin typeface="Bodoni MT" pitchFamily="18" charset="0"/>
              </a:rPr>
              <a:t>Meritorum</a:t>
            </a:r>
            <a:r>
              <a:rPr lang="es-MX" sz="2600" dirty="0">
                <a:latin typeface="Bodoni MT" pitchFamily="18" charset="0"/>
              </a:rPr>
              <a:t> y </a:t>
            </a:r>
            <a:r>
              <a:rPr lang="es-MX" sz="2600" i="1" dirty="0" err="1">
                <a:latin typeface="Bodoni MT" pitchFamily="18" charset="0"/>
              </a:rPr>
              <a:t>Liber</a:t>
            </a:r>
            <a:r>
              <a:rPr lang="es-MX" sz="2600" i="1" dirty="0">
                <a:latin typeface="Bodoni MT" pitchFamily="18" charset="0"/>
              </a:rPr>
              <a:t> </a:t>
            </a:r>
            <a:r>
              <a:rPr lang="es-MX" sz="2600" i="1" dirty="0" err="1">
                <a:latin typeface="Bodoni MT" pitchFamily="18" charset="0"/>
              </a:rPr>
              <a:t>divinorum</a:t>
            </a:r>
            <a:r>
              <a:rPr lang="es-MX" sz="2600" i="1" dirty="0">
                <a:latin typeface="Bodoni MT" pitchFamily="18" charset="0"/>
              </a:rPr>
              <a:t> </a:t>
            </a:r>
            <a:r>
              <a:rPr lang="es-MX" sz="2600" i="1" dirty="0" err="1">
                <a:latin typeface="Bodoni MT" pitchFamily="18" charset="0"/>
              </a:rPr>
              <a:t>operum</a:t>
            </a:r>
            <a:r>
              <a:rPr lang="es-MX" sz="2600" dirty="0">
                <a:latin typeface="Bodoni MT" pitchFamily="18"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Hildegard_von_Bingen.jpg"/>
          <p:cNvPicPr>
            <a:picLocks noChangeAspect="1"/>
          </p:cNvPicPr>
          <p:nvPr/>
        </p:nvPicPr>
        <p:blipFill>
          <a:blip r:embed="rId2" cstate="print"/>
          <a:stretch>
            <a:fillRect/>
          </a:stretch>
        </p:blipFill>
        <p:spPr>
          <a:xfrm>
            <a:off x="4634916" y="332656"/>
            <a:ext cx="4185556" cy="6120680"/>
          </a:xfrm>
          <a:prstGeom prst="rect">
            <a:avLst/>
          </a:prstGeom>
          <a:scene3d>
            <a:camera prst="orthographicFront">
              <a:rot lat="0" lon="10800000" rev="0"/>
            </a:camera>
            <a:lightRig rig="threePt" dir="t"/>
          </a:scene3d>
        </p:spPr>
      </p:pic>
      <p:sp>
        <p:nvSpPr>
          <p:cNvPr id="7" name="6 CuadroTexto"/>
          <p:cNvSpPr txBox="1"/>
          <p:nvPr/>
        </p:nvSpPr>
        <p:spPr>
          <a:xfrm>
            <a:off x="323528" y="548680"/>
            <a:ext cx="3888432" cy="4093428"/>
          </a:xfrm>
          <a:prstGeom prst="rect">
            <a:avLst/>
          </a:prstGeom>
          <a:noFill/>
        </p:spPr>
        <p:txBody>
          <a:bodyPr wrap="square" rtlCol="0">
            <a:spAutoFit/>
          </a:bodyPr>
          <a:lstStyle/>
          <a:p>
            <a:pPr algn="r"/>
            <a:r>
              <a:rPr lang="es-MX" sz="2600" dirty="0">
                <a:latin typeface="Bodoni MT" pitchFamily="18" charset="0"/>
              </a:rPr>
              <a:t>Hildegard escribió, además de numerosas obras breves, como hagiografías y tratados doctrinales, una </a:t>
            </a:r>
            <a:r>
              <a:rPr lang="es-MX" sz="2600" i="1" dirty="0" err="1">
                <a:latin typeface="Bodoni MT" pitchFamily="18" charset="0"/>
              </a:rPr>
              <a:t>Physica</a:t>
            </a:r>
            <a:r>
              <a:rPr lang="es-MX" sz="2600" dirty="0">
                <a:latin typeface="Bodoni MT" pitchFamily="18" charset="0"/>
              </a:rPr>
              <a:t>, un ciclo de canciones al que denominó </a:t>
            </a:r>
            <a:r>
              <a:rPr lang="es-MX" sz="2600" i="1" dirty="0" err="1">
                <a:latin typeface="Bodoni MT" pitchFamily="18" charset="0"/>
              </a:rPr>
              <a:t>Symphonia</a:t>
            </a:r>
            <a:r>
              <a:rPr lang="es-MX" sz="2600" i="1" dirty="0">
                <a:latin typeface="Bodoni MT" pitchFamily="18" charset="0"/>
              </a:rPr>
              <a:t> </a:t>
            </a:r>
            <a:r>
              <a:rPr lang="es-MX" sz="2600" i="1" dirty="0" err="1">
                <a:latin typeface="Bodoni MT" pitchFamily="18" charset="0"/>
              </a:rPr>
              <a:t>armonie</a:t>
            </a:r>
            <a:r>
              <a:rPr lang="es-MX" sz="2600" i="1" dirty="0">
                <a:latin typeface="Bodoni MT" pitchFamily="18" charset="0"/>
              </a:rPr>
              <a:t> </a:t>
            </a:r>
            <a:r>
              <a:rPr lang="es-MX" sz="2600" i="1" dirty="0" err="1">
                <a:latin typeface="Bodoni MT" pitchFamily="18" charset="0"/>
              </a:rPr>
              <a:t>celestium</a:t>
            </a:r>
            <a:r>
              <a:rPr lang="es-MX" sz="2600" i="1" dirty="0">
                <a:latin typeface="Bodoni MT" pitchFamily="18" charset="0"/>
              </a:rPr>
              <a:t> </a:t>
            </a:r>
            <a:r>
              <a:rPr lang="es-MX" sz="2600" i="1" dirty="0" err="1">
                <a:latin typeface="Bodoni MT" pitchFamily="18" charset="0"/>
              </a:rPr>
              <a:t>revelationum</a:t>
            </a:r>
            <a:r>
              <a:rPr lang="es-MX" sz="2600" dirty="0">
                <a:latin typeface="Bodoni MT" pitchFamily="18" charset="0"/>
              </a:rPr>
              <a:t>, el drama litúrgico </a:t>
            </a:r>
            <a:r>
              <a:rPr lang="es-MX" sz="2600" i="1" dirty="0">
                <a:latin typeface="Bodoni MT" pitchFamily="18" charset="0"/>
              </a:rPr>
              <a:t>Ordo </a:t>
            </a:r>
            <a:r>
              <a:rPr lang="es-MX" sz="2600" i="1" dirty="0" err="1">
                <a:latin typeface="Bodoni MT" pitchFamily="18" charset="0"/>
              </a:rPr>
              <a:t>Virtutum</a:t>
            </a:r>
            <a:r>
              <a:rPr lang="es-MX" sz="2400" dirty="0">
                <a:latin typeface="Bodoni MT" pitchFamily="18"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188640"/>
            <a:ext cx="6912768" cy="5598070"/>
          </a:xfrm>
          <a:prstGeom prst="rect">
            <a:avLst/>
          </a:prstGeom>
        </p:spPr>
      </p:pic>
      <p:sp>
        <p:nvSpPr>
          <p:cNvPr id="3" name="2 Rectángulo"/>
          <p:cNvSpPr/>
          <p:nvPr/>
        </p:nvSpPr>
        <p:spPr>
          <a:xfrm>
            <a:off x="0" y="6011996"/>
            <a:ext cx="9144000" cy="369332"/>
          </a:xfrm>
          <a:prstGeom prst="rect">
            <a:avLst/>
          </a:prstGeom>
        </p:spPr>
        <p:txBody>
          <a:bodyPr wrap="square">
            <a:spAutoFit/>
          </a:bodyPr>
          <a:lstStyle/>
          <a:p>
            <a:pPr algn="ctr"/>
            <a:r>
              <a:rPr lang="es-CL" dirty="0" err="1">
                <a:latin typeface="Bodoni MT" pitchFamily="18" charset="0"/>
              </a:rPr>
              <a:t>Hildegard</a:t>
            </a:r>
            <a:r>
              <a:rPr lang="es-CL" dirty="0">
                <a:latin typeface="Bodoni MT" pitchFamily="18" charset="0"/>
              </a:rPr>
              <a:t> de </a:t>
            </a:r>
            <a:r>
              <a:rPr lang="es-CL" dirty="0" err="1">
                <a:latin typeface="Bodoni MT" pitchFamily="18" charset="0"/>
              </a:rPr>
              <a:t>Bingen</a:t>
            </a:r>
            <a:r>
              <a:rPr lang="es-CL" dirty="0">
                <a:latin typeface="Bodoni MT" pitchFamily="18" charset="0"/>
              </a:rPr>
              <a:t>. </a:t>
            </a:r>
            <a:r>
              <a:rPr lang="es-CL" i="1" dirty="0" err="1">
                <a:latin typeface="Bodoni MT" pitchFamily="18" charset="0"/>
              </a:rPr>
              <a:t>Liber</a:t>
            </a:r>
            <a:r>
              <a:rPr lang="es-CL" i="1" dirty="0">
                <a:latin typeface="Bodoni MT" pitchFamily="18" charset="0"/>
              </a:rPr>
              <a:t> </a:t>
            </a:r>
            <a:r>
              <a:rPr lang="es-CL" i="1" dirty="0" err="1">
                <a:latin typeface="Bodoni MT" pitchFamily="18" charset="0"/>
              </a:rPr>
              <a:t>Divinorum</a:t>
            </a:r>
            <a:r>
              <a:rPr lang="es-CL" i="1" dirty="0">
                <a:latin typeface="Bodoni MT" pitchFamily="18" charset="0"/>
              </a:rPr>
              <a:t> </a:t>
            </a:r>
            <a:r>
              <a:rPr lang="es-CL" i="1" dirty="0" err="1">
                <a:latin typeface="Bodoni MT" pitchFamily="18" charset="0"/>
              </a:rPr>
              <a:t>Operum</a:t>
            </a:r>
            <a:r>
              <a:rPr lang="es-CL" i="1" dirty="0">
                <a:latin typeface="Bodoni MT" pitchFamily="18" charset="0"/>
              </a:rPr>
              <a:t> III, 4. </a:t>
            </a:r>
            <a:r>
              <a:rPr lang="es-CL" dirty="0">
                <a:latin typeface="Bodoni MT" pitchFamily="18" charset="0"/>
              </a:rPr>
              <a:t>Lucca MS 1942 f135r.</a:t>
            </a:r>
          </a:p>
        </p:txBody>
      </p:sp>
    </p:spTree>
    <p:extLst>
      <p:ext uri="{BB962C8B-B14F-4D97-AF65-F5344CB8AC3E}">
        <p14:creationId xmlns:p14="http://schemas.microsoft.com/office/powerpoint/2010/main" val="3116377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7148" y="0"/>
            <a:ext cx="4020145" cy="5805264"/>
          </a:xfrm>
          <a:prstGeom prst="rect">
            <a:avLst/>
          </a:prstGeom>
        </p:spPr>
      </p:pic>
      <p:sp>
        <p:nvSpPr>
          <p:cNvPr id="5" name="4 Rectángulo"/>
          <p:cNvSpPr/>
          <p:nvPr/>
        </p:nvSpPr>
        <p:spPr>
          <a:xfrm>
            <a:off x="0" y="6011996"/>
            <a:ext cx="9144000" cy="400110"/>
          </a:xfrm>
          <a:prstGeom prst="rect">
            <a:avLst/>
          </a:prstGeom>
        </p:spPr>
        <p:txBody>
          <a:bodyPr wrap="square">
            <a:spAutoFit/>
          </a:bodyPr>
          <a:lstStyle/>
          <a:p>
            <a:pPr algn="ctr"/>
            <a:r>
              <a:rPr lang="es-CL" sz="2000" dirty="0" err="1">
                <a:latin typeface="Bodoni MT" pitchFamily="18" charset="0"/>
              </a:rPr>
              <a:t>Hildegard</a:t>
            </a:r>
            <a:r>
              <a:rPr lang="es-CL" sz="2000" dirty="0">
                <a:latin typeface="Bodoni MT" pitchFamily="18" charset="0"/>
              </a:rPr>
              <a:t> von </a:t>
            </a:r>
            <a:r>
              <a:rPr lang="es-CL" sz="2000" dirty="0" err="1">
                <a:latin typeface="Bodoni MT" pitchFamily="18" charset="0"/>
              </a:rPr>
              <a:t>Bingen</a:t>
            </a:r>
            <a:r>
              <a:rPr lang="es-CL" sz="2000" dirty="0">
                <a:latin typeface="Bodoni MT" pitchFamily="18" charset="0"/>
              </a:rPr>
              <a:t>. </a:t>
            </a:r>
            <a:r>
              <a:rPr lang="es-CL" sz="2000" dirty="0" err="1">
                <a:latin typeface="Bodoni MT" pitchFamily="18" charset="0"/>
              </a:rPr>
              <a:t>Liber</a:t>
            </a:r>
            <a:r>
              <a:rPr lang="es-CL" sz="2000" dirty="0">
                <a:latin typeface="Bodoni MT" pitchFamily="18" charset="0"/>
              </a:rPr>
              <a:t> </a:t>
            </a:r>
            <a:r>
              <a:rPr lang="es-CL" sz="2000" dirty="0" err="1">
                <a:latin typeface="Bodoni MT" pitchFamily="18" charset="0"/>
              </a:rPr>
              <a:t>Divinorum</a:t>
            </a:r>
            <a:r>
              <a:rPr lang="es-CL" sz="2000" dirty="0">
                <a:latin typeface="Bodoni MT" pitchFamily="18" charset="0"/>
              </a:rPr>
              <a:t> </a:t>
            </a:r>
            <a:r>
              <a:rPr lang="es-CL" sz="2000" dirty="0" err="1">
                <a:latin typeface="Bodoni MT" pitchFamily="18" charset="0"/>
              </a:rPr>
              <a:t>Operum</a:t>
            </a:r>
            <a:r>
              <a:rPr lang="es-CL" sz="2000" dirty="0">
                <a:latin typeface="Bodoni MT" pitchFamily="18" charset="0"/>
              </a:rPr>
              <a:t> III, 4. Lucca MS 1942 f135r.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79512" y="1484784"/>
            <a:ext cx="8784976" cy="3960440"/>
          </a:xfrm>
        </p:spPr>
        <p:txBody>
          <a:bodyPr>
            <a:noAutofit/>
          </a:bodyPr>
          <a:lstStyle/>
          <a:p>
            <a:r>
              <a:rPr lang="es-MX" sz="3000" dirty="0">
                <a:solidFill>
                  <a:schemeClr val="tx1"/>
                </a:solidFill>
                <a:latin typeface="Bodoni MT" pitchFamily="18" charset="0"/>
              </a:rPr>
              <a:t>‘</a:t>
            </a:r>
            <a:r>
              <a:rPr lang="es-ES" sz="3000" i="1" dirty="0">
                <a:solidFill>
                  <a:schemeClr val="tx1"/>
                </a:solidFill>
                <a:latin typeface="Bodoni MT" pitchFamily="18" charset="0"/>
              </a:rPr>
              <a:t>Cuando asentó los cielos, allí estaba yo, cuando arriba condensó las nubes, cuando al mar dio su precepto…cuando asentó los cimientos de la tierra, yo estaba allí como arquitecto, y era yo todos los días su delicia, jugando en su presencia todo el tiempo, jugando por el orbe de su tierra; y mis delicias están con los hijos de los hombres’</a:t>
            </a:r>
          </a:p>
          <a:p>
            <a:r>
              <a:rPr lang="es-ES" sz="2400" dirty="0">
                <a:solidFill>
                  <a:schemeClr val="tx1"/>
                </a:solidFill>
                <a:latin typeface="Bodoni MT" pitchFamily="18" charset="0"/>
              </a:rPr>
              <a:t> (Proverbios, 8:27-31)</a:t>
            </a:r>
            <a:endParaRPr lang="es-CL" sz="2400" dirty="0">
              <a:solidFill>
                <a:schemeClr val="tx1"/>
              </a:solidFill>
              <a:latin typeface="Bodoni MT"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2204864"/>
            <a:ext cx="9144000" cy="2160240"/>
          </a:xfrm>
        </p:spPr>
        <p:txBody>
          <a:bodyPr>
            <a:normAutofit/>
          </a:bodyPr>
          <a:lstStyle/>
          <a:p>
            <a:r>
              <a:rPr lang="es-CL" sz="4800" b="1" dirty="0" err="1">
                <a:latin typeface="Castellar" pitchFamily="18" charset="0"/>
              </a:rPr>
              <a:t>ELOíSA</a:t>
            </a:r>
            <a:br>
              <a:rPr lang="es-CL" sz="4800" b="1" dirty="0">
                <a:latin typeface="Castellar" pitchFamily="18" charset="0"/>
              </a:rPr>
            </a:br>
            <a:br>
              <a:rPr lang="es-CL" sz="1600" b="1" dirty="0"/>
            </a:br>
            <a:r>
              <a:rPr lang="es-MX" b="1" dirty="0">
                <a:latin typeface="Castellar" pitchFamily="18" charset="0"/>
              </a:rPr>
              <a:t>(1101?-1163)</a:t>
            </a:r>
            <a:endParaRPr lang="es-CL" b="1" dirty="0">
              <a:latin typeface="Castellar" pitchFamily="18" charset="0"/>
            </a:endParaRPr>
          </a:p>
        </p:txBody>
      </p:sp>
    </p:spTree>
    <p:extLst>
      <p:ext uri="{BB962C8B-B14F-4D97-AF65-F5344CB8AC3E}">
        <p14:creationId xmlns:p14="http://schemas.microsoft.com/office/powerpoint/2010/main" val="217136346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3586</TotalTime>
  <Words>2007</Words>
  <Application>Microsoft Office PowerPoint</Application>
  <PresentationFormat>Presentación en pantalla (4:3)</PresentationFormat>
  <Paragraphs>55</Paragraphs>
  <Slides>25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Arial</vt:lpstr>
      <vt:lpstr>Bodoni MT</vt:lpstr>
      <vt:lpstr>Calibri</vt:lpstr>
      <vt:lpstr>Castellar</vt:lpstr>
      <vt:lpstr>Gentium Basic</vt:lpstr>
      <vt:lpstr>Tema de Office</vt:lpstr>
      <vt:lpstr> La Mujer es la Casa de la Sabiduría</vt:lpstr>
      <vt:lpstr>Presentación de PowerPoint</vt:lpstr>
      <vt:lpstr>Hildegard de Bingen  (1098-1179)</vt:lpstr>
      <vt:lpstr>Presentación de PowerPoint</vt:lpstr>
      <vt:lpstr>Presentación de PowerPoint</vt:lpstr>
      <vt:lpstr>Presentación de PowerPoint</vt:lpstr>
      <vt:lpstr>Presentación de PowerPoint</vt:lpstr>
      <vt:lpstr>Presentación de PowerPoint</vt:lpstr>
      <vt:lpstr>ELOíSA  (1101?-1163)</vt:lpstr>
      <vt:lpstr>Presentación de PowerPoint</vt:lpstr>
      <vt:lpstr>Presentación de PowerPoint</vt:lpstr>
      <vt:lpstr>Presentación de PowerPoint</vt:lpstr>
      <vt:lpstr>Presentación de PowerPoint</vt:lpstr>
      <vt:lpstr>MARía DE FRANCia  (S. XII)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Francisco Conejera</dc:creator>
  <cp:lastModifiedBy>Maria Eugenia De Las Merced Gongora Diaz (egongora)</cp:lastModifiedBy>
  <cp:revision>134</cp:revision>
  <dcterms:created xsi:type="dcterms:W3CDTF">2016-07-11T22:16:00Z</dcterms:created>
  <dcterms:modified xsi:type="dcterms:W3CDTF">2021-10-25T23:50:51Z</dcterms:modified>
</cp:coreProperties>
</file>