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5CBCE1-E2DD-4AAD-9C51-B668878D757C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B59BEEE-43C9-4216-9020-BCC97B7645AA}">
      <dgm:prSet/>
      <dgm:spPr/>
      <dgm:t>
        <a:bodyPr/>
        <a:lstStyle/>
        <a:p>
          <a:r>
            <a:rPr lang="es-CL"/>
            <a:t>Falacias de la Evidencia Perdida</a:t>
          </a:r>
          <a:endParaRPr lang="en-US"/>
        </a:p>
      </dgm:t>
    </dgm:pt>
    <dgm:pt modelId="{39F7A106-C5EE-4045-A9BA-5234D450CA11}" type="parTrans" cxnId="{CEE21806-5B8F-43CD-8509-B1ACF887EC2E}">
      <dgm:prSet/>
      <dgm:spPr/>
      <dgm:t>
        <a:bodyPr/>
        <a:lstStyle/>
        <a:p>
          <a:endParaRPr lang="en-US"/>
        </a:p>
      </dgm:t>
    </dgm:pt>
    <dgm:pt modelId="{61BCB016-C401-4D69-8A93-366E23008B0F}" type="sibTrans" cxnId="{CEE21806-5B8F-43CD-8509-B1ACF887EC2E}">
      <dgm:prSet/>
      <dgm:spPr/>
      <dgm:t>
        <a:bodyPr/>
        <a:lstStyle/>
        <a:p>
          <a:endParaRPr lang="en-US"/>
        </a:p>
      </dgm:t>
    </dgm:pt>
    <dgm:pt modelId="{02B2128F-3BE6-452B-A278-5F6EB2A60656}">
      <dgm:prSet/>
      <dgm:spPr/>
      <dgm:t>
        <a:bodyPr/>
        <a:lstStyle/>
        <a:p>
          <a:r>
            <a:rPr lang="es-CL"/>
            <a:t>Falacias Causales</a:t>
          </a:r>
          <a:endParaRPr lang="en-US"/>
        </a:p>
      </dgm:t>
    </dgm:pt>
    <dgm:pt modelId="{7CBEC423-D506-4AEB-AFF6-41ACF63D4E54}" type="parTrans" cxnId="{466A6F4F-ED49-47A8-98DC-A3325F0730B4}">
      <dgm:prSet/>
      <dgm:spPr/>
      <dgm:t>
        <a:bodyPr/>
        <a:lstStyle/>
        <a:p>
          <a:endParaRPr lang="en-US"/>
        </a:p>
      </dgm:t>
    </dgm:pt>
    <dgm:pt modelId="{311D238C-FA82-47D4-9B9E-089401AB67C8}" type="sibTrans" cxnId="{466A6F4F-ED49-47A8-98DC-A3325F0730B4}">
      <dgm:prSet/>
      <dgm:spPr/>
      <dgm:t>
        <a:bodyPr/>
        <a:lstStyle/>
        <a:p>
          <a:endParaRPr lang="en-US"/>
        </a:p>
      </dgm:t>
    </dgm:pt>
    <dgm:pt modelId="{C5FB0082-303C-4A50-BB85-D25E13DAF5B5}" type="pres">
      <dgm:prSet presAssocID="{845CBCE1-E2DD-4AAD-9C51-B668878D757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5071EC3-675D-42FB-BA11-5B223E1F1E01}" type="pres">
      <dgm:prSet presAssocID="{BB59BEEE-43C9-4216-9020-BCC97B7645AA}" presName="hierRoot1" presStyleCnt="0"/>
      <dgm:spPr/>
    </dgm:pt>
    <dgm:pt modelId="{8C0E38AD-84BB-40A6-B881-20BFCE8E39EF}" type="pres">
      <dgm:prSet presAssocID="{BB59BEEE-43C9-4216-9020-BCC97B7645AA}" presName="composite" presStyleCnt="0"/>
      <dgm:spPr/>
    </dgm:pt>
    <dgm:pt modelId="{F2A167A4-D616-438F-97A2-EB8A12403E23}" type="pres">
      <dgm:prSet presAssocID="{BB59BEEE-43C9-4216-9020-BCC97B7645AA}" presName="background" presStyleLbl="node0" presStyleIdx="0" presStyleCnt="2"/>
      <dgm:spPr/>
    </dgm:pt>
    <dgm:pt modelId="{0798526C-6DD6-4282-A08F-500AE1640CB0}" type="pres">
      <dgm:prSet presAssocID="{BB59BEEE-43C9-4216-9020-BCC97B7645AA}" presName="text" presStyleLbl="fgAcc0" presStyleIdx="0" presStyleCnt="2">
        <dgm:presLayoutVars>
          <dgm:chPref val="3"/>
        </dgm:presLayoutVars>
      </dgm:prSet>
      <dgm:spPr/>
    </dgm:pt>
    <dgm:pt modelId="{6D778AFB-64E2-41DE-B4A6-224347713CA0}" type="pres">
      <dgm:prSet presAssocID="{BB59BEEE-43C9-4216-9020-BCC97B7645AA}" presName="hierChild2" presStyleCnt="0"/>
      <dgm:spPr/>
    </dgm:pt>
    <dgm:pt modelId="{86F38434-F2DF-42F6-B7FB-344AD4A60B00}" type="pres">
      <dgm:prSet presAssocID="{02B2128F-3BE6-452B-A278-5F6EB2A60656}" presName="hierRoot1" presStyleCnt="0"/>
      <dgm:spPr/>
    </dgm:pt>
    <dgm:pt modelId="{7FADD21F-BC4F-4490-8EC6-2C2C629D0472}" type="pres">
      <dgm:prSet presAssocID="{02B2128F-3BE6-452B-A278-5F6EB2A60656}" presName="composite" presStyleCnt="0"/>
      <dgm:spPr/>
    </dgm:pt>
    <dgm:pt modelId="{2721816C-29C9-4B61-8F54-08A681ACD630}" type="pres">
      <dgm:prSet presAssocID="{02B2128F-3BE6-452B-A278-5F6EB2A60656}" presName="background" presStyleLbl="node0" presStyleIdx="1" presStyleCnt="2"/>
      <dgm:spPr/>
    </dgm:pt>
    <dgm:pt modelId="{BD251972-9513-443E-B8D1-ACD7F4ACFA0E}" type="pres">
      <dgm:prSet presAssocID="{02B2128F-3BE6-452B-A278-5F6EB2A60656}" presName="text" presStyleLbl="fgAcc0" presStyleIdx="1" presStyleCnt="2">
        <dgm:presLayoutVars>
          <dgm:chPref val="3"/>
        </dgm:presLayoutVars>
      </dgm:prSet>
      <dgm:spPr/>
    </dgm:pt>
    <dgm:pt modelId="{9BC0E719-68B5-49FB-A444-E24A90589337}" type="pres">
      <dgm:prSet presAssocID="{02B2128F-3BE6-452B-A278-5F6EB2A60656}" presName="hierChild2" presStyleCnt="0"/>
      <dgm:spPr/>
    </dgm:pt>
  </dgm:ptLst>
  <dgm:cxnLst>
    <dgm:cxn modelId="{CEE21806-5B8F-43CD-8509-B1ACF887EC2E}" srcId="{845CBCE1-E2DD-4AAD-9C51-B668878D757C}" destId="{BB59BEEE-43C9-4216-9020-BCC97B7645AA}" srcOrd="0" destOrd="0" parTransId="{39F7A106-C5EE-4045-A9BA-5234D450CA11}" sibTransId="{61BCB016-C401-4D69-8A93-366E23008B0F}"/>
    <dgm:cxn modelId="{466A6F4F-ED49-47A8-98DC-A3325F0730B4}" srcId="{845CBCE1-E2DD-4AAD-9C51-B668878D757C}" destId="{02B2128F-3BE6-452B-A278-5F6EB2A60656}" srcOrd="1" destOrd="0" parTransId="{7CBEC423-D506-4AEB-AFF6-41ACF63D4E54}" sibTransId="{311D238C-FA82-47D4-9B9E-089401AB67C8}"/>
    <dgm:cxn modelId="{15D6CAD3-A99C-440F-B62C-EC8E03A18299}" type="presOf" srcId="{BB59BEEE-43C9-4216-9020-BCC97B7645AA}" destId="{0798526C-6DD6-4282-A08F-500AE1640CB0}" srcOrd="0" destOrd="0" presId="urn:microsoft.com/office/officeart/2005/8/layout/hierarchy1"/>
    <dgm:cxn modelId="{59132BE6-A56F-4744-8F39-15151ED5E268}" type="presOf" srcId="{02B2128F-3BE6-452B-A278-5F6EB2A60656}" destId="{BD251972-9513-443E-B8D1-ACD7F4ACFA0E}" srcOrd="0" destOrd="0" presId="urn:microsoft.com/office/officeart/2005/8/layout/hierarchy1"/>
    <dgm:cxn modelId="{CE4936E8-3EEB-4139-B54D-ED27CBB88930}" type="presOf" srcId="{845CBCE1-E2DD-4AAD-9C51-B668878D757C}" destId="{C5FB0082-303C-4A50-BB85-D25E13DAF5B5}" srcOrd="0" destOrd="0" presId="urn:microsoft.com/office/officeart/2005/8/layout/hierarchy1"/>
    <dgm:cxn modelId="{AF7BA6F1-2B75-4F15-8056-5A800C63BE8A}" type="presParOf" srcId="{C5FB0082-303C-4A50-BB85-D25E13DAF5B5}" destId="{45071EC3-675D-42FB-BA11-5B223E1F1E01}" srcOrd="0" destOrd="0" presId="urn:microsoft.com/office/officeart/2005/8/layout/hierarchy1"/>
    <dgm:cxn modelId="{81BE01E1-88B4-4A0F-9A01-D80EA9F42570}" type="presParOf" srcId="{45071EC3-675D-42FB-BA11-5B223E1F1E01}" destId="{8C0E38AD-84BB-40A6-B881-20BFCE8E39EF}" srcOrd="0" destOrd="0" presId="urn:microsoft.com/office/officeart/2005/8/layout/hierarchy1"/>
    <dgm:cxn modelId="{3B2E3DA2-1E24-4B99-BAF6-5F4B25C4D3CA}" type="presParOf" srcId="{8C0E38AD-84BB-40A6-B881-20BFCE8E39EF}" destId="{F2A167A4-D616-438F-97A2-EB8A12403E23}" srcOrd="0" destOrd="0" presId="urn:microsoft.com/office/officeart/2005/8/layout/hierarchy1"/>
    <dgm:cxn modelId="{255528B2-A68C-4C92-AC71-C9D471EB11FF}" type="presParOf" srcId="{8C0E38AD-84BB-40A6-B881-20BFCE8E39EF}" destId="{0798526C-6DD6-4282-A08F-500AE1640CB0}" srcOrd="1" destOrd="0" presId="urn:microsoft.com/office/officeart/2005/8/layout/hierarchy1"/>
    <dgm:cxn modelId="{FF60E819-94AF-45A2-96E4-C88BD64379B7}" type="presParOf" srcId="{45071EC3-675D-42FB-BA11-5B223E1F1E01}" destId="{6D778AFB-64E2-41DE-B4A6-224347713CA0}" srcOrd="1" destOrd="0" presId="urn:microsoft.com/office/officeart/2005/8/layout/hierarchy1"/>
    <dgm:cxn modelId="{7196569E-D566-452E-8FB8-F5CE69B861D0}" type="presParOf" srcId="{C5FB0082-303C-4A50-BB85-D25E13DAF5B5}" destId="{86F38434-F2DF-42F6-B7FB-344AD4A60B00}" srcOrd="1" destOrd="0" presId="urn:microsoft.com/office/officeart/2005/8/layout/hierarchy1"/>
    <dgm:cxn modelId="{E2C65B78-E096-4CF0-BBFA-FD41F609587A}" type="presParOf" srcId="{86F38434-F2DF-42F6-B7FB-344AD4A60B00}" destId="{7FADD21F-BC4F-4490-8EC6-2C2C629D0472}" srcOrd="0" destOrd="0" presId="urn:microsoft.com/office/officeart/2005/8/layout/hierarchy1"/>
    <dgm:cxn modelId="{8A010DF1-1422-43B1-9997-F2D10771F18E}" type="presParOf" srcId="{7FADD21F-BC4F-4490-8EC6-2C2C629D0472}" destId="{2721816C-29C9-4B61-8F54-08A681ACD630}" srcOrd="0" destOrd="0" presId="urn:microsoft.com/office/officeart/2005/8/layout/hierarchy1"/>
    <dgm:cxn modelId="{C0C0001B-73FF-499F-AB56-62C0205BCA21}" type="presParOf" srcId="{7FADD21F-BC4F-4490-8EC6-2C2C629D0472}" destId="{BD251972-9513-443E-B8D1-ACD7F4ACFA0E}" srcOrd="1" destOrd="0" presId="urn:microsoft.com/office/officeart/2005/8/layout/hierarchy1"/>
    <dgm:cxn modelId="{CD13B071-8CCE-492D-BC1B-297A3875BC6A}" type="presParOf" srcId="{86F38434-F2DF-42F6-B7FB-344AD4A60B00}" destId="{9BC0E719-68B5-49FB-A444-E24A9058933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A167A4-D616-438F-97A2-EB8A12403E23}">
      <dsp:nvSpPr>
        <dsp:cNvPr id="0" name=""/>
        <dsp:cNvSpPr/>
      </dsp:nvSpPr>
      <dsp:spPr>
        <a:xfrm>
          <a:off x="130938" y="1393"/>
          <a:ext cx="4224635" cy="26826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98526C-6DD6-4282-A08F-500AE1640CB0}">
      <dsp:nvSpPr>
        <dsp:cNvPr id="0" name=""/>
        <dsp:cNvSpPr/>
      </dsp:nvSpPr>
      <dsp:spPr>
        <a:xfrm>
          <a:off x="600342" y="447327"/>
          <a:ext cx="4224635" cy="26826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5100" kern="1200"/>
            <a:t>Falacias de la Evidencia Perdida</a:t>
          </a:r>
          <a:endParaRPr lang="en-US" sz="5100" kern="1200"/>
        </a:p>
      </dsp:txBody>
      <dsp:txXfrm>
        <a:off x="678914" y="525899"/>
        <a:ext cx="4067491" cy="2525499"/>
      </dsp:txXfrm>
    </dsp:sp>
    <dsp:sp modelId="{2721816C-29C9-4B61-8F54-08A681ACD630}">
      <dsp:nvSpPr>
        <dsp:cNvPr id="0" name=""/>
        <dsp:cNvSpPr/>
      </dsp:nvSpPr>
      <dsp:spPr>
        <a:xfrm>
          <a:off x="5294381" y="1393"/>
          <a:ext cx="4224635" cy="26826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251972-9513-443E-B8D1-ACD7F4ACFA0E}">
      <dsp:nvSpPr>
        <dsp:cNvPr id="0" name=""/>
        <dsp:cNvSpPr/>
      </dsp:nvSpPr>
      <dsp:spPr>
        <a:xfrm>
          <a:off x="5763785" y="447327"/>
          <a:ext cx="4224635" cy="26826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5100" kern="1200"/>
            <a:t>Falacias Causales</a:t>
          </a:r>
          <a:endParaRPr lang="en-US" sz="5100" kern="1200"/>
        </a:p>
      </dsp:txBody>
      <dsp:txXfrm>
        <a:off x="5842357" y="525899"/>
        <a:ext cx="4067491" cy="2525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604B56-475F-44F1-AAE5-BF8231591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C0251FB-6C67-4658-A7D4-D26D21103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182E53-5B46-47DE-8AE5-EB71B881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68FE29-7591-495D-B63B-0875A755B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9F38B6-5025-4383-BFB2-F40F94DC8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000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989497-44DE-402D-9FDF-DB860D1AE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568025D-A6F9-413C-BCBE-2464E3354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5E8C4B-13F6-4E51-A12F-26DE31470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2BF603-00EF-45F9-85D0-8AEB86515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D92B2C-AC0F-4E0A-BC64-2FDD6BC0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7802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E9F4F6-A3BD-463E-B353-200631ECA3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4D9D69-599A-4460-BE5B-A0DA4D9B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94EE11-CAB4-49CC-83C8-3EA08E7AE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13FFA4-320A-45A1-96F6-A53C9A213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AF6795-09B8-45F2-9257-4876B11B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4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3B1969-4CB6-44F0-9B89-68D20624E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819B8B-EC15-436A-89B2-C6D4D434C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7BC88A-8DCE-4BC1-B975-BB6A6508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5FADBD-AC1E-40B8-82F7-AA998BB46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A98DAB-0063-43EC-8914-99D7C3C09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437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A4DB04-FF42-472E-A9B2-52F808422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028595-DF09-4A1E-BC7F-76D977E22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9C1879-5EB1-48A4-AB80-3BA557C1D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B41D1D-6030-4450-957B-B5ED5382D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5C8DB4-518F-45DE-94A7-EE70FC7E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8938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51BF33-C14F-4D39-B000-B5A8309DC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0B58B3-DEE3-421E-AB34-62C641938F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A9E5EDC-132D-411D-87E9-BD0F88558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31105A-104C-4EAF-8BA1-1049BCDD4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B71DC8-3052-4042-AFD2-459CFEB43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61152F-EA15-425D-B9D6-D4BDD5ED8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098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40D24-CBE6-4AA0-A8FD-1920B6080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B1EFBAF-16D8-4E99-A132-50C070DF7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5BBAEB3-A7EF-4353-B7FF-95EC2CAD2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314EAFC-2A34-4FDD-A307-D406BD3F53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B55996B-A252-4536-8B08-A02F0B203E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DF453D3-8A7E-4D58-99F8-D3028F7BA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701822-3925-4A52-B9C2-96B3375F3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3B1986-7B21-43EF-9746-FF2723BAB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1784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514F47-EDE4-44C0-A0FC-95B2D350D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6FC3BED-7335-46D7-A783-F17118BF8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7C3D061-57FD-4A8C-95CF-56E6C6435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A241BAA-038C-4D13-B079-56DFABA46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415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BDBD8F1-D224-4015-8A3F-682B14CF6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349E3BD-572C-401E-BEC4-A86F1218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46DB84-2AF9-4693-9AC8-BAB797AE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669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8F9E50-E6D2-492D-9AC0-68CEA0E72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42B257-B637-46C9-B1CC-F823496E4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BDE654-AD6F-4D3B-8C3D-AA0B57ACF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0E0579-0853-422D-B495-E430B421B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E84E6C-8C80-41B6-94E0-06C1839DA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BB320D-19FE-4B2B-B03B-1D6174D04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3238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20A78E-C280-431E-B827-87886E7E6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B6E9191-4386-473E-9DDD-397BD35DAD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230391-5880-454E-BFA4-184167A13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0600BF-BABA-49D1-98BA-1401B4ECD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3C8801-1B61-4EDF-B110-F67095D1C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7619B3-52F6-4EF7-B322-551EA10AA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13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6BBB2E-F768-44A3-A58B-852666424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3D64AF-F897-436A-B38C-56876E575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ACFEEE-3B51-4C0D-AB2A-0B0A3A6A8D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EA0FD-E739-459D-9547-E48289E7CC8E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40A6AE-257A-4967-B3E5-E994972CA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786B47-0CA8-4855-AA0F-C7C55F05E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ED77C-505D-4176-9EFB-3784A50731C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756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CFC24F5-3D0E-480C-9965-9BE647748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rgbClr val="FFFFFF"/>
                </a:solidFill>
              </a:rPr>
              <a:t>PRINCIPIO DE SUFICIENCIA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8947B4-A532-42D0-A3E7-2B34710E25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rgbClr val="FFFFFF"/>
                </a:solidFill>
              </a:rPr>
              <a:t>FALACIAS</a:t>
            </a:r>
          </a:p>
        </p:txBody>
      </p:sp>
    </p:spTree>
    <p:extLst>
      <p:ext uri="{BB962C8B-B14F-4D97-AF65-F5344CB8AC3E}">
        <p14:creationId xmlns:p14="http://schemas.microsoft.com/office/powerpoint/2010/main" val="342519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31A3A2D-0573-4291-BAF5-DBEEB62C8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s-CL" sz="4000">
                <a:solidFill>
                  <a:srgbClr val="FFFFFF"/>
                </a:solidFill>
              </a:rPr>
              <a:t>Falacias Causales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4320E1-8CD0-4813-8F98-47C0AC4C6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Confusión de una condición necesaria con una suficiente: asumir que una condición necesaria para un evento también es suficiente para el mismo.</a:t>
            </a:r>
          </a:p>
          <a:p>
            <a:pPr marL="0" indent="0">
              <a:buNone/>
            </a:pPr>
            <a:endParaRPr lang="es-ES" sz="22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“Yo asistí a clases, di todas las pruebas y leí todos los textos. Debería aprobar el curso”</a:t>
            </a:r>
          </a:p>
          <a:p>
            <a:endParaRPr lang="es-CL" sz="2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259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89AE81C-21D8-4CA5-9F38-ABA1633A9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s-CL" sz="4000">
                <a:solidFill>
                  <a:srgbClr val="FFFFFF"/>
                </a:solidFill>
              </a:rPr>
              <a:t>Falacias Causales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AEEF1D-6C32-4205-BE7C-E449B75CA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Sobresimplificación causal: sobresimplificar los antecedentes causales de un evento especificando factores causales insuficientes o dándole mayor peso del que tienen uno o más de esos factores.</a:t>
            </a:r>
          </a:p>
          <a:p>
            <a:pPr marL="0" indent="0">
              <a:buNone/>
            </a:pPr>
            <a:endParaRPr lang="es-ES" sz="22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“Ahora que no se puede tocar a los niños ya no hay respeto por los mayores”</a:t>
            </a:r>
          </a:p>
          <a:p>
            <a:endParaRPr lang="es-CL" sz="2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89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014EBB6-5677-4F23-B6B5-6F232AAD9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s-CL" sz="4000">
                <a:solidFill>
                  <a:srgbClr val="FFFFFF"/>
                </a:solidFill>
              </a:rPr>
              <a:t>Falacias Causales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BEA108-D5F8-434D-8D4B-B493B1CFC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Falacia post-hoc: asumir que porque algo pasa luego de otra cosa, entonces el último es causa del primero.</a:t>
            </a:r>
          </a:p>
          <a:p>
            <a:pPr marL="0" indent="0">
              <a:buNone/>
            </a:pPr>
            <a:endParaRPr lang="es-ES" sz="22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“Desde que dejamos de ir a la iglesia nos ha ido pésimo…”</a:t>
            </a:r>
          </a:p>
          <a:p>
            <a:endParaRPr lang="es-CL" sz="2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3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27668CA-38D5-4BBB-A818-5B7BA2CA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s-CL" sz="4000">
                <a:solidFill>
                  <a:srgbClr val="FFFFFF"/>
                </a:solidFill>
              </a:rPr>
              <a:t>Falacias Causales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267DDE-C067-42D9-94C6-98CE3F827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Confusión de causa y efecto: idem.</a:t>
            </a:r>
          </a:p>
          <a:p>
            <a:pPr marL="0" indent="0">
              <a:buNone/>
            </a:pPr>
            <a:endParaRPr lang="es-ES" sz="22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“Por supuesto que le va bien en el curso, el profesor está feliz con ella”</a:t>
            </a:r>
          </a:p>
          <a:p>
            <a:endParaRPr lang="es-CL" sz="2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88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C0E63FE-1920-44BC-AAAD-844FDCBEB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s-CL" sz="4000">
                <a:solidFill>
                  <a:srgbClr val="FFFFFF"/>
                </a:solidFill>
              </a:rPr>
              <a:t>Falacias Causales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4DC2B6-3171-4638-A93D-E20D1AD3E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Negación de una causa común: no reconocer que dos eventos relacionados pueden no estar relacionados causalmente, sino ser efectos de una causa común.</a:t>
            </a:r>
          </a:p>
          <a:p>
            <a:pPr marL="0" indent="0">
              <a:buNone/>
            </a:pPr>
            <a:endParaRPr lang="es-ES" sz="22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“La calidad de la televisión es la causa del déficit cultural de nuestra sociedad”.</a:t>
            </a:r>
          </a:p>
          <a:p>
            <a:endParaRPr lang="es-CL" sz="2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01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8F98151-CD1F-4B89-AB22-762C028ED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s-CL" sz="4000">
                <a:solidFill>
                  <a:srgbClr val="FFFFFF"/>
                </a:solidFill>
              </a:rPr>
              <a:t>Falacias Causales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66F938-6B82-4ACA-9B7E-7F719FF31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Falacia del dominó: asumir, sin la evidencia apropiada, que un evento es sólo un paso, usualmente el primero, de una serie de eventos que llevaran a una consecuencia indeseable.</a:t>
            </a:r>
          </a:p>
          <a:p>
            <a:pPr marL="0" indent="0">
              <a:buNone/>
            </a:pPr>
            <a:endParaRPr lang="es-ES" sz="22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“Si permitimos que gays y lesbianas se casen, luego querrán matrimonios grupales, y finalmente a nadie le importará casarse”</a:t>
            </a:r>
          </a:p>
          <a:p>
            <a:endParaRPr lang="es-CL" sz="2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136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9FC6987-2BF0-4B5E-BAA3-9CA742FF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es-CL" sz="4000">
                <a:solidFill>
                  <a:srgbClr val="FFFFFF"/>
                </a:solidFill>
              </a:rPr>
              <a:t>Falacias Causales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207E7D-AF67-4D80-9D11-43AEF53B7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Falacia del apostador: asumir que la probabilidad de un evento azaroso en el futuro es alterada por sus ocurrencias en el pasado.</a:t>
            </a:r>
          </a:p>
          <a:p>
            <a:pPr marL="0" indent="0">
              <a:buNone/>
            </a:pPr>
            <a:endParaRPr lang="es-ES" sz="22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200">
                <a:solidFill>
                  <a:srgbClr val="FFFFFF"/>
                </a:solidFill>
              </a:rPr>
              <a:t>“Ya he reprobado el curso las dos veces que lo tomé, la tercera es la vencida”</a:t>
            </a:r>
          </a:p>
          <a:p>
            <a:endParaRPr lang="es-CL" sz="22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77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5061338-C58A-4D2B-A72D-EEDF3891A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s-CL" sz="2800">
                <a:solidFill>
                  <a:srgbClr val="FFFFFF"/>
                </a:solidFill>
              </a:rPr>
              <a:t>PRINCIPIO DE SUFICIENCIA:</a:t>
            </a:r>
            <a:br>
              <a:rPr lang="es-CL" sz="2800">
                <a:solidFill>
                  <a:srgbClr val="FFFFFF"/>
                </a:solidFill>
              </a:rPr>
            </a:br>
            <a:r>
              <a:rPr lang="es-CL" sz="2800">
                <a:solidFill>
                  <a:srgbClr val="FFFFFF"/>
                </a:solidFill>
                <a:latin typeface="Times New Roman" panose="02020603050405020304" pitchFamily="18" charset="0"/>
              </a:rPr>
              <a:t>La</a:t>
            </a:r>
            <a:r>
              <a:rPr lang="es-CL" sz="280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 premisas, aceptables y relevantes, deben ser suficientes en número y peso para aceptar la conclusión</a:t>
            </a:r>
            <a:endParaRPr lang="es-CL" sz="2800">
              <a:solidFill>
                <a:srgbClr val="FFFFFF"/>
              </a:solidFill>
            </a:endParaRPr>
          </a:p>
        </p:txBody>
      </p:sp>
      <p:graphicFrame>
        <p:nvGraphicFramePr>
          <p:cNvPr id="23" name="Marcador de contenido 2">
            <a:extLst>
              <a:ext uri="{FF2B5EF4-FFF2-40B4-BE49-F238E27FC236}">
                <a16:creationId xmlns:a16="http://schemas.microsoft.com/office/drawing/2014/main" id="{F58CC45D-A31E-4659-B930-F60ACB54F8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313691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6358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596793D-3C78-44E4-96F1-51610FABF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437" y="991262"/>
            <a:ext cx="6955124" cy="1066802"/>
          </a:xfrm>
        </p:spPr>
        <p:txBody>
          <a:bodyPr>
            <a:normAutofit/>
          </a:bodyPr>
          <a:lstStyle/>
          <a:p>
            <a:pPr algn="ctr"/>
            <a:r>
              <a:rPr lang="es-CL" sz="4000">
                <a:solidFill>
                  <a:srgbClr val="FFFFFF"/>
                </a:solidFill>
              </a:rPr>
              <a:t>Falacias de la Evidencia Perdida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5C28B5-DC92-48B2-B67F-48A1767C1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Muestra insuficiente: sacar una conclusión o generalizar a partir de una muestra muy pequeña para el caso en cuestión.</a:t>
            </a:r>
          </a:p>
          <a:p>
            <a:endParaRPr lang="es-ES" sz="24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“La vitamina C realmente funciona. Antes siempre me enfermaba, y este año no me he resfriado ni una sola vez”</a:t>
            </a:r>
          </a:p>
          <a:p>
            <a:endParaRPr lang="es-CL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5351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A27EC30-4886-4E58-837B-2CB2375D8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437" y="991262"/>
            <a:ext cx="6955124" cy="1066802"/>
          </a:xfrm>
        </p:spPr>
        <p:txBody>
          <a:bodyPr>
            <a:normAutofit/>
          </a:bodyPr>
          <a:lstStyle/>
          <a:p>
            <a:pPr algn="ctr"/>
            <a:r>
              <a:rPr lang="es-CL" sz="4000">
                <a:solidFill>
                  <a:srgbClr val="FFFFFF"/>
                </a:solidFill>
              </a:rPr>
              <a:t>Falacias de la Evidencia Perdida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1802F9-43A0-4B26-A44D-17853A33C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Datos no representativos: sacar una conclusión a partir de una muestra no representativa o prejuiciosa.</a:t>
            </a:r>
          </a:p>
          <a:p>
            <a:pPr marL="0" indent="0">
              <a:buNone/>
            </a:pPr>
            <a:endParaRPr lang="es-ES" sz="24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“Conozco mucha gente que estudia filosofía, parece que la disciplina está creciendo”.</a:t>
            </a:r>
          </a:p>
          <a:p>
            <a:endParaRPr lang="es-CL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727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C5CF543-417D-40C7-BACC-662DCB859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437" y="991262"/>
            <a:ext cx="6955124" cy="1066802"/>
          </a:xfrm>
        </p:spPr>
        <p:txBody>
          <a:bodyPr>
            <a:normAutofit/>
          </a:bodyPr>
          <a:lstStyle/>
          <a:p>
            <a:pPr algn="ctr"/>
            <a:r>
              <a:rPr lang="es-CL" sz="4000">
                <a:solidFill>
                  <a:srgbClr val="FFFFFF"/>
                </a:solidFill>
              </a:rPr>
              <a:t>Falacias de la Evidencia Perdida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8BC858-7C99-4789-84E9-411FE1264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Argumentar desde la ignorancia: asumir la verdad (o falsedad) de una afirmación basado en que no hay evidencia o prueba de lo contrario, o en la inhabilidad o negativa del oponente a presentar evidencia en contra.</a:t>
            </a:r>
          </a:p>
          <a:p>
            <a:pPr marL="0" indent="0">
              <a:buNone/>
            </a:pPr>
            <a:endParaRPr lang="es-ES" sz="24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“Mi curso es genial, nadie se ha quejado”</a:t>
            </a:r>
          </a:p>
          <a:p>
            <a:endParaRPr lang="es-CL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574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BBE3870-B27A-40EA-8392-E86865431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437" y="991262"/>
            <a:ext cx="6955124" cy="1066802"/>
          </a:xfrm>
        </p:spPr>
        <p:txBody>
          <a:bodyPr>
            <a:normAutofit/>
          </a:bodyPr>
          <a:lstStyle/>
          <a:p>
            <a:pPr algn="ctr"/>
            <a:r>
              <a:rPr lang="es-CL" sz="4000">
                <a:solidFill>
                  <a:srgbClr val="FFFFFF"/>
                </a:solidFill>
              </a:rPr>
              <a:t>Falacias de la Evidencia Perdida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15D48F-5B3C-4306-9562-4747A1A9D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Hipótesis contraria a los hechos (hipótesis contrafáctica): tomar un enunciado hipotético como uno de hecho, afirmando que otra cosa hubiera ocurrido si las circunstancias hubiesen sido distintas, o que algo ocurrirá en el futuro si las condiciones hubieran cambiado, sin suficiente evidencia.</a:t>
            </a:r>
          </a:p>
          <a:p>
            <a:pPr marL="0" indent="0">
              <a:buNone/>
            </a:pPr>
            <a:endParaRPr lang="es-ES" sz="24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“Si hubiera hecho mis tareas habría pasado el curso”</a:t>
            </a:r>
          </a:p>
          <a:p>
            <a:endParaRPr lang="es-CL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8772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7D7CD4F-96DE-4AD7-81F8-3D48EDC98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437" y="991262"/>
            <a:ext cx="6955124" cy="1066802"/>
          </a:xfrm>
        </p:spPr>
        <p:txBody>
          <a:bodyPr>
            <a:normAutofit/>
          </a:bodyPr>
          <a:lstStyle/>
          <a:p>
            <a:pPr algn="ctr"/>
            <a:r>
              <a:rPr lang="es-CL" sz="4000">
                <a:solidFill>
                  <a:srgbClr val="FFFFFF"/>
                </a:solidFill>
              </a:rPr>
              <a:t>Falacias de la Evidencia Perdida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005E71-34C3-4E61-BD61-7FEF8B1CC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Falacia de la sabiduría popular: apelar a intuiciones o ideas del sentido común y no a evidencia relevante.</a:t>
            </a:r>
          </a:p>
          <a:p>
            <a:pPr marL="0" indent="0">
              <a:buNone/>
            </a:pPr>
            <a:endParaRPr lang="es-ES" sz="24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“No pierdas tu tiempo, calentar el examen no sirve para nada”</a:t>
            </a:r>
          </a:p>
          <a:p>
            <a:endParaRPr lang="es-CL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917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EB1E0DE-9DE2-4CEE-B809-A74E6D743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437" y="991262"/>
            <a:ext cx="6955124" cy="1066802"/>
          </a:xfrm>
        </p:spPr>
        <p:txBody>
          <a:bodyPr>
            <a:normAutofit/>
          </a:bodyPr>
          <a:lstStyle/>
          <a:p>
            <a:pPr algn="ctr"/>
            <a:r>
              <a:rPr lang="es-CL" sz="4000">
                <a:solidFill>
                  <a:srgbClr val="FFFFFF"/>
                </a:solidFill>
              </a:rPr>
              <a:t>Falacias de la Evidencia Perdida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55DB46-8FCB-4AD1-95B9-EC1AEFE48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Súplica especial: apelar a excepciones en el caso de aplicación de reglas, principios o criterios, sin aportar evidencia suficiente para tales excepciones.</a:t>
            </a:r>
          </a:p>
          <a:p>
            <a:pPr marL="0" indent="0">
              <a:buNone/>
            </a:pPr>
            <a:endParaRPr lang="es-ES" sz="24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“Debería darme más plazo, tengo otros cursos y una vida qué hacer” </a:t>
            </a:r>
          </a:p>
          <a:p>
            <a:endParaRPr lang="es-CL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14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7D98365-A609-477D-A159-115BFBEF2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437" y="991262"/>
            <a:ext cx="6955124" cy="1066802"/>
          </a:xfrm>
        </p:spPr>
        <p:txBody>
          <a:bodyPr>
            <a:normAutofit/>
          </a:bodyPr>
          <a:lstStyle/>
          <a:p>
            <a:pPr algn="ctr"/>
            <a:r>
              <a:rPr lang="es-CL" sz="4000">
                <a:solidFill>
                  <a:srgbClr val="FFFFFF"/>
                </a:solidFill>
              </a:rPr>
              <a:t>Falacias de la Evidencia Perdida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4C9DC8-5A76-4B5A-8972-DF8BCC4E8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8437" y="2371725"/>
            <a:ext cx="6955124" cy="30384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Omisión de evidencia clave: construir un argumento que falla en incluir evidencia clave que es crítica para sustentar la conclusión.</a:t>
            </a:r>
          </a:p>
          <a:p>
            <a:pPr marL="0" indent="0">
              <a:buNone/>
            </a:pPr>
            <a:endParaRPr lang="es-ES" sz="24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ES" sz="2400">
                <a:solidFill>
                  <a:srgbClr val="FFFFFF"/>
                </a:solidFill>
              </a:rPr>
              <a:t>“Deberíamos casarnos. A los dos nos gustan las mismas películas, la comida picante y amamos a los animales”</a:t>
            </a:r>
          </a:p>
          <a:p>
            <a:endParaRPr lang="es-CL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674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685</Words>
  <Application>Microsoft Office PowerPoint</Application>
  <PresentationFormat>Panorámica</PresentationFormat>
  <Paragraphs>61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de Office</vt:lpstr>
      <vt:lpstr>PRINCIPIO DE SUFICIENCIA</vt:lpstr>
      <vt:lpstr>PRINCIPIO DE SUFICIENCIA: Las premisas, aceptables y relevantes, deben ser suficientes en número y peso para aceptar la conclusión</vt:lpstr>
      <vt:lpstr>Falacias de la Evidencia Perdida</vt:lpstr>
      <vt:lpstr>Falacias de la Evidencia Perdida</vt:lpstr>
      <vt:lpstr>Falacias de la Evidencia Perdida</vt:lpstr>
      <vt:lpstr>Falacias de la Evidencia Perdida</vt:lpstr>
      <vt:lpstr>Falacias de la Evidencia Perdida</vt:lpstr>
      <vt:lpstr>Falacias de la Evidencia Perdida</vt:lpstr>
      <vt:lpstr>Falacias de la Evidencia Perdida</vt:lpstr>
      <vt:lpstr>Falacias Causales</vt:lpstr>
      <vt:lpstr>Falacias Causales</vt:lpstr>
      <vt:lpstr>Falacias Causales</vt:lpstr>
      <vt:lpstr>Falacias Causales</vt:lpstr>
      <vt:lpstr>Falacias Causales</vt:lpstr>
      <vt:lpstr>Falacias Causales</vt:lpstr>
      <vt:lpstr>Falacias Causales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PRINCIPIO DE SUFICIENCIA</dc:title>
  <dc:creator>husar33@gmail.com</dc:creator>
  <cp:lastModifiedBy>husar33@gmail.com</cp:lastModifiedBy>
  <cp:revision>2</cp:revision>
  <dcterms:created xsi:type="dcterms:W3CDTF">2020-10-12T23:34:35Z</dcterms:created>
  <dcterms:modified xsi:type="dcterms:W3CDTF">2020-10-12T23:39:52Z</dcterms:modified>
</cp:coreProperties>
</file>