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notesMasterIdLst>
    <p:notesMasterId r:id="rId22"/>
  </p:notesMasterIdLst>
  <p:sldIdLst>
    <p:sldId id="256" r:id="rId2"/>
    <p:sldId id="271" r:id="rId3"/>
    <p:sldId id="275" r:id="rId4"/>
    <p:sldId id="276" r:id="rId5"/>
    <p:sldId id="265" r:id="rId6"/>
    <p:sldId id="277" r:id="rId7"/>
    <p:sldId id="278" r:id="rId8"/>
    <p:sldId id="267" r:id="rId9"/>
    <p:sldId id="270" r:id="rId10"/>
    <p:sldId id="257" r:id="rId11"/>
    <p:sldId id="262" r:id="rId12"/>
    <p:sldId id="264" r:id="rId13"/>
    <p:sldId id="263" r:id="rId14"/>
    <p:sldId id="269" r:id="rId15"/>
    <p:sldId id="266" r:id="rId16"/>
    <p:sldId id="261" r:id="rId17"/>
    <p:sldId id="258" r:id="rId18"/>
    <p:sldId id="259" r:id="rId19"/>
    <p:sldId id="260"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jandra Natalia Araya Espinoza (alaraya)" initials="ANAE(" lastIdx="1" clrIdx="0">
    <p:extLst>
      <p:ext uri="{19B8F6BF-5375-455C-9EA6-DF929625EA0E}">
        <p15:presenceInfo xmlns:p15="http://schemas.microsoft.com/office/powerpoint/2012/main" userId="Alejandra Natalia Araya Espinoza (alara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89508" autoAdjust="0"/>
  </p:normalViewPr>
  <p:slideViewPr>
    <p:cSldViewPr snapToGrid="0">
      <p:cViewPr varScale="1">
        <p:scale>
          <a:sx n="93" d="100"/>
          <a:sy n="93" d="100"/>
        </p:scale>
        <p:origin x="76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12T17:17:28.633"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3C3D6-D3F0-4E76-BFDF-B5B9845DBB6D}" type="datetimeFigureOut">
              <a:rPr lang="es-CL" smtClean="0"/>
              <a:t>20-08-25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7384-64BE-4EF2-9E2A-70FBDDFE9827}" type="slidenum">
              <a:rPr lang="es-CL" smtClean="0"/>
              <a:t>‹#›</a:t>
            </a:fld>
            <a:endParaRPr lang="es-CL"/>
          </a:p>
        </p:txBody>
      </p:sp>
    </p:spTree>
    <p:extLst>
      <p:ext uri="{BB962C8B-B14F-4D97-AF65-F5344CB8AC3E}">
        <p14:creationId xmlns:p14="http://schemas.microsoft.com/office/powerpoint/2010/main" val="262747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AAD347D-5ACD-4C99-B74B-A9C85AD731AF}" type="datetimeFigureOut">
              <a:rPr lang="en-US" smtClean="0"/>
              <a:t>8/20/25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888222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454693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AAD347D-5ACD-4C99-B74B-A9C85AD731AF}" type="datetimeFigureOut">
              <a:rPr lang="en-US" smtClean="0"/>
              <a:t>8/20/25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320195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3610339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AAD347D-5ACD-4C99-B74B-A9C85AD731AF}" type="datetimeFigureOut">
              <a:rPr lang="en-US" smtClean="0"/>
              <a:t>8/20/25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613884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AAD347D-5ACD-4C99-B74B-A9C85AD731AF}" type="datetimeFigureOut">
              <a:rPr lang="en-US" smtClean="0"/>
              <a:t>8/20/25</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9345340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AAD347D-5ACD-4C99-B74B-A9C85AD731AF}" type="datetimeFigureOut">
              <a:rPr lang="en-US" smtClean="0"/>
              <a:t>8/20/25</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317629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AD347D-5ACD-4C99-B74B-A9C85AD731AF}" type="datetimeFigureOut">
              <a:rPr lang="en-US" smtClean="0"/>
              <a:t>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535620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AAD347D-5ACD-4C99-B74B-A9C85AD731AF}" type="datetimeFigureOut">
              <a:rPr lang="en-US" smtClean="0"/>
              <a:t>8/20/25</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353614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18812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AAD347D-5ACD-4C99-B74B-A9C85AD731AF}" type="datetimeFigureOut">
              <a:rPr lang="en-US" smtClean="0"/>
              <a:t>8/20/25</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2974673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AAD347D-5ACD-4C99-B74B-A9C85AD731AF}" type="datetimeFigureOut">
              <a:rPr lang="en-US" smtClean="0"/>
              <a:t>8/20/25</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74064339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Miradas Disciplinares</a:t>
            </a:r>
            <a:endParaRPr lang="es-CL" dirty="0"/>
          </a:p>
        </p:txBody>
      </p:sp>
      <p:sp>
        <p:nvSpPr>
          <p:cNvPr id="3" name="Subtítulo 2"/>
          <p:cNvSpPr>
            <a:spLocks noGrp="1"/>
          </p:cNvSpPr>
          <p:nvPr>
            <p:ph type="subTitle" idx="1"/>
          </p:nvPr>
        </p:nvSpPr>
        <p:spPr/>
        <p:txBody>
          <a:bodyPr/>
          <a:lstStyle/>
          <a:p>
            <a:r>
              <a:rPr lang="es-ES" dirty="0"/>
              <a:t>La historiografía en el siglo XIX y ”lo colonial”</a:t>
            </a:r>
          </a:p>
          <a:p>
            <a:r>
              <a:rPr lang="es-ES" sz="1000" dirty="0"/>
              <a:t>Alejandra Araya Espinoza</a:t>
            </a:r>
            <a:r>
              <a:rPr lang="es-ES" sz="1000"/>
              <a:t>, 2023</a:t>
            </a:r>
            <a:endParaRPr lang="es-ES" sz="1000" dirty="0"/>
          </a:p>
          <a:p>
            <a:endParaRPr lang="es-ES" sz="1000" dirty="0"/>
          </a:p>
          <a:p>
            <a:endParaRPr lang="es-CL" sz="1000" dirty="0"/>
          </a:p>
        </p:txBody>
      </p:sp>
    </p:spTree>
    <p:extLst>
      <p:ext uri="{BB962C8B-B14F-4D97-AF65-F5344CB8AC3E}">
        <p14:creationId xmlns:p14="http://schemas.microsoft.com/office/powerpoint/2010/main" val="471867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5EA553-ABAF-4D89-829B-15C8B755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6BC5F02-9450-4063-A547-47D8EAB2E0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81B61A56-EAED-4426-A9F3-5892CC6DEA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38C688D6-2C0E-40DB-AF01-F24C2CFAC9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03F7655-C48D-4E24-848A-19CC20C6F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393A7D9-5EAF-4A54-8B24-2E966F98F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60B00ABE-3D0F-4226-BB9E-226403D8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CAD72E6F-2013-4C68-909E-D22DBE049A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032D5AD9-2839-4DEC-ADDE-112C6B8B2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F71CD472-6DF2-4B5B-9CCC-B4B56498BA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F2D179F8-F33D-4533-A0A9-CC001E6CAF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9D5F610D-0130-423C-BF39-95F0304947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937E8043-4CE3-41C5-82FD-EFAED1FB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5240B62C-132F-449E-8177-E0EB7D62B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1080CEAF-92C0-46D5-90C8-E116B53E8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2CC57B7C-8818-40A4-89A9-F71725EBEC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E2508649-03FA-4392-A5FD-89C2302C1F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6404B89D-7F07-4E5F-9AA2-6FCD1003E3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CFFE93A3-BF36-4563-906B-26A6C1F3E7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EB84640D-A705-462F-94DC-56C044D59A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BA62BDD4-C52D-4886-BDEF-4A5399A11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1893E1A-9890-40B2-8AC6-5878A15C4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252C87D1-5F09-4C26-80DB-627FAABC85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34">
            <a:extLst>
              <a:ext uri="{FF2B5EF4-FFF2-40B4-BE49-F238E27FC236}">
                <a16:creationId xmlns:a16="http://schemas.microsoft.com/office/drawing/2014/main" id="{A8C47983-BE48-4D25-A125-6026BAB69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5D44C30E-345D-4E1D-BD59-200081B51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180449D-0BFF-4425-A731-87E2AF60B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73978" y="1718735"/>
            <a:ext cx="5767566" cy="1072378"/>
          </a:xfrm>
        </p:spPr>
        <p:txBody>
          <a:bodyPr vert="horz" lIns="228600" tIns="228600" rIns="228600" bIns="228600" rtlCol="0" anchor="ctr">
            <a:normAutofit fontScale="90000"/>
          </a:bodyPr>
          <a:lstStyle/>
          <a:p>
            <a:pPr indent="-228600">
              <a:lnSpc>
                <a:spcPct val="120000"/>
              </a:lnSpc>
              <a:spcAft>
                <a:spcPts val="600"/>
              </a:spcAft>
              <a:buClr>
                <a:schemeClr val="accent1"/>
              </a:buClr>
              <a:buSzPct val="110000"/>
              <a:buFont typeface="Wingdings" panose="05000000000000000000" pitchFamily="2" charset="2"/>
              <a:buChar char="§"/>
            </a:pPr>
            <a:r>
              <a:rPr lang="en-US" sz="3600" dirty="0" err="1">
                <a:solidFill>
                  <a:srgbClr val="FFFFFE"/>
                </a:solidFill>
              </a:rPr>
              <a:t>Enciclopedia</a:t>
            </a:r>
            <a:r>
              <a:rPr lang="en-US" sz="3600" dirty="0">
                <a:solidFill>
                  <a:srgbClr val="FFFFFE"/>
                </a:solidFill>
              </a:rPr>
              <a:t> Diderot y </a:t>
            </a:r>
            <a:r>
              <a:rPr lang="en-US" sz="3600" dirty="0" err="1">
                <a:solidFill>
                  <a:srgbClr val="FFFFFE"/>
                </a:solidFill>
              </a:rPr>
              <a:t>D’Alambert</a:t>
            </a:r>
            <a:br>
              <a:rPr lang="en-US" sz="3600" dirty="0">
                <a:solidFill>
                  <a:srgbClr val="FFFFFE"/>
                </a:solidFill>
              </a:rPr>
            </a:br>
            <a:r>
              <a:rPr lang="en-US" sz="3600" dirty="0">
                <a:solidFill>
                  <a:srgbClr val="FFFFFE"/>
                </a:solidFill>
              </a:rPr>
              <a:t>1750</a:t>
            </a:r>
            <a:br>
              <a:rPr lang="en-US" sz="3600" dirty="0">
                <a:solidFill>
                  <a:srgbClr val="FFFFFE"/>
                </a:solidFill>
              </a:rPr>
            </a:br>
            <a:endParaRPr lang="en-US" sz="3600" dirty="0"/>
          </a:p>
        </p:txBody>
      </p:sp>
      <p:sp>
        <p:nvSpPr>
          <p:cNvPr id="5" name="CuadroTexto 4"/>
          <p:cNvSpPr txBox="1"/>
          <p:nvPr/>
        </p:nvSpPr>
        <p:spPr>
          <a:xfrm>
            <a:off x="873102" y="2789239"/>
            <a:ext cx="5768442" cy="2683606"/>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endParaRPr lang="en-US" sz="1600" dirty="0">
              <a:solidFill>
                <a:srgbClr val="FFFFFE"/>
              </a:solidFill>
            </a:endParaRPr>
          </a:p>
          <a:p>
            <a:pPr indent="-228600" defTabSz="914400">
              <a:lnSpc>
                <a:spcPct val="120000"/>
              </a:lnSpc>
              <a:spcAft>
                <a:spcPts val="600"/>
              </a:spcAft>
              <a:buClr>
                <a:schemeClr val="accent1"/>
              </a:buClr>
              <a:buSzPct val="110000"/>
              <a:buFont typeface="Wingdings" panose="05000000000000000000" pitchFamily="2" charset="2"/>
              <a:buChar char="§"/>
            </a:pPr>
            <a:r>
              <a:rPr lang="en-US" sz="2000" dirty="0">
                <a:solidFill>
                  <a:srgbClr val="FFFFFE"/>
                </a:solidFill>
              </a:rPr>
              <a:t>La </a:t>
            </a:r>
            <a:r>
              <a:rPr lang="en-US" sz="2000" dirty="0" err="1">
                <a:solidFill>
                  <a:srgbClr val="FFFFFE"/>
                </a:solidFill>
              </a:rPr>
              <a:t>historia</a:t>
            </a:r>
            <a:r>
              <a:rPr lang="en-US" sz="2000" dirty="0">
                <a:solidFill>
                  <a:srgbClr val="FFFFFE"/>
                </a:solidFill>
              </a:rPr>
              <a:t> forma </a:t>
            </a:r>
            <a:r>
              <a:rPr lang="en-US" sz="2000" dirty="0" err="1">
                <a:solidFill>
                  <a:srgbClr val="FFFFFE"/>
                </a:solidFill>
              </a:rPr>
              <a:t>parte</a:t>
            </a:r>
            <a:r>
              <a:rPr lang="en-US" sz="2000" dirty="0">
                <a:solidFill>
                  <a:srgbClr val="FFFFFE"/>
                </a:solidFill>
              </a:rPr>
              <a:t> de </a:t>
            </a:r>
            <a:r>
              <a:rPr lang="en-US" sz="2000" dirty="0" err="1">
                <a:solidFill>
                  <a:srgbClr val="FFFFFE"/>
                </a:solidFill>
              </a:rPr>
              <a:t>los</a:t>
            </a:r>
            <a:r>
              <a:rPr lang="en-US" sz="2000" dirty="0">
                <a:solidFill>
                  <a:srgbClr val="FFFFFE"/>
                </a:solidFill>
              </a:rPr>
              <a:t> </a:t>
            </a:r>
            <a:r>
              <a:rPr lang="en-US" sz="2000" dirty="0" err="1">
                <a:solidFill>
                  <a:srgbClr val="FFFFFE"/>
                </a:solidFill>
              </a:rPr>
              <a:t>Sistemas</a:t>
            </a:r>
            <a:r>
              <a:rPr lang="en-US" sz="2000" dirty="0">
                <a:solidFill>
                  <a:srgbClr val="FFFFFE"/>
                </a:solidFill>
              </a:rPr>
              <a:t> de </a:t>
            </a:r>
            <a:r>
              <a:rPr lang="en-US" sz="2000" dirty="0" err="1">
                <a:solidFill>
                  <a:srgbClr val="FFFFFE"/>
                </a:solidFill>
              </a:rPr>
              <a:t>conocimiento</a:t>
            </a:r>
            <a:r>
              <a:rPr lang="en-US" sz="2000" dirty="0">
                <a:solidFill>
                  <a:srgbClr val="FFFFFE"/>
                </a:solidFill>
              </a:rPr>
              <a:t> </a:t>
            </a:r>
            <a:r>
              <a:rPr lang="en-US" sz="2000" dirty="0" err="1">
                <a:solidFill>
                  <a:srgbClr val="FFFFFE"/>
                </a:solidFill>
              </a:rPr>
              <a:t>humanos</a:t>
            </a:r>
            <a:endParaRPr lang="en-US" sz="2000" dirty="0">
              <a:solidFill>
                <a:srgbClr val="FFFFFE"/>
              </a:solidFill>
            </a:endParaRPr>
          </a:p>
          <a:p>
            <a:pPr indent="-228600" defTabSz="914400">
              <a:lnSpc>
                <a:spcPct val="120000"/>
              </a:lnSpc>
              <a:spcAft>
                <a:spcPts val="600"/>
              </a:spcAft>
              <a:buClr>
                <a:schemeClr val="accent1"/>
              </a:buClr>
              <a:buSzPct val="110000"/>
              <a:buFont typeface="Wingdings" panose="05000000000000000000" pitchFamily="2" charset="2"/>
              <a:buChar char="§"/>
            </a:pPr>
            <a:r>
              <a:rPr lang="en-US" sz="2000" dirty="0">
                <a:solidFill>
                  <a:srgbClr val="FFFFFE"/>
                </a:solidFill>
              </a:rPr>
              <a:t>(La </a:t>
            </a:r>
            <a:r>
              <a:rPr lang="en-US" sz="2000" dirty="0" err="1">
                <a:solidFill>
                  <a:srgbClr val="FFFFFE"/>
                </a:solidFill>
              </a:rPr>
              <a:t>enciclopedia</a:t>
            </a:r>
            <a:r>
              <a:rPr lang="en-US" sz="2000" dirty="0">
                <a:solidFill>
                  <a:srgbClr val="FFFFFE"/>
                </a:solidFill>
              </a:rPr>
              <a:t> </a:t>
            </a:r>
            <a:r>
              <a:rPr lang="en-US" sz="2000" dirty="0" err="1">
                <a:solidFill>
                  <a:srgbClr val="FFFFFE"/>
                </a:solidFill>
              </a:rPr>
              <a:t>lista</a:t>
            </a:r>
            <a:r>
              <a:rPr lang="en-US" sz="2000" dirty="0">
                <a:solidFill>
                  <a:srgbClr val="FFFFFE"/>
                </a:solidFill>
              </a:rPr>
              <a:t> de </a:t>
            </a:r>
            <a:r>
              <a:rPr lang="en-US" sz="2000" dirty="0" err="1">
                <a:solidFill>
                  <a:srgbClr val="FFFFFE"/>
                </a:solidFill>
              </a:rPr>
              <a:t>libros</a:t>
            </a:r>
            <a:r>
              <a:rPr lang="en-US" sz="2000" dirty="0">
                <a:solidFill>
                  <a:srgbClr val="FFFFFE"/>
                </a:solidFill>
              </a:rPr>
              <a:t> </a:t>
            </a:r>
            <a:r>
              <a:rPr lang="en-US" sz="2000" dirty="0" err="1">
                <a:solidFill>
                  <a:srgbClr val="FFFFFE"/>
                </a:solidFill>
              </a:rPr>
              <a:t>prohibidos</a:t>
            </a:r>
            <a:r>
              <a:rPr lang="en-US" sz="2000" dirty="0">
                <a:solidFill>
                  <a:srgbClr val="FFFFFE"/>
                </a:solidFill>
              </a:rPr>
              <a:t> </a:t>
            </a:r>
            <a:r>
              <a:rPr lang="en-US" sz="2000" dirty="0" err="1">
                <a:solidFill>
                  <a:srgbClr val="FFFFFE"/>
                </a:solidFill>
              </a:rPr>
              <a:t>por</a:t>
            </a:r>
            <a:r>
              <a:rPr lang="en-US" sz="2000" dirty="0">
                <a:solidFill>
                  <a:srgbClr val="FFFFFE"/>
                </a:solidFill>
              </a:rPr>
              <a:t> la </a:t>
            </a:r>
            <a:r>
              <a:rPr lang="en-US" sz="2000" dirty="0" err="1">
                <a:solidFill>
                  <a:srgbClr val="FFFFFE"/>
                </a:solidFill>
              </a:rPr>
              <a:t>inquisición</a:t>
            </a:r>
            <a:r>
              <a:rPr lang="en-US" sz="2000" dirty="0">
                <a:solidFill>
                  <a:srgbClr val="FFFFFE"/>
                </a:solidFill>
              </a:rPr>
              <a:t>)</a:t>
            </a:r>
          </a:p>
        </p:txBody>
      </p:sp>
      <p:pic>
        <p:nvPicPr>
          <p:cNvPr id="4" name="Marcador de contenido 3" descr="Letter&#10;&#10;Description automatically generated"/>
          <p:cNvPicPr>
            <a:picLocks noGrp="1" noChangeAspect="1"/>
          </p:cNvPicPr>
          <p:nvPr>
            <p:ph idx="1"/>
          </p:nvPr>
        </p:nvPicPr>
        <p:blipFill rotWithShape="1">
          <a:blip r:embed="rId2">
            <a:extLst>
              <a:ext uri="{28A0092B-C50C-407E-A947-70E740481C1C}">
                <a14:useLocalDpi xmlns:a14="http://schemas.microsoft.com/office/drawing/2010/main" val="0"/>
              </a:ext>
            </a:extLst>
          </a:blip>
          <a:srcRect r="9752" b="-1"/>
          <a:stretch/>
        </p:blipFill>
        <p:spPr>
          <a:xfrm>
            <a:off x="7549862" y="227"/>
            <a:ext cx="4641833" cy="6858000"/>
          </a:xfrm>
          <a:prstGeom prst="rect">
            <a:avLst/>
          </a:prstGeom>
        </p:spPr>
      </p:pic>
    </p:spTree>
    <p:extLst>
      <p:ext uri="{BB962C8B-B14F-4D97-AF65-F5344CB8AC3E}">
        <p14:creationId xmlns:p14="http://schemas.microsoft.com/office/powerpoint/2010/main" val="339343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95EA553-ABAF-4D89-829B-15C8B755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6BC5F02-9450-4063-A547-47D8EAB2E0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81B61A56-EAED-4426-A9F3-5892CC6DEA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38C688D6-2C0E-40DB-AF01-F24C2CFAC9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B03F7655-C48D-4E24-848A-19CC20C6F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5393A7D9-5EAF-4A54-8B24-2E966F98F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60B00ABE-3D0F-4226-BB9E-226403D8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CAD72E6F-2013-4C68-909E-D22DBE049A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032D5AD9-2839-4DEC-ADDE-112C6B8B2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F71CD472-6DF2-4B5B-9CCC-B4B56498BA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F2D179F8-F33D-4533-A0A9-CC001E6CAF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9D5F610D-0130-423C-BF39-95F0304947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937E8043-4CE3-41C5-82FD-EFAED1FB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5240B62C-132F-449E-8177-E0EB7D62B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1080CEAF-92C0-46D5-90C8-E116B53E8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2CC57B7C-8818-40A4-89A9-F71725EBEC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E2508649-03FA-4392-A5FD-89C2302C1F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6404B89D-7F07-4E5F-9AA2-6FCD1003E3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CFFE93A3-BF36-4563-906B-26A6C1F3E7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EB84640D-A705-462F-94DC-56C044D59A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BA62BDD4-C52D-4886-BDEF-4A5399A11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D1893E1A-9890-40B2-8AC6-5878A15C4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252C87D1-5F09-4C26-80DB-627FAABC85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7" name="Rectangle 36">
            <a:extLst>
              <a:ext uri="{FF2B5EF4-FFF2-40B4-BE49-F238E27FC236}">
                <a16:creationId xmlns:a16="http://schemas.microsoft.com/office/drawing/2014/main" id="{A8C47983-BE48-4D25-A125-6026BAB69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22">
            <a:extLst>
              <a:ext uri="{FF2B5EF4-FFF2-40B4-BE49-F238E27FC236}">
                <a16:creationId xmlns:a16="http://schemas.microsoft.com/office/drawing/2014/main" id="{5D44C30E-345D-4E1D-BD59-200081B51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180449D-0BFF-4425-A731-87E2AF60B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73978" y="1718735"/>
            <a:ext cx="5767566" cy="1072378"/>
          </a:xfrm>
        </p:spPr>
        <p:txBody>
          <a:bodyPr anchor="ctr">
            <a:normAutofit fontScale="90000"/>
          </a:bodyPr>
          <a:lstStyle/>
          <a:p>
            <a:r>
              <a:rPr lang="es-ES" sz="3300" dirty="0"/>
              <a:t>Lugares comunes: memoria e historia</a:t>
            </a:r>
            <a:endParaRPr lang="es-CL" sz="3300" dirty="0"/>
          </a:p>
        </p:txBody>
      </p:sp>
      <p:sp>
        <p:nvSpPr>
          <p:cNvPr id="9" name="Content Placeholder 8">
            <a:extLst>
              <a:ext uri="{FF2B5EF4-FFF2-40B4-BE49-F238E27FC236}">
                <a16:creationId xmlns:a16="http://schemas.microsoft.com/office/drawing/2014/main" id="{04670AF8-6CE1-AA43-0DA1-BB262A0D4F27}"/>
              </a:ext>
            </a:extLst>
          </p:cNvPr>
          <p:cNvSpPr>
            <a:spLocks noGrp="1"/>
          </p:cNvSpPr>
          <p:nvPr>
            <p:ph idx="1"/>
          </p:nvPr>
        </p:nvSpPr>
        <p:spPr>
          <a:xfrm>
            <a:off x="873102" y="2789239"/>
            <a:ext cx="5768442" cy="2683606"/>
          </a:xfrm>
        </p:spPr>
        <p:txBody>
          <a:bodyPr>
            <a:normAutofit/>
          </a:bodyPr>
          <a:lstStyle/>
          <a:p>
            <a:r>
              <a:rPr lang="en-US" sz="1600" dirty="0">
                <a:solidFill>
                  <a:srgbClr val="FFFFFE"/>
                </a:solidFill>
              </a:rPr>
              <a:t>Historia sagrada</a:t>
            </a:r>
          </a:p>
          <a:p>
            <a:r>
              <a:rPr lang="en-US" sz="1600" dirty="0">
                <a:solidFill>
                  <a:srgbClr val="FFFFFE"/>
                </a:solidFill>
              </a:rPr>
              <a:t>Historia Civil</a:t>
            </a:r>
          </a:p>
          <a:p>
            <a:r>
              <a:rPr lang="en-US" sz="1600" dirty="0">
                <a:solidFill>
                  <a:srgbClr val="FFFFFE"/>
                </a:solidFill>
              </a:rPr>
              <a:t>Historia Natural</a:t>
            </a:r>
          </a:p>
        </p:txBody>
      </p:sp>
      <p:pic>
        <p:nvPicPr>
          <p:cNvPr id="4"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t="7392" r="-1" b="2361"/>
          <a:stretch/>
        </p:blipFill>
        <p:spPr>
          <a:xfrm rot="5400000">
            <a:off x="6441778" y="1108310"/>
            <a:ext cx="6858000" cy="4641833"/>
          </a:xfrm>
          <a:prstGeom prst="rect">
            <a:avLst/>
          </a:prstGeom>
        </p:spPr>
      </p:pic>
    </p:spTree>
    <p:extLst>
      <p:ext uri="{BB962C8B-B14F-4D97-AF65-F5344CB8AC3E}">
        <p14:creationId xmlns:p14="http://schemas.microsoft.com/office/powerpoint/2010/main" val="1125307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5EA553-ABAF-4D89-829B-15C8B755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6BC5F02-9450-4063-A547-47D8EAB2E0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81B61A56-EAED-4426-A9F3-5892CC6DEA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38C688D6-2C0E-40DB-AF01-F24C2CFAC9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03F7655-C48D-4E24-848A-19CC20C6F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393A7D9-5EAF-4A54-8B24-2E966F98F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60B00ABE-3D0F-4226-BB9E-226403D8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CAD72E6F-2013-4C68-909E-D22DBE049A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032D5AD9-2839-4DEC-ADDE-112C6B8B2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F71CD472-6DF2-4B5B-9CCC-B4B56498BA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F2D179F8-F33D-4533-A0A9-CC001E6CAF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9D5F610D-0130-423C-BF39-95F0304947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937E8043-4CE3-41C5-82FD-EFAED1FB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5240B62C-132F-449E-8177-E0EB7D62B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1080CEAF-92C0-46D5-90C8-E116B53E8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2CC57B7C-8818-40A4-89A9-F71725EBEC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E2508649-03FA-4392-A5FD-89C2302C1F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6404B89D-7F07-4E5F-9AA2-6FCD1003E3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CFFE93A3-BF36-4563-906B-26A6C1F3E7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EB84640D-A705-462F-94DC-56C044D59A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BA62BDD4-C52D-4886-BDEF-4A5399A11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1893E1A-9890-40B2-8AC6-5878A15C4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252C87D1-5F09-4C26-80DB-627FAABC85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34">
            <a:extLst>
              <a:ext uri="{FF2B5EF4-FFF2-40B4-BE49-F238E27FC236}">
                <a16:creationId xmlns:a16="http://schemas.microsoft.com/office/drawing/2014/main" id="{A8C47983-BE48-4D25-A125-6026BAB69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5D44C30E-345D-4E1D-BD59-200081B51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180449D-0BFF-4425-A731-87E2AF60B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73978" y="1718735"/>
            <a:ext cx="5767566" cy="1072378"/>
          </a:xfrm>
        </p:spPr>
        <p:txBody>
          <a:bodyPr vert="horz" lIns="228600" tIns="228600" rIns="228600" bIns="228600" rtlCol="0" anchor="ctr">
            <a:normAutofit fontScale="90000"/>
          </a:bodyPr>
          <a:lstStyle/>
          <a:p>
            <a:r>
              <a:rPr lang="en-US" sz="3600" dirty="0" err="1"/>
              <a:t>Historias</a:t>
            </a:r>
            <a:r>
              <a:rPr lang="en-US" sz="3600" dirty="0"/>
              <a:t> </a:t>
            </a:r>
            <a:r>
              <a:rPr lang="en-US" sz="3600" dirty="0" err="1"/>
              <a:t>patrias</a:t>
            </a:r>
            <a:r>
              <a:rPr lang="en-US" sz="3600" dirty="0"/>
              <a:t>: </a:t>
            </a:r>
            <a:r>
              <a:rPr lang="en-US" sz="3600" dirty="0" err="1"/>
              <a:t>siglo</a:t>
            </a:r>
            <a:r>
              <a:rPr lang="en-US" sz="3600" dirty="0"/>
              <a:t> XIX americano</a:t>
            </a:r>
          </a:p>
        </p:txBody>
      </p:sp>
      <p:sp>
        <p:nvSpPr>
          <p:cNvPr id="5" name="CuadroTexto 4"/>
          <p:cNvSpPr txBox="1"/>
          <p:nvPr/>
        </p:nvSpPr>
        <p:spPr>
          <a:xfrm>
            <a:off x="873102" y="2789239"/>
            <a:ext cx="5768442" cy="2683606"/>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sz="1600" dirty="0">
                <a:solidFill>
                  <a:srgbClr val="FFFFFE"/>
                </a:solidFill>
              </a:rPr>
              <a:t>La </a:t>
            </a:r>
            <a:r>
              <a:rPr lang="en-US" sz="1600" dirty="0" err="1">
                <a:solidFill>
                  <a:srgbClr val="FFFFFE"/>
                </a:solidFill>
              </a:rPr>
              <a:t>historia</a:t>
            </a:r>
            <a:r>
              <a:rPr lang="en-US" sz="1600" dirty="0">
                <a:solidFill>
                  <a:srgbClr val="FFFFFE"/>
                </a:solidFill>
              </a:rPr>
              <a:t> y la </a:t>
            </a:r>
            <a:r>
              <a:rPr lang="en-US" sz="1600" dirty="0" err="1">
                <a:solidFill>
                  <a:srgbClr val="FFFFFE"/>
                </a:solidFill>
              </a:rPr>
              <a:t>construcción</a:t>
            </a:r>
            <a:r>
              <a:rPr lang="en-US" sz="1600" dirty="0">
                <a:solidFill>
                  <a:srgbClr val="FFFFFE"/>
                </a:solidFill>
              </a:rPr>
              <a:t> de </a:t>
            </a:r>
            <a:r>
              <a:rPr lang="en-US" sz="1600" dirty="0" err="1">
                <a:solidFill>
                  <a:srgbClr val="FFFFFE"/>
                </a:solidFill>
              </a:rPr>
              <a:t>los</a:t>
            </a:r>
            <a:r>
              <a:rPr lang="en-US" sz="1600" dirty="0">
                <a:solidFill>
                  <a:srgbClr val="FFFFFE"/>
                </a:solidFill>
              </a:rPr>
              <a:t> </a:t>
            </a:r>
            <a:r>
              <a:rPr lang="en-US" sz="1600" dirty="0" err="1">
                <a:solidFill>
                  <a:srgbClr val="FFFFFE"/>
                </a:solidFill>
              </a:rPr>
              <a:t>estados</a:t>
            </a:r>
            <a:r>
              <a:rPr lang="en-US" sz="1600" dirty="0">
                <a:solidFill>
                  <a:srgbClr val="FFFFFE"/>
                </a:solidFill>
              </a:rPr>
              <a:t> </a:t>
            </a:r>
            <a:r>
              <a:rPr lang="en-US" sz="1600" dirty="0" err="1">
                <a:solidFill>
                  <a:srgbClr val="FFFFFE"/>
                </a:solidFill>
              </a:rPr>
              <a:t>nacionales</a:t>
            </a:r>
            <a:endParaRPr lang="en-US" sz="1600" dirty="0">
              <a:solidFill>
                <a:srgbClr val="FFFFFE"/>
              </a:solidFill>
            </a:endParaRPr>
          </a:p>
          <a:p>
            <a:pPr indent="-228600" defTabSz="914400">
              <a:lnSpc>
                <a:spcPct val="120000"/>
              </a:lnSpc>
              <a:spcAft>
                <a:spcPts val="600"/>
              </a:spcAft>
              <a:buClr>
                <a:schemeClr val="accent1"/>
              </a:buClr>
              <a:buSzPct val="110000"/>
              <a:buFont typeface="Wingdings" panose="05000000000000000000" pitchFamily="2" charset="2"/>
              <a:buChar char="§"/>
            </a:pPr>
            <a:endParaRPr lang="en-US" sz="1600" dirty="0">
              <a:solidFill>
                <a:srgbClr val="FFFFFE"/>
              </a:solidFill>
            </a:endParaRPr>
          </a:p>
          <a:p>
            <a:pPr indent="-228600" defTabSz="914400">
              <a:lnSpc>
                <a:spcPct val="120000"/>
              </a:lnSpc>
              <a:spcAft>
                <a:spcPts val="600"/>
              </a:spcAft>
              <a:buClr>
                <a:schemeClr val="accent1"/>
              </a:buClr>
              <a:buSzPct val="110000"/>
              <a:buFont typeface="Wingdings" panose="05000000000000000000" pitchFamily="2" charset="2"/>
              <a:buChar char="§"/>
            </a:pPr>
            <a:r>
              <a:rPr lang="en-US" sz="1600" dirty="0">
                <a:solidFill>
                  <a:srgbClr val="FFFFFE"/>
                </a:solidFill>
              </a:rPr>
              <a:t>Las </a:t>
            </a:r>
            <a:r>
              <a:rPr lang="en-US" sz="1600" dirty="0" err="1">
                <a:solidFill>
                  <a:srgbClr val="FFFFFE"/>
                </a:solidFill>
              </a:rPr>
              <a:t>instituciones</a:t>
            </a:r>
            <a:r>
              <a:rPr lang="en-US" sz="1600" dirty="0">
                <a:solidFill>
                  <a:srgbClr val="FFFFFE"/>
                </a:solidFill>
              </a:rPr>
              <a:t>, la </a:t>
            </a:r>
            <a:r>
              <a:rPr lang="en-US" sz="1600" dirty="0" err="1">
                <a:solidFill>
                  <a:srgbClr val="FFFFFE"/>
                </a:solidFill>
              </a:rPr>
              <a:t>historia</a:t>
            </a:r>
            <a:r>
              <a:rPr lang="en-US" sz="1600" dirty="0">
                <a:solidFill>
                  <a:srgbClr val="FFFFFE"/>
                </a:solidFill>
              </a:rPr>
              <a:t> </a:t>
            </a:r>
            <a:r>
              <a:rPr lang="en-US" sz="1600" dirty="0" err="1">
                <a:solidFill>
                  <a:srgbClr val="FFFFFE"/>
                </a:solidFill>
              </a:rPr>
              <a:t>instituyente</a:t>
            </a:r>
            <a:r>
              <a:rPr lang="en-US" sz="1600" dirty="0">
                <a:solidFill>
                  <a:srgbClr val="FFFFFE"/>
                </a:solidFill>
              </a:rPr>
              <a:t>, </a:t>
            </a:r>
            <a:r>
              <a:rPr lang="en-US" sz="1600" dirty="0" err="1">
                <a:solidFill>
                  <a:srgbClr val="FFFFFE"/>
                </a:solidFill>
              </a:rPr>
              <a:t>el</a:t>
            </a:r>
            <a:r>
              <a:rPr lang="en-US" sz="1600" dirty="0">
                <a:solidFill>
                  <a:srgbClr val="FFFFFE"/>
                </a:solidFill>
              </a:rPr>
              <a:t> campo de un nuevo </a:t>
            </a:r>
            <a:r>
              <a:rPr lang="en-US" sz="1600" dirty="0" err="1">
                <a:solidFill>
                  <a:srgbClr val="FFFFFE"/>
                </a:solidFill>
              </a:rPr>
              <a:t>discurso</a:t>
            </a:r>
            <a:r>
              <a:rPr lang="en-US" sz="1600" dirty="0">
                <a:solidFill>
                  <a:srgbClr val="FFFFFE"/>
                </a:solidFill>
              </a:rPr>
              <a:t> y de </a:t>
            </a:r>
            <a:r>
              <a:rPr lang="en-US" sz="1600" dirty="0" err="1">
                <a:solidFill>
                  <a:srgbClr val="FFFFFE"/>
                </a:solidFill>
              </a:rPr>
              <a:t>nuevos</a:t>
            </a:r>
            <a:r>
              <a:rPr lang="en-US" sz="1600" dirty="0">
                <a:solidFill>
                  <a:srgbClr val="FFFFFE"/>
                </a:solidFill>
              </a:rPr>
              <a:t> </a:t>
            </a:r>
            <a:r>
              <a:rPr lang="en-US" sz="1600" dirty="0" err="1">
                <a:solidFill>
                  <a:srgbClr val="FFFFFE"/>
                </a:solidFill>
              </a:rPr>
              <a:t>intelectuales</a:t>
            </a:r>
            <a:r>
              <a:rPr lang="en-US" sz="1600" dirty="0">
                <a:solidFill>
                  <a:srgbClr val="FFFFFE"/>
                </a:solidFill>
              </a:rPr>
              <a:t> </a:t>
            </a:r>
            <a:r>
              <a:rPr lang="en-US" sz="1600" dirty="0" err="1">
                <a:solidFill>
                  <a:srgbClr val="FFFFFE"/>
                </a:solidFill>
              </a:rPr>
              <a:t>públicos</a:t>
            </a:r>
            <a:r>
              <a:rPr lang="en-US" sz="1600" dirty="0">
                <a:solidFill>
                  <a:srgbClr val="FFFFFE"/>
                </a:solidFill>
              </a:rPr>
              <a:t>: </a:t>
            </a:r>
            <a:r>
              <a:rPr lang="en-US" sz="1600" dirty="0" err="1">
                <a:solidFill>
                  <a:srgbClr val="FFFFFE"/>
                </a:solidFill>
              </a:rPr>
              <a:t>historiografía</a:t>
            </a:r>
            <a:r>
              <a:rPr lang="en-US" sz="1600" dirty="0">
                <a:solidFill>
                  <a:srgbClr val="FFFFFE"/>
                </a:solidFill>
              </a:rPr>
              <a:t> e </a:t>
            </a:r>
            <a:r>
              <a:rPr lang="en-US" sz="1600" dirty="0" err="1">
                <a:solidFill>
                  <a:srgbClr val="FFFFFE"/>
                </a:solidFill>
              </a:rPr>
              <a:t>historiadores</a:t>
            </a:r>
            <a:endParaRPr lang="en-US" sz="1600" dirty="0">
              <a:solidFill>
                <a:srgbClr val="FFFFFE"/>
              </a:solidFill>
            </a:endParaRPr>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t="9753"/>
          <a:stretch/>
        </p:blipFill>
        <p:spPr>
          <a:xfrm rot="5400000">
            <a:off x="6441778" y="1108310"/>
            <a:ext cx="6858000" cy="4641833"/>
          </a:xfrm>
          <a:prstGeom prst="rect">
            <a:avLst/>
          </a:prstGeom>
        </p:spPr>
      </p:pic>
    </p:spTree>
    <p:extLst>
      <p:ext uri="{BB962C8B-B14F-4D97-AF65-F5344CB8AC3E}">
        <p14:creationId xmlns:p14="http://schemas.microsoft.com/office/powerpoint/2010/main" val="154685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0A5F8DC-82E7-4972-AABA-4B2BDC04D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A4CD98C-E98F-4EE3-9E33-3AC98A9352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A3DD2982-BDF6-467A-BD67-AF728E6650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286033D4-0CBE-4652-9799-735F921388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9AEACE7E-9BB0-46F4-A52A-3D924C49F2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A9FF8679-CA2B-4CD7-9AEC-EB1438E503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DC05C5A-75C0-4C5E-B424-0994E28B0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76732A2B-F269-4E6E-9BC5-1BB80B4B5D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8308BB4E-C9AA-44AA-A8C9-28E47D791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5DC7E18E-ABAA-4EB6-A9D2-3139C7F460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BD157509-21CD-499C-AE4E-99C55B99A4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FF5A5D49-9051-4F02-8BB9-75F0FBC6C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AA11D53A-087A-44B4-9FA7-47335767ED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DEA57E1D-B38D-4B12-B114-0B93C8F717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5908BA65-9169-45D5-9E54-E07069400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66EC035E-B89D-4A95-9044-53DBA3557D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34DD9D96-CE9B-496E-B510-C1C27418C7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4CBB82CA-1DB7-4C25-BB7D-C335104A0B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1">
              <a:extLst>
                <a:ext uri="{FF2B5EF4-FFF2-40B4-BE49-F238E27FC236}">
                  <a16:creationId xmlns:a16="http://schemas.microsoft.com/office/drawing/2014/main" id="{FC8F0D83-76D6-472D-926A-48E6559DB2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D3E1CCD0-8073-4C37-AF2E-16D7C14A0E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62683DEA-6471-4E65-B9EA-5194F00D8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CDDD0F33-10AB-40BD-99F3-812F33A261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2276DC02-14BE-4055-8CD7-1BF2DD4CFA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6" name="Rectangle 35">
            <a:extLst>
              <a:ext uri="{FF2B5EF4-FFF2-40B4-BE49-F238E27FC236}">
                <a16:creationId xmlns:a16="http://schemas.microsoft.com/office/drawing/2014/main" id="{8A7F2FDC-5611-402C-8366-5308F8642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37768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22">
            <a:extLst>
              <a:ext uri="{FF2B5EF4-FFF2-40B4-BE49-F238E27FC236}">
                <a16:creationId xmlns:a16="http://schemas.microsoft.com/office/drawing/2014/main" id="{7BC7DCFA-418C-46E4-8A4E-8DCD8A8F4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223532"/>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39">
            <a:extLst>
              <a:ext uri="{FF2B5EF4-FFF2-40B4-BE49-F238E27FC236}">
                <a16:creationId xmlns:a16="http://schemas.microsoft.com/office/drawing/2014/main" id="{FAF4EC0C-07AC-4696-BA6D-307FF001C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961035"/>
            <a:ext cx="5935796" cy="3267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73978" y="2039943"/>
            <a:ext cx="5767566" cy="838773"/>
          </a:xfrm>
        </p:spPr>
        <p:txBody>
          <a:bodyPr anchor="ctr">
            <a:normAutofit fontScale="90000"/>
          </a:bodyPr>
          <a:lstStyle/>
          <a:p>
            <a:endParaRPr lang="es-CL" sz="3600"/>
          </a:p>
        </p:txBody>
      </p:sp>
      <p:sp>
        <p:nvSpPr>
          <p:cNvPr id="8" name="Content Placeholder 7">
            <a:extLst>
              <a:ext uri="{FF2B5EF4-FFF2-40B4-BE49-F238E27FC236}">
                <a16:creationId xmlns:a16="http://schemas.microsoft.com/office/drawing/2014/main" id="{A931C634-C36D-FB37-099D-F2E4F912E3BC}"/>
              </a:ext>
            </a:extLst>
          </p:cNvPr>
          <p:cNvSpPr>
            <a:spLocks noGrp="1"/>
          </p:cNvSpPr>
          <p:nvPr>
            <p:ph idx="1"/>
          </p:nvPr>
        </p:nvSpPr>
        <p:spPr>
          <a:xfrm>
            <a:off x="873102" y="2878716"/>
            <a:ext cx="5768442" cy="2262085"/>
          </a:xfrm>
        </p:spPr>
        <p:txBody>
          <a:bodyPr>
            <a:normAutofit/>
          </a:bodyPr>
          <a:lstStyle/>
          <a:p>
            <a:endParaRPr lang="en-US" sz="1600">
              <a:solidFill>
                <a:srgbClr val="FFFFFE"/>
              </a:solidFill>
            </a:endParaRPr>
          </a:p>
        </p:txBody>
      </p:sp>
      <p:pic>
        <p:nvPicPr>
          <p:cNvPr id="4"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t="9753"/>
          <a:stretch/>
        </p:blipFill>
        <p:spPr>
          <a:xfrm rot="5400000">
            <a:off x="6441778" y="1108310"/>
            <a:ext cx="6858000" cy="4641833"/>
          </a:xfrm>
          <a:prstGeom prst="rect">
            <a:avLst/>
          </a:prstGeom>
        </p:spPr>
      </p:pic>
    </p:spTree>
    <p:extLst>
      <p:ext uri="{BB962C8B-B14F-4D97-AF65-F5344CB8AC3E}">
        <p14:creationId xmlns:p14="http://schemas.microsoft.com/office/powerpoint/2010/main" val="424409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7DDE1B8-8D64-4F7C-B7B3-A9C28735F6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4" name="Freeform 5">
              <a:extLst>
                <a:ext uri="{FF2B5EF4-FFF2-40B4-BE49-F238E27FC236}">
                  <a16:creationId xmlns:a16="http://schemas.microsoft.com/office/drawing/2014/main" id="{312CCE1A-E5BC-47F8-87EE-59FE4AE5F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5" name="Freeform 6">
              <a:extLst>
                <a:ext uri="{FF2B5EF4-FFF2-40B4-BE49-F238E27FC236}">
                  <a16:creationId xmlns:a16="http://schemas.microsoft.com/office/drawing/2014/main" id="{0D2C0E10-2FA2-4D41-A725-26BD45EA56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6" name="Freeform 7">
              <a:extLst>
                <a:ext uri="{FF2B5EF4-FFF2-40B4-BE49-F238E27FC236}">
                  <a16:creationId xmlns:a16="http://schemas.microsoft.com/office/drawing/2014/main" id="{D7285017-DEC0-4215-AAA7-601CAD93EA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7" name="Freeform 8">
              <a:extLst>
                <a:ext uri="{FF2B5EF4-FFF2-40B4-BE49-F238E27FC236}">
                  <a16:creationId xmlns:a16="http://schemas.microsoft.com/office/drawing/2014/main" id="{5C6E7038-E177-43B3-B49F-268557C11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8" name="Freeform 9">
              <a:extLst>
                <a:ext uri="{FF2B5EF4-FFF2-40B4-BE49-F238E27FC236}">
                  <a16:creationId xmlns:a16="http://schemas.microsoft.com/office/drawing/2014/main" id="{42F6696E-6BDA-417D-9577-0F5D92F3F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9" name="Freeform 10">
              <a:extLst>
                <a:ext uri="{FF2B5EF4-FFF2-40B4-BE49-F238E27FC236}">
                  <a16:creationId xmlns:a16="http://schemas.microsoft.com/office/drawing/2014/main" id="{5BAC8E99-0B6E-4CEC-A24D-C1A5FD422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30" name="Freeform 11">
              <a:extLst>
                <a:ext uri="{FF2B5EF4-FFF2-40B4-BE49-F238E27FC236}">
                  <a16:creationId xmlns:a16="http://schemas.microsoft.com/office/drawing/2014/main" id="{CCFB1A68-B402-4CDD-A971-355E86F9F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31" name="Freeform 12">
              <a:extLst>
                <a:ext uri="{FF2B5EF4-FFF2-40B4-BE49-F238E27FC236}">
                  <a16:creationId xmlns:a16="http://schemas.microsoft.com/office/drawing/2014/main" id="{7E6FE241-9AD8-4C96-87D5-67DB2BDD13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32" name="Freeform 13">
              <a:extLst>
                <a:ext uri="{FF2B5EF4-FFF2-40B4-BE49-F238E27FC236}">
                  <a16:creationId xmlns:a16="http://schemas.microsoft.com/office/drawing/2014/main" id="{0A4D9C06-7532-4427-A10D-1D09611FA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33" name="Freeform 14">
              <a:extLst>
                <a:ext uri="{FF2B5EF4-FFF2-40B4-BE49-F238E27FC236}">
                  <a16:creationId xmlns:a16="http://schemas.microsoft.com/office/drawing/2014/main" id="{9280E2E8-8CB4-476C-B725-9B480B21A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34" name="Freeform 15">
              <a:extLst>
                <a:ext uri="{FF2B5EF4-FFF2-40B4-BE49-F238E27FC236}">
                  <a16:creationId xmlns:a16="http://schemas.microsoft.com/office/drawing/2014/main" id="{0287F4FC-7F28-4D3A-902C-7E9156090E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35" name="Freeform 16">
              <a:extLst>
                <a:ext uri="{FF2B5EF4-FFF2-40B4-BE49-F238E27FC236}">
                  <a16:creationId xmlns:a16="http://schemas.microsoft.com/office/drawing/2014/main" id="{42BFB9B3-C6C8-4CAC-B8A7-C2780A278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36" name="Freeform 17">
              <a:extLst>
                <a:ext uri="{FF2B5EF4-FFF2-40B4-BE49-F238E27FC236}">
                  <a16:creationId xmlns:a16="http://schemas.microsoft.com/office/drawing/2014/main" id="{A3E6D328-441E-466F-BEEF-30C4AFCA7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37" name="Freeform 18">
              <a:extLst>
                <a:ext uri="{FF2B5EF4-FFF2-40B4-BE49-F238E27FC236}">
                  <a16:creationId xmlns:a16="http://schemas.microsoft.com/office/drawing/2014/main" id="{7E436FD4-5589-43E7-AB5F-E2758B295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38" name="Freeform 19">
              <a:extLst>
                <a:ext uri="{FF2B5EF4-FFF2-40B4-BE49-F238E27FC236}">
                  <a16:creationId xmlns:a16="http://schemas.microsoft.com/office/drawing/2014/main" id="{D1ADEBF0-163B-4B1B-9C7A-048E0864A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39" name="Freeform 20">
              <a:extLst>
                <a:ext uri="{FF2B5EF4-FFF2-40B4-BE49-F238E27FC236}">
                  <a16:creationId xmlns:a16="http://schemas.microsoft.com/office/drawing/2014/main" id="{18FFD8D3-A169-4639-BD26-7FE0B28D1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40" name="Freeform 21">
              <a:extLst>
                <a:ext uri="{FF2B5EF4-FFF2-40B4-BE49-F238E27FC236}">
                  <a16:creationId xmlns:a16="http://schemas.microsoft.com/office/drawing/2014/main" id="{FABC768F-87AE-4C5D-8B41-597FAC51D7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41" name="Freeform 22">
              <a:extLst>
                <a:ext uri="{FF2B5EF4-FFF2-40B4-BE49-F238E27FC236}">
                  <a16:creationId xmlns:a16="http://schemas.microsoft.com/office/drawing/2014/main" id="{A5EEADF5-1F2C-4777-B2F6-FA4831363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42" name="Freeform 23">
              <a:extLst>
                <a:ext uri="{FF2B5EF4-FFF2-40B4-BE49-F238E27FC236}">
                  <a16:creationId xmlns:a16="http://schemas.microsoft.com/office/drawing/2014/main" id="{961F82D0-C236-4787-B5CD-9CD35CE3E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43" name="Freeform 24">
              <a:extLst>
                <a:ext uri="{FF2B5EF4-FFF2-40B4-BE49-F238E27FC236}">
                  <a16:creationId xmlns:a16="http://schemas.microsoft.com/office/drawing/2014/main" id="{2A2FF03A-2573-4E33-8945-7065E0E62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44" name="Freeform 25">
              <a:extLst>
                <a:ext uri="{FF2B5EF4-FFF2-40B4-BE49-F238E27FC236}">
                  <a16:creationId xmlns:a16="http://schemas.microsoft.com/office/drawing/2014/main" id="{51B03793-F7DC-40BA-A0F7-3817D6D3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grpSp>
      <p:grpSp>
        <p:nvGrpSpPr>
          <p:cNvPr id="46" name="Group 45">
            <a:extLst>
              <a:ext uri="{FF2B5EF4-FFF2-40B4-BE49-F238E27FC236}">
                <a16:creationId xmlns:a16="http://schemas.microsoft.com/office/drawing/2014/main" id="{29B14C4F-4439-476D-B736-880AC78B87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7" name="Rectangle 46">
              <a:extLst>
                <a:ext uri="{FF2B5EF4-FFF2-40B4-BE49-F238E27FC236}">
                  <a16:creationId xmlns:a16="http://schemas.microsoft.com/office/drawing/2014/main" id="{0E73F18D-F84C-42AA-9616-5B567CE8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L"/>
            </a:p>
          </p:txBody>
        </p:sp>
        <p:sp>
          <p:nvSpPr>
            <p:cNvPr id="48" name="Isosceles Triangle 22">
              <a:extLst>
                <a:ext uri="{FF2B5EF4-FFF2-40B4-BE49-F238E27FC236}">
                  <a16:creationId xmlns:a16="http://schemas.microsoft.com/office/drawing/2014/main" id="{08809172-BA69-4D55-A985-377D0ECAE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L"/>
            </a:p>
          </p:txBody>
        </p:sp>
        <p:sp>
          <p:nvSpPr>
            <p:cNvPr id="49" name="Rectangle 48">
              <a:extLst>
                <a:ext uri="{FF2B5EF4-FFF2-40B4-BE49-F238E27FC236}">
                  <a16:creationId xmlns:a16="http://schemas.microsoft.com/office/drawing/2014/main" id="{3EFE5607-2F23-4E6E-A3BF-0940A5256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L"/>
            </a:p>
          </p:txBody>
        </p:sp>
      </p:grpSp>
      <p:sp useBgFill="1">
        <p:nvSpPr>
          <p:cNvPr id="51" name="Rectangle 50">
            <a:extLst>
              <a:ext uri="{FF2B5EF4-FFF2-40B4-BE49-F238E27FC236}">
                <a16:creationId xmlns:a16="http://schemas.microsoft.com/office/drawing/2014/main" id="{D3B34406-BC44-4A4E-BF01-74A739A74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03D4FDD8-7416-40D2-9898-36F2EEDAD8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54" name="Freeform 5">
              <a:extLst>
                <a:ext uri="{FF2B5EF4-FFF2-40B4-BE49-F238E27FC236}">
                  <a16:creationId xmlns:a16="http://schemas.microsoft.com/office/drawing/2014/main" id="{4A9DE620-B168-469C-B0E9-8338BBD4CB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6">
              <a:extLst>
                <a:ext uri="{FF2B5EF4-FFF2-40B4-BE49-F238E27FC236}">
                  <a16:creationId xmlns:a16="http://schemas.microsoft.com/office/drawing/2014/main" id="{26FE6708-86F5-41AF-8EBF-C7EBBF9604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7">
              <a:extLst>
                <a:ext uri="{FF2B5EF4-FFF2-40B4-BE49-F238E27FC236}">
                  <a16:creationId xmlns:a16="http://schemas.microsoft.com/office/drawing/2014/main" id="{B4E172FF-5872-4563-B663-AB59C420F2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8">
              <a:extLst>
                <a:ext uri="{FF2B5EF4-FFF2-40B4-BE49-F238E27FC236}">
                  <a16:creationId xmlns:a16="http://schemas.microsoft.com/office/drawing/2014/main" id="{5EAD9227-07A7-4C4E-AFD2-7AECD4AA7B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9">
              <a:extLst>
                <a:ext uri="{FF2B5EF4-FFF2-40B4-BE49-F238E27FC236}">
                  <a16:creationId xmlns:a16="http://schemas.microsoft.com/office/drawing/2014/main" id="{19A2AF0F-E5FE-4DE7-BBBD-53327A707E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0">
              <a:extLst>
                <a:ext uri="{FF2B5EF4-FFF2-40B4-BE49-F238E27FC236}">
                  <a16:creationId xmlns:a16="http://schemas.microsoft.com/office/drawing/2014/main" id="{6016F76E-6188-4C18-AB96-222597532B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1">
              <a:extLst>
                <a:ext uri="{FF2B5EF4-FFF2-40B4-BE49-F238E27FC236}">
                  <a16:creationId xmlns:a16="http://schemas.microsoft.com/office/drawing/2014/main" id="{CD98429B-039B-4B8A-9F00-70462A7C61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2">
              <a:extLst>
                <a:ext uri="{FF2B5EF4-FFF2-40B4-BE49-F238E27FC236}">
                  <a16:creationId xmlns:a16="http://schemas.microsoft.com/office/drawing/2014/main" id="{7CDB464F-B3ED-43A2-A0DA-6C634A4125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3">
              <a:extLst>
                <a:ext uri="{FF2B5EF4-FFF2-40B4-BE49-F238E27FC236}">
                  <a16:creationId xmlns:a16="http://schemas.microsoft.com/office/drawing/2014/main" id="{CD67B549-C218-4E78-8769-DCE4BA8F1C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14">
              <a:extLst>
                <a:ext uri="{FF2B5EF4-FFF2-40B4-BE49-F238E27FC236}">
                  <a16:creationId xmlns:a16="http://schemas.microsoft.com/office/drawing/2014/main" id="{1CA0D136-21A6-4370-A691-EA75C4E872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15">
              <a:extLst>
                <a:ext uri="{FF2B5EF4-FFF2-40B4-BE49-F238E27FC236}">
                  <a16:creationId xmlns:a16="http://schemas.microsoft.com/office/drawing/2014/main" id="{4B826CE6-82DD-4B2B-8B41-B4D93D8774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6">
              <a:extLst>
                <a:ext uri="{FF2B5EF4-FFF2-40B4-BE49-F238E27FC236}">
                  <a16:creationId xmlns:a16="http://schemas.microsoft.com/office/drawing/2014/main" id="{BCB2579F-728B-4BD3-B0AC-E511C92F4F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17">
              <a:extLst>
                <a:ext uri="{FF2B5EF4-FFF2-40B4-BE49-F238E27FC236}">
                  <a16:creationId xmlns:a16="http://schemas.microsoft.com/office/drawing/2014/main" id="{CD1E2BEB-C2EA-4DB3-AB58-B261AAEED1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8">
              <a:extLst>
                <a:ext uri="{FF2B5EF4-FFF2-40B4-BE49-F238E27FC236}">
                  <a16:creationId xmlns:a16="http://schemas.microsoft.com/office/drawing/2014/main" id="{45FD9DB5-FB82-495C-BB10-F35356121C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19">
              <a:extLst>
                <a:ext uri="{FF2B5EF4-FFF2-40B4-BE49-F238E27FC236}">
                  <a16:creationId xmlns:a16="http://schemas.microsoft.com/office/drawing/2014/main" id="{6EA5D8F0-C785-4C6D-84DD-BC8E01D72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20">
              <a:extLst>
                <a:ext uri="{FF2B5EF4-FFF2-40B4-BE49-F238E27FC236}">
                  <a16:creationId xmlns:a16="http://schemas.microsoft.com/office/drawing/2014/main" id="{30FD14CD-D099-45FF-8532-19CFA1E6EE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21">
              <a:extLst>
                <a:ext uri="{FF2B5EF4-FFF2-40B4-BE49-F238E27FC236}">
                  <a16:creationId xmlns:a16="http://schemas.microsoft.com/office/drawing/2014/main" id="{A9CC5466-F3E7-42DF-96BA-07BBAA810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22">
              <a:extLst>
                <a:ext uri="{FF2B5EF4-FFF2-40B4-BE49-F238E27FC236}">
                  <a16:creationId xmlns:a16="http://schemas.microsoft.com/office/drawing/2014/main" id="{F1908B87-C8D1-4774-A954-3AF95D742E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23">
              <a:extLst>
                <a:ext uri="{FF2B5EF4-FFF2-40B4-BE49-F238E27FC236}">
                  <a16:creationId xmlns:a16="http://schemas.microsoft.com/office/drawing/2014/main" id="{96A01D44-5FD3-4DF9-9F82-6BDF5786C8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24">
              <a:extLst>
                <a:ext uri="{FF2B5EF4-FFF2-40B4-BE49-F238E27FC236}">
                  <a16:creationId xmlns:a16="http://schemas.microsoft.com/office/drawing/2014/main" id="{4A07305D-D802-4420-A4C6-596F12D881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25">
              <a:extLst>
                <a:ext uri="{FF2B5EF4-FFF2-40B4-BE49-F238E27FC236}">
                  <a16:creationId xmlns:a16="http://schemas.microsoft.com/office/drawing/2014/main" id="{DB413689-5A05-475B-99C3-D14500732B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6" name="Rectangle 75">
            <a:extLst>
              <a:ext uri="{FF2B5EF4-FFF2-40B4-BE49-F238E27FC236}">
                <a16:creationId xmlns:a16="http://schemas.microsoft.com/office/drawing/2014/main" id="{2F0F8CD5-4B12-41C5-9F77-8D3DAB7F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37768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80BDE79-4501-4574-9221-8F943DC1D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557" y="0"/>
            <a:ext cx="4640799"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7" name="Content Placeholder 16" descr="MC0007601.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91724" y="320040"/>
            <a:ext cx="3966589" cy="2945193"/>
          </a:xfrm>
          <a:prstGeom prst="rect">
            <a:avLst/>
          </a:prstGeom>
          <a:ln>
            <a:solidFill>
              <a:schemeClr val="bg1"/>
            </a:solidFill>
          </a:ln>
        </p:spPr>
      </p:pic>
      <p:sp>
        <p:nvSpPr>
          <p:cNvPr id="80" name="Isosceles Triangle 22">
            <a:extLst>
              <a:ext uri="{FF2B5EF4-FFF2-40B4-BE49-F238E27FC236}">
                <a16:creationId xmlns:a16="http://schemas.microsoft.com/office/drawing/2014/main" id="{B1FF2975-7F26-4D49-B62F-AA408977F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223532"/>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E9FBB12-38E8-4C75-B11C-FCBE5F2EB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961035"/>
            <a:ext cx="5935796" cy="3267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73978" y="2039943"/>
            <a:ext cx="5767566" cy="838773"/>
          </a:xfrm>
        </p:spPr>
        <p:txBody>
          <a:bodyPr vert="horz" lIns="228600" tIns="228600" rIns="228600" bIns="228600" rtlCol="0" anchor="ctr">
            <a:normAutofit/>
          </a:bodyPr>
          <a:lstStyle/>
          <a:p>
            <a:r>
              <a:rPr lang="en-US" sz="2800"/>
              <a:t>Diego Barros Arana (1830-1903)</a:t>
            </a:r>
          </a:p>
        </p:txBody>
      </p:sp>
      <p:sp>
        <p:nvSpPr>
          <p:cNvPr id="18" name="TextBox 17"/>
          <p:cNvSpPr txBox="1"/>
          <p:nvPr/>
        </p:nvSpPr>
        <p:spPr>
          <a:xfrm>
            <a:off x="873102" y="2878716"/>
            <a:ext cx="5768442" cy="2262085"/>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sz="1600" dirty="0">
                <a:solidFill>
                  <a:srgbClr val="FFFFFE"/>
                </a:solidFill>
              </a:rPr>
              <a:t>Historia General de Chile 16 </a:t>
            </a:r>
            <a:r>
              <a:rPr lang="en-US" sz="1600" dirty="0" err="1">
                <a:solidFill>
                  <a:srgbClr val="FFFFFE"/>
                </a:solidFill>
              </a:rPr>
              <a:t>volúmenes</a:t>
            </a:r>
            <a:endParaRPr lang="en-US" sz="1600" dirty="0">
              <a:solidFill>
                <a:srgbClr val="FFFFFE"/>
              </a:solidFill>
            </a:endParaRPr>
          </a:p>
        </p:txBody>
      </p:sp>
      <p:pic>
        <p:nvPicPr>
          <p:cNvPr id="15" name="Picture Placeholder 14" descr="MC0007602.jp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902667" y="3585273"/>
            <a:ext cx="1944094" cy="2956797"/>
          </a:xfrm>
          <a:prstGeom prst="rect">
            <a:avLst/>
          </a:prstGeom>
          <a:ln>
            <a:solidFill>
              <a:schemeClr val="bg1"/>
            </a:solidFill>
          </a:ln>
        </p:spPr>
      </p:pic>
    </p:spTree>
    <p:extLst>
      <p:ext uri="{BB962C8B-B14F-4D97-AF65-F5344CB8AC3E}">
        <p14:creationId xmlns:p14="http://schemas.microsoft.com/office/powerpoint/2010/main" val="24906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024D248-87CA-4666-BB50-B93BF1A6FB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81446A0E-C360-4370-A384-224EF4B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57" name="Freeform 6">
              <a:extLst>
                <a:ext uri="{FF2B5EF4-FFF2-40B4-BE49-F238E27FC236}">
                  <a16:creationId xmlns:a16="http://schemas.microsoft.com/office/drawing/2014/main" id="{375CF781-ABBD-4539-AE85-B013EDD7E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2" name="Freeform 7">
              <a:extLst>
                <a:ext uri="{FF2B5EF4-FFF2-40B4-BE49-F238E27FC236}">
                  <a16:creationId xmlns:a16="http://schemas.microsoft.com/office/drawing/2014/main" id="{F3350EF4-E7A6-48D2-8B21-9DD8F1CB9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61" name="Freeform 8">
              <a:extLst>
                <a:ext uri="{FF2B5EF4-FFF2-40B4-BE49-F238E27FC236}">
                  <a16:creationId xmlns:a16="http://schemas.microsoft.com/office/drawing/2014/main" id="{1F517A69-FE01-464B-9A05-3499576A9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62" name="Freeform 9">
              <a:extLst>
                <a:ext uri="{FF2B5EF4-FFF2-40B4-BE49-F238E27FC236}">
                  <a16:creationId xmlns:a16="http://schemas.microsoft.com/office/drawing/2014/main" id="{AADC7005-409B-4A18-ABD2-3BC40B989A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63" name="Freeform 10">
              <a:extLst>
                <a:ext uri="{FF2B5EF4-FFF2-40B4-BE49-F238E27FC236}">
                  <a16:creationId xmlns:a16="http://schemas.microsoft.com/office/drawing/2014/main" id="{E7E7D4D7-F6DE-4530-876A-7AF7ED9332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64" name="Freeform 11">
              <a:extLst>
                <a:ext uri="{FF2B5EF4-FFF2-40B4-BE49-F238E27FC236}">
                  <a16:creationId xmlns:a16="http://schemas.microsoft.com/office/drawing/2014/main" id="{4FD811BB-DC05-49BD-934D-C52A0455B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65" name="Freeform 12">
              <a:extLst>
                <a:ext uri="{FF2B5EF4-FFF2-40B4-BE49-F238E27FC236}">
                  <a16:creationId xmlns:a16="http://schemas.microsoft.com/office/drawing/2014/main" id="{328F383D-072B-4F56-8238-83F7F524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66" name="Freeform 13">
              <a:extLst>
                <a:ext uri="{FF2B5EF4-FFF2-40B4-BE49-F238E27FC236}">
                  <a16:creationId xmlns:a16="http://schemas.microsoft.com/office/drawing/2014/main" id="{2F3E6887-3D62-47E0-BF7E-80A33A3EA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67" name="Freeform 14">
              <a:extLst>
                <a:ext uri="{FF2B5EF4-FFF2-40B4-BE49-F238E27FC236}">
                  <a16:creationId xmlns:a16="http://schemas.microsoft.com/office/drawing/2014/main" id="{0F932455-2E90-40F2-914E-CB4D46E56F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68" name="Freeform 15">
              <a:extLst>
                <a:ext uri="{FF2B5EF4-FFF2-40B4-BE49-F238E27FC236}">
                  <a16:creationId xmlns:a16="http://schemas.microsoft.com/office/drawing/2014/main" id="{9CE34E18-538E-4FBE-A20F-A3F830A6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69" name="Freeform 16">
              <a:extLst>
                <a:ext uri="{FF2B5EF4-FFF2-40B4-BE49-F238E27FC236}">
                  <a16:creationId xmlns:a16="http://schemas.microsoft.com/office/drawing/2014/main" id="{7D614BDF-54BD-46C3-85E5-96EE7B68B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70" name="Freeform 17">
              <a:extLst>
                <a:ext uri="{FF2B5EF4-FFF2-40B4-BE49-F238E27FC236}">
                  <a16:creationId xmlns:a16="http://schemas.microsoft.com/office/drawing/2014/main" id="{0C98C1F4-37D1-4C8C-B86F-C8F65A3C4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71" name="Freeform 18">
              <a:extLst>
                <a:ext uri="{FF2B5EF4-FFF2-40B4-BE49-F238E27FC236}">
                  <a16:creationId xmlns:a16="http://schemas.microsoft.com/office/drawing/2014/main" id="{4C38DF64-C855-4E1D-9327-5444A4E86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72" name="Freeform 19">
              <a:extLst>
                <a:ext uri="{FF2B5EF4-FFF2-40B4-BE49-F238E27FC236}">
                  <a16:creationId xmlns:a16="http://schemas.microsoft.com/office/drawing/2014/main" id="{0E27D78D-BB9D-4B2A-8583-B4B2E14FB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73" name="Freeform 20">
              <a:extLst>
                <a:ext uri="{FF2B5EF4-FFF2-40B4-BE49-F238E27FC236}">
                  <a16:creationId xmlns:a16="http://schemas.microsoft.com/office/drawing/2014/main" id="{FD78ECA6-F850-4BA2-AD0A-E32F2C97F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74" name="Freeform 21">
              <a:extLst>
                <a:ext uri="{FF2B5EF4-FFF2-40B4-BE49-F238E27FC236}">
                  <a16:creationId xmlns:a16="http://schemas.microsoft.com/office/drawing/2014/main" id="{86717E14-EE6A-4BA3-B519-F0E6220BB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75" name="Freeform 22">
              <a:extLst>
                <a:ext uri="{FF2B5EF4-FFF2-40B4-BE49-F238E27FC236}">
                  <a16:creationId xmlns:a16="http://schemas.microsoft.com/office/drawing/2014/main" id="{82CDDB7E-90AB-4368-AED4-F2904A31A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76" name="Freeform 23">
              <a:extLst>
                <a:ext uri="{FF2B5EF4-FFF2-40B4-BE49-F238E27FC236}">
                  <a16:creationId xmlns:a16="http://schemas.microsoft.com/office/drawing/2014/main" id="{56B060D4-4D56-4ABD-B495-528477EEA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grpSp>
      <p:grpSp>
        <p:nvGrpSpPr>
          <p:cNvPr id="77" name="Group 29">
            <a:extLst>
              <a:ext uri="{FF2B5EF4-FFF2-40B4-BE49-F238E27FC236}">
                <a16:creationId xmlns:a16="http://schemas.microsoft.com/office/drawing/2014/main" id="{38BE3980-E33C-47F5-9C30-74FF864BE1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78" name="Rectangle 30">
              <a:extLst>
                <a:ext uri="{FF2B5EF4-FFF2-40B4-BE49-F238E27FC236}">
                  <a16:creationId xmlns:a16="http://schemas.microsoft.com/office/drawing/2014/main" id="{75B0C41B-5860-492D-A229-2AD0EB47B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L"/>
            </a:p>
          </p:txBody>
        </p:sp>
        <p:sp>
          <p:nvSpPr>
            <p:cNvPr id="79" name="Isosceles Triangle 31">
              <a:extLst>
                <a:ext uri="{FF2B5EF4-FFF2-40B4-BE49-F238E27FC236}">
                  <a16:creationId xmlns:a16="http://schemas.microsoft.com/office/drawing/2014/main" id="{58FED3E4-0FF2-4D7C-8C6E-F8DA2ED00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L"/>
            </a:p>
          </p:txBody>
        </p:sp>
        <p:sp>
          <p:nvSpPr>
            <p:cNvPr id="80" name="Rectangle 32">
              <a:extLst>
                <a:ext uri="{FF2B5EF4-FFF2-40B4-BE49-F238E27FC236}">
                  <a16:creationId xmlns:a16="http://schemas.microsoft.com/office/drawing/2014/main" id="{524D354D-03E8-4B3C-AE46-3134F3D1B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L"/>
            </a:p>
          </p:txBody>
        </p:sp>
      </p:grpSp>
      <p:sp useBgFill="1">
        <p:nvSpPr>
          <p:cNvPr id="35" name="Rectangle 34">
            <a:extLst>
              <a:ext uri="{FF2B5EF4-FFF2-40B4-BE49-F238E27FC236}">
                <a16:creationId xmlns:a16="http://schemas.microsoft.com/office/drawing/2014/main" id="{F199CFFE-DA0E-4054-A98E-637FEB1FA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79B720E2-8A02-4886-B3F3-2C28F0DB38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C889A47C-D4C0-4050-9FD7-C6E68BB2A1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196A917C-4FB7-4EE0-B2AF-5B424C921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AD042BA0-4DD8-41BC-8B1B-82E7C21B5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8B5FD66D-A2C4-4D2F-A79D-F9A85F1E75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D81BA58D-9E68-4371-96FD-F7FA84B86C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B945C143-4385-4ECD-AEC8-E2B950C08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E47EA07A-986C-4416-8274-40317A00B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5DF9F493-715E-4E94-BC84-2D3AAED6A3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EC1E6687-33C1-4307-80DD-B44908DB30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BA9831A9-B617-427A-BDC1-D2C0DFD035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F861664D-E779-4577-9079-2A51591457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0F5BBF32-13D4-43E4-A8B1-D6EF59586F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EE320952-217D-46F1-9268-CA37990B86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F3932B73-1A86-4337-8615-5F7BCC061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CF4D47F6-8F19-461F-BC0F-462182EC1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8E7FF1EC-DD12-49F9-AF1B-8DA881C24C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0F80CCAF-5784-404C-8A6C-39854025A8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DB9609D2-E1D2-4E95-920F-6B1D45B2A2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F2EEBF02-66CE-459B-8536-D7C4D498C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t="37137" r="-1" b="8995"/>
          <a:stretch/>
        </p:blipFill>
        <p:spPr>
          <a:xfrm>
            <a:off x="1" y="10"/>
            <a:ext cx="12191695" cy="4120995"/>
          </a:xfrm>
          <a:prstGeom prst="rect">
            <a:avLst/>
          </a:prstGeom>
          <a:ln w="12700">
            <a:noFill/>
          </a:ln>
        </p:spPr>
      </p:pic>
      <p:grpSp>
        <p:nvGrpSpPr>
          <p:cNvPr id="58" name="Group 57">
            <a:extLst>
              <a:ext uri="{FF2B5EF4-FFF2-40B4-BE49-F238E27FC236}">
                <a16:creationId xmlns:a16="http://schemas.microsoft.com/office/drawing/2014/main" id="{DEDA27B9-3726-4A21-8FF8-A3B93EAA28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59" name="Isosceles Triangle 39">
              <a:extLst>
                <a:ext uri="{FF2B5EF4-FFF2-40B4-BE49-F238E27FC236}">
                  <a16:creationId xmlns:a16="http://schemas.microsoft.com/office/drawing/2014/main" id="{E1E5536E-2CC6-444C-A432-731D58F0BC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8AA722D-8306-4F4C-A2CB-382699312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p:cNvSpPr>
            <a:spLocks noGrp="1"/>
          </p:cNvSpPr>
          <p:nvPr>
            <p:ph type="title"/>
          </p:nvPr>
        </p:nvSpPr>
        <p:spPr>
          <a:xfrm>
            <a:off x="1683982" y="4293388"/>
            <a:ext cx="8833655" cy="727748"/>
          </a:xfrm>
        </p:spPr>
        <p:txBody>
          <a:bodyPr vert="horz" lIns="228600" tIns="228600" rIns="228600" bIns="0" rtlCol="0" anchor="b">
            <a:normAutofit fontScale="90000"/>
          </a:bodyPr>
          <a:lstStyle/>
          <a:p>
            <a:pPr>
              <a:lnSpc>
                <a:spcPct val="80000"/>
              </a:lnSpc>
            </a:pPr>
            <a:endParaRPr lang="en-US"/>
          </a:p>
        </p:txBody>
      </p:sp>
    </p:spTree>
    <p:extLst>
      <p:ext uri="{BB962C8B-B14F-4D97-AF65-F5344CB8AC3E}">
        <p14:creationId xmlns:p14="http://schemas.microsoft.com/office/powerpoint/2010/main" val="308843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 name="Group 11">
            <a:extLst>
              <a:ext uri="{FF2B5EF4-FFF2-40B4-BE49-F238E27FC236}">
                <a16:creationId xmlns:a16="http://schemas.microsoft.com/office/drawing/2014/main" id="{DA7E28A8-C64D-40D1-8684-7A32C9D92F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B2BEF0CF-8FE2-4E09-ACD2-48804D5F1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4" name="Freeform 6">
              <a:extLst>
                <a:ext uri="{FF2B5EF4-FFF2-40B4-BE49-F238E27FC236}">
                  <a16:creationId xmlns:a16="http://schemas.microsoft.com/office/drawing/2014/main" id="{2945741D-021D-4FC8-8FC2-636B1CD3CE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5" name="Freeform 7">
              <a:extLst>
                <a:ext uri="{FF2B5EF4-FFF2-40B4-BE49-F238E27FC236}">
                  <a16:creationId xmlns:a16="http://schemas.microsoft.com/office/drawing/2014/main" id="{D96AD236-6D54-4C8E-BFC2-38BD0EFD7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6" name="Freeform 8">
              <a:extLst>
                <a:ext uri="{FF2B5EF4-FFF2-40B4-BE49-F238E27FC236}">
                  <a16:creationId xmlns:a16="http://schemas.microsoft.com/office/drawing/2014/main" id="{120D5451-9082-4A68-81F3-10F8FA347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7" name="Freeform 9">
              <a:extLst>
                <a:ext uri="{FF2B5EF4-FFF2-40B4-BE49-F238E27FC236}">
                  <a16:creationId xmlns:a16="http://schemas.microsoft.com/office/drawing/2014/main" id="{0A8E495B-6DC3-45C0-BAEC-DB821482C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8" name="Freeform 10">
              <a:extLst>
                <a:ext uri="{FF2B5EF4-FFF2-40B4-BE49-F238E27FC236}">
                  <a16:creationId xmlns:a16="http://schemas.microsoft.com/office/drawing/2014/main" id="{C3AAB18A-6480-47C0-9EE3-4472004E8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9" name="Freeform 11">
              <a:extLst>
                <a:ext uri="{FF2B5EF4-FFF2-40B4-BE49-F238E27FC236}">
                  <a16:creationId xmlns:a16="http://schemas.microsoft.com/office/drawing/2014/main" id="{6392DE23-20B8-46D9-B4D8-9F90BF93B0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0" name="Freeform 12">
              <a:extLst>
                <a:ext uri="{FF2B5EF4-FFF2-40B4-BE49-F238E27FC236}">
                  <a16:creationId xmlns:a16="http://schemas.microsoft.com/office/drawing/2014/main" id="{F10A91A9-BE6F-4CB8-8007-3FC245E64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1" name="Freeform 13">
              <a:extLst>
                <a:ext uri="{FF2B5EF4-FFF2-40B4-BE49-F238E27FC236}">
                  <a16:creationId xmlns:a16="http://schemas.microsoft.com/office/drawing/2014/main" id="{B59F911B-09E2-4B46-B59C-E813D7DDE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2" name="Freeform 14">
              <a:extLst>
                <a:ext uri="{FF2B5EF4-FFF2-40B4-BE49-F238E27FC236}">
                  <a16:creationId xmlns:a16="http://schemas.microsoft.com/office/drawing/2014/main" id="{331785FD-37F2-4D60-87A7-0EADBCF8E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3" name="Freeform 15">
              <a:extLst>
                <a:ext uri="{FF2B5EF4-FFF2-40B4-BE49-F238E27FC236}">
                  <a16:creationId xmlns:a16="http://schemas.microsoft.com/office/drawing/2014/main" id="{182486F7-9BB8-4DE5-9B9A-9F9156118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4" name="Freeform 16">
              <a:extLst>
                <a:ext uri="{FF2B5EF4-FFF2-40B4-BE49-F238E27FC236}">
                  <a16:creationId xmlns:a16="http://schemas.microsoft.com/office/drawing/2014/main" id="{0836924E-2879-4958-8F0A-27E8AEA97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5" name="Freeform 17">
              <a:extLst>
                <a:ext uri="{FF2B5EF4-FFF2-40B4-BE49-F238E27FC236}">
                  <a16:creationId xmlns:a16="http://schemas.microsoft.com/office/drawing/2014/main" id="{5CDE9FB2-06A3-4EE9-9798-C21924D650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6" name="Freeform 18">
              <a:extLst>
                <a:ext uri="{FF2B5EF4-FFF2-40B4-BE49-F238E27FC236}">
                  <a16:creationId xmlns:a16="http://schemas.microsoft.com/office/drawing/2014/main" id="{9E754E11-C37E-4E56-A668-D7F866D518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7" name="Freeform 19">
              <a:extLst>
                <a:ext uri="{FF2B5EF4-FFF2-40B4-BE49-F238E27FC236}">
                  <a16:creationId xmlns:a16="http://schemas.microsoft.com/office/drawing/2014/main" id="{0D700424-F147-4E56-AACF-9A3945924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8" name="Freeform 20">
              <a:extLst>
                <a:ext uri="{FF2B5EF4-FFF2-40B4-BE49-F238E27FC236}">
                  <a16:creationId xmlns:a16="http://schemas.microsoft.com/office/drawing/2014/main" id="{CD1DD1CD-CFBC-48E3-A25A-09CA81387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9" name="Freeform 21">
              <a:extLst>
                <a:ext uri="{FF2B5EF4-FFF2-40B4-BE49-F238E27FC236}">
                  <a16:creationId xmlns:a16="http://schemas.microsoft.com/office/drawing/2014/main" id="{F630D658-1928-4DD0-9128-2D5854BDE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30" name="Freeform 22">
              <a:extLst>
                <a:ext uri="{FF2B5EF4-FFF2-40B4-BE49-F238E27FC236}">
                  <a16:creationId xmlns:a16="http://schemas.microsoft.com/office/drawing/2014/main" id="{D6A605DB-CAEA-45CF-B3CD-33C641404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31" name="Freeform 23">
              <a:extLst>
                <a:ext uri="{FF2B5EF4-FFF2-40B4-BE49-F238E27FC236}">
                  <a16:creationId xmlns:a16="http://schemas.microsoft.com/office/drawing/2014/main" id="{9A27F788-BCE8-4DD6-BC74-9EEB1C5E5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grpSp>
      <p:grpSp>
        <p:nvGrpSpPr>
          <p:cNvPr id="67" name="Group 32">
            <a:extLst>
              <a:ext uri="{FF2B5EF4-FFF2-40B4-BE49-F238E27FC236}">
                <a16:creationId xmlns:a16="http://schemas.microsoft.com/office/drawing/2014/main" id="{3C5C23FB-ED8A-42E5-9F1D-B6C1A6ABD8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4" name="Rectangle 33">
              <a:extLst>
                <a:ext uri="{FF2B5EF4-FFF2-40B4-BE49-F238E27FC236}">
                  <a16:creationId xmlns:a16="http://schemas.microsoft.com/office/drawing/2014/main" id="{1833A4A5-E76D-482D-8DC8-941F18887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L"/>
            </a:p>
          </p:txBody>
        </p:sp>
        <p:sp>
          <p:nvSpPr>
            <p:cNvPr id="35" name="Isosceles Triangle 34">
              <a:extLst>
                <a:ext uri="{FF2B5EF4-FFF2-40B4-BE49-F238E27FC236}">
                  <a16:creationId xmlns:a16="http://schemas.microsoft.com/office/drawing/2014/main" id="{796CA77C-7FA9-473D-B8B1-368EDC18B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L"/>
            </a:p>
          </p:txBody>
        </p:sp>
        <p:sp>
          <p:nvSpPr>
            <p:cNvPr id="36" name="Rectangle 35">
              <a:extLst>
                <a:ext uri="{FF2B5EF4-FFF2-40B4-BE49-F238E27FC236}">
                  <a16:creationId xmlns:a16="http://schemas.microsoft.com/office/drawing/2014/main" id="{CC71407A-9127-432E-A097-0305B181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L"/>
            </a:p>
          </p:txBody>
        </p:sp>
      </p:grpSp>
      <p:sp useBgFill="1">
        <p:nvSpPr>
          <p:cNvPr id="68" name="Rectangle 37">
            <a:extLst>
              <a:ext uri="{FF2B5EF4-FFF2-40B4-BE49-F238E27FC236}">
                <a16:creationId xmlns:a16="http://schemas.microsoft.com/office/drawing/2014/main" id="{8FBA34E4-417D-4395-BFC2-1995942F6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39">
            <a:extLst>
              <a:ext uri="{FF2B5EF4-FFF2-40B4-BE49-F238E27FC236}">
                <a16:creationId xmlns:a16="http://schemas.microsoft.com/office/drawing/2014/main" id="{58574FBC-0B97-44CD-82E3-CD79C02245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0" name="Freeform 5">
              <a:extLst>
                <a:ext uri="{FF2B5EF4-FFF2-40B4-BE49-F238E27FC236}">
                  <a16:creationId xmlns:a16="http://schemas.microsoft.com/office/drawing/2014/main" id="{AB790A35-B7E9-4872-BC12-F6C54ACC9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6">
              <a:extLst>
                <a:ext uri="{FF2B5EF4-FFF2-40B4-BE49-F238E27FC236}">
                  <a16:creationId xmlns:a16="http://schemas.microsoft.com/office/drawing/2014/main" id="{AB1B8A48-B44F-4C3D-B137-7BCF8AB838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7">
              <a:extLst>
                <a:ext uri="{FF2B5EF4-FFF2-40B4-BE49-F238E27FC236}">
                  <a16:creationId xmlns:a16="http://schemas.microsoft.com/office/drawing/2014/main" id="{FA03E1FB-875B-4CF6-80B6-FB858876DC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8">
              <a:extLst>
                <a:ext uri="{FF2B5EF4-FFF2-40B4-BE49-F238E27FC236}">
                  <a16:creationId xmlns:a16="http://schemas.microsoft.com/office/drawing/2014/main" id="{D0B55E84-4CE6-419A-B1DE-C881ED17F9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9">
              <a:extLst>
                <a:ext uri="{FF2B5EF4-FFF2-40B4-BE49-F238E27FC236}">
                  <a16:creationId xmlns:a16="http://schemas.microsoft.com/office/drawing/2014/main" id="{55E2F09C-13D9-4D80-A2D8-2F35C7DAB4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10">
              <a:extLst>
                <a:ext uri="{FF2B5EF4-FFF2-40B4-BE49-F238E27FC236}">
                  <a16:creationId xmlns:a16="http://schemas.microsoft.com/office/drawing/2014/main" id="{2F5EB0FE-DFE0-4B23-8A12-6B87F80556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1">
              <a:extLst>
                <a:ext uri="{FF2B5EF4-FFF2-40B4-BE49-F238E27FC236}">
                  <a16:creationId xmlns:a16="http://schemas.microsoft.com/office/drawing/2014/main" id="{1FC0626B-B00C-4C09-8FA2-15372B5C8E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2">
              <a:extLst>
                <a:ext uri="{FF2B5EF4-FFF2-40B4-BE49-F238E27FC236}">
                  <a16:creationId xmlns:a16="http://schemas.microsoft.com/office/drawing/2014/main" id="{964C17D7-5BBB-4569-ACF7-66AB21415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3">
              <a:extLst>
                <a:ext uri="{FF2B5EF4-FFF2-40B4-BE49-F238E27FC236}">
                  <a16:creationId xmlns:a16="http://schemas.microsoft.com/office/drawing/2014/main" id="{36A8C39D-4264-4AB2-B003-3F3BD6C5E5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4">
              <a:extLst>
                <a:ext uri="{FF2B5EF4-FFF2-40B4-BE49-F238E27FC236}">
                  <a16:creationId xmlns:a16="http://schemas.microsoft.com/office/drawing/2014/main" id="{3AA3347D-3F6B-4E87-8B59-EF19DCBF6C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5">
              <a:extLst>
                <a:ext uri="{FF2B5EF4-FFF2-40B4-BE49-F238E27FC236}">
                  <a16:creationId xmlns:a16="http://schemas.microsoft.com/office/drawing/2014/main" id="{12F3C5A6-72F1-4228-9B68-E10A13B6AD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6">
              <a:extLst>
                <a:ext uri="{FF2B5EF4-FFF2-40B4-BE49-F238E27FC236}">
                  <a16:creationId xmlns:a16="http://schemas.microsoft.com/office/drawing/2014/main" id="{A9415F69-5B1F-4863-9214-AC643BED2E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7">
              <a:extLst>
                <a:ext uri="{FF2B5EF4-FFF2-40B4-BE49-F238E27FC236}">
                  <a16:creationId xmlns:a16="http://schemas.microsoft.com/office/drawing/2014/main" id="{B1E1FC00-C86F-4538-8872-05A62227F0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8">
              <a:extLst>
                <a:ext uri="{FF2B5EF4-FFF2-40B4-BE49-F238E27FC236}">
                  <a16:creationId xmlns:a16="http://schemas.microsoft.com/office/drawing/2014/main" id="{4B58F2D1-9473-4D67-BFDA-04C36573DE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9">
              <a:extLst>
                <a:ext uri="{FF2B5EF4-FFF2-40B4-BE49-F238E27FC236}">
                  <a16:creationId xmlns:a16="http://schemas.microsoft.com/office/drawing/2014/main" id="{30A30F1D-74B3-4941-8403-C3B081A7C9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20">
              <a:extLst>
                <a:ext uri="{FF2B5EF4-FFF2-40B4-BE49-F238E27FC236}">
                  <a16:creationId xmlns:a16="http://schemas.microsoft.com/office/drawing/2014/main" id="{87E5AAA3-603D-4A2F-99B5-67059D558C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1">
              <a:extLst>
                <a:ext uri="{FF2B5EF4-FFF2-40B4-BE49-F238E27FC236}">
                  <a16:creationId xmlns:a16="http://schemas.microsoft.com/office/drawing/2014/main" id="{1A72F93B-E9DD-486F-A9A8-33F3D0CDCD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22">
              <a:extLst>
                <a:ext uri="{FF2B5EF4-FFF2-40B4-BE49-F238E27FC236}">
                  <a16:creationId xmlns:a16="http://schemas.microsoft.com/office/drawing/2014/main" id="{A9AD54E7-0A79-438E-BA39-6EB8FDB66F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23">
              <a:extLst>
                <a:ext uri="{FF2B5EF4-FFF2-40B4-BE49-F238E27FC236}">
                  <a16:creationId xmlns:a16="http://schemas.microsoft.com/office/drawing/2014/main" id="{E3A182D1-A284-449C-A9CC-34D883BE28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60">
            <a:extLst>
              <a:ext uri="{FF2B5EF4-FFF2-40B4-BE49-F238E27FC236}">
                <a16:creationId xmlns:a16="http://schemas.microsoft.com/office/drawing/2014/main" id="{49A6AD9A-125C-48D0-B67B-547264BA6F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4473771" cy="4477933"/>
            <a:chOff x="807084" y="1186483"/>
            <a:chExt cx="4473771" cy="4477933"/>
          </a:xfrm>
        </p:grpSpPr>
        <p:sp>
          <p:nvSpPr>
            <p:cNvPr id="90" name="Rectangle 61">
              <a:extLst>
                <a:ext uri="{FF2B5EF4-FFF2-40B4-BE49-F238E27FC236}">
                  <a16:creationId xmlns:a16="http://schemas.microsoft.com/office/drawing/2014/main" id="{535B949A-550E-4E36-B4E0-3823B86F23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39">
              <a:extLst>
                <a:ext uri="{FF2B5EF4-FFF2-40B4-BE49-F238E27FC236}">
                  <a16:creationId xmlns:a16="http://schemas.microsoft.com/office/drawing/2014/main" id="{9A8832F1-BFC2-4737-BC9A-29348C9C2F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3">
              <a:extLst>
                <a:ext uri="{FF2B5EF4-FFF2-40B4-BE49-F238E27FC236}">
                  <a16:creationId xmlns:a16="http://schemas.microsoft.com/office/drawing/2014/main" id="{E99AF8A7-7DA3-495F-A3EC-A035749A8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p:cNvSpPr>
            <a:spLocks noGrp="1"/>
          </p:cNvSpPr>
          <p:nvPr>
            <p:ph type="title"/>
          </p:nvPr>
        </p:nvSpPr>
        <p:spPr>
          <a:xfrm>
            <a:off x="895415" y="2075504"/>
            <a:ext cx="4299456" cy="2042725"/>
          </a:xfrm>
        </p:spPr>
        <p:txBody>
          <a:bodyPr vert="horz" lIns="228600" tIns="228600" rIns="228600" bIns="0" rtlCol="0" anchor="b">
            <a:normAutofit/>
          </a:bodyPr>
          <a:lstStyle/>
          <a:p>
            <a:pPr>
              <a:lnSpc>
                <a:spcPct val="80000"/>
              </a:lnSpc>
            </a:pPr>
            <a:r>
              <a:rPr lang="en-US" sz="3400"/>
              <a:t>Una estética: romanticismo e imagen de “lo colonial”</a:t>
            </a:r>
          </a:p>
        </p:txBody>
      </p:sp>
      <p:sp>
        <p:nvSpPr>
          <p:cNvPr id="93" name="Content Placeholder 8">
            <a:extLst>
              <a:ext uri="{FF2B5EF4-FFF2-40B4-BE49-F238E27FC236}">
                <a16:creationId xmlns:a16="http://schemas.microsoft.com/office/drawing/2014/main" id="{5461F7A2-8357-E9ED-F493-3665DFEBC35F}"/>
              </a:ext>
            </a:extLst>
          </p:cNvPr>
          <p:cNvSpPr>
            <a:spLocks noGrp="1"/>
          </p:cNvSpPr>
          <p:nvPr>
            <p:ph idx="1"/>
          </p:nvPr>
        </p:nvSpPr>
        <p:spPr>
          <a:xfrm>
            <a:off x="895416" y="4202728"/>
            <a:ext cx="4299455" cy="1026125"/>
          </a:xfrm>
        </p:spPr>
        <p:txBody>
          <a:bodyPr vert="horz" lIns="91440" tIns="0" rIns="91440" bIns="45720" rtlCol="0">
            <a:normAutofit/>
          </a:bodyPr>
          <a:lstStyle/>
          <a:p>
            <a:pPr marL="0" indent="0" algn="ctr">
              <a:lnSpc>
                <a:spcPct val="100000"/>
              </a:lnSpc>
              <a:buNone/>
            </a:pPr>
            <a:r>
              <a:rPr lang="en-US">
                <a:solidFill>
                  <a:srgbClr val="FFFEFF"/>
                </a:solidFill>
              </a:rPr>
              <a:t>La construcción de los tipos populares</a:t>
            </a:r>
          </a:p>
          <a:p>
            <a:pPr marL="0" indent="0" algn="ctr">
              <a:lnSpc>
                <a:spcPct val="100000"/>
              </a:lnSpc>
              <a:buNone/>
            </a:pPr>
            <a:r>
              <a:rPr lang="en-US">
                <a:solidFill>
                  <a:srgbClr val="FFFEFF"/>
                </a:solidFill>
              </a:rPr>
              <a:t>Lo “colonial” y el folclore</a:t>
            </a:r>
          </a:p>
        </p:txBody>
      </p:sp>
      <p:pic>
        <p:nvPicPr>
          <p:cNvPr id="4"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11061" r="9468"/>
          <a:stretch/>
        </p:blipFill>
        <p:spPr>
          <a:xfrm>
            <a:off x="6092491" y="10"/>
            <a:ext cx="3052074" cy="6857990"/>
          </a:xfrm>
          <a:prstGeom prst="rect">
            <a:avLst/>
          </a:prstGeom>
          <a:ln w="9525">
            <a:noFill/>
          </a:ln>
        </p:spPr>
      </p:pic>
    </p:spTree>
    <p:extLst>
      <p:ext uri="{BB962C8B-B14F-4D97-AF65-F5344CB8AC3E}">
        <p14:creationId xmlns:p14="http://schemas.microsoft.com/office/powerpoint/2010/main" val="2100641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024D248-87CA-4666-BB50-B93BF1A6FB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81446A0E-C360-4370-A384-224EF4B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1" name="Freeform 6">
              <a:extLst>
                <a:ext uri="{FF2B5EF4-FFF2-40B4-BE49-F238E27FC236}">
                  <a16:creationId xmlns:a16="http://schemas.microsoft.com/office/drawing/2014/main" id="{375CF781-ABBD-4539-AE85-B013EDD7E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2" name="Freeform 7">
              <a:extLst>
                <a:ext uri="{FF2B5EF4-FFF2-40B4-BE49-F238E27FC236}">
                  <a16:creationId xmlns:a16="http://schemas.microsoft.com/office/drawing/2014/main" id="{F3350EF4-E7A6-48D2-8B21-9DD8F1CB9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3" name="Freeform 8">
              <a:extLst>
                <a:ext uri="{FF2B5EF4-FFF2-40B4-BE49-F238E27FC236}">
                  <a16:creationId xmlns:a16="http://schemas.microsoft.com/office/drawing/2014/main" id="{1F517A69-FE01-464B-9A05-3499576A9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4" name="Freeform 9">
              <a:extLst>
                <a:ext uri="{FF2B5EF4-FFF2-40B4-BE49-F238E27FC236}">
                  <a16:creationId xmlns:a16="http://schemas.microsoft.com/office/drawing/2014/main" id="{AADC7005-409B-4A18-ABD2-3BC40B989A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5" name="Freeform 10">
              <a:extLst>
                <a:ext uri="{FF2B5EF4-FFF2-40B4-BE49-F238E27FC236}">
                  <a16:creationId xmlns:a16="http://schemas.microsoft.com/office/drawing/2014/main" id="{E7E7D4D7-F6DE-4530-876A-7AF7ED9332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6" name="Freeform 11">
              <a:extLst>
                <a:ext uri="{FF2B5EF4-FFF2-40B4-BE49-F238E27FC236}">
                  <a16:creationId xmlns:a16="http://schemas.microsoft.com/office/drawing/2014/main" id="{4FD811BB-DC05-49BD-934D-C52A0455B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7" name="Freeform 12">
              <a:extLst>
                <a:ext uri="{FF2B5EF4-FFF2-40B4-BE49-F238E27FC236}">
                  <a16:creationId xmlns:a16="http://schemas.microsoft.com/office/drawing/2014/main" id="{328F383D-072B-4F56-8238-83F7F524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8" name="Freeform 13">
              <a:extLst>
                <a:ext uri="{FF2B5EF4-FFF2-40B4-BE49-F238E27FC236}">
                  <a16:creationId xmlns:a16="http://schemas.microsoft.com/office/drawing/2014/main" id="{2F3E6887-3D62-47E0-BF7E-80A33A3EA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9" name="Freeform 14">
              <a:extLst>
                <a:ext uri="{FF2B5EF4-FFF2-40B4-BE49-F238E27FC236}">
                  <a16:creationId xmlns:a16="http://schemas.microsoft.com/office/drawing/2014/main" id="{0F932455-2E90-40F2-914E-CB4D46E56F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0" name="Freeform 15">
              <a:extLst>
                <a:ext uri="{FF2B5EF4-FFF2-40B4-BE49-F238E27FC236}">
                  <a16:creationId xmlns:a16="http://schemas.microsoft.com/office/drawing/2014/main" id="{9CE34E18-538E-4FBE-A20F-A3F830A6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1" name="Freeform 16">
              <a:extLst>
                <a:ext uri="{FF2B5EF4-FFF2-40B4-BE49-F238E27FC236}">
                  <a16:creationId xmlns:a16="http://schemas.microsoft.com/office/drawing/2014/main" id="{7D614BDF-54BD-46C3-85E5-96EE7B68B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2" name="Freeform 17">
              <a:extLst>
                <a:ext uri="{FF2B5EF4-FFF2-40B4-BE49-F238E27FC236}">
                  <a16:creationId xmlns:a16="http://schemas.microsoft.com/office/drawing/2014/main" id="{0C98C1F4-37D1-4C8C-B86F-C8F65A3C4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3" name="Freeform 18">
              <a:extLst>
                <a:ext uri="{FF2B5EF4-FFF2-40B4-BE49-F238E27FC236}">
                  <a16:creationId xmlns:a16="http://schemas.microsoft.com/office/drawing/2014/main" id="{4C38DF64-C855-4E1D-9327-5444A4E86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4" name="Freeform 19">
              <a:extLst>
                <a:ext uri="{FF2B5EF4-FFF2-40B4-BE49-F238E27FC236}">
                  <a16:creationId xmlns:a16="http://schemas.microsoft.com/office/drawing/2014/main" id="{0E27D78D-BB9D-4B2A-8583-B4B2E14FB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5" name="Freeform 20">
              <a:extLst>
                <a:ext uri="{FF2B5EF4-FFF2-40B4-BE49-F238E27FC236}">
                  <a16:creationId xmlns:a16="http://schemas.microsoft.com/office/drawing/2014/main" id="{FD78ECA6-F850-4BA2-AD0A-E32F2C97F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6" name="Freeform 21">
              <a:extLst>
                <a:ext uri="{FF2B5EF4-FFF2-40B4-BE49-F238E27FC236}">
                  <a16:creationId xmlns:a16="http://schemas.microsoft.com/office/drawing/2014/main" id="{86717E14-EE6A-4BA3-B519-F0E6220BB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7" name="Freeform 22">
              <a:extLst>
                <a:ext uri="{FF2B5EF4-FFF2-40B4-BE49-F238E27FC236}">
                  <a16:creationId xmlns:a16="http://schemas.microsoft.com/office/drawing/2014/main" id="{82CDDB7E-90AB-4368-AED4-F2904A31A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8" name="Freeform 23">
              <a:extLst>
                <a:ext uri="{FF2B5EF4-FFF2-40B4-BE49-F238E27FC236}">
                  <a16:creationId xmlns:a16="http://schemas.microsoft.com/office/drawing/2014/main" id="{56B060D4-4D56-4ABD-B495-528477EEA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grpSp>
      <p:grpSp>
        <p:nvGrpSpPr>
          <p:cNvPr id="30" name="Group 29">
            <a:extLst>
              <a:ext uri="{FF2B5EF4-FFF2-40B4-BE49-F238E27FC236}">
                <a16:creationId xmlns:a16="http://schemas.microsoft.com/office/drawing/2014/main" id="{38BE3980-E33C-47F5-9C30-74FF864BE1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75B0C41B-5860-492D-A229-2AD0EB47B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L"/>
            </a:p>
          </p:txBody>
        </p:sp>
        <p:sp>
          <p:nvSpPr>
            <p:cNvPr id="32" name="Isosceles Triangle 31">
              <a:extLst>
                <a:ext uri="{FF2B5EF4-FFF2-40B4-BE49-F238E27FC236}">
                  <a16:creationId xmlns:a16="http://schemas.microsoft.com/office/drawing/2014/main" id="{58FED3E4-0FF2-4D7C-8C6E-F8DA2ED00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L"/>
            </a:p>
          </p:txBody>
        </p:sp>
        <p:sp>
          <p:nvSpPr>
            <p:cNvPr id="33" name="Rectangle 32">
              <a:extLst>
                <a:ext uri="{FF2B5EF4-FFF2-40B4-BE49-F238E27FC236}">
                  <a16:creationId xmlns:a16="http://schemas.microsoft.com/office/drawing/2014/main" id="{524D354D-03E8-4B3C-AE46-3134F3D1B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L"/>
            </a:p>
          </p:txBody>
        </p:sp>
      </p:grpSp>
      <p:sp useBgFill="1">
        <p:nvSpPr>
          <p:cNvPr id="35" name="Rectangle 34">
            <a:extLst>
              <a:ext uri="{FF2B5EF4-FFF2-40B4-BE49-F238E27FC236}">
                <a16:creationId xmlns:a16="http://schemas.microsoft.com/office/drawing/2014/main" id="{7A776897-8419-4FC1-8178-13891A1CE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B3515FC-94D0-4747-8282-011865E649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F3CE5B60-0740-4486-85B4-D9713DDFA0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1F019011-E969-4A96-9301-46A365D444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5E2E88F8-3D18-4FDD-A355-0F9845C3E2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57AF7D78-BF00-4035-9988-F6468DABD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0ED3E37A-C62C-41E0-8BA4-7BB10DACA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F9F2475D-BD23-4060-905B-38B4D6589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DD89E344-C19C-4157-9FFC-44426E72BD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987E456B-309E-4620-99B1-1265C732EA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5671870B-D781-4DC4-839E-DC33050D60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DE58C6B7-85DC-4C30-A559-CE1E033C04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362D597E-D01F-45A4-961C-05381B2E0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0634E3CA-2C2B-49E7-98A1-62A6AAAFB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3EB5D56C-9B30-4E34-93EF-159C1D0C50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3CE4A616-19DB-44F9-8BDF-5CF2250395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5F6B5CAC-A080-4E4E-8E91-4DD00AB0FB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ECE46434-B347-47C5-AD49-5852EAE17A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1DDA25E1-25CF-413C-A2AE-7A5DD421E6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40F46F73-2C20-4CE1-9469-DD6B0E177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B66C340D-DC19-4383-ACE2-3276BF7072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C2DADFCD-95D2-4023-A8AB-13C40B023D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5941686" cy="4477933"/>
            <a:chOff x="807084" y="1186483"/>
            <a:chExt cx="5941686" cy="4477933"/>
          </a:xfrm>
        </p:grpSpPr>
        <p:sp>
          <p:nvSpPr>
            <p:cNvPr id="59" name="Rectangle 58">
              <a:extLst>
                <a:ext uri="{FF2B5EF4-FFF2-40B4-BE49-F238E27FC236}">
                  <a16:creationId xmlns:a16="http://schemas.microsoft.com/office/drawing/2014/main" id="{B8476DE0-A934-4643-A6AD-9E2414B28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780" y="1186483"/>
              <a:ext cx="5940295"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39">
              <a:extLst>
                <a:ext uri="{FF2B5EF4-FFF2-40B4-BE49-F238E27FC236}">
                  <a16:creationId xmlns:a16="http://schemas.microsoft.com/office/drawing/2014/main" id="{65B60821-3A23-4C48-84ED-7E7051A5F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574311"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E7D2DD0-545B-4C0E-BE5A-F02825C3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5941686"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p:cNvSpPr>
            <a:spLocks noGrp="1"/>
          </p:cNvSpPr>
          <p:nvPr>
            <p:ph type="title"/>
          </p:nvPr>
        </p:nvSpPr>
        <p:spPr>
          <a:xfrm>
            <a:off x="895414" y="2075504"/>
            <a:ext cx="5769989" cy="1748729"/>
          </a:xfrm>
        </p:spPr>
        <p:txBody>
          <a:bodyPr vert="horz" lIns="228600" tIns="228600" rIns="228600" bIns="0" rtlCol="0" anchor="b">
            <a:normAutofit/>
          </a:bodyPr>
          <a:lstStyle/>
          <a:p>
            <a:pPr>
              <a:lnSpc>
                <a:spcPct val="80000"/>
              </a:lnSpc>
            </a:pPr>
            <a:r>
              <a:rPr lang="en-US" sz="2800" dirty="0"/>
              <a:t>¿La </a:t>
            </a:r>
            <a:r>
              <a:rPr lang="en-US" sz="2800" dirty="0" err="1"/>
              <a:t>fotografía</a:t>
            </a:r>
            <a:r>
              <a:rPr lang="en-US" sz="2800" dirty="0"/>
              <a:t> </a:t>
            </a:r>
            <a:r>
              <a:rPr lang="en-US" sz="2800" dirty="0" err="1"/>
              <a:t>otro</a:t>
            </a:r>
            <a:r>
              <a:rPr lang="en-US" sz="2800" dirty="0"/>
              <a:t> </a:t>
            </a:r>
            <a:r>
              <a:rPr lang="en-US" sz="2800" dirty="0" err="1"/>
              <a:t>lenguaje</a:t>
            </a:r>
            <a:r>
              <a:rPr lang="en-US" sz="2800" dirty="0"/>
              <a:t>?</a:t>
            </a:r>
            <a:br>
              <a:rPr lang="en-US" sz="2800" dirty="0"/>
            </a:br>
            <a:r>
              <a:rPr lang="en-US" sz="2800" dirty="0"/>
              <a:t>¿</a:t>
            </a:r>
            <a:r>
              <a:rPr lang="en-US" sz="2800" dirty="0" err="1"/>
              <a:t>Otro</a:t>
            </a:r>
            <a:r>
              <a:rPr lang="en-US" sz="2800" dirty="0"/>
              <a:t> canon para “lo colonial” </a:t>
            </a:r>
            <a:r>
              <a:rPr lang="en-US" sz="2800" dirty="0" err="1"/>
              <a:t>en</a:t>
            </a:r>
            <a:r>
              <a:rPr lang="en-US" sz="2800" dirty="0"/>
              <a:t> </a:t>
            </a:r>
            <a:r>
              <a:rPr lang="en-US" sz="2800" dirty="0" err="1"/>
              <a:t>el</a:t>
            </a:r>
            <a:r>
              <a:rPr lang="en-US" sz="2800" dirty="0"/>
              <a:t> </a:t>
            </a:r>
            <a:r>
              <a:rPr lang="en-US" sz="2800" dirty="0" err="1"/>
              <a:t>siglo</a:t>
            </a:r>
            <a:r>
              <a:rPr lang="en-US" sz="2800" dirty="0"/>
              <a:t> XIX?</a:t>
            </a:r>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t="8997" r="-1" b="-1"/>
          <a:stretch/>
        </p:blipFill>
        <p:spPr>
          <a:xfrm>
            <a:off x="7557328" y="227"/>
            <a:ext cx="4634671" cy="6858000"/>
          </a:xfrm>
          <a:prstGeom prst="rect">
            <a:avLst/>
          </a:prstGeom>
          <a:ln w="9525">
            <a:noFill/>
          </a:ln>
        </p:spPr>
      </p:pic>
    </p:spTree>
    <p:extLst>
      <p:ext uri="{BB962C8B-B14F-4D97-AF65-F5344CB8AC3E}">
        <p14:creationId xmlns:p14="http://schemas.microsoft.com/office/powerpoint/2010/main" val="635672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024D248-87CA-4666-BB50-B93BF1A6FB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81446A0E-C360-4370-A384-224EF4B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1" name="Freeform 6">
              <a:extLst>
                <a:ext uri="{FF2B5EF4-FFF2-40B4-BE49-F238E27FC236}">
                  <a16:creationId xmlns:a16="http://schemas.microsoft.com/office/drawing/2014/main" id="{375CF781-ABBD-4539-AE85-B013EDD7E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2" name="Freeform 7">
              <a:extLst>
                <a:ext uri="{FF2B5EF4-FFF2-40B4-BE49-F238E27FC236}">
                  <a16:creationId xmlns:a16="http://schemas.microsoft.com/office/drawing/2014/main" id="{F3350EF4-E7A6-48D2-8B21-9DD8F1CB9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3" name="Freeform 8">
              <a:extLst>
                <a:ext uri="{FF2B5EF4-FFF2-40B4-BE49-F238E27FC236}">
                  <a16:creationId xmlns:a16="http://schemas.microsoft.com/office/drawing/2014/main" id="{1F517A69-FE01-464B-9A05-3499576A9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4" name="Freeform 9">
              <a:extLst>
                <a:ext uri="{FF2B5EF4-FFF2-40B4-BE49-F238E27FC236}">
                  <a16:creationId xmlns:a16="http://schemas.microsoft.com/office/drawing/2014/main" id="{AADC7005-409B-4A18-ABD2-3BC40B989A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5" name="Freeform 10">
              <a:extLst>
                <a:ext uri="{FF2B5EF4-FFF2-40B4-BE49-F238E27FC236}">
                  <a16:creationId xmlns:a16="http://schemas.microsoft.com/office/drawing/2014/main" id="{E7E7D4D7-F6DE-4530-876A-7AF7ED9332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6" name="Freeform 11">
              <a:extLst>
                <a:ext uri="{FF2B5EF4-FFF2-40B4-BE49-F238E27FC236}">
                  <a16:creationId xmlns:a16="http://schemas.microsoft.com/office/drawing/2014/main" id="{4FD811BB-DC05-49BD-934D-C52A0455B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7" name="Freeform 12">
              <a:extLst>
                <a:ext uri="{FF2B5EF4-FFF2-40B4-BE49-F238E27FC236}">
                  <a16:creationId xmlns:a16="http://schemas.microsoft.com/office/drawing/2014/main" id="{328F383D-072B-4F56-8238-83F7F524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8" name="Freeform 13">
              <a:extLst>
                <a:ext uri="{FF2B5EF4-FFF2-40B4-BE49-F238E27FC236}">
                  <a16:creationId xmlns:a16="http://schemas.microsoft.com/office/drawing/2014/main" id="{2F3E6887-3D62-47E0-BF7E-80A33A3EA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9" name="Freeform 14">
              <a:extLst>
                <a:ext uri="{FF2B5EF4-FFF2-40B4-BE49-F238E27FC236}">
                  <a16:creationId xmlns:a16="http://schemas.microsoft.com/office/drawing/2014/main" id="{0F932455-2E90-40F2-914E-CB4D46E56F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0" name="Freeform 15">
              <a:extLst>
                <a:ext uri="{FF2B5EF4-FFF2-40B4-BE49-F238E27FC236}">
                  <a16:creationId xmlns:a16="http://schemas.microsoft.com/office/drawing/2014/main" id="{9CE34E18-538E-4FBE-A20F-A3F830A6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1" name="Freeform 16">
              <a:extLst>
                <a:ext uri="{FF2B5EF4-FFF2-40B4-BE49-F238E27FC236}">
                  <a16:creationId xmlns:a16="http://schemas.microsoft.com/office/drawing/2014/main" id="{7D614BDF-54BD-46C3-85E5-96EE7B68B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2" name="Freeform 17">
              <a:extLst>
                <a:ext uri="{FF2B5EF4-FFF2-40B4-BE49-F238E27FC236}">
                  <a16:creationId xmlns:a16="http://schemas.microsoft.com/office/drawing/2014/main" id="{0C98C1F4-37D1-4C8C-B86F-C8F65A3C4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3" name="Freeform 18">
              <a:extLst>
                <a:ext uri="{FF2B5EF4-FFF2-40B4-BE49-F238E27FC236}">
                  <a16:creationId xmlns:a16="http://schemas.microsoft.com/office/drawing/2014/main" id="{4C38DF64-C855-4E1D-9327-5444A4E86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4" name="Freeform 19">
              <a:extLst>
                <a:ext uri="{FF2B5EF4-FFF2-40B4-BE49-F238E27FC236}">
                  <a16:creationId xmlns:a16="http://schemas.microsoft.com/office/drawing/2014/main" id="{0E27D78D-BB9D-4B2A-8583-B4B2E14FB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5" name="Freeform 20">
              <a:extLst>
                <a:ext uri="{FF2B5EF4-FFF2-40B4-BE49-F238E27FC236}">
                  <a16:creationId xmlns:a16="http://schemas.microsoft.com/office/drawing/2014/main" id="{FD78ECA6-F850-4BA2-AD0A-E32F2C97F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6" name="Freeform 21">
              <a:extLst>
                <a:ext uri="{FF2B5EF4-FFF2-40B4-BE49-F238E27FC236}">
                  <a16:creationId xmlns:a16="http://schemas.microsoft.com/office/drawing/2014/main" id="{86717E14-EE6A-4BA3-B519-F0E6220BB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7" name="Freeform 22">
              <a:extLst>
                <a:ext uri="{FF2B5EF4-FFF2-40B4-BE49-F238E27FC236}">
                  <a16:creationId xmlns:a16="http://schemas.microsoft.com/office/drawing/2014/main" id="{82CDDB7E-90AB-4368-AED4-F2904A31A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8" name="Freeform 23">
              <a:extLst>
                <a:ext uri="{FF2B5EF4-FFF2-40B4-BE49-F238E27FC236}">
                  <a16:creationId xmlns:a16="http://schemas.microsoft.com/office/drawing/2014/main" id="{56B060D4-4D56-4ABD-B495-528477EEA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grpSp>
      <p:grpSp>
        <p:nvGrpSpPr>
          <p:cNvPr id="30" name="Group 29">
            <a:extLst>
              <a:ext uri="{FF2B5EF4-FFF2-40B4-BE49-F238E27FC236}">
                <a16:creationId xmlns:a16="http://schemas.microsoft.com/office/drawing/2014/main" id="{38BE3980-E33C-47F5-9C30-74FF864BE1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75B0C41B-5860-492D-A229-2AD0EB47B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L"/>
            </a:p>
          </p:txBody>
        </p:sp>
        <p:sp>
          <p:nvSpPr>
            <p:cNvPr id="32" name="Isosceles Triangle 31">
              <a:extLst>
                <a:ext uri="{FF2B5EF4-FFF2-40B4-BE49-F238E27FC236}">
                  <a16:creationId xmlns:a16="http://schemas.microsoft.com/office/drawing/2014/main" id="{58FED3E4-0FF2-4D7C-8C6E-F8DA2ED00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L"/>
            </a:p>
          </p:txBody>
        </p:sp>
        <p:sp>
          <p:nvSpPr>
            <p:cNvPr id="33" name="Rectangle 32">
              <a:extLst>
                <a:ext uri="{FF2B5EF4-FFF2-40B4-BE49-F238E27FC236}">
                  <a16:creationId xmlns:a16="http://schemas.microsoft.com/office/drawing/2014/main" id="{524D354D-03E8-4B3C-AE46-3134F3D1B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L"/>
            </a:p>
          </p:txBody>
        </p:sp>
      </p:grpSp>
      <p:sp useBgFill="1">
        <p:nvSpPr>
          <p:cNvPr id="35" name="Rectangle 34">
            <a:extLst>
              <a:ext uri="{FF2B5EF4-FFF2-40B4-BE49-F238E27FC236}">
                <a16:creationId xmlns:a16="http://schemas.microsoft.com/office/drawing/2014/main" id="{4073BB3D-5311-4C53-A7AA-D4D108766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58F2F30-A1A9-4987-A87C-CBFF99B622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E4692F78-70A4-4B02-BF07-11767BE584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60EC1388-7125-44A6-ADC1-62B4A68CF5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FAA4464E-925F-4E17-AEF2-B46DF0E14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9CCC0F2C-DDBC-45F7-95FC-1B9BBEFB56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93C5E6A8-CCD2-4E55-8EAA-1496943CCA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9EDB6D88-CDA8-4C45-8AD9-D96CFDA525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690755EF-B69F-4902-B9D9-6B50D645CD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29CBE48F-7EE2-47A5-BDC4-0ACEE3249B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C5D280FE-6A00-4F9D-9C18-08CA0CF26A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C1695409-96B7-4AA3-B384-8BA67DA831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78A2D20C-4FA4-4920-95D5-E3065B17DC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2E2482E3-5745-4AF9-9BC2-EB0CD311C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507045D2-0A6A-47CD-94AC-9CF7860899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3ED1E365-5C8A-4B62-BDF6-7377B32069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2B05E9D2-3E7C-48C4-83B2-05C050C52B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A144C3D5-60EA-409B-865A-09D54163CB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BAFE7EAA-64C7-4B6D-8ABE-25F186B0CA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1B7504E4-A188-4769-ACBD-012A7EA83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C5055D50-E7D0-4ED1-9D59-17ECAE74E3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ACE0F3D7-CAEE-4AC8-B8B1-883B45EA4C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6509954" cy="4477933"/>
            <a:chOff x="807084" y="1186483"/>
            <a:chExt cx="6509954" cy="4477933"/>
          </a:xfrm>
        </p:grpSpPr>
        <p:sp>
          <p:nvSpPr>
            <p:cNvPr id="59" name="Rectangle 58">
              <a:extLst>
                <a:ext uri="{FF2B5EF4-FFF2-40B4-BE49-F238E27FC236}">
                  <a16:creationId xmlns:a16="http://schemas.microsoft.com/office/drawing/2014/main" id="{FB29F53A-CC77-4CA2-B1B1-67E429622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846" y="1186483"/>
              <a:ext cx="6508430"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39">
              <a:extLst>
                <a:ext uri="{FF2B5EF4-FFF2-40B4-BE49-F238E27FC236}">
                  <a16:creationId xmlns:a16="http://schemas.microsoft.com/office/drawing/2014/main" id="{E6FD6400-8A97-49EE-8F53-041EF8BA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858445"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BA3545E-3445-4290-BF30-A53F15C26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6509954"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p:cNvSpPr>
            <a:spLocks noGrp="1"/>
          </p:cNvSpPr>
          <p:nvPr>
            <p:ph type="title"/>
          </p:nvPr>
        </p:nvSpPr>
        <p:spPr>
          <a:xfrm>
            <a:off x="895414" y="2075504"/>
            <a:ext cx="6337231" cy="1748729"/>
          </a:xfrm>
        </p:spPr>
        <p:txBody>
          <a:bodyPr vert="horz" lIns="228600" tIns="228600" rIns="228600" bIns="0" rtlCol="0" anchor="b">
            <a:normAutofit/>
          </a:bodyPr>
          <a:lstStyle/>
          <a:p>
            <a:pPr>
              <a:lnSpc>
                <a:spcPct val="80000"/>
              </a:lnSpc>
            </a:pPr>
            <a:r>
              <a:rPr lang="en-US" sz="5400"/>
              <a:t>Exotismo de lo racial</a:t>
            </a:r>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5850" r="536"/>
          <a:stretch/>
        </p:blipFill>
        <p:spPr>
          <a:xfrm>
            <a:off x="8131304" y="227"/>
            <a:ext cx="4060695" cy="6858000"/>
          </a:xfrm>
          <a:prstGeom prst="rect">
            <a:avLst/>
          </a:prstGeom>
          <a:ln w="9525">
            <a:noFill/>
          </a:ln>
        </p:spPr>
      </p:pic>
    </p:spTree>
    <p:extLst>
      <p:ext uri="{BB962C8B-B14F-4D97-AF65-F5344CB8AC3E}">
        <p14:creationId xmlns:p14="http://schemas.microsoft.com/office/powerpoint/2010/main" val="80098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La seducción de lo exótico, sensualidad, imagen de América</a:t>
            </a:r>
            <a:endParaRPr lang="es-CL"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6491" y="803275"/>
            <a:ext cx="6084956" cy="5248275"/>
          </a:xfrm>
        </p:spPr>
      </p:pic>
    </p:spTree>
    <p:extLst>
      <p:ext uri="{BB962C8B-B14F-4D97-AF65-F5344CB8AC3E}">
        <p14:creationId xmlns:p14="http://schemas.microsoft.com/office/powerpoint/2010/main" val="28068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4A9B-5697-4B35-C1FF-7CED5D1BFADE}"/>
              </a:ext>
            </a:extLst>
          </p:cNvPr>
          <p:cNvSpPr>
            <a:spLocks noGrp="1"/>
          </p:cNvSpPr>
          <p:nvPr>
            <p:ph type="title"/>
          </p:nvPr>
        </p:nvSpPr>
        <p:spPr>
          <a:xfrm>
            <a:off x="648930" y="629267"/>
            <a:ext cx="9252154" cy="1016654"/>
          </a:xfrm>
        </p:spPr>
        <p:txBody>
          <a:bodyPr>
            <a:normAutofit fontScale="90000"/>
          </a:bodyPr>
          <a:lstStyle/>
          <a:p>
            <a:r>
              <a:rPr lang="es-CL" sz="4400" dirty="0">
                <a:solidFill>
                  <a:schemeClr val="tx1"/>
                </a:solidFill>
              </a:rPr>
              <a:t>Miradas sobre lo colonial</a:t>
            </a:r>
            <a:br>
              <a:rPr lang="en-CL" sz="4400" dirty="0">
                <a:solidFill>
                  <a:schemeClr val="tx1"/>
                </a:solidFill>
              </a:rPr>
            </a:br>
            <a:endParaRPr lang="en-CL" dirty="0">
              <a:solidFill>
                <a:srgbClr val="EBEBEB"/>
              </a:solidFill>
            </a:endParaRPr>
          </a:p>
        </p:txBody>
      </p:sp>
      <p:graphicFrame>
        <p:nvGraphicFramePr>
          <p:cNvPr id="4" name="Content Placeholder 3">
            <a:extLst>
              <a:ext uri="{FF2B5EF4-FFF2-40B4-BE49-F238E27FC236}">
                <a16:creationId xmlns:a16="http://schemas.microsoft.com/office/drawing/2014/main" id="{C1B700FD-36A1-15A5-8B81-1EBEFA4C6631}"/>
              </a:ext>
            </a:extLst>
          </p:cNvPr>
          <p:cNvGraphicFramePr>
            <a:graphicFrameLocks noGrp="1"/>
          </p:cNvGraphicFramePr>
          <p:nvPr>
            <p:ph idx="1"/>
            <p:extLst>
              <p:ext uri="{D42A27DB-BD31-4B8C-83A1-F6EECF244321}">
                <p14:modId xmlns:p14="http://schemas.microsoft.com/office/powerpoint/2010/main" val="3809493084"/>
              </p:ext>
            </p:extLst>
          </p:nvPr>
        </p:nvGraphicFramePr>
        <p:xfrm>
          <a:off x="899272" y="2810256"/>
          <a:ext cx="10394687" cy="3404277"/>
        </p:xfrm>
        <a:graphic>
          <a:graphicData uri="http://schemas.openxmlformats.org/drawingml/2006/table">
            <a:tbl>
              <a:tblPr>
                <a:solidFill>
                  <a:schemeClr val="accent1">
                    <a:lumMod val="20000"/>
                    <a:lumOff val="80000"/>
                  </a:schemeClr>
                </a:solidFill>
                <a:tableStyleId>{5C22544A-7EE6-4342-B048-85BDC9FD1C3A}</a:tableStyleId>
              </a:tblPr>
              <a:tblGrid>
                <a:gridCol w="10394687">
                  <a:extLst>
                    <a:ext uri="{9D8B030D-6E8A-4147-A177-3AD203B41FA5}">
                      <a16:colId xmlns:a16="http://schemas.microsoft.com/office/drawing/2014/main" val="378754236"/>
                    </a:ext>
                  </a:extLst>
                </a:gridCol>
              </a:tblGrid>
              <a:tr h="3404277">
                <a:tc>
                  <a:txBody>
                    <a:bodyPr/>
                    <a:lstStyle/>
                    <a:p>
                      <a:pPr marL="228600" algn="l">
                        <a:lnSpc>
                          <a:spcPct val="106000"/>
                        </a:lnSpc>
                      </a:pPr>
                      <a:r>
                        <a:rPr lang="es-CL" sz="2200" cap="none" spc="0" dirty="0">
                          <a:solidFill>
                            <a:schemeClr val="tx1"/>
                          </a:solidFill>
                          <a:effectLst/>
                        </a:rPr>
                        <a:t> </a:t>
                      </a:r>
                      <a:endParaRPr lang="en-CL" sz="2200" cap="none" spc="0" dirty="0">
                        <a:solidFill>
                          <a:schemeClr val="tx1"/>
                        </a:solidFill>
                        <a:effectLst/>
                      </a:endParaRPr>
                    </a:p>
                    <a:p>
                      <a:pPr algn="just">
                        <a:lnSpc>
                          <a:spcPct val="106000"/>
                        </a:lnSpc>
                      </a:pPr>
                      <a:r>
                        <a:rPr lang="es-CL" sz="2200" cap="none" spc="0" dirty="0">
                          <a:solidFill>
                            <a:schemeClr val="tx1"/>
                          </a:solidFill>
                          <a:effectLst/>
                        </a:rPr>
                        <a:t>En este módulo se da cuenta de las </a:t>
                      </a:r>
                      <a:r>
                        <a:rPr lang="es-CL" sz="2200" cap="none" spc="0" dirty="0">
                          <a:solidFill>
                            <a:srgbClr val="FF0000"/>
                          </a:solidFill>
                          <a:effectLst/>
                        </a:rPr>
                        <a:t>trayectorias disciplinarias </a:t>
                      </a:r>
                      <a:r>
                        <a:rPr lang="es-CL" sz="2200" cap="none" spc="0" dirty="0">
                          <a:solidFill>
                            <a:schemeClr val="tx1"/>
                          </a:solidFill>
                          <a:effectLst/>
                        </a:rPr>
                        <a:t>y del saber que han </a:t>
                      </a:r>
                      <a:r>
                        <a:rPr lang="es-CL" sz="2200" cap="none" spc="0" dirty="0">
                          <a:solidFill>
                            <a:srgbClr val="FF0000"/>
                          </a:solidFill>
                          <a:effectLst/>
                        </a:rPr>
                        <a:t>constituido históricamente lo colonial</a:t>
                      </a:r>
                      <a:r>
                        <a:rPr lang="es-CL" sz="2200" cap="none" spc="0" dirty="0">
                          <a:solidFill>
                            <a:schemeClr val="tx1"/>
                          </a:solidFill>
                          <a:effectLst/>
                        </a:rPr>
                        <a:t>. Para ello, se discuten cuestiones como el </a:t>
                      </a:r>
                      <a:r>
                        <a:rPr lang="es-CL" sz="2200" cap="none" spc="0" dirty="0">
                          <a:solidFill>
                            <a:srgbClr val="FF0000"/>
                          </a:solidFill>
                          <a:effectLst/>
                        </a:rPr>
                        <a:t>canon de lo colonial en tanto periodo histórico</a:t>
                      </a:r>
                      <a:r>
                        <a:rPr lang="es-CL" sz="2200" cap="none" spc="0" dirty="0">
                          <a:solidFill>
                            <a:schemeClr val="tx1"/>
                          </a:solidFill>
                          <a:effectLst/>
                        </a:rPr>
                        <a:t>, sus límites, sus características, las </a:t>
                      </a:r>
                      <a:r>
                        <a:rPr lang="es-CL" sz="2200" cap="none" spc="0" dirty="0">
                          <a:solidFill>
                            <a:srgbClr val="FF0000"/>
                          </a:solidFill>
                          <a:effectLst/>
                        </a:rPr>
                        <a:t>periodificaciones</a:t>
                      </a:r>
                      <a:r>
                        <a:rPr lang="es-CL" sz="2200" cap="none" spc="0" dirty="0">
                          <a:solidFill>
                            <a:schemeClr val="tx1"/>
                          </a:solidFill>
                          <a:effectLst/>
                        </a:rPr>
                        <a:t>, la relación entre repertorios textuales de época y su lugar canónico en la reconstrucción de un periodo, así como la </a:t>
                      </a:r>
                      <a:r>
                        <a:rPr lang="es-CL" sz="2200" cap="none" spc="0" dirty="0">
                          <a:solidFill>
                            <a:srgbClr val="FF0000"/>
                          </a:solidFill>
                          <a:effectLst/>
                        </a:rPr>
                        <a:t>incidencia de dichas tradiciones en nuestro conocimiento actual de la experiencia colonial.</a:t>
                      </a:r>
                      <a:endParaRPr lang="en-CL" sz="2200" cap="none" spc="0" dirty="0">
                        <a:solidFill>
                          <a:srgbClr val="FF0000"/>
                        </a:solidFill>
                        <a:effectLst/>
                        <a:latin typeface="Times New Roman" panose="02020603050405020304" pitchFamily="18" charset="0"/>
                        <a:ea typeface="Times New Roman" panose="02020603050405020304" pitchFamily="18" charset="0"/>
                      </a:endParaRPr>
                    </a:p>
                  </a:txBody>
                  <a:tcPr marL="125082" marR="125082" marT="0" marB="12774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211690052"/>
                  </a:ext>
                </a:extLst>
              </a:tr>
            </a:tbl>
          </a:graphicData>
        </a:graphic>
      </p:graphicFrame>
    </p:spTree>
    <p:extLst>
      <p:ext uri="{BB962C8B-B14F-4D97-AF65-F5344CB8AC3E}">
        <p14:creationId xmlns:p14="http://schemas.microsoft.com/office/powerpoint/2010/main" val="37161784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item1">
            <a:extLst>
              <a:ext uri="{FF2B5EF4-FFF2-40B4-BE49-F238E27FC236}">
                <a16:creationId xmlns:a16="http://schemas.microsoft.com/office/drawing/2014/main" id="{C282E1EF-CF0A-29D4-72E7-D123892F9E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19" b="1163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927D013-91F2-4965-B38E-247BB7DEFD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2BEBDCF3-5071-4ECE-BF3C-223C7A9A04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9" name="Freeform 6">
              <a:extLst>
                <a:ext uri="{FF2B5EF4-FFF2-40B4-BE49-F238E27FC236}">
                  <a16:creationId xmlns:a16="http://schemas.microsoft.com/office/drawing/2014/main" id="{4524B84A-BEB9-44DD-A582-DD7F38570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0" name="Freeform 7">
              <a:extLst>
                <a:ext uri="{FF2B5EF4-FFF2-40B4-BE49-F238E27FC236}">
                  <a16:creationId xmlns:a16="http://schemas.microsoft.com/office/drawing/2014/main" id="{FF261CBD-A93E-4EEE-8B50-C17F36477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1" name="Freeform 8">
              <a:extLst>
                <a:ext uri="{FF2B5EF4-FFF2-40B4-BE49-F238E27FC236}">
                  <a16:creationId xmlns:a16="http://schemas.microsoft.com/office/drawing/2014/main" id="{A810A108-E17C-4DCF-9C1A-DE4CBB4A0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2" name="Freeform 9">
              <a:extLst>
                <a:ext uri="{FF2B5EF4-FFF2-40B4-BE49-F238E27FC236}">
                  <a16:creationId xmlns:a16="http://schemas.microsoft.com/office/drawing/2014/main" id="{9C897D38-EAD4-4CF8-B75A-34415F0E2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3" name="Freeform 10">
              <a:extLst>
                <a:ext uri="{FF2B5EF4-FFF2-40B4-BE49-F238E27FC236}">
                  <a16:creationId xmlns:a16="http://schemas.microsoft.com/office/drawing/2014/main" id="{FEC7A3C5-0978-4C9F-AD47-57CDE1D27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4" name="Freeform 11">
              <a:extLst>
                <a:ext uri="{FF2B5EF4-FFF2-40B4-BE49-F238E27FC236}">
                  <a16:creationId xmlns:a16="http://schemas.microsoft.com/office/drawing/2014/main" id="{1752DF1E-E0DB-4264-893D-15BD90B19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5" name="Freeform 12">
              <a:extLst>
                <a:ext uri="{FF2B5EF4-FFF2-40B4-BE49-F238E27FC236}">
                  <a16:creationId xmlns:a16="http://schemas.microsoft.com/office/drawing/2014/main" id="{45359FB8-E648-4A60-9B0C-674D76EC4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6" name="Freeform 13">
              <a:extLst>
                <a:ext uri="{FF2B5EF4-FFF2-40B4-BE49-F238E27FC236}">
                  <a16:creationId xmlns:a16="http://schemas.microsoft.com/office/drawing/2014/main" id="{A43C9C90-3735-439A-9B05-471570462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7" name="Freeform 14">
              <a:extLst>
                <a:ext uri="{FF2B5EF4-FFF2-40B4-BE49-F238E27FC236}">
                  <a16:creationId xmlns:a16="http://schemas.microsoft.com/office/drawing/2014/main" id="{3D333B98-AFDD-45EF-9EB6-8CF1A7D4E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8" name="Freeform 15">
              <a:extLst>
                <a:ext uri="{FF2B5EF4-FFF2-40B4-BE49-F238E27FC236}">
                  <a16:creationId xmlns:a16="http://schemas.microsoft.com/office/drawing/2014/main" id="{10E04A0E-9450-4B9D-B40E-50E3A44AD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19" name="Freeform 16">
              <a:extLst>
                <a:ext uri="{FF2B5EF4-FFF2-40B4-BE49-F238E27FC236}">
                  <a16:creationId xmlns:a16="http://schemas.microsoft.com/office/drawing/2014/main" id="{FD5671B8-4962-4E10-8622-3D65D920A3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0" name="Freeform 17">
              <a:extLst>
                <a:ext uri="{FF2B5EF4-FFF2-40B4-BE49-F238E27FC236}">
                  <a16:creationId xmlns:a16="http://schemas.microsoft.com/office/drawing/2014/main" id="{F7CD1025-0584-432B-91FB-56EC2A34E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1" name="Freeform 18">
              <a:extLst>
                <a:ext uri="{FF2B5EF4-FFF2-40B4-BE49-F238E27FC236}">
                  <a16:creationId xmlns:a16="http://schemas.microsoft.com/office/drawing/2014/main" id="{0D7F0937-1B34-4BBF-91E2-ACD0820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2" name="Freeform 19">
              <a:extLst>
                <a:ext uri="{FF2B5EF4-FFF2-40B4-BE49-F238E27FC236}">
                  <a16:creationId xmlns:a16="http://schemas.microsoft.com/office/drawing/2014/main" id="{2F51F0BC-B7F1-496D-A49E-B8F7BC408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3" name="Freeform 20">
              <a:extLst>
                <a:ext uri="{FF2B5EF4-FFF2-40B4-BE49-F238E27FC236}">
                  <a16:creationId xmlns:a16="http://schemas.microsoft.com/office/drawing/2014/main" id="{390BBDD1-4D3C-4038-AB05-DC78187BD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20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4" name="Freeform 21">
              <a:extLst>
                <a:ext uri="{FF2B5EF4-FFF2-40B4-BE49-F238E27FC236}">
                  <a16:creationId xmlns:a16="http://schemas.microsoft.com/office/drawing/2014/main" id="{0199B21B-BD24-415C-AFA4-C36E8B2F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20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5" name="Freeform 22">
              <a:extLst>
                <a:ext uri="{FF2B5EF4-FFF2-40B4-BE49-F238E27FC236}">
                  <a16:creationId xmlns:a16="http://schemas.microsoft.com/office/drawing/2014/main" id="{969F0B1A-69AA-4251-8458-911C11B1E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6" name="Freeform 23">
              <a:extLst>
                <a:ext uri="{FF2B5EF4-FFF2-40B4-BE49-F238E27FC236}">
                  <a16:creationId xmlns:a16="http://schemas.microsoft.com/office/drawing/2014/main" id="{A6452F5D-C474-4AC3-8831-4974C927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7" name="Freeform 24">
              <a:extLst>
                <a:ext uri="{FF2B5EF4-FFF2-40B4-BE49-F238E27FC236}">
                  <a16:creationId xmlns:a16="http://schemas.microsoft.com/office/drawing/2014/main" id="{F7302DE9-1403-4952-A47F-9163E6EC7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sp>
          <p:nvSpPr>
            <p:cNvPr id="28" name="Freeform 25">
              <a:extLst>
                <a:ext uri="{FF2B5EF4-FFF2-40B4-BE49-F238E27FC236}">
                  <a16:creationId xmlns:a16="http://schemas.microsoft.com/office/drawing/2014/main" id="{FC50F3DD-CAA3-436C-A0C6-20C9C4756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L"/>
            </a:p>
          </p:txBody>
        </p:sp>
      </p:grpSp>
    </p:spTree>
    <p:extLst>
      <p:ext uri="{BB962C8B-B14F-4D97-AF65-F5344CB8AC3E}">
        <p14:creationId xmlns:p14="http://schemas.microsoft.com/office/powerpoint/2010/main" val="331939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8B64-E254-3E6F-01C9-D960FFD2B0B9}"/>
              </a:ext>
            </a:extLst>
          </p:cNvPr>
          <p:cNvSpPr>
            <a:spLocks noGrp="1"/>
          </p:cNvSpPr>
          <p:nvPr>
            <p:ph type="title"/>
          </p:nvPr>
        </p:nvSpPr>
        <p:spPr/>
        <p:txBody>
          <a:bodyPr/>
          <a:lstStyle/>
          <a:p>
            <a:r>
              <a:rPr lang="en-CL" dirty="0"/>
              <a:t>Canon Beatriz Gonzalez Stephan</a:t>
            </a:r>
          </a:p>
        </p:txBody>
      </p:sp>
      <p:sp>
        <p:nvSpPr>
          <p:cNvPr id="3" name="Content Placeholder 2">
            <a:extLst>
              <a:ext uri="{FF2B5EF4-FFF2-40B4-BE49-F238E27FC236}">
                <a16:creationId xmlns:a16="http://schemas.microsoft.com/office/drawing/2014/main" id="{68A7C956-C970-AA08-C541-C9826119B3C0}"/>
              </a:ext>
            </a:extLst>
          </p:cNvPr>
          <p:cNvSpPr>
            <a:spLocks noGrp="1"/>
          </p:cNvSpPr>
          <p:nvPr>
            <p:ph idx="1"/>
          </p:nvPr>
        </p:nvSpPr>
        <p:spPr/>
        <p:txBody>
          <a:bodyPr>
            <a:normAutofit fontScale="92500" lnSpcReduction="20000"/>
          </a:bodyPr>
          <a:lstStyle/>
          <a:p>
            <a:r>
              <a:rPr lang="en-CL" dirty="0"/>
              <a:t>El canon comprendido como “las posibilidades límites de la epistemología de la modernidad europea. Atrapados en la razón ilustrada, y desde las murallas de la “ciudad letrada” –</a:t>
            </a:r>
            <a:r>
              <a:rPr lang="en-CL" dirty="0">
                <a:solidFill>
                  <a:srgbClr val="FF0000"/>
                </a:solidFill>
              </a:rPr>
              <a:t>cuyos bordes determinaba el horizonte de visibilidad o de ceguera- </a:t>
            </a:r>
            <a:r>
              <a:rPr lang="en-CL" dirty="0"/>
              <a:t>se emprendieron en una doble direccion trabajos con carácter omnicomprensivo.”</a:t>
            </a:r>
          </a:p>
          <a:p>
            <a:r>
              <a:rPr lang="en-CL" dirty="0"/>
              <a:t>Dos direcciones:</a:t>
            </a:r>
          </a:p>
          <a:p>
            <a:r>
              <a:rPr lang="en-CL" dirty="0"/>
              <a:t>1. Balance crítico de la institución “literaria”, disciplnar, revisión de los </a:t>
            </a:r>
            <a:r>
              <a:rPr lang="en-CL" dirty="0">
                <a:solidFill>
                  <a:srgbClr val="FF0000"/>
                </a:solidFill>
              </a:rPr>
              <a:t>silenciamientos del canon</a:t>
            </a:r>
            <a:r>
              <a:rPr lang="en-CL" dirty="0"/>
              <a:t>: género, etnias y lenguas, redifnición de periodizaciones, fundaciones y continuidades. Revisión del “</a:t>
            </a:r>
            <a:r>
              <a:rPr lang="en-CL" dirty="0">
                <a:solidFill>
                  <a:srgbClr val="FF0000"/>
                </a:solidFill>
              </a:rPr>
              <a:t>manual de uso</a:t>
            </a:r>
            <a:r>
              <a:rPr lang="en-CL" dirty="0"/>
              <a:t>”. Una “biblioteca cuestionada”</a:t>
            </a:r>
          </a:p>
          <a:p>
            <a:r>
              <a:rPr lang="en-CL" dirty="0"/>
              <a:t>2. Diccionarios enciclopédicos, nuevo impulso desde la modernidad: “</a:t>
            </a:r>
            <a:r>
              <a:rPr lang="en-CL" dirty="0">
                <a:solidFill>
                  <a:srgbClr val="FF0000"/>
                </a:solidFill>
              </a:rPr>
              <a:t>reposición del corpus de la biblioetca americana” </a:t>
            </a:r>
            <a:r>
              <a:rPr lang="en-CL" dirty="0"/>
              <a:t>(Biblioteca Ayacucho, Colección Archivos, las historias literarias)</a:t>
            </a:r>
          </a:p>
          <a:p>
            <a:r>
              <a:rPr lang="en-US" dirty="0"/>
              <a:t>P</a:t>
            </a:r>
            <a:r>
              <a:rPr lang="en-CL" dirty="0"/>
              <a:t>refacio edición 2002, p.16</a:t>
            </a:r>
          </a:p>
        </p:txBody>
      </p:sp>
    </p:spTree>
    <p:extLst>
      <p:ext uri="{BB962C8B-B14F-4D97-AF65-F5344CB8AC3E}">
        <p14:creationId xmlns:p14="http://schemas.microsoft.com/office/powerpoint/2010/main" val="4175191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F3FEE-1D2C-A561-B1F3-0642008B20C7}"/>
              </a:ext>
            </a:extLst>
          </p:cNvPr>
          <p:cNvSpPr>
            <a:spLocks noGrp="1"/>
          </p:cNvSpPr>
          <p:nvPr>
            <p:ph type="title"/>
          </p:nvPr>
        </p:nvSpPr>
        <p:spPr/>
        <p:txBody>
          <a:bodyPr>
            <a:normAutofit fontScale="90000"/>
          </a:bodyPr>
          <a:lstStyle/>
          <a:p>
            <a:r>
              <a:rPr lang="en-CL" dirty="0"/>
              <a:t>Reordenar el canon como compromiso político</a:t>
            </a:r>
            <a:br>
              <a:rPr lang="en-CL" dirty="0"/>
            </a:br>
            <a:r>
              <a:rPr lang="en-CL" dirty="0"/>
              <a:t>(Stephan)</a:t>
            </a:r>
          </a:p>
        </p:txBody>
      </p:sp>
      <p:sp>
        <p:nvSpPr>
          <p:cNvPr id="3" name="Content Placeholder 2">
            <a:extLst>
              <a:ext uri="{FF2B5EF4-FFF2-40B4-BE49-F238E27FC236}">
                <a16:creationId xmlns:a16="http://schemas.microsoft.com/office/drawing/2014/main" id="{60275CB8-A332-A3DB-28D7-FC493EF7493D}"/>
              </a:ext>
            </a:extLst>
          </p:cNvPr>
          <p:cNvSpPr>
            <a:spLocks noGrp="1"/>
          </p:cNvSpPr>
          <p:nvPr>
            <p:ph idx="1"/>
          </p:nvPr>
        </p:nvSpPr>
        <p:spPr/>
        <p:txBody>
          <a:bodyPr/>
          <a:lstStyle/>
          <a:p>
            <a:r>
              <a:rPr lang="en-CL" dirty="0"/>
              <a:t>“Determinar la historia de la nación, o la historia de cualquiera de sus discursos constitutivos, es una forma de mirar también la crisis del lugar central del letrado. Por ello, hablar del modo cómo se formaron las tradicionales ciudadanías –sobre todo a partir del capitalismo de la imprenta- era revisar obligatoriamente no pocas prácticas sociales, entre ellas, las que nos competía interrogar: la relación constitutiva entre entre la formación del estado nacional y la necesaria producción de un conjunto de ficciones historiográficas…simplificando, la articulación enre aparato estatal y </a:t>
            </a:r>
            <a:r>
              <a:rPr lang="en-CL" i="1" dirty="0"/>
              <a:t>escritura historiografíca</a:t>
            </a:r>
            <a:r>
              <a:rPr lang="en-CL" dirty="0"/>
              <a:t>, entre formación nacional y la </a:t>
            </a:r>
            <a:r>
              <a:rPr lang="en-CL" i="1" dirty="0"/>
              <a:t>creación de la institución literaria</a:t>
            </a:r>
            <a:r>
              <a:rPr lang="en-CL" dirty="0"/>
              <a:t>”.</a:t>
            </a:r>
          </a:p>
          <a:p>
            <a:r>
              <a:rPr lang="en-CL" dirty="0"/>
              <a:t>(p.21)</a:t>
            </a:r>
          </a:p>
        </p:txBody>
      </p:sp>
    </p:spTree>
    <p:extLst>
      <p:ext uri="{BB962C8B-B14F-4D97-AF65-F5344CB8AC3E}">
        <p14:creationId xmlns:p14="http://schemas.microsoft.com/office/powerpoint/2010/main" val="280831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a:t>Historia/historiografía hegemonía de la interpretación en el siglo XIX</a:t>
            </a:r>
          </a:p>
        </p:txBody>
      </p:sp>
      <p:sp>
        <p:nvSpPr>
          <p:cNvPr id="3" name="Marcador de contenido 2"/>
          <p:cNvSpPr>
            <a:spLocks noGrp="1"/>
          </p:cNvSpPr>
          <p:nvPr>
            <p:ph idx="1"/>
          </p:nvPr>
        </p:nvSpPr>
        <p:spPr/>
        <p:txBody>
          <a:bodyPr/>
          <a:lstStyle/>
          <a:p>
            <a:r>
              <a:rPr lang="es-ES" dirty="0"/>
              <a:t>La historiografía como matriz de conocimiento y forma de saber</a:t>
            </a:r>
            <a:endParaRPr lang="es-CL" dirty="0"/>
          </a:p>
          <a:p>
            <a:r>
              <a:rPr lang="es-ES" dirty="0"/>
              <a:t>Los historiadores como autoridades</a:t>
            </a:r>
          </a:p>
          <a:p>
            <a:r>
              <a:rPr lang="es-ES" dirty="0"/>
              <a:t>Historia como teoría social del siglo XIX</a:t>
            </a:r>
          </a:p>
          <a:p>
            <a:r>
              <a:rPr lang="es-ES" dirty="0"/>
              <a:t>La historiografía del siglo XIX, historias “patrias”: construcción de tipos y estereotipos de “lo colonial”</a:t>
            </a:r>
          </a:p>
          <a:p>
            <a:r>
              <a:rPr lang="es-ES" dirty="0"/>
              <a:t>“lo colonial como paisaje”</a:t>
            </a:r>
          </a:p>
          <a:p>
            <a:r>
              <a:rPr lang="es-ES" dirty="0"/>
              <a:t>“lo colonial como atadura”</a:t>
            </a:r>
          </a:p>
          <a:p>
            <a:r>
              <a:rPr lang="es-ES" dirty="0"/>
              <a:t>“lo colonial como pasado”</a:t>
            </a:r>
            <a:endParaRPr lang="es-CL" dirty="0"/>
          </a:p>
        </p:txBody>
      </p:sp>
    </p:spTree>
    <p:extLst>
      <p:ext uri="{BB962C8B-B14F-4D97-AF65-F5344CB8AC3E}">
        <p14:creationId xmlns:p14="http://schemas.microsoft.com/office/powerpoint/2010/main" val="412321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BA3D-C42B-CD8C-AD82-F19340C2EBAB}"/>
              </a:ext>
            </a:extLst>
          </p:cNvPr>
          <p:cNvSpPr>
            <a:spLocks noGrp="1"/>
          </p:cNvSpPr>
          <p:nvPr>
            <p:ph type="title"/>
          </p:nvPr>
        </p:nvSpPr>
        <p:spPr/>
        <p:txBody>
          <a:bodyPr>
            <a:normAutofit fontScale="90000"/>
          </a:bodyPr>
          <a:lstStyle/>
          <a:p>
            <a:r>
              <a:rPr lang="en-CL" dirty="0"/>
              <a:t>Germán Colmenares, Las convenciones contra la cultura</a:t>
            </a:r>
          </a:p>
        </p:txBody>
      </p:sp>
      <p:sp>
        <p:nvSpPr>
          <p:cNvPr id="3" name="Content Placeholder 2">
            <a:extLst>
              <a:ext uri="{FF2B5EF4-FFF2-40B4-BE49-F238E27FC236}">
                <a16:creationId xmlns:a16="http://schemas.microsoft.com/office/drawing/2014/main" id="{1E63F1E2-C0C2-3909-83BD-3A9E22D01683}"/>
              </a:ext>
            </a:extLst>
          </p:cNvPr>
          <p:cNvSpPr>
            <a:spLocks noGrp="1"/>
          </p:cNvSpPr>
          <p:nvPr>
            <p:ph idx="1"/>
          </p:nvPr>
        </p:nvSpPr>
        <p:spPr/>
        <p:txBody>
          <a:bodyPr/>
          <a:lstStyle/>
          <a:p>
            <a:r>
              <a:rPr lang="en-CL" dirty="0"/>
              <a:t>Más que historia de los estados nacional, “historias patrias”</a:t>
            </a:r>
          </a:p>
          <a:p>
            <a:r>
              <a:rPr lang="en-CL" dirty="0"/>
              <a:t>El guión de la narrativa historiográfica, la reconstrucción y hacer del “pasado”, “pasado”</a:t>
            </a:r>
          </a:p>
          <a:p>
            <a:r>
              <a:rPr lang="en-CL" dirty="0"/>
              <a:t>Lo “pasado” como lo concluido, ”lo colonial” como lo enterrado.</a:t>
            </a:r>
          </a:p>
        </p:txBody>
      </p:sp>
    </p:spTree>
    <p:extLst>
      <p:ext uri="{BB962C8B-B14F-4D97-AF65-F5344CB8AC3E}">
        <p14:creationId xmlns:p14="http://schemas.microsoft.com/office/powerpoint/2010/main" val="425743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E87C-388B-E79B-0904-58B15002D2CE}"/>
              </a:ext>
            </a:extLst>
          </p:cNvPr>
          <p:cNvSpPr>
            <a:spLocks noGrp="1"/>
          </p:cNvSpPr>
          <p:nvPr>
            <p:ph type="title"/>
          </p:nvPr>
        </p:nvSpPr>
        <p:spPr/>
        <p:txBody>
          <a:bodyPr/>
          <a:lstStyle/>
          <a:p>
            <a:r>
              <a:rPr lang="en-CL"/>
              <a:t>Anaclet Pons, “¿Dónde está el archivo?”</a:t>
            </a:r>
          </a:p>
        </p:txBody>
      </p:sp>
      <p:sp>
        <p:nvSpPr>
          <p:cNvPr id="3" name="Content Placeholder 2">
            <a:extLst>
              <a:ext uri="{FF2B5EF4-FFF2-40B4-BE49-F238E27FC236}">
                <a16:creationId xmlns:a16="http://schemas.microsoft.com/office/drawing/2014/main" id="{1A3F7FD8-D294-B746-DEE4-C9B3AB932CE0}"/>
              </a:ext>
            </a:extLst>
          </p:cNvPr>
          <p:cNvSpPr>
            <a:spLocks noGrp="1"/>
          </p:cNvSpPr>
          <p:nvPr>
            <p:ph idx="1"/>
          </p:nvPr>
        </p:nvSpPr>
        <p:spPr/>
        <p:txBody>
          <a:bodyPr/>
          <a:lstStyle/>
          <a:p>
            <a:r>
              <a:rPr lang="en-CL" dirty="0"/>
              <a:t>El archivo como política de escrituras y correlato de las prácticas del oficio/saber historiador en el siglo XIX-XX</a:t>
            </a:r>
          </a:p>
          <a:p>
            <a:r>
              <a:rPr lang="es-ES" dirty="0"/>
              <a:t>El archivo/la archivística nueva “ciencia” del siglo XIX</a:t>
            </a:r>
          </a:p>
          <a:p>
            <a:r>
              <a:rPr lang="es-ES" dirty="0"/>
              <a:t>La cuestión de los soportes de memoria, los órdenes clasificatorios y las “distinciones” artificiosas entre biblioteca, archivo, museo</a:t>
            </a:r>
          </a:p>
          <a:p>
            <a:r>
              <a:rPr lang="es-ES" dirty="0"/>
              <a:t>”El historiador” como una autoridad del saber humanista y erudito, que se va diferenciando de otros sabios (escritores, publicistas, literatos, bibliófilos, coleccionistas, etc.)</a:t>
            </a:r>
          </a:p>
          <a:p>
            <a:r>
              <a:rPr lang="en-CL"/>
              <a:t>La sinonimia entre archivo y documento, materialidad, interpelado por el lenguaje líquido de la programación/digitalización y la web ¿qué es la web: archivo, biblioteca, museo del presente?</a:t>
            </a:r>
            <a:endParaRPr lang="en-CL" dirty="0"/>
          </a:p>
        </p:txBody>
      </p:sp>
    </p:spTree>
    <p:extLst>
      <p:ext uri="{BB962C8B-B14F-4D97-AF65-F5344CB8AC3E}">
        <p14:creationId xmlns:p14="http://schemas.microsoft.com/office/powerpoint/2010/main" val="930893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7" name="Title 1">
            <a:extLst>
              <a:ext uri="{FF2B5EF4-FFF2-40B4-BE49-F238E27FC236}">
                <a16:creationId xmlns:a16="http://schemas.microsoft.com/office/drawing/2014/main" id="{1F3655AF-1600-1840-B7A7-6D469D96804B}"/>
              </a:ext>
            </a:extLst>
          </p:cNvPr>
          <p:cNvSpPr>
            <a:spLocks noGrp="1"/>
          </p:cNvSpPr>
          <p:nvPr>
            <p:ph type="title"/>
          </p:nvPr>
        </p:nvSpPr>
        <p:spPr>
          <a:xfrm>
            <a:off x="873978" y="2039943"/>
            <a:ext cx="3291622" cy="838773"/>
          </a:xfrm>
        </p:spPr>
        <p:txBody>
          <a:bodyPr anchor="ctr">
            <a:normAutofit fontScale="90000"/>
          </a:bodyPr>
          <a:lstStyle/>
          <a:p>
            <a:r>
              <a:rPr lang="en-CL" sz="2000" dirty="0"/>
              <a:t>Historia/historiografía canon del siglo XVI y XVII</a:t>
            </a:r>
          </a:p>
        </p:txBody>
      </p:sp>
      <p:sp>
        <p:nvSpPr>
          <p:cNvPr id="2178" name="Content Placeholder 2053">
            <a:extLst>
              <a:ext uri="{FF2B5EF4-FFF2-40B4-BE49-F238E27FC236}">
                <a16:creationId xmlns:a16="http://schemas.microsoft.com/office/drawing/2014/main" id="{5AD4BC54-322A-5A16-DAB7-362BDC84CE5A}"/>
              </a:ext>
            </a:extLst>
          </p:cNvPr>
          <p:cNvSpPr>
            <a:spLocks noGrp="1"/>
          </p:cNvSpPr>
          <p:nvPr>
            <p:ph idx="1"/>
          </p:nvPr>
        </p:nvSpPr>
        <p:spPr>
          <a:xfrm>
            <a:off x="873102" y="2878716"/>
            <a:ext cx="3427965" cy="1862617"/>
          </a:xfrm>
        </p:spPr>
        <p:txBody>
          <a:bodyPr>
            <a:normAutofit fontScale="70000" lnSpcReduction="20000"/>
          </a:bodyPr>
          <a:lstStyle/>
          <a:p>
            <a:r>
              <a:rPr lang="en-US" sz="1600" dirty="0">
                <a:solidFill>
                  <a:srgbClr val="FFFFFE"/>
                </a:solidFill>
              </a:rPr>
              <a:t>1611, Tesoro de la </a:t>
            </a:r>
            <a:r>
              <a:rPr lang="en-US" sz="1600" dirty="0" err="1">
                <a:solidFill>
                  <a:srgbClr val="FFFFFE"/>
                </a:solidFill>
              </a:rPr>
              <a:t>Lengua</a:t>
            </a:r>
            <a:r>
              <a:rPr lang="en-US" sz="1600" dirty="0">
                <a:solidFill>
                  <a:srgbClr val="FFFFFE"/>
                </a:solidFill>
              </a:rPr>
              <a:t> </a:t>
            </a:r>
            <a:r>
              <a:rPr lang="en-US" sz="1600" dirty="0" err="1">
                <a:solidFill>
                  <a:srgbClr val="FFFFFE"/>
                </a:solidFill>
              </a:rPr>
              <a:t>Castallena</a:t>
            </a:r>
            <a:r>
              <a:rPr lang="en-US" sz="1600" dirty="0">
                <a:solidFill>
                  <a:srgbClr val="FFFFFE"/>
                </a:solidFill>
              </a:rPr>
              <a:t>, Sebastián de Orozco y Covarrubias</a:t>
            </a:r>
          </a:p>
          <a:p>
            <a:r>
              <a:rPr lang="en-US" sz="1600" dirty="0">
                <a:solidFill>
                  <a:srgbClr val="FFFFFE"/>
                </a:solidFill>
              </a:rPr>
              <a:t>Un </a:t>
            </a:r>
            <a:r>
              <a:rPr lang="en-US" sz="1600" dirty="0" err="1">
                <a:solidFill>
                  <a:srgbClr val="FFFFFE"/>
                </a:solidFill>
              </a:rPr>
              <a:t>tipo</a:t>
            </a:r>
            <a:r>
              <a:rPr lang="en-US" sz="1600" dirty="0">
                <a:solidFill>
                  <a:srgbClr val="FFFFFE"/>
                </a:solidFill>
              </a:rPr>
              <a:t> de </a:t>
            </a:r>
            <a:r>
              <a:rPr lang="en-US" sz="1600" dirty="0" err="1">
                <a:solidFill>
                  <a:srgbClr val="FFFFFE"/>
                </a:solidFill>
              </a:rPr>
              <a:t>Narración</a:t>
            </a:r>
            <a:endParaRPr lang="en-US" sz="1600" dirty="0">
              <a:solidFill>
                <a:srgbClr val="FFFFFE"/>
              </a:solidFill>
            </a:endParaRPr>
          </a:p>
          <a:p>
            <a:r>
              <a:rPr lang="en-US" sz="1600" dirty="0" err="1">
                <a:solidFill>
                  <a:srgbClr val="FFFFFE"/>
                </a:solidFill>
              </a:rPr>
              <a:t>Acontecimientos</a:t>
            </a:r>
            <a:r>
              <a:rPr lang="en-US" sz="1600" dirty="0">
                <a:solidFill>
                  <a:srgbClr val="FFFFFE"/>
                </a:solidFill>
              </a:rPr>
              <a:t> </a:t>
            </a:r>
            <a:r>
              <a:rPr lang="en-US" sz="1600" dirty="0" err="1">
                <a:solidFill>
                  <a:srgbClr val="FFFFFE"/>
                </a:solidFill>
              </a:rPr>
              <a:t>pasados</a:t>
            </a:r>
            <a:endParaRPr lang="en-US" sz="1600" dirty="0">
              <a:solidFill>
                <a:srgbClr val="FFFFFE"/>
              </a:solidFill>
            </a:endParaRPr>
          </a:p>
          <a:p>
            <a:r>
              <a:rPr lang="en-US" sz="1600" dirty="0" err="1">
                <a:solidFill>
                  <a:srgbClr val="FFFFFE"/>
                </a:solidFill>
              </a:rPr>
              <a:t>Historiador</a:t>
            </a:r>
            <a:r>
              <a:rPr lang="en-US" sz="1600" dirty="0">
                <a:solidFill>
                  <a:srgbClr val="FFFFFE"/>
                </a:solidFill>
              </a:rPr>
              <a:t> </a:t>
            </a:r>
            <a:r>
              <a:rPr lang="en-US" sz="1600" dirty="0" err="1">
                <a:solidFill>
                  <a:srgbClr val="FFFFFE"/>
                </a:solidFill>
              </a:rPr>
              <a:t>como</a:t>
            </a:r>
            <a:r>
              <a:rPr lang="en-US" sz="1600" dirty="0">
                <a:solidFill>
                  <a:srgbClr val="FFFFFE"/>
                </a:solidFill>
              </a:rPr>
              <a:t> </a:t>
            </a:r>
            <a:r>
              <a:rPr lang="en-US" sz="1600" dirty="0" err="1">
                <a:solidFill>
                  <a:srgbClr val="FFFFFE"/>
                </a:solidFill>
              </a:rPr>
              <a:t>autor</a:t>
            </a:r>
            <a:r>
              <a:rPr lang="en-US" sz="1600" dirty="0">
                <a:solidFill>
                  <a:srgbClr val="FFFFFE"/>
                </a:solidFill>
              </a:rPr>
              <a:t> de </a:t>
            </a:r>
            <a:r>
              <a:rPr lang="en-US" sz="1600" dirty="0" err="1">
                <a:solidFill>
                  <a:srgbClr val="FFFFFE"/>
                </a:solidFill>
              </a:rPr>
              <a:t>historias</a:t>
            </a:r>
            <a:r>
              <a:rPr lang="en-US" sz="1600" dirty="0">
                <a:solidFill>
                  <a:srgbClr val="FFFFFE"/>
                </a:solidFill>
              </a:rPr>
              <a:t>, de vista o buenos </a:t>
            </a:r>
            <a:r>
              <a:rPr lang="en-US" sz="1600" dirty="0" err="1">
                <a:solidFill>
                  <a:srgbClr val="FFFFFE"/>
                </a:solidFill>
              </a:rPr>
              <a:t>originales</a:t>
            </a:r>
            <a:endParaRPr lang="en-US" sz="1600" dirty="0">
              <a:solidFill>
                <a:srgbClr val="FFFFFE"/>
              </a:solidFill>
            </a:endParaRPr>
          </a:p>
          <a:p>
            <a:r>
              <a:rPr lang="en-US" sz="1600" dirty="0">
                <a:solidFill>
                  <a:srgbClr val="FFFFFE"/>
                </a:solidFill>
              </a:rPr>
              <a:t>No </a:t>
            </a:r>
            <a:r>
              <a:rPr lang="en-US" sz="1600" dirty="0" err="1">
                <a:solidFill>
                  <a:srgbClr val="FFFFFE"/>
                </a:solidFill>
              </a:rPr>
              <a:t>miente</a:t>
            </a:r>
            <a:r>
              <a:rPr lang="en-US" sz="1600" dirty="0">
                <a:solidFill>
                  <a:srgbClr val="FFFFFE"/>
                </a:solidFill>
              </a:rPr>
              <a:t>, </a:t>
            </a:r>
            <a:r>
              <a:rPr lang="en-US" sz="1600" dirty="0" err="1">
                <a:solidFill>
                  <a:srgbClr val="FFFFFE"/>
                </a:solidFill>
              </a:rPr>
              <a:t>averigua</a:t>
            </a:r>
            <a:r>
              <a:rPr lang="en-US" sz="1600" dirty="0">
                <a:solidFill>
                  <a:srgbClr val="FFFFFE"/>
                </a:solidFill>
              </a:rPr>
              <a:t> la </a:t>
            </a:r>
            <a:r>
              <a:rPr lang="en-US" sz="1600" dirty="0" err="1">
                <a:solidFill>
                  <a:srgbClr val="FFFFFE"/>
                </a:solidFill>
              </a:rPr>
              <a:t>verdad</a:t>
            </a:r>
            <a:r>
              <a:rPr lang="en-US" sz="1600" dirty="0">
                <a:solidFill>
                  <a:srgbClr val="FFFFFE"/>
                </a:solidFill>
              </a:rPr>
              <a:t>  rigor</a:t>
            </a:r>
          </a:p>
        </p:txBody>
      </p:sp>
      <p:pic>
        <p:nvPicPr>
          <p:cNvPr id="2050" name="Picture 2">
            <a:extLst>
              <a:ext uri="{FF2B5EF4-FFF2-40B4-BE49-F238E27FC236}">
                <a16:creationId xmlns:a16="http://schemas.microsoft.com/office/drawing/2014/main" id="{87C5664F-EBB4-B34C-97DD-836B0E4F42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7" r="1444" b="3"/>
          <a:stretch/>
        </p:blipFill>
        <p:spPr bwMode="auto">
          <a:xfrm>
            <a:off x="6641544" y="0"/>
            <a:ext cx="4641833" cy="6858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26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00AC-8E42-3244-B071-33CEB0EF1F6C}"/>
              </a:ext>
            </a:extLst>
          </p:cNvPr>
          <p:cNvSpPr>
            <a:spLocks noGrp="1"/>
          </p:cNvSpPr>
          <p:nvPr>
            <p:ph type="title"/>
          </p:nvPr>
        </p:nvSpPr>
        <p:spPr>
          <a:xfrm>
            <a:off x="873978" y="2358390"/>
            <a:ext cx="4036689" cy="1070609"/>
          </a:xfrm>
        </p:spPr>
        <p:txBody>
          <a:bodyPr anchor="ctr">
            <a:normAutofit/>
          </a:bodyPr>
          <a:lstStyle/>
          <a:p>
            <a:r>
              <a:rPr lang="en-US" b="1" dirty="0"/>
              <a:t>RAE A 1734</a:t>
            </a:r>
            <a:endParaRPr lang="en-CL" sz="3600" dirty="0"/>
          </a:p>
        </p:txBody>
      </p:sp>
      <p:sp>
        <p:nvSpPr>
          <p:cNvPr id="9278" name="Content Placeholder 9221">
            <a:extLst>
              <a:ext uri="{FF2B5EF4-FFF2-40B4-BE49-F238E27FC236}">
                <a16:creationId xmlns:a16="http://schemas.microsoft.com/office/drawing/2014/main" id="{AA42C8CF-8B3F-8FEB-1F05-AAF67C819790}"/>
              </a:ext>
            </a:extLst>
          </p:cNvPr>
          <p:cNvSpPr>
            <a:spLocks noGrp="1"/>
          </p:cNvSpPr>
          <p:nvPr>
            <p:ph idx="1"/>
          </p:nvPr>
        </p:nvSpPr>
        <p:spPr>
          <a:xfrm>
            <a:off x="873102" y="3175786"/>
            <a:ext cx="5742817" cy="1642273"/>
          </a:xfrm>
        </p:spPr>
        <p:txBody>
          <a:bodyPr>
            <a:normAutofit/>
          </a:bodyPr>
          <a:lstStyle/>
          <a:p>
            <a:r>
              <a:rPr lang="en-US" sz="1600" dirty="0" err="1">
                <a:solidFill>
                  <a:srgbClr val="FFFFFE"/>
                </a:solidFill>
              </a:rPr>
              <a:t>Siglo</a:t>
            </a:r>
            <a:r>
              <a:rPr lang="en-US" sz="1600" dirty="0">
                <a:solidFill>
                  <a:srgbClr val="FFFFFE"/>
                </a:solidFill>
              </a:rPr>
              <a:t> XVII: </a:t>
            </a:r>
            <a:r>
              <a:rPr lang="en-US" sz="1600" dirty="0" err="1">
                <a:solidFill>
                  <a:srgbClr val="FFFFFE"/>
                </a:solidFill>
              </a:rPr>
              <a:t>el</a:t>
            </a:r>
            <a:r>
              <a:rPr lang="en-US" sz="1600" dirty="0">
                <a:solidFill>
                  <a:srgbClr val="FFFFFE"/>
                </a:solidFill>
              </a:rPr>
              <a:t> </a:t>
            </a:r>
            <a:r>
              <a:rPr lang="en-US" sz="1600" dirty="0" err="1">
                <a:solidFill>
                  <a:srgbClr val="FFFFFE"/>
                </a:solidFill>
              </a:rPr>
              <a:t>historiador</a:t>
            </a:r>
            <a:r>
              <a:rPr lang="en-US" sz="1600" dirty="0">
                <a:solidFill>
                  <a:srgbClr val="FFFFFE"/>
                </a:solidFill>
              </a:rPr>
              <a:t>, </a:t>
            </a:r>
            <a:r>
              <a:rPr lang="en-US" sz="1600" dirty="0" err="1">
                <a:solidFill>
                  <a:srgbClr val="FFFFFE"/>
                </a:solidFill>
              </a:rPr>
              <a:t>autoridad</a:t>
            </a:r>
            <a:endParaRPr lang="en-US" sz="1600" dirty="0">
              <a:solidFill>
                <a:srgbClr val="FFFFFE"/>
              </a:solidFill>
            </a:endParaRPr>
          </a:p>
        </p:txBody>
      </p:sp>
      <p:pic>
        <p:nvPicPr>
          <p:cNvPr id="9218" name="Picture 2">
            <a:extLst>
              <a:ext uri="{FF2B5EF4-FFF2-40B4-BE49-F238E27FC236}">
                <a16:creationId xmlns:a16="http://schemas.microsoft.com/office/drawing/2014/main" id="{914C6E82-8871-8843-B352-3F24FE3750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50046" y="237067"/>
            <a:ext cx="3169022" cy="656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076135"/>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{FAFDD8CF-07C5-0240-9996-13B3CC4313EC}tf16401369</Template>
  <TotalTime>4019</TotalTime>
  <Words>839</Words>
  <Application>Microsoft Macintosh PowerPoint</Application>
  <PresentationFormat>Widescreen</PresentationFormat>
  <Paragraphs>61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Calibri Light</vt:lpstr>
      <vt:lpstr>Rockwell</vt:lpstr>
      <vt:lpstr>Times New Roman</vt:lpstr>
      <vt:lpstr>Wingdings</vt:lpstr>
      <vt:lpstr>Atlas</vt:lpstr>
      <vt:lpstr>Miradas Disciplinares</vt:lpstr>
      <vt:lpstr>Miradas sobre lo colonial </vt:lpstr>
      <vt:lpstr>Canon Beatriz Gonzalez Stephan</vt:lpstr>
      <vt:lpstr>Reordenar el canon como compromiso político (Stephan)</vt:lpstr>
      <vt:lpstr>Historia/historiografía hegemonía de la interpretación en el siglo XIX</vt:lpstr>
      <vt:lpstr>Germán Colmenares, Las convenciones contra la cultura</vt:lpstr>
      <vt:lpstr>Anaclet Pons, “¿Dónde está el archivo?”</vt:lpstr>
      <vt:lpstr>Historia/historiografía canon del siglo XVI y XVII</vt:lpstr>
      <vt:lpstr>RAE A 1734</vt:lpstr>
      <vt:lpstr>Enciclopedia Diderot y D’Alambert 1750 </vt:lpstr>
      <vt:lpstr>Lugares comunes: memoria e historia</vt:lpstr>
      <vt:lpstr>Historias patrias: siglo XIX americano</vt:lpstr>
      <vt:lpstr>PowerPoint Presentation</vt:lpstr>
      <vt:lpstr>Diego Barros Arana (1830-1903)</vt:lpstr>
      <vt:lpstr>PowerPoint Presentation</vt:lpstr>
      <vt:lpstr>Una estética: romanticismo e imagen de “lo colonial”</vt:lpstr>
      <vt:lpstr>¿La fotografía otro lenguaje? ¿Otro canon para “lo colonial” en el siglo XIX?</vt:lpstr>
      <vt:lpstr>Exotismo de lo racial</vt:lpstr>
      <vt:lpstr>La seducción de lo exótico, sensualidad, imagen de América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Revisión del canon</dc:title>
  <dc:creator>Alejandra Natalia Araya Espinoza (alaraya)</dc:creator>
  <cp:lastModifiedBy>Alejandra Natalia Araya Espinoza (alaraya)</cp:lastModifiedBy>
  <cp:revision>19</cp:revision>
  <dcterms:created xsi:type="dcterms:W3CDTF">2019-08-12T20:14:17Z</dcterms:created>
  <dcterms:modified xsi:type="dcterms:W3CDTF">2025-08-20T20:58:17Z</dcterms:modified>
</cp:coreProperties>
</file>