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6B032-3E3E-429E-98BF-E4F09048A211}" v="11" dt="2021-06-18T23:40:0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F5318-4C1A-4D1D-9B16-73496B73F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1BAD95-7B9B-473B-ABA7-9EBB91FB1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6697A1-2E20-4B72-A524-67539E12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3787D4-13A2-424C-817D-F188E4B6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48F30F-86A5-4576-8451-318D4AD8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B887E-E3ED-454B-8A36-7D00AC3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527251-9797-4031-BAE4-9565FAF30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12B6D5-FCEF-46D5-A41D-238A7A1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9BDF1A-7DA1-4CDA-A2A1-99A723A0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3467B-84ED-49D4-8AE6-B49B446E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4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1F2A92-5DC7-4225-BD03-6A95EA922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AB80FC-59F4-4B37-88BE-C7ADA0A84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25180-7982-42F2-98D9-F27A534F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23B08-5C3A-4407-918B-D6948F85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2A1407-5C41-4EDD-B58E-64982D01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8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6CA4A-F4FF-4C66-927B-4189B654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13589-EAD5-43BA-A3B5-5B15840A5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34862-7C77-4FFC-9F7F-7B54A321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A6E0C-0DF3-444B-A0F3-6AD1D3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E9CFDA-36FC-4BB6-9810-509CFC66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2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9E7FB-675B-4E9A-9600-78B4BA75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7C296-C0FA-4E21-B411-647A29B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8B8D32-59AD-405E-B44D-5BC0B139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D383B-6270-44CA-9674-40558CCF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3E8D5A-C0D3-415A-9035-ECE67EC6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0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F7C6A-FA01-4C4A-A03A-D3626532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1613B-FC27-4E28-95BE-DBF5E428E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BFC481-A01D-4F1F-9762-3C4FD5CFC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048518-456E-42FA-B62C-5B9D6277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BFFD16-558A-4CC3-81EA-B5B5B94B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18058-580E-475F-A442-5CA26A04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46494-BE64-4147-B64A-495FBC63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A7569-AF72-483C-9735-DADAD861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5D5550-D47E-4A0C-827E-D9853B557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80B827-5520-4338-BB4A-4053E57BA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8D4493-898C-41CA-91A4-F955757B2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648CDD-AD23-42B4-B51C-9986146B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2032B5-FEED-4F7C-9386-1E10201D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06ADBB-E310-4765-A8C8-D0C58D98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7ED1E-EB3B-4DEF-8CA5-E43AE626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68C2F6-D37A-45B4-A71B-21545575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531FD9-AF55-438E-BF86-DCAD7A68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F4BBFD-C054-49BD-916C-442E7AF9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1B8698-9E05-4DB5-A782-83F5CD3C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54373C-12E1-4AFE-9D9E-0A571C3E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D5A3D7-BF41-4729-ACD5-405FEF64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31B63-AE1A-4333-81EE-8531CD47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BDFF4D-BA67-44D9-9478-12D4B20D0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0ECD18-D01B-48E5-9795-9B2F40214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3388C5-4942-45D0-A014-0588C6A2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7CABF9-82BF-4D8D-B219-5E5FB407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DEF96-FEA9-4048-96FD-8543AF47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8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90344-2B4B-4387-9F82-BA7E86C3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D32790-7FC3-49A2-B7B8-7AD73D2F9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0AB67F-3108-4C56-8EFC-E0F37F553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676C6C-B6A3-4603-8007-33D211B3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41D140-9500-456A-93F2-4F14A2C4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BA21D8-BCB3-420E-BB67-73BEC581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566150-06E2-4819-B6B5-4D4ACC7C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EC6D3-E9F1-4A75-81DA-388B3DC42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FB80B5-AE03-48EB-A8AA-447EBB8B1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3E13E-80D9-425B-8A78-CE074BDF0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3F000-D344-4CEB-A903-0BF17929F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C63378-3512-427E-A1C0-9E405B57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FC86B3-7745-4583-B0B3-8920AF10F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s-CL" sz="6600">
                <a:solidFill>
                  <a:srgbClr val="FFFFFF"/>
                </a:solidFill>
              </a:rPr>
              <a:t>“ACERCA DE LO QUE HAY”</a:t>
            </a:r>
            <a:br>
              <a:rPr lang="es-CL" sz="6600">
                <a:solidFill>
                  <a:srgbClr val="FFFFFF"/>
                </a:solidFill>
              </a:rPr>
            </a:br>
            <a:r>
              <a:rPr lang="es-CL" sz="6600">
                <a:solidFill>
                  <a:srgbClr val="FFFFFF"/>
                </a:solidFill>
              </a:rPr>
              <a:t>W.V.O. Quine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91803B-8895-4874-9420-5B285EE53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Lectura y Escritura de Textos Filosóficos</a:t>
            </a:r>
          </a:p>
          <a:p>
            <a:r>
              <a:rPr lang="es-CL">
                <a:solidFill>
                  <a:srgbClr val="FFFFFF"/>
                </a:solidFill>
              </a:rPr>
              <a:t>Manuel Rodríguez T.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6BEF14-2015-470D-8BA3-332ACD9C7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6" r="3054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8" name="Rectangle 2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D70126-F4EF-45DC-84DD-0C4F95B8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CL" sz="2800"/>
              <a:t>Elegir Ontologías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F83691-D922-4F4B-A15E-D8445CAD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CL" sz="1700"/>
              <a:t>Semántica y Ontología</a:t>
            </a:r>
          </a:p>
          <a:p>
            <a:r>
              <a:rPr lang="es-CL" sz="1700"/>
              <a:t>Analogía con las teorías científicas</a:t>
            </a:r>
          </a:p>
          <a:p>
            <a:r>
              <a:rPr lang="es-CL" sz="1700"/>
              <a:t>Esquema conceptual más general/ Construcción razonable del todo</a:t>
            </a:r>
          </a:p>
          <a:p>
            <a:r>
              <a:rPr lang="es-CL" sz="1700"/>
              <a:t>Simplicidad y Mitología</a:t>
            </a:r>
          </a:p>
          <a:p>
            <a:r>
              <a:rPr lang="es-CL" sz="1700"/>
              <a:t>Tolerancia y espíritu experimental</a:t>
            </a:r>
          </a:p>
          <a:p>
            <a:r>
              <a:rPr lang="es-CL" sz="1700"/>
              <a:t>El estatus de mito es relativo</a:t>
            </a:r>
          </a:p>
          <a:p>
            <a:endParaRPr lang="es-CL" sz="1700"/>
          </a:p>
          <a:p>
            <a:endParaRPr lang="es-CL" sz="1700"/>
          </a:p>
        </p:txBody>
      </p:sp>
    </p:spTree>
    <p:extLst>
      <p:ext uri="{BB962C8B-B14F-4D97-AF65-F5344CB8AC3E}">
        <p14:creationId xmlns:p14="http://schemas.microsoft.com/office/powerpoint/2010/main" val="14502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8F2E8F-9459-479A-A9DA-C23C08721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69" b="1917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44F4B6-4BD6-44F7-A7D0-C710E74A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CL" sz="4000"/>
              <a:t>EL PROBLEMA ONTOLÓGICO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CED25-63B0-4B8C-A944-FA234825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CL" sz="2000"/>
              <a:t>Hay lo que hay, TODO!</a:t>
            </a:r>
          </a:p>
          <a:p>
            <a:r>
              <a:rPr lang="es-CL" sz="2000"/>
              <a:t>Pero, hay Xs?</a:t>
            </a:r>
          </a:p>
        </p:txBody>
      </p:sp>
    </p:spTree>
    <p:extLst>
      <p:ext uri="{BB962C8B-B14F-4D97-AF65-F5344CB8AC3E}">
        <p14:creationId xmlns:p14="http://schemas.microsoft.com/office/powerpoint/2010/main" val="24095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B5C654-59FC-4404-89E1-527B69047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46" r="9090" b="3090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F1BBB3-3A4B-438E-8B9C-5D0A7743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845306" cy="1124712"/>
          </a:xfrm>
        </p:spPr>
        <p:txBody>
          <a:bodyPr anchor="b">
            <a:normAutofit/>
          </a:bodyPr>
          <a:lstStyle/>
          <a:p>
            <a:r>
              <a:rPr lang="es-CL" sz="2800" dirty="0"/>
              <a:t>El problema semántico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5F830-A0A5-437C-84F6-51D47889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186426" cy="3207258"/>
          </a:xfrm>
        </p:spPr>
        <p:txBody>
          <a:bodyPr anchor="t">
            <a:normAutofit/>
          </a:bodyPr>
          <a:lstStyle/>
          <a:p>
            <a:r>
              <a:rPr lang="es-CL" sz="1600" dirty="0"/>
              <a:t>Cómo se describe adecuadamente la discrepancia?</a:t>
            </a:r>
          </a:p>
          <a:p>
            <a:pPr>
              <a:buFontTx/>
              <a:buChar char="-"/>
            </a:pPr>
            <a:r>
              <a:rPr lang="es-CL" sz="1600" dirty="0"/>
              <a:t>Según B, A se niega a reconocer ciertas entidades</a:t>
            </a:r>
          </a:p>
          <a:p>
            <a:pPr>
              <a:buFontTx/>
              <a:buChar char="-"/>
            </a:pPr>
            <a:r>
              <a:rPr lang="es-CL" sz="1600" dirty="0"/>
              <a:t>Según A, no hay ese tipo </a:t>
            </a:r>
            <a:r>
              <a:rPr lang="es-CL" sz="1600"/>
              <a:t>de entidades</a:t>
            </a:r>
            <a:endParaRPr lang="es-CL" sz="1600" dirty="0"/>
          </a:p>
          <a:p>
            <a:pPr>
              <a:buFontTx/>
              <a:buChar char="-"/>
            </a:pPr>
            <a:endParaRPr lang="es-CL" sz="1600" dirty="0"/>
          </a:p>
          <a:p>
            <a:r>
              <a:rPr lang="es-CL" sz="1600" dirty="0"/>
              <a:t>De qué entidades está hablando A?</a:t>
            </a:r>
          </a:p>
          <a:p>
            <a:r>
              <a:rPr lang="es-CL" sz="1600" dirty="0"/>
              <a:t>Cómo se puede negar la existencia de entidades?</a:t>
            </a:r>
          </a:p>
        </p:txBody>
      </p:sp>
    </p:spTree>
    <p:extLst>
      <p:ext uri="{BB962C8B-B14F-4D97-AF65-F5344CB8AC3E}">
        <p14:creationId xmlns:p14="http://schemas.microsoft.com/office/powerpoint/2010/main" val="2651687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2A14FD-2905-42E9-BC86-0CEEFFEA0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161" b="1383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830E9B-1A45-4D95-93B4-01577E33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4" y="1065862"/>
            <a:ext cx="3724641" cy="4726276"/>
          </a:xfrm>
        </p:spPr>
        <p:txBody>
          <a:bodyPr>
            <a:normAutofit/>
          </a:bodyPr>
          <a:lstStyle/>
          <a:p>
            <a:pPr algn="r"/>
            <a:r>
              <a:rPr lang="es-CL" sz="4000" dirty="0">
                <a:solidFill>
                  <a:srgbClr val="FFFFFF"/>
                </a:solidFill>
              </a:rPr>
              <a:t>La entidad 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4000" dirty="0">
                <a:solidFill>
                  <a:srgbClr val="FFFFFF"/>
                </a:solidFill>
              </a:rPr>
              <a:t>de las entidades negadas…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DC6D58-E9C9-4091-8F22-B826A9E09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s-CL" sz="2000">
                <a:solidFill>
                  <a:srgbClr val="FFFFFF"/>
                </a:solidFill>
              </a:rPr>
              <a:t>Entidades Mentales (McX)</a:t>
            </a:r>
          </a:p>
          <a:p>
            <a:r>
              <a:rPr lang="es-CL" sz="2000">
                <a:solidFill>
                  <a:srgbClr val="FFFFFF"/>
                </a:solidFill>
              </a:rPr>
              <a:t>Posibles no actualizados (Y) [</a:t>
            </a:r>
            <a:r>
              <a:rPr lang="es-CL" sz="2000" i="1">
                <a:solidFill>
                  <a:srgbClr val="FFFFFF"/>
                </a:solidFill>
              </a:rPr>
              <a:t>non-actual possible</a:t>
            </a:r>
            <a:r>
              <a:rPr lang="es-CL" sz="2000">
                <a:solidFill>
                  <a:srgbClr val="FFFFFF"/>
                </a:solidFill>
              </a:rPr>
              <a:t>]</a:t>
            </a:r>
          </a:p>
          <a:p>
            <a:r>
              <a:rPr lang="es-CL" sz="2000">
                <a:solidFill>
                  <a:srgbClr val="FFFFFF"/>
                </a:solidFill>
              </a:rPr>
              <a:t>“existir” v/s “ser”: determinación espacio-temporal</a:t>
            </a:r>
          </a:p>
          <a:p>
            <a:r>
              <a:rPr lang="es-CL" sz="2000">
                <a:solidFill>
                  <a:srgbClr val="FFFFFF"/>
                </a:solidFill>
              </a:rPr>
              <a:t>“existir” v/s “subsistir”</a:t>
            </a:r>
          </a:p>
        </p:txBody>
      </p:sp>
    </p:spTree>
    <p:extLst>
      <p:ext uri="{BB962C8B-B14F-4D97-AF65-F5344CB8AC3E}">
        <p14:creationId xmlns:p14="http://schemas.microsoft.com/office/powerpoint/2010/main" val="283012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a captura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B67AFD12-0036-4ECB-A7AA-99CF9AFEB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826" b="2117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F28E3D-5F58-4431-A360-7639E976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El universo superpoblado de 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6F09D-79AA-422C-82ED-336533767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rgbClr val="FFFFFF"/>
                </a:solidFill>
              </a:rPr>
              <a:t>Ofensa estética</a:t>
            </a:r>
          </a:p>
          <a:p>
            <a:r>
              <a:rPr lang="es-CL" sz="2000" dirty="0">
                <a:solidFill>
                  <a:srgbClr val="FFFFFF"/>
                </a:solidFill>
              </a:rPr>
              <a:t>Caldo de cultivo para elementos subversivos</a:t>
            </a:r>
          </a:p>
          <a:p>
            <a:r>
              <a:rPr lang="es-CL" sz="2000" dirty="0">
                <a:solidFill>
                  <a:srgbClr val="FFFFFF"/>
                </a:solidFill>
              </a:rPr>
              <a:t>Entidad e identidad</a:t>
            </a:r>
          </a:p>
          <a:p>
            <a:r>
              <a:rPr lang="es-CL" sz="2000" dirty="0">
                <a:solidFill>
                  <a:srgbClr val="FFFFFF"/>
                </a:solidFill>
              </a:rPr>
              <a:t>Modalidades y enunciados</a:t>
            </a:r>
          </a:p>
          <a:p>
            <a:r>
              <a:rPr lang="es-CL" sz="2000" dirty="0">
                <a:solidFill>
                  <a:srgbClr val="FFFFFF"/>
                </a:solidFill>
              </a:rPr>
              <a:t>A-significatividad de las contradicciones</a:t>
            </a:r>
          </a:p>
          <a:p>
            <a:r>
              <a:rPr lang="es-CL" sz="2000" dirty="0" err="1">
                <a:solidFill>
                  <a:srgbClr val="FFFFFF"/>
                </a:solidFill>
              </a:rPr>
              <a:t>Reductio</a:t>
            </a:r>
            <a:r>
              <a:rPr lang="es-CL" sz="2000" dirty="0">
                <a:solidFill>
                  <a:srgbClr val="FFFFFF"/>
                </a:solidFill>
              </a:rPr>
              <a:t> per </a:t>
            </a:r>
            <a:r>
              <a:rPr lang="es-CL" sz="2000" dirty="0" err="1">
                <a:solidFill>
                  <a:srgbClr val="FFFFFF"/>
                </a:solidFill>
              </a:rPr>
              <a:t>reductio</a:t>
            </a:r>
            <a:endParaRPr lang="es-C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7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00F3ED-F033-4F86-80CA-F01C1929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90372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Solución</a:t>
            </a:r>
            <a:r>
              <a:rPr lang="en-US" sz="4000" dirty="0">
                <a:solidFill>
                  <a:schemeClr val="bg1"/>
                </a:solidFill>
              </a:rPr>
              <a:t> al </a:t>
            </a:r>
            <a:r>
              <a:rPr lang="en-US" sz="4000" dirty="0" err="1">
                <a:solidFill>
                  <a:schemeClr val="bg1"/>
                </a:solidFill>
              </a:rPr>
              <a:t>problema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semántico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E856C-9881-44EC-B781-AA1936BA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761017" cy="28622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¿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Cómo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es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posible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decir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que X no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existe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sin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comprometerse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algún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tipo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entidad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para X?</a:t>
            </a:r>
          </a:p>
          <a:p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Compromiso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Ontológico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Abismo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entre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nombrar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significar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66FA55-CA4A-44D9-BA1D-ACF737549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1" r="1" b="1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402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F6E6BBE-F9A1-4845-A5BF-FA8FE7DB6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375" b="406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1A9139-B818-408B-B663-DD716823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CL" sz="4000">
                <a:solidFill>
                  <a:srgbClr val="FFFFFF"/>
                </a:solidFill>
              </a:rPr>
              <a:t>UNIVERSALES</a:t>
            </a:r>
          </a:p>
        </p:txBody>
      </p: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31B01-34C8-402F-BFF0-CE77184C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s-CL" sz="2000">
                <a:solidFill>
                  <a:srgbClr val="FFFFFF"/>
                </a:solidFill>
              </a:rPr>
              <a:t>Metafísica y trivialidad</a:t>
            </a:r>
          </a:p>
          <a:p>
            <a:r>
              <a:rPr lang="es-CL" sz="2000">
                <a:solidFill>
                  <a:srgbClr val="FFFFFF"/>
                </a:solidFill>
              </a:rPr>
              <a:t>Ontología como esquema conceptual de interpretación</a:t>
            </a:r>
          </a:p>
          <a:p>
            <a:r>
              <a:rPr lang="es-CL" sz="2000">
                <a:solidFill>
                  <a:srgbClr val="FFFFFF"/>
                </a:solidFill>
              </a:rPr>
              <a:t>Significaciones “Universales” (McX)</a:t>
            </a:r>
          </a:p>
          <a:p>
            <a:r>
              <a:rPr lang="es-CL" sz="2000">
                <a:solidFill>
                  <a:srgbClr val="FFFFFF"/>
                </a:solidFill>
              </a:rPr>
              <a:t>Significatividad y sinonimia</a:t>
            </a:r>
            <a:endParaRPr lang="es-C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75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D0712-738C-4AA2-9DF1-65D0FB26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s-CL" dirty="0"/>
              <a:t>Compromisos Ontológicos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7512CA-515E-4E1A-A0C3-250A3D04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3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A6CC9-C6BF-4057-A1E1-462CEC41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s-CL" sz="2000"/>
              <a:t>Uso de variables ligadas</a:t>
            </a:r>
          </a:p>
          <a:p>
            <a:r>
              <a:rPr lang="es-CL" sz="2000"/>
              <a:t>“ser es ser el valor de una variable”</a:t>
            </a:r>
          </a:p>
        </p:txBody>
      </p:sp>
    </p:spTree>
    <p:extLst>
      <p:ext uri="{BB962C8B-B14F-4D97-AF65-F5344CB8AC3E}">
        <p14:creationId xmlns:p14="http://schemas.microsoft.com/office/powerpoint/2010/main" val="255713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E3A6F2-6667-4BC5-97A0-9CDD3773C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3" y="10"/>
            <a:ext cx="121919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2C420B-7086-40F5-9171-4D0F56D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936" y="844486"/>
            <a:ext cx="9484225" cy="1461778"/>
          </a:xfrm>
        </p:spPr>
        <p:txBody>
          <a:bodyPr>
            <a:normAutofit/>
          </a:bodyPr>
          <a:lstStyle/>
          <a:p>
            <a:r>
              <a:rPr lang="es-CL" sz="4000"/>
              <a:t>Universales –Matemáticas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20220-3BAA-4D50-8A96-DA532C8B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936" y="2470248"/>
            <a:ext cx="9484235" cy="3052726"/>
          </a:xfrm>
        </p:spPr>
        <p:txBody>
          <a:bodyPr>
            <a:normAutofit/>
          </a:bodyPr>
          <a:lstStyle/>
          <a:p>
            <a:r>
              <a:rPr lang="es-CL" sz="2400"/>
              <a:t>Realismo – Logicismo</a:t>
            </a:r>
          </a:p>
          <a:p>
            <a:r>
              <a:rPr lang="es-CL" sz="2400"/>
              <a:t>Conceptualismo – Intuicionismo</a:t>
            </a:r>
          </a:p>
          <a:p>
            <a:r>
              <a:rPr lang="es-CL" sz="2400"/>
              <a:t>Nominalismo – Formalismo</a:t>
            </a:r>
          </a:p>
        </p:txBody>
      </p:sp>
    </p:spTree>
    <p:extLst>
      <p:ext uri="{BB962C8B-B14F-4D97-AF65-F5344CB8AC3E}">
        <p14:creationId xmlns:p14="http://schemas.microsoft.com/office/powerpoint/2010/main" val="276254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264</Words>
  <Application>Microsoft Office PowerPoint</Application>
  <PresentationFormat>Panorámica</PresentationFormat>
  <Paragraphs>48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“ACERCA DE LO QUE HAY” W.V.O. Quine</vt:lpstr>
      <vt:lpstr>EL PROBLEMA ONTOLÓGICO</vt:lpstr>
      <vt:lpstr>El problema semántico</vt:lpstr>
      <vt:lpstr>La entidad  de las entidades negadas…</vt:lpstr>
      <vt:lpstr>El universo superpoblado de Y</vt:lpstr>
      <vt:lpstr>Solución al problema semántico</vt:lpstr>
      <vt:lpstr>UNIVERSALES</vt:lpstr>
      <vt:lpstr>Compromisos Ontológicos</vt:lpstr>
      <vt:lpstr>Universales –Matemáticas</vt:lpstr>
      <vt:lpstr>Elegir Ontologías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“ACERCA DE LO QUE HAY” W.V.O. Quine</dc:title>
  <dc:creator>Manuel Ernesto Rodriguez Tudor</dc:creator>
  <cp:lastModifiedBy>Manuel Ernesto Rodriguez Tudor</cp:lastModifiedBy>
  <cp:revision>3</cp:revision>
  <dcterms:created xsi:type="dcterms:W3CDTF">2021-06-12T18:59:55Z</dcterms:created>
  <dcterms:modified xsi:type="dcterms:W3CDTF">2023-06-06T19:22:12Z</dcterms:modified>
</cp:coreProperties>
</file>